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1" r:id="rId3"/>
    <p:sldId id="262" r:id="rId4"/>
    <p:sldId id="263" r:id="rId5"/>
    <p:sldId id="264" r:id="rId6"/>
    <p:sldId id="265" r:id="rId7"/>
  </p:sldIdLst>
  <p:sldSz cx="12192000" cy="6858000"/>
  <p:notesSz cx="6761163" cy="98567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737" autoAdjust="0"/>
  </p:normalViewPr>
  <p:slideViewPr>
    <p:cSldViewPr>
      <p:cViewPr varScale="1">
        <p:scale>
          <a:sx n="110" d="100"/>
          <a:sy n="110" d="100"/>
        </p:scale>
        <p:origin x="26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9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B55DF59-0F53-4050-AF5E-93585945D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9FE615-1A8E-46A9-928A-77BADCFDED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D0299-3734-408F-BE89-7B5D604F3AE9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F20359-3716-4F65-9039-AF43318B20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63075"/>
            <a:ext cx="293052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B55E68-307C-4842-94B4-6ED33D51A7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050" y="9363075"/>
            <a:ext cx="293052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FC91E-EDAE-45FA-B21E-72AE395D1E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634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2" tIns="45921" rIns="91842" bIns="45921" numCol="1" anchor="t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endParaRPr lang="fr-FR" altLang="ja-JP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0638" y="0"/>
            <a:ext cx="29289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2" tIns="45921" rIns="91842" bIns="45921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endParaRPr lang="fr-FR" altLang="ja-JP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838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681538"/>
            <a:ext cx="540861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2" tIns="45921" rIns="91842" bIns="45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/>
              <a:t>Cliquez pour modifier les styles du texte du masque</a:t>
            </a:r>
          </a:p>
          <a:p>
            <a:pPr lvl="1"/>
            <a:r>
              <a:rPr lang="fr-FR" altLang="ja-JP"/>
              <a:t>Deuxième niveau</a:t>
            </a:r>
          </a:p>
          <a:p>
            <a:pPr lvl="2"/>
            <a:r>
              <a:rPr lang="fr-FR" altLang="ja-JP"/>
              <a:t>Troisième niveau</a:t>
            </a:r>
          </a:p>
          <a:p>
            <a:pPr lvl="3"/>
            <a:r>
              <a:rPr lang="fr-FR" altLang="ja-JP"/>
              <a:t>Quatrième niveau</a:t>
            </a:r>
          </a:p>
          <a:p>
            <a:pPr lvl="4"/>
            <a:r>
              <a:rPr lang="fr-FR" altLang="ja-JP"/>
              <a:t>Cinquième niveau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289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2" tIns="45921" rIns="91842" bIns="45921" numCol="1" anchor="b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endParaRPr lang="fr-FR" altLang="ja-JP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0638" y="9361488"/>
            <a:ext cx="29289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42" tIns="45921" rIns="91842" bIns="45921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fld id="{41FE2CFF-C77F-45F5-8196-7FFE9E57B434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2CFF-C77F-45F5-8196-7FFE9E57B434}" type="slidenum">
              <a:rPr lang="ja-JP" altLang="fr-FR" smtClean="0"/>
              <a:pPr/>
              <a:t>1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74211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10C45F-D7AC-40B8-B361-5609B0B61D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616" y="128212"/>
            <a:ext cx="1512168" cy="12306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E22B0-3A17-45B7-AF4B-28357ACE90C3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D32B0-8A42-44E7-9B4D-3C2296BFBD2E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Calibri" panose="020F0502020204030204" pitchFamily="34" charset="0"/>
              <a:buChar char="−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5D464-134C-4C80-B41F-7081051DEBC1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56F4-53F4-4744-8FEF-840AE151320B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CAE38-802C-4BCD-8E23-F653FABC34F1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F7609-A126-430D-864C-5251E8DC0566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2F580-C48E-4C14-8111-BE255E1134ED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A974D-1DC4-4C29-960C-4F23E42A2DA2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50A2B-ED20-46DB-805A-96BB748EB760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7C1A6-5432-4A88-9199-948E52B80477}" type="slidenum">
              <a:rPr lang="ja-JP" altLang="fr-FR"/>
              <a:pPr/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dirty="0"/>
              <a:t>Cliquez pour modifier les styles du texte du masque</a:t>
            </a:r>
          </a:p>
          <a:p>
            <a:pPr lvl="1"/>
            <a:r>
              <a:rPr lang="fr-FR" altLang="ja-JP" dirty="0"/>
              <a:t>Deuxième niveau</a:t>
            </a:r>
          </a:p>
          <a:p>
            <a:pPr lvl="2"/>
            <a:r>
              <a:rPr lang="fr-FR" altLang="ja-JP" dirty="0"/>
              <a:t>Troisième niveau</a:t>
            </a:r>
          </a:p>
          <a:p>
            <a:pPr lvl="3"/>
            <a:r>
              <a:rPr lang="fr-FR" altLang="ja-JP" dirty="0"/>
              <a:t>Quatrième niveau</a:t>
            </a:r>
          </a:p>
          <a:p>
            <a:pPr lvl="4"/>
            <a:r>
              <a:rPr lang="fr-FR" altLang="ja-JP" dirty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34" charset="-128"/>
              </a:defRPr>
            </a:lvl1pPr>
          </a:lstStyle>
          <a:p>
            <a:endParaRPr lang="fr-FR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34" charset="-128"/>
              </a:defRPr>
            </a:lvl1pPr>
          </a:lstStyle>
          <a:p>
            <a:endParaRPr lang="fr-FR" altLang="ja-JP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34" charset="-128"/>
              </a:defRPr>
            </a:lvl1pPr>
          </a:lstStyle>
          <a:p>
            <a:fld id="{841ADF96-E6CA-4184-9617-4AA0842E2F41}" type="slidenum">
              <a:rPr lang="ja-JP" altLang="fr-FR"/>
              <a:pPr/>
              <a:t>‹#›</a:t>
            </a:fld>
            <a:endParaRPr lang="fr-FR" altLang="ja-JP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B5CF22-54B9-40F4-91F9-FB0988E059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9512" y="20335"/>
            <a:ext cx="884497" cy="14047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alibri" panose="020F0502020204030204" pitchFamily="34" charset="0"/>
        <a:buChar char="−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CF181AD-2138-4110-A5E2-8649EDB849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err="1"/>
              <a:t>Avoidance</a:t>
            </a:r>
            <a:r>
              <a:rPr lang="de-DE" b="1" dirty="0"/>
              <a:t> </a:t>
            </a:r>
            <a:r>
              <a:rPr lang="de-DE" b="1" dirty="0" err="1"/>
              <a:t>criteria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cut</a:t>
            </a:r>
            <a:r>
              <a:rPr lang="de-DE" b="1" dirty="0"/>
              <a:t>-in </a:t>
            </a:r>
            <a:r>
              <a:rPr lang="de-DE" b="1" dirty="0" err="1"/>
              <a:t>situation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15054904-277D-4336-8282-11732B0470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A9F8D-CD6C-4AB6-A4F6-4070CC26F89F}"/>
              </a:ext>
            </a:extLst>
          </p:cNvPr>
          <p:cNvSpPr txBox="1"/>
          <p:nvPr/>
        </p:nvSpPr>
        <p:spPr>
          <a:xfrm>
            <a:off x="7318518" y="319177"/>
            <a:ext cx="3548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Informal document</a:t>
            </a:r>
            <a:r>
              <a:rPr lang="fr-FR" dirty="0"/>
              <a:t> </a:t>
            </a:r>
            <a:r>
              <a:rPr lang="fr-FR" b="1" dirty="0"/>
              <a:t>GRVA-05-44</a:t>
            </a:r>
            <a:br>
              <a:rPr lang="fr-FR" b="1" dirty="0"/>
            </a:br>
            <a:r>
              <a:rPr lang="fr-FR" dirty="0"/>
              <a:t>5th GRVA, </a:t>
            </a:r>
            <a:r>
              <a:rPr lang="en-GB" dirty="0"/>
              <a:t>10-14 February 2020 </a:t>
            </a:r>
          </a:p>
          <a:p>
            <a:r>
              <a:rPr lang="fr-FR" dirty="0"/>
              <a:t>Agenda </a:t>
            </a:r>
            <a:r>
              <a:rPr lang="fr-FR"/>
              <a:t>item 4(a)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92388" y="554693"/>
            <a:ext cx="8241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What</a:t>
            </a:r>
            <a:r>
              <a:rPr lang="de-DE" sz="2000" b="1" dirty="0"/>
              <a:t> </a:t>
            </a:r>
            <a:r>
              <a:rPr lang="de-DE" sz="2000" b="1" dirty="0" err="1"/>
              <a:t>does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current</a:t>
            </a:r>
            <a:r>
              <a:rPr lang="de-DE" sz="2000" b="1" dirty="0"/>
              <a:t> </a:t>
            </a:r>
            <a:r>
              <a:rPr lang="de-DE" sz="2000" b="1" dirty="0" err="1"/>
              <a:t>proposal</a:t>
            </a:r>
            <a:r>
              <a:rPr lang="de-DE" sz="2000" b="1" dirty="0"/>
              <a:t> </a:t>
            </a:r>
            <a:r>
              <a:rPr lang="de-DE" sz="2000" b="1" dirty="0" err="1"/>
              <a:t>regarding</a:t>
            </a:r>
            <a:r>
              <a:rPr lang="de-DE" sz="2000" b="1" dirty="0"/>
              <a:t> </a:t>
            </a:r>
            <a:r>
              <a:rPr lang="de-DE" sz="2000" b="1" dirty="0" err="1"/>
              <a:t>avoidable</a:t>
            </a:r>
            <a:r>
              <a:rPr lang="de-DE" sz="2000" b="1" dirty="0"/>
              <a:t> </a:t>
            </a:r>
            <a:r>
              <a:rPr lang="de-DE" sz="2000" b="1" dirty="0" err="1"/>
              <a:t>cut</a:t>
            </a:r>
            <a:r>
              <a:rPr lang="de-DE" sz="2000" b="1" dirty="0"/>
              <a:t>-in </a:t>
            </a:r>
            <a:r>
              <a:rPr lang="de-DE" sz="2000" b="1" dirty="0" err="1"/>
              <a:t>scenarios</a:t>
            </a:r>
            <a:r>
              <a:rPr lang="de-DE" sz="2000" b="1" dirty="0"/>
              <a:t> </a:t>
            </a:r>
            <a:r>
              <a:rPr lang="de-DE" sz="2000" b="1" dirty="0" err="1"/>
              <a:t>mean</a:t>
            </a:r>
            <a:r>
              <a:rPr lang="de-DE" sz="2000" b="1" dirty="0"/>
              <a:t>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82" y="1434530"/>
            <a:ext cx="6229116" cy="256707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788" y="3758905"/>
            <a:ext cx="5163312" cy="1097280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6962776" y="1457864"/>
          <a:ext cx="5229224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306">
                  <a:extLst>
                    <a:ext uri="{9D8B030D-6E8A-4147-A177-3AD203B41FA5}">
                      <a16:colId xmlns:a16="http://schemas.microsoft.com/office/drawing/2014/main" val="3928885709"/>
                    </a:ext>
                  </a:extLst>
                </a:gridCol>
                <a:gridCol w="1307306">
                  <a:extLst>
                    <a:ext uri="{9D8B030D-6E8A-4147-A177-3AD203B41FA5}">
                      <a16:colId xmlns:a16="http://schemas.microsoft.com/office/drawing/2014/main" val="3496239789"/>
                    </a:ext>
                  </a:extLst>
                </a:gridCol>
                <a:gridCol w="1307306">
                  <a:extLst>
                    <a:ext uri="{9D8B030D-6E8A-4147-A177-3AD203B41FA5}">
                      <a16:colId xmlns:a16="http://schemas.microsoft.com/office/drawing/2014/main" val="1885298790"/>
                    </a:ext>
                  </a:extLst>
                </a:gridCol>
                <a:gridCol w="1307306">
                  <a:extLst>
                    <a:ext uri="{9D8B030D-6E8A-4147-A177-3AD203B41FA5}">
                      <a16:colId xmlns:a16="http://schemas.microsoft.com/office/drawing/2014/main" val="4281498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err="1"/>
                        <a:t>v_ALKS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v_cut</a:t>
                      </a:r>
                      <a:r>
                        <a:rPr lang="de-DE" sz="1400" dirty="0"/>
                        <a:t>-in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v_relative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Resulting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cut</a:t>
                      </a:r>
                      <a:r>
                        <a:rPr lang="de-DE" sz="1400" dirty="0"/>
                        <a:t>-in </a:t>
                      </a:r>
                      <a:r>
                        <a:rPr lang="de-DE" sz="1400" dirty="0" err="1"/>
                        <a:t>distance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62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FF0000"/>
                          </a:solidFill>
                        </a:rPr>
                        <a:t>60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FF0000"/>
                          </a:solidFill>
                        </a:rPr>
                        <a:t>50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10</a:t>
                      </a:r>
                      <a:r>
                        <a:rPr lang="de-DE" sz="1400" baseline="0" dirty="0"/>
                        <a:t> km/h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FF0000"/>
                          </a:solidFill>
                        </a:rPr>
                        <a:t>1,6m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458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FF0000"/>
                          </a:solidFill>
                        </a:rPr>
                        <a:t>60</a:t>
                      </a:r>
                      <a:r>
                        <a:rPr lang="de-DE" sz="1400" b="1" baseline="0" dirty="0">
                          <a:solidFill>
                            <a:srgbClr val="FF0000"/>
                          </a:solidFill>
                        </a:rPr>
                        <a:t> km/h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FF0000"/>
                          </a:solidFill>
                        </a:rPr>
                        <a:t>60</a:t>
                      </a:r>
                      <a:r>
                        <a:rPr lang="de-DE" sz="1400" b="1" baseline="0" dirty="0">
                          <a:solidFill>
                            <a:srgbClr val="FF0000"/>
                          </a:solidFill>
                        </a:rPr>
                        <a:t> km/h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FF0000"/>
                          </a:solidFill>
                        </a:rPr>
                        <a:t>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94681"/>
                  </a:ext>
                </a:extLst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063" y="3381592"/>
            <a:ext cx="2600325" cy="168592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064769" y="2650230"/>
            <a:ext cx="636249" cy="3406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977063" y="5181600"/>
            <a:ext cx="4910137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FF0000"/>
                </a:solidFill>
              </a:rPr>
              <a:t>a </a:t>
            </a:r>
            <a:r>
              <a:rPr lang="de-DE" sz="1600" b="1" dirty="0" err="1">
                <a:solidFill>
                  <a:srgbClr val="FF0000"/>
                </a:solidFill>
              </a:rPr>
              <a:t>vehicle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that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cuts</a:t>
            </a:r>
            <a:r>
              <a:rPr lang="de-DE" sz="1600" b="1" dirty="0">
                <a:solidFill>
                  <a:srgbClr val="FF0000"/>
                </a:solidFill>
              </a:rPr>
              <a:t> out </a:t>
            </a:r>
            <a:r>
              <a:rPr lang="de-DE" sz="1600" b="1" dirty="0" err="1">
                <a:solidFill>
                  <a:srgbClr val="FF0000"/>
                </a:solidFill>
              </a:rPr>
              <a:t>of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this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line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of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trucks</a:t>
            </a:r>
            <a:r>
              <a:rPr lang="de-DE" sz="1600" b="1" dirty="0">
                <a:solidFill>
                  <a:srgbClr val="FF0000"/>
                </a:solidFill>
              </a:rPr>
              <a:t>, will not </a:t>
            </a:r>
            <a:r>
              <a:rPr lang="de-DE" sz="1600" b="1" dirty="0" err="1">
                <a:solidFill>
                  <a:srgbClr val="FF0000"/>
                </a:solidFill>
              </a:rPr>
              <a:t>have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been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observed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by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the</a:t>
            </a:r>
            <a:r>
              <a:rPr lang="de-DE" sz="1600" b="1" dirty="0">
                <a:solidFill>
                  <a:srgbClr val="FF0000"/>
                </a:solidFill>
              </a:rPr>
              <a:t> ALKS </a:t>
            </a:r>
            <a:r>
              <a:rPr lang="de-DE" sz="1600" b="1" dirty="0" err="1">
                <a:solidFill>
                  <a:srgbClr val="FF0000"/>
                </a:solidFill>
              </a:rPr>
              <a:t>system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previously</a:t>
            </a:r>
            <a:endParaRPr lang="de-DE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 err="1">
                <a:solidFill>
                  <a:srgbClr val="FF0000"/>
                </a:solidFill>
              </a:rPr>
              <a:t>Therefor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greater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detection</a:t>
            </a:r>
            <a:r>
              <a:rPr lang="de-DE" sz="1600" b="1" dirty="0">
                <a:solidFill>
                  <a:srgbClr val="FF0000"/>
                </a:solidFill>
              </a:rPr>
              <a:t> time </a:t>
            </a:r>
            <a:r>
              <a:rPr lang="de-DE" sz="1600" b="1" dirty="0" err="1">
                <a:solidFill>
                  <a:srgbClr val="FF0000"/>
                </a:solidFill>
              </a:rPr>
              <a:t>than</a:t>
            </a:r>
            <a:r>
              <a:rPr lang="de-DE" sz="1600" b="1" dirty="0">
                <a:solidFill>
                  <a:srgbClr val="FF0000"/>
                </a:solidFill>
              </a:rPr>
              <a:t> 0,1s </a:t>
            </a:r>
            <a:r>
              <a:rPr lang="de-DE" sz="1600" b="1" dirty="0" err="1">
                <a:solidFill>
                  <a:srgbClr val="FF0000"/>
                </a:solidFill>
              </a:rPr>
              <a:t>is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needed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to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determine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the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behaviour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of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the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cut</a:t>
            </a:r>
            <a:r>
              <a:rPr lang="de-DE" sz="1600" b="1" dirty="0">
                <a:solidFill>
                  <a:srgbClr val="FF0000"/>
                </a:solidFill>
              </a:rPr>
              <a:t>-in </a:t>
            </a:r>
            <a:r>
              <a:rPr lang="de-DE" sz="1600" b="1" dirty="0" err="1">
                <a:solidFill>
                  <a:srgbClr val="FF0000"/>
                </a:solidFill>
              </a:rPr>
              <a:t>vehicle</a:t>
            </a:r>
            <a:r>
              <a:rPr lang="de-DE" sz="1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977063" y="2807469"/>
            <a:ext cx="4910137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FF0000"/>
                </a:solidFill>
              </a:rPr>
              <a:t>There </a:t>
            </a:r>
            <a:r>
              <a:rPr lang="de-DE" sz="1600" b="1" dirty="0" err="1">
                <a:solidFill>
                  <a:srgbClr val="FF0000"/>
                </a:solidFill>
              </a:rPr>
              <a:t>should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be</a:t>
            </a:r>
            <a:r>
              <a:rPr lang="de-DE" sz="1600" b="1" dirty="0">
                <a:solidFill>
                  <a:srgbClr val="FF0000"/>
                </a:solidFill>
              </a:rPr>
              <a:t> a </a:t>
            </a:r>
            <a:r>
              <a:rPr lang="de-DE" sz="1600" b="1" dirty="0" err="1">
                <a:solidFill>
                  <a:srgbClr val="FF0000"/>
                </a:solidFill>
              </a:rPr>
              <a:t>minimum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cut</a:t>
            </a:r>
            <a:r>
              <a:rPr lang="de-DE" sz="1600" b="1" dirty="0">
                <a:solidFill>
                  <a:srgbClr val="FF0000"/>
                </a:solidFill>
              </a:rPr>
              <a:t>-in </a:t>
            </a:r>
            <a:r>
              <a:rPr lang="de-DE" sz="1600" b="1" dirty="0" err="1">
                <a:solidFill>
                  <a:srgbClr val="FF0000"/>
                </a:solidFill>
              </a:rPr>
              <a:t>distance</a:t>
            </a:r>
            <a:r>
              <a:rPr lang="de-DE" sz="1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454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4"/>
          <p:cNvSpPr txBox="1"/>
          <p:nvPr/>
        </p:nvSpPr>
        <p:spPr>
          <a:xfrm>
            <a:off x="263352" y="5636004"/>
            <a:ext cx="1132820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1600" b="1" dirty="0">
                <a:solidFill>
                  <a:srgbClr val="FF0000"/>
                </a:solidFill>
              </a:rPr>
              <a:t>When Cut in vehicle’s lateral speed is 1.5 m/s,</a:t>
            </a:r>
          </a:p>
          <a:p>
            <a:pPr>
              <a:lnSpc>
                <a:spcPct val="120000"/>
              </a:lnSpc>
            </a:pP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1600" b="1" dirty="0">
                <a:solidFill>
                  <a:srgbClr val="FF0000"/>
                </a:solidFill>
              </a:rPr>
              <a:t>820</a:t>
            </a:r>
            <a:r>
              <a:rPr lang="de-DE" sz="1600" b="1" dirty="0">
                <a:solidFill>
                  <a:srgbClr val="FF0000"/>
                </a:solidFill>
              </a:rPr>
              <a:t>ms</a:t>
            </a:r>
            <a:r>
              <a:rPr lang="de-DE" sz="1600" dirty="0"/>
              <a:t> (Latency from detection and signal processing ) </a:t>
            </a:r>
            <a:r>
              <a:rPr lang="de-DE" sz="1600" b="1" dirty="0"/>
              <a:t>+ 250ms </a:t>
            </a:r>
            <a:r>
              <a:rPr lang="de-DE" sz="1600" dirty="0"/>
              <a:t>(Half the latency from the pressure build-up ) </a:t>
            </a:r>
            <a:r>
              <a:rPr lang="de-DE" sz="1600" b="1" dirty="0"/>
              <a:t>= </a:t>
            </a:r>
            <a:r>
              <a:rPr lang="en-US" altLang="ja-JP" sz="1600" b="1" dirty="0"/>
              <a:t>1070</a:t>
            </a:r>
            <a:r>
              <a:rPr lang="de-DE" sz="1600" b="1" dirty="0"/>
              <a:t>ms</a:t>
            </a:r>
            <a:r>
              <a:rPr lang="ja-JP" altLang="en-US" sz="1600" b="1" dirty="0"/>
              <a:t>　→　</a:t>
            </a:r>
            <a:r>
              <a:rPr lang="en-US" altLang="ja-JP" sz="1600" b="1" dirty="0">
                <a:solidFill>
                  <a:srgbClr val="FF0000"/>
                </a:solidFill>
              </a:rPr>
              <a:t>1.1sec</a:t>
            </a:r>
            <a:endParaRPr lang="de-DE" sz="16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de-DE" sz="1600" dirty="0"/>
              <a:t>	</a:t>
            </a:r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60420"/>
              </p:ext>
            </p:extLst>
          </p:nvPr>
        </p:nvGraphicFramePr>
        <p:xfrm>
          <a:off x="1199456" y="1030314"/>
          <a:ext cx="10729193" cy="451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584">
                  <a:extLst>
                    <a:ext uri="{9D8B030D-6E8A-4147-A177-3AD203B41FA5}">
                      <a16:colId xmlns:a16="http://schemas.microsoft.com/office/drawing/2014/main" val="2662605482"/>
                    </a:ext>
                  </a:extLst>
                </a:gridCol>
                <a:gridCol w="665841">
                  <a:extLst>
                    <a:ext uri="{9D8B030D-6E8A-4147-A177-3AD203B41FA5}">
                      <a16:colId xmlns:a16="http://schemas.microsoft.com/office/drawing/2014/main" val="3892355819"/>
                    </a:ext>
                  </a:extLst>
                </a:gridCol>
                <a:gridCol w="678732">
                  <a:extLst>
                    <a:ext uri="{9D8B030D-6E8A-4147-A177-3AD203B41FA5}">
                      <a16:colId xmlns:a16="http://schemas.microsoft.com/office/drawing/2014/main" val="1219943175"/>
                    </a:ext>
                  </a:extLst>
                </a:gridCol>
                <a:gridCol w="665841">
                  <a:extLst>
                    <a:ext uri="{9D8B030D-6E8A-4147-A177-3AD203B41FA5}">
                      <a16:colId xmlns:a16="http://schemas.microsoft.com/office/drawing/2014/main" val="4209156061"/>
                    </a:ext>
                  </a:extLst>
                </a:gridCol>
                <a:gridCol w="645192">
                  <a:extLst>
                    <a:ext uri="{9D8B030D-6E8A-4147-A177-3AD203B41FA5}">
                      <a16:colId xmlns:a16="http://schemas.microsoft.com/office/drawing/2014/main" val="2708251564"/>
                    </a:ext>
                  </a:extLst>
                </a:gridCol>
                <a:gridCol w="2722766">
                  <a:extLst>
                    <a:ext uri="{9D8B030D-6E8A-4147-A177-3AD203B41FA5}">
                      <a16:colId xmlns:a16="http://schemas.microsoft.com/office/drawing/2014/main" val="3193029311"/>
                    </a:ext>
                  </a:extLst>
                </a:gridCol>
                <a:gridCol w="1836683">
                  <a:extLst>
                    <a:ext uri="{9D8B030D-6E8A-4147-A177-3AD203B41FA5}">
                      <a16:colId xmlns:a16="http://schemas.microsoft.com/office/drawing/2014/main" val="3872456980"/>
                    </a:ext>
                  </a:extLst>
                </a:gridCol>
                <a:gridCol w="3143554">
                  <a:extLst>
                    <a:ext uri="{9D8B030D-6E8A-4147-A177-3AD203B41FA5}">
                      <a16:colId xmlns:a16="http://schemas.microsoft.com/office/drawing/2014/main" val="1325502590"/>
                    </a:ext>
                  </a:extLst>
                </a:gridCol>
              </a:tblGrid>
              <a:tr h="234843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No.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solidFill>
                            <a:schemeClr val="bg1"/>
                          </a:solidFill>
                          <a:latin typeface="+mn-lt"/>
                        </a:rPr>
                        <a:t>Current State of the art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Name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Description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898944"/>
                  </a:ext>
                </a:extLst>
              </a:tr>
              <a:tr h="4109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Time process(ACC)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Time process(AEB)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97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aseline="0" dirty="0">
                          <a:solidFill>
                            <a:schemeClr val="bg1"/>
                          </a:solidFill>
                          <a:latin typeface="+mn-lt"/>
                        </a:rPr>
                        <a:t>Total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Process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total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bg1"/>
                          </a:solidFill>
                          <a:latin typeface="+mn-lt"/>
                        </a:rPr>
                        <a:t>Process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456035"/>
                  </a:ext>
                </a:extLst>
              </a:tr>
              <a:tr h="4109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Information in the front end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Occurrence of event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till information is available in the Imager/Receiver of sensor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893820"/>
                  </a:ext>
                </a:extLst>
              </a:tr>
              <a:tr h="2495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200ms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200ms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Receiving of signal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Signal to be send to the signal processing unit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357992"/>
                  </a:ext>
                </a:extLst>
              </a:tr>
              <a:tr h="572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500ms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300ms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800ms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Detection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3 cycles (for ACC)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8 cycles (for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AEB</a:t>
                      </a:r>
                      <a:r>
                        <a:rPr kumimoji="1" lang="en-US" altLang="ja-JP" sz="1100" dirty="0">
                          <a:latin typeface="+mn-lt"/>
                        </a:rPr>
                        <a:t>)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Detection function with confidence estimation , starting object tracking and classification(8 cycles)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89938"/>
                  </a:ext>
                </a:extLst>
              </a:tr>
              <a:tr h="4109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4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600ms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Single-sensor-object-list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Single-sensor-object-list</a:t>
                      </a:r>
                      <a:r>
                        <a:rPr kumimoji="1" lang="ja-JP" altLang="en-US" sz="1100" baseline="0" dirty="0">
                          <a:latin typeface="+mn-lt"/>
                        </a:rPr>
                        <a:t> 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to be checked for plausibility with other sensor-object-lists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934459"/>
                  </a:ext>
                </a:extLst>
              </a:tr>
              <a:tr h="4109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700ms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1200ms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Planning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of reference-trajectory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Prediction of situation and estimation of a reference-trajectory of the object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248966"/>
                  </a:ext>
                </a:extLst>
              </a:tr>
              <a:tr h="4109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5’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800ms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1260ms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60ms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Planning</a:t>
                      </a:r>
                      <a:r>
                        <a:rPr kumimoji="1" lang="ja-JP" altLang="en-US" sz="1100" baseline="0" dirty="0">
                          <a:latin typeface="+mn-lt"/>
                        </a:rPr>
                        <a:t> 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of ego vehicle trajectory and speed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849440"/>
                  </a:ext>
                </a:extLst>
              </a:tr>
              <a:tr h="4109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6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820ms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20ms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1280ms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20ms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Deriving signal for actuator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Determination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of the reference control value for the vehicle movement(e.g. deceleration signal)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89994"/>
                  </a:ext>
                </a:extLst>
              </a:tr>
              <a:tr h="4109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7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1320ms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500ms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1488ms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208ms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Reaching target value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+mn-lt"/>
                        </a:rPr>
                        <a:t>Actuator triggering by deceleration signal until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target braking value is reached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533342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511824" y="630205"/>
            <a:ext cx="4374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Example</a:t>
            </a:r>
            <a:r>
              <a:rPr lang="de-DE" sz="2000" b="1" dirty="0"/>
              <a:t> </a:t>
            </a:r>
            <a:r>
              <a:rPr lang="de-DE" sz="2000" b="1" dirty="0" err="1"/>
              <a:t>calculation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required</a:t>
            </a:r>
            <a:r>
              <a:rPr lang="de-DE" sz="2000" b="1" dirty="0"/>
              <a:t> </a:t>
            </a:r>
            <a:r>
              <a:rPr lang="de-DE" sz="2000" b="1" dirty="0" err="1"/>
              <a:t>latency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4110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テキスト ボックス 48"/>
          <p:cNvSpPr txBox="1"/>
          <p:nvPr/>
        </p:nvSpPr>
        <p:spPr>
          <a:xfrm>
            <a:off x="1159222" y="11527"/>
            <a:ext cx="9144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Actual traffic observation data of Cutting-in</a:t>
            </a:r>
          </a:p>
        </p:txBody>
      </p:sp>
      <p:sp>
        <p:nvSpPr>
          <p:cNvPr id="53" name="円/楕円 52"/>
          <p:cNvSpPr/>
          <p:nvPr/>
        </p:nvSpPr>
        <p:spPr>
          <a:xfrm>
            <a:off x="1218324" y="543666"/>
            <a:ext cx="9138025" cy="5029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737466" y="682258"/>
            <a:ext cx="7425455" cy="6070721"/>
            <a:chOff x="1430091" y="682257"/>
            <a:chExt cx="6746501" cy="5515639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1430091" y="682257"/>
              <a:ext cx="6746501" cy="5515639"/>
              <a:chOff x="38371" y="3825878"/>
              <a:chExt cx="3616649" cy="2912101"/>
            </a:xfrm>
          </p:grpSpPr>
          <p:sp>
            <p:nvSpPr>
              <p:cNvPr id="21" name="テキスト ボックス 20"/>
              <p:cNvSpPr txBox="1"/>
              <p:nvPr/>
            </p:nvSpPr>
            <p:spPr>
              <a:xfrm rot="16200000">
                <a:off x="-954618" y="4878300"/>
                <a:ext cx="2109651" cy="1236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ja-JP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Longitudinal distance[m]</a:t>
                </a:r>
                <a:endPara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989032" y="6538666"/>
                <a:ext cx="1968669" cy="1993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ja-JP" sz="105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Relative velocity</a:t>
                </a:r>
                <a:r>
                  <a:rPr kumimoji="1" lang="ja-JP" altLang="en-US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kumimoji="1" lang="en-US" altLang="ja-JP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[m/s]</a:t>
                </a:r>
              </a:p>
              <a:p>
                <a:pPr algn="ctr"/>
                <a:r>
                  <a:rPr kumimoji="1" lang="ja-JP" altLang="en-US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</a:t>
                </a:r>
                <a:r>
                  <a:rPr kumimoji="1" lang="en-US" altLang="ja-JP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Ego-Leading vehicle</a:t>
                </a:r>
                <a:r>
                  <a:rPr kumimoji="1" lang="ja-JP" altLang="en-US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）</a:t>
                </a:r>
              </a:p>
            </p:txBody>
          </p:sp>
          <p:pic>
            <p:nvPicPr>
              <p:cNvPr id="23" name="図 2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FF"/>
                  </a:clrFrom>
                  <a:clrTo>
                    <a:srgbClr val="0000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622" y="3825878"/>
                <a:ext cx="3598398" cy="2668977"/>
              </a:xfrm>
              <a:prstGeom prst="rect">
                <a:avLst/>
              </a:prstGeom>
            </p:spPr>
          </p:pic>
          <p:sp>
            <p:nvSpPr>
              <p:cNvPr id="32" name="正方形/長方形 31"/>
              <p:cNvSpPr/>
              <p:nvPr/>
            </p:nvSpPr>
            <p:spPr>
              <a:xfrm>
                <a:off x="152417" y="5692750"/>
                <a:ext cx="261145" cy="189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6" name="直線コネクタ 5"/>
            <p:cNvCxnSpPr/>
            <p:nvPr/>
          </p:nvCxnSpPr>
          <p:spPr>
            <a:xfrm flipV="1">
              <a:off x="2248186" y="4218191"/>
              <a:ext cx="2791447" cy="6875"/>
            </a:xfrm>
            <a:prstGeom prst="line">
              <a:avLst/>
            </a:prstGeom>
            <a:ln w="1143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5039633" y="2604562"/>
              <a:ext cx="2282442" cy="1613630"/>
            </a:xfrm>
            <a:prstGeom prst="line">
              <a:avLst/>
            </a:prstGeom>
            <a:ln w="1143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/>
          <p:cNvSpPr txBox="1"/>
          <p:nvPr/>
        </p:nvSpPr>
        <p:spPr>
          <a:xfrm>
            <a:off x="8334375" y="1381125"/>
            <a:ext cx="3362325" cy="239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/>
              <a:t>There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cut</a:t>
            </a:r>
            <a:r>
              <a:rPr lang="de-DE" dirty="0"/>
              <a:t>-in </a:t>
            </a:r>
            <a:r>
              <a:rPr lang="de-DE" dirty="0" err="1"/>
              <a:t>maneuvers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at a </a:t>
            </a:r>
            <a:r>
              <a:rPr lang="de-DE" dirty="0" err="1"/>
              <a:t>cut</a:t>
            </a:r>
            <a:r>
              <a:rPr lang="de-DE" dirty="0"/>
              <a:t>-in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5m.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b="1" dirty="0" err="1"/>
              <a:t>Industry</a:t>
            </a:r>
            <a:r>
              <a:rPr lang="de-DE" b="1" dirty="0"/>
              <a:t> </a:t>
            </a:r>
            <a:r>
              <a:rPr lang="de-DE" b="1" dirty="0" err="1"/>
              <a:t>propose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introduce</a:t>
            </a:r>
            <a:r>
              <a:rPr lang="de-DE" b="1" dirty="0"/>
              <a:t> a </a:t>
            </a:r>
            <a:r>
              <a:rPr lang="de-DE" b="1" dirty="0" err="1"/>
              <a:t>lower</a:t>
            </a:r>
            <a:r>
              <a:rPr lang="de-DE" b="1" dirty="0"/>
              <a:t> </a:t>
            </a:r>
            <a:r>
              <a:rPr lang="de-DE" b="1" dirty="0" err="1"/>
              <a:t>cut</a:t>
            </a:r>
            <a:r>
              <a:rPr lang="de-DE" b="1" dirty="0"/>
              <a:t>-in </a:t>
            </a:r>
            <a:r>
              <a:rPr lang="de-DE" b="1" dirty="0" err="1"/>
              <a:t>threshold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5m </a:t>
            </a:r>
            <a:r>
              <a:rPr lang="de-DE" b="1" dirty="0" err="1"/>
              <a:t>distance</a:t>
            </a:r>
            <a:r>
              <a:rPr lang="de-DE" b="1" dirty="0"/>
              <a:t> </a:t>
            </a:r>
            <a:r>
              <a:rPr lang="de-DE" b="1" dirty="0" err="1"/>
              <a:t>between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vehicles</a:t>
            </a:r>
            <a:r>
              <a:rPr lang="de-DE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536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KS_Cut_In_Compare">
            <a:hlinkClick r:id="" action="ppaction://media"/>
            <a:extLst>
              <a:ext uri="{FF2B5EF4-FFF2-40B4-BE49-F238E27FC236}">
                <a16:creationId xmlns:a16="http://schemas.microsoft.com/office/drawing/2014/main" id="{048F93D5-C7FE-4D9A-80E0-6274FEFD7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520" y="1219309"/>
            <a:ext cx="9984432" cy="56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071664" y="548680"/>
            <a:ext cx="739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Alternative </a:t>
            </a:r>
            <a:r>
              <a:rPr lang="de-DE" b="1" dirty="0" err="1"/>
              <a:t>proposal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definition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avoidance</a:t>
            </a:r>
            <a:r>
              <a:rPr lang="de-DE" b="1" dirty="0"/>
              <a:t> </a:t>
            </a:r>
            <a:r>
              <a:rPr lang="de-DE" b="1" dirty="0" err="1"/>
              <a:t>criteria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cut</a:t>
            </a:r>
            <a:r>
              <a:rPr lang="de-DE" b="1" dirty="0"/>
              <a:t>-in </a:t>
            </a:r>
            <a:r>
              <a:rPr lang="de-DE" b="1" dirty="0" err="1"/>
              <a:t>situation</a:t>
            </a:r>
            <a:r>
              <a:rPr lang="de-DE" b="1" dirty="0"/>
              <a:t>: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35170" y="1260176"/>
            <a:ext cx="10171207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6938" indent="-89693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5.2.5.2.	The activated system shall detect the risk of an imminent collision with a suddenly cutting in vehicle and avoid a collision,</a:t>
            </a:r>
          </a:p>
          <a:p>
            <a:pPr marL="1439863" lvl="2" indent="-525463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the cutting in vehicle maintains its longitudinal speed and</a:t>
            </a:r>
          </a:p>
          <a:p>
            <a:pPr marL="1439863" lvl="2" indent="-525463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distance between the vehicle’s front and the cutting in road user’s rear at the point in time when the outside edge of the respective front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intruding vehicle has crossed the inner edge of the lane marking of the ego lane by at least 30 cm is at least 5m.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39863" indent="-544513">
              <a:spcAft>
                <a:spcPts val="600"/>
              </a:spcAft>
              <a:buFontTx/>
              <a:buChar char="-"/>
            </a:pPr>
            <a:r>
              <a:rPr lang="en-US" dirty="0"/>
              <a:t>when the distance between the vehicle’s front and the cutting in road user’s rear corresponds to a TTC calculated by the following equation: </a:t>
            </a:r>
          </a:p>
          <a:p>
            <a:pPr marL="896937">
              <a:spcAft>
                <a:spcPts val="600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6937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𝑇𝑇𝐶𝐿𝑎𝑛𝑒𝐼𝑛𝑡𝑟𝑢𝑠𝑖𝑜𝑛 &gt; 𝑣𝑟𝑒𝑙/(2∙6m/s²)+[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𝑠]</a:t>
            </a:r>
          </a:p>
          <a:p>
            <a:pPr marL="2959100" indent="-1793875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9100" indent="-1793875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  <a:p>
            <a:pPr marL="2959100" indent="-1793875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		relative velocity between both vehicles, positive for vehicle being 	faster than the cutting in vehicle</a:t>
            </a:r>
          </a:p>
          <a:p>
            <a:pPr marL="2959100" indent="-1793875"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TTCLaneIntrusion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	The time-to-collision value when the outside edge of the respective 	front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intruding vehicle has crossed the inner edge of the 	lane marking of the ego lane by at least 30 cm.</a:t>
            </a:r>
          </a:p>
        </p:txBody>
      </p:sp>
    </p:spTree>
    <p:extLst>
      <p:ext uri="{BB962C8B-B14F-4D97-AF65-F5344CB8AC3E}">
        <p14:creationId xmlns:p14="http://schemas.microsoft.com/office/powerpoint/2010/main" val="3897929186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présentation OICA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sque présentation avec nouveau logo et format 16x9" id="{85D48C29-F5D1-45D1-86B0-358C96AA2DC8}" vid="{438186FC-A8D2-4D68-B072-911AEBB13642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Masque présentation avec nouveau logo et format 16x9</Template>
  <TotalTime>4</TotalTime>
  <Words>399</Words>
  <Application>Microsoft Office PowerPoint</Application>
  <PresentationFormat>Widescreen</PresentationFormat>
  <Paragraphs>109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Meiryo UI</vt:lpstr>
      <vt:lpstr>Arial</vt:lpstr>
      <vt:lpstr>Calibri</vt:lpstr>
      <vt:lpstr>Courier New</vt:lpstr>
      <vt:lpstr>Times New Roman</vt:lpstr>
      <vt:lpstr>Wingdings</vt:lpstr>
      <vt:lpstr>Masque présentation OICA</vt:lpstr>
      <vt:lpstr>Avoidance criteria for cut-in situation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Fontaine</dc:creator>
  <cp:lastModifiedBy>Secretariat</cp:lastModifiedBy>
  <cp:revision>3</cp:revision>
  <dcterms:created xsi:type="dcterms:W3CDTF">2020-02-11T08:49:37Z</dcterms:created>
  <dcterms:modified xsi:type="dcterms:W3CDTF">2020-02-11T12:46:05Z</dcterms:modified>
</cp:coreProperties>
</file>