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58" r:id="rId3"/>
    <p:sldId id="264" r:id="rId4"/>
    <p:sldId id="265" r:id="rId5"/>
    <p:sldId id="260" r:id="rId6"/>
    <p:sldId id="266" r:id="rId7"/>
    <p:sldId id="267" r:id="rId8"/>
    <p:sldId id="290" r:id="rId9"/>
    <p:sldId id="291" r:id="rId10"/>
    <p:sldId id="292" r:id="rId11"/>
    <p:sldId id="296" r:id="rId12"/>
    <p:sldId id="295" r:id="rId13"/>
    <p:sldId id="294" r:id="rId14"/>
    <p:sldId id="297" r:id="rId15"/>
    <p:sldId id="293" r:id="rId16"/>
    <p:sldId id="298" r:id="rId17"/>
    <p:sldId id="287" r:id="rId18"/>
    <p:sldId id="28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5B0"/>
    <a:srgbClr val="006600"/>
    <a:srgbClr val="339933"/>
    <a:srgbClr val="DE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42C0-8E7F-4033-9914-21E9AA87C19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8D55-1528-4272-B9DB-50B40BDDB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22808" indent="-2780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12013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556818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01624" indent="-222403" defTabSz="897333" eaLnBrk="0" hangingPunct="0"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446429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891235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336041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780845" indent="-222403" defTabSz="897333" eaLnBrk="0" fontAlgn="base" latinLnBrk="1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74709008-22A6-4203-9958-BEA34733006E}" type="slidenum">
              <a:rPr lang="en-US" altLang="ko-KR" sz="120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554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10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106023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11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5894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12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58815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13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90067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14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653653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15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122350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16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269244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17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738229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18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2578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2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9250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3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9077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4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271045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5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47458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6</a:t>
            </a:fld>
            <a:endParaRPr lang="en-US" altLang="ko-KR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6542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7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273940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8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408397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1417" y="8831803"/>
            <a:ext cx="3037350" cy="4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9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baseline="0"/>
          </a:p>
        </p:txBody>
      </p:sp>
    </p:spTree>
    <p:extLst>
      <p:ext uri="{BB962C8B-B14F-4D97-AF65-F5344CB8AC3E}">
        <p14:creationId xmlns:p14="http://schemas.microsoft.com/office/powerpoint/2010/main" val="352844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0" y="928670"/>
            <a:ext cx="12192000" cy="592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58269" y="98048"/>
            <a:ext cx="33337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VIAQ IWG</a:t>
            </a:r>
          </a:p>
          <a:p>
            <a:pPr eaLnBrk="1" hangingPunct="1"/>
            <a:r>
              <a:rPr lang="en-US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Vehicle Interior Air Quality</a:t>
            </a:r>
          </a:p>
          <a:p>
            <a:pPr eaLnBrk="1" hangingPunct="1"/>
            <a:r>
              <a:rPr lang="en-US" altLang="ko-K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Working Group</a:t>
            </a: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5651501" y="6553200"/>
            <a:ext cx="82761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ADDD4C19-1730-4E07-9EB5-4D889BF255D2}" type="slidenum">
              <a:rPr lang="ko-KR" altLang="en-US" sz="1000" b="1" i="1">
                <a:solidFill>
                  <a:srgbClr val="000000"/>
                </a:solidFill>
                <a:latin typeface="Arial" charset="0"/>
                <a:cs typeface="Arial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8894097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6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1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CEDF-CCD1-4242-A4BC-06A1B0034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142B-4772-4925-A3F2-B54E53414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055879" y="254176"/>
            <a:ext cx="5461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b="1" dirty="0">
                <a:solidFill>
                  <a:prstClr val="white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Transmitted by the Chair and Secretary of VIAQ </a:t>
            </a:r>
            <a:endParaRPr lang="de-DE" altLang="ja-JP" b="1" dirty="0">
              <a:solidFill>
                <a:prstClr val="white"/>
              </a:solidFill>
              <a:latin typeface="Arial" pitchFamily="34" charset="0"/>
              <a:ea typeface="ＭＳ 明朝" charset="-128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09344" y="4320566"/>
            <a:ext cx="477331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Geneva, </a:t>
            </a:r>
            <a:r>
              <a:rPr lang="en-US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January</a:t>
            </a:r>
            <a:r>
              <a:rPr lang="de-DE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r>
              <a:rPr lang="ru-RU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r>
              <a:rPr lang="en-US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-17</a:t>
            </a:r>
            <a:r>
              <a:rPr lang="de-DE" altLang="ko-KR" sz="2400" baseline="30000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</a:t>
            </a:r>
            <a:r>
              <a:rPr lang="de-DE" altLang="ko-KR" sz="24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2020</a:t>
            </a:r>
          </a:p>
          <a:p>
            <a:pPr algn="ctr">
              <a:lnSpc>
                <a:spcPct val="150000"/>
              </a:lnSpc>
            </a:pPr>
            <a:endParaRPr lang="de-DE" altLang="ko-KR" sz="24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47730" y="5157192"/>
            <a:ext cx="61307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Chair:  Andrey KOZLOV, Russian Federation </a:t>
            </a: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Co-Chair: </a:t>
            </a:r>
            <a:r>
              <a:rPr lang="en-US" altLang="ko-KR" spc="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Jongsoon</a:t>
            </a:r>
            <a:r>
              <a:rPr lang="en-US" altLang="ko-KR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LIM, The Republic of Korea </a:t>
            </a: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pc="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Secretary:  Andreas WEHRMEIER, BMW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786786-007D-4579-99F1-7664955D2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20" y="1772816"/>
            <a:ext cx="8606760" cy="23574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Status Report of the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VIAQ (Vehicle Interior Air Quality)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ko-KR" sz="2800" b="1" kern="0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Working Group</a:t>
            </a:r>
          </a:p>
        </p:txBody>
      </p:sp>
      <p:sp>
        <p:nvSpPr>
          <p:cNvPr id="10" name="Textfeld 12">
            <a:extLst>
              <a:ext uri="{FF2B5EF4-FFF2-40B4-BE49-F238E27FC236}">
                <a16:creationId xmlns:a16="http://schemas.microsoft.com/office/drawing/2014/main" id="{94D0FD70-DC63-488C-A425-7F79949C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667" y="1074689"/>
            <a:ext cx="3757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document 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GRPE-80-23</a:t>
            </a:r>
            <a:endParaRPr kumimoji="0"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kumimoji="0"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GRPE, 1</a:t>
            </a:r>
            <a:r>
              <a:rPr kumimoji="0"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 January 2020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12</a:t>
            </a:r>
            <a:endParaRPr kumimoji="0"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435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31F8F6-E7C9-4666-A839-5309622D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8" y="963930"/>
            <a:ext cx="5839587" cy="5894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09DA6-4D75-4740-9C0B-7C31A717F3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05"/>
          <a:stretch/>
        </p:blipFill>
        <p:spPr>
          <a:xfrm>
            <a:off x="6407325" y="1537398"/>
            <a:ext cx="5661279" cy="42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54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ABF847-10AA-4B1F-AADD-552D6ACE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730"/>
            <a:ext cx="6295644" cy="45857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E53F87-79B8-4239-A70F-DB0B35536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432" y="1190730"/>
            <a:ext cx="5707856" cy="35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820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3E647-F059-40FD-82EE-43A83125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2" y="1065126"/>
            <a:ext cx="5666232" cy="53541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549A4-BFFF-4E0C-9848-5027EB9E2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11311"/>
            <a:ext cx="5750433" cy="38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350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2BF5C4-40BB-46E0-B2B4-8F31AF0F1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8"/>
          <a:stretch/>
        </p:blipFill>
        <p:spPr>
          <a:xfrm>
            <a:off x="6096000" y="1075175"/>
            <a:ext cx="5646420" cy="53808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6E1CE2-478C-4106-ACC1-CB39CBA2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9667"/>
            <a:ext cx="5946077" cy="58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22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B19D7-9E6E-4FA7-95F4-EBC57ECD9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4786"/>
            <a:ext cx="5770245" cy="59138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08FF5C-C7E3-40AD-8E28-B11FB779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279" y="1388549"/>
            <a:ext cx="5755386" cy="5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13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364955-61F2-43B2-8F3E-79D102FD3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2" y="1145512"/>
            <a:ext cx="7568184" cy="53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91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6B957A-54D4-4FF0-97D2-5D22026EA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29"/>
          <a:stretch/>
        </p:blipFill>
        <p:spPr>
          <a:xfrm>
            <a:off x="2292475" y="1090246"/>
            <a:ext cx="7426177" cy="56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25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633583" y="2351465"/>
            <a:ext cx="10795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spc="80" dirty="0">
                <a:latin typeface="Arial" pitchFamily="34" charset="0"/>
                <a:cs typeface="Arial" pitchFamily="34" charset="0"/>
              </a:rPr>
              <a:t>The final version of Revision 1 of Mutual Resolution (M.R.3) on Vehicle Interior Air Quality has to be submitted to 81th GRPE session not later than 17 of March 2020 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082053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Final Revision 1 of M.R.3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154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973666" y="158837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VIAQ IWG Meetings</a:t>
            </a:r>
            <a:endParaRPr kumimoji="0"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3635" y="961954"/>
            <a:ext cx="11167534" cy="492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19</a:t>
            </a:r>
            <a:r>
              <a:rPr kumimoji="1" lang="en-US" altLang="ko-KR" sz="2000" b="1" spc="80" baseline="3000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th</a:t>
            </a: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 VIAQ IWG Meeting </a:t>
            </a:r>
            <a:r>
              <a:rPr lang="en-US" sz="2000" b="1" spc="80" dirty="0">
                <a:latin typeface="Arial" pitchFamily="34" charset="0"/>
                <a:cs typeface="Arial" pitchFamily="34" charset="0"/>
              </a:rPr>
              <a:t>(TBD)</a:t>
            </a:r>
            <a:endParaRPr kumimoji="1" lang="en-US" altLang="ko-KR" sz="2000" spc="80" dirty="0">
              <a:solidFill>
                <a:srgbClr val="000000"/>
              </a:solidFill>
              <a:latin typeface="Arial" pitchFamily="34" charset="0"/>
              <a:ea typeface="HY울릉도M" pitchFamily="18" charset="-127"/>
              <a:cs typeface="Arial" pitchFamily="34" charset="0"/>
            </a:endParaRP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Paris, France, 9-10</a:t>
            </a:r>
            <a:r>
              <a:rPr kumimoji="1" lang="en-US" altLang="ko-KR" sz="2000" spc="80" baseline="3000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th</a:t>
            </a: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 March 2020</a:t>
            </a: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Two days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spc="80" dirty="0"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spc="8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spc="80" dirty="0">
                <a:latin typeface="Arial" pitchFamily="34" charset="0"/>
                <a:cs typeface="Arial" pitchFamily="34" charset="0"/>
              </a:rPr>
              <a:t> VIAQ IWG Meeting (TBD)</a:t>
            </a:r>
          </a:p>
          <a:p>
            <a:pPr lvl="1">
              <a:lnSpc>
                <a:spcPct val="200000"/>
              </a:lnSpc>
            </a:pPr>
            <a:r>
              <a:rPr lang="en-US" sz="2000" spc="80" dirty="0">
                <a:latin typeface="Arial" pitchFamily="34" charset="0"/>
                <a:cs typeface="Arial" pitchFamily="34" charset="0"/>
              </a:rPr>
              <a:t>•   Moscow, Russia, October 2020 (</a:t>
            </a:r>
            <a:r>
              <a:rPr kumimoji="1" lang="en-US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</a:t>
            </a: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wo days)</a:t>
            </a:r>
          </a:p>
          <a:p>
            <a:pPr lvl="1">
              <a:lnSpc>
                <a:spcPct val="200000"/>
              </a:lnSpc>
            </a:pPr>
            <a:r>
              <a:rPr kumimoji="1" lang="en-US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or</a:t>
            </a:r>
            <a:endParaRPr lang="en-US" sz="2000" spc="8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80" dirty="0">
                <a:latin typeface="Arial" pitchFamily="34" charset="0"/>
                <a:cs typeface="Arial" pitchFamily="34" charset="0"/>
              </a:rPr>
              <a:t>Brussels, Belgium, October 2020 (</a:t>
            </a:r>
            <a:r>
              <a:rPr kumimoji="1" lang="en-US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</a:t>
            </a: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wo days)</a:t>
            </a:r>
            <a:r>
              <a:rPr lang="en-US" sz="2000" spc="8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200000"/>
              </a:lnSpc>
            </a:pPr>
            <a:endParaRPr lang="en-US" sz="2000" spc="8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848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873" y="205316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Background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066" y="1414903"/>
            <a:ext cx="5427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During 173</a:t>
            </a:r>
            <a:r>
              <a:rPr lang="en-GB" sz="2400" baseline="30000" dirty="0"/>
              <a:t>rd</a:t>
            </a:r>
            <a:r>
              <a:rPr lang="en-GB" sz="2400" dirty="0"/>
              <a:t> WP.29 session in Geneva (14-17 November 2017)  Proposal for a new Mutual Resolution (M.R.3) for of the 1958 and the 1998 Agreements concerning Vehicle Interior Air Quality (VIAQ) was adopted (ECE/TRANS/WP.29/2017/136).</a:t>
            </a:r>
          </a:p>
          <a:p>
            <a:r>
              <a:rPr lang="en-GB" sz="2400" dirty="0"/>
              <a:t>Final text of Mutual Resolution M.R.3 was published at UNECE site on 1 of November 2018 as the document </a:t>
            </a:r>
            <a:r>
              <a:rPr lang="en-GB" sz="2400" b="1" dirty="0"/>
              <a:t>ECE/TRANS/WP.29/1143</a:t>
            </a:r>
            <a:endParaRPr lang="nl-NL" sz="2400" b="1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1102827"/>
            <a:ext cx="6167825" cy="55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93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316509" y="1022435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GB" sz="2800" b="1" dirty="0"/>
              <a:t>Terms of reference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2297" y="187867"/>
            <a:ext cx="4398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Second Stage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509" y="1511203"/>
            <a:ext cx="11384424" cy="511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Identify and collect the information and research data on interior air quality and its relevance for vehicles, taking into account the activities being carried out by various governments, and non-governmental organizations.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Identify and understand the current regulatory requirements with respect to vehicle interior air quality in different markets.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Identify, review and assess existing test procedures suitable for the measurement of harmful substance into the vehicle cabin (including test modes, sample collection methods and analysis methods, etc.)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Develop provisions and test procedures in a recommendation by including Part 3 in the Mutual Resolution No. 3.</a:t>
            </a:r>
          </a:p>
        </p:txBody>
      </p:sp>
    </p:spTree>
    <p:extLst>
      <p:ext uri="{BB962C8B-B14F-4D97-AF65-F5344CB8AC3E}">
        <p14:creationId xmlns:p14="http://schemas.microsoft.com/office/powerpoint/2010/main" val="32756854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316509" y="1251036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GB" sz="2800" b="1" dirty="0"/>
              <a:t>Timeline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2297" y="187867"/>
            <a:ext cx="4398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Second Stage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40"/>
          <p:cNvSpPr/>
          <p:nvPr/>
        </p:nvSpPr>
        <p:spPr>
          <a:xfrm>
            <a:off x="1584848" y="568794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January 2020: 	Submit the draft document to GRPE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June 2020: 	Adoption of the draft document by GRPE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November 2020: Adoption of the draft document by WP.29</a:t>
            </a:r>
          </a:p>
        </p:txBody>
      </p:sp>
      <p:cxnSp>
        <p:nvCxnSpPr>
          <p:cNvPr id="7" name="直線コネクタ 3"/>
          <p:cNvCxnSpPr/>
          <p:nvPr/>
        </p:nvCxnSpPr>
        <p:spPr>
          <a:xfrm>
            <a:off x="2142284" y="2445796"/>
            <a:ext cx="7921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6"/>
          <p:cNvCxnSpPr/>
          <p:nvPr/>
        </p:nvCxnSpPr>
        <p:spPr>
          <a:xfrm>
            <a:off x="2315321" y="2202908"/>
            <a:ext cx="0" cy="275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2332783" y="1858421"/>
            <a:ext cx="8007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2018                                2019                                 2020</a:t>
            </a:r>
          </a:p>
          <a:p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1  2  3  4  5  6  7  8  9  10 11 12  1  2  3  4  5  6  7  8  9  10 11 12  1  2  3  4  5  6  7  8  9  10 11 12</a:t>
            </a:r>
            <a:endParaRPr lang="ja-JP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 rot="-5400000">
            <a:off x="7693038" y="2601371"/>
            <a:ext cx="576262" cy="3603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 rot="-5400000">
            <a:off x="8335980" y="2602958"/>
            <a:ext cx="576263" cy="3603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181</a:t>
            </a: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 rot="-5400000">
            <a:off x="5712487" y="3336384"/>
            <a:ext cx="504825" cy="431800"/>
          </a:xfrm>
          <a:prstGeom prst="flowChartPunchedTape">
            <a:avLst/>
          </a:prstGeom>
          <a:solidFill>
            <a:srgbClr val="DE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 rot="-5400000">
            <a:off x="8407418" y="3336384"/>
            <a:ext cx="504825" cy="431800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latin typeface="Arial" pitchFamily="34" charset="0"/>
                <a:cs typeface="Arial" pitchFamily="34" charset="0"/>
              </a:rPr>
              <a:t>81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直線コネクタ 6"/>
          <p:cNvCxnSpPr/>
          <p:nvPr/>
        </p:nvCxnSpPr>
        <p:spPr>
          <a:xfrm>
            <a:off x="4914893" y="1944146"/>
            <a:ext cx="28575" cy="303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6"/>
          <p:cNvCxnSpPr/>
          <p:nvPr/>
        </p:nvCxnSpPr>
        <p:spPr>
          <a:xfrm>
            <a:off x="7486661" y="1917158"/>
            <a:ext cx="28575" cy="303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41"/>
          <p:cNvSpPr>
            <a:spLocks noChangeArrowheads="1"/>
          </p:cNvSpPr>
          <p:nvPr/>
        </p:nvSpPr>
        <p:spPr bwMode="auto">
          <a:xfrm rot="-5400000">
            <a:off x="4903783" y="3336384"/>
            <a:ext cx="504825" cy="431800"/>
          </a:xfrm>
          <a:prstGeom prst="flowChartPunchedTape">
            <a:avLst/>
          </a:prstGeom>
          <a:solidFill>
            <a:srgbClr val="DEF0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 rot="-5400000">
            <a:off x="7478724" y="3336384"/>
            <a:ext cx="504825" cy="431800"/>
          </a:xfrm>
          <a:prstGeom prst="flowChartPunchedTap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dirty="0">
                <a:latin typeface="Arial" pitchFamily="34" charset="0"/>
                <a:cs typeface="Arial" pitchFamily="34" charset="0"/>
              </a:rPr>
              <a:t>80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 rot="-5400000">
            <a:off x="3263882" y="3336384"/>
            <a:ext cx="504825" cy="4318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</a:t>
            </a:r>
          </a:p>
        </p:txBody>
      </p:sp>
      <p:sp>
        <p:nvSpPr>
          <p:cNvPr id="19" name="AutoShape 48"/>
          <p:cNvSpPr>
            <a:spLocks noChangeArrowheads="1"/>
          </p:cNvSpPr>
          <p:nvPr/>
        </p:nvSpPr>
        <p:spPr bwMode="auto">
          <a:xfrm rot="-5400000">
            <a:off x="2323258" y="3336384"/>
            <a:ext cx="504825" cy="4318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8650678" y="3808447"/>
            <a:ext cx="1085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formal</a:t>
            </a:r>
          </a:p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12"/>
          <p:cNvSpPr>
            <a:spLocks noChangeArrowheads="1"/>
          </p:cNvSpPr>
          <p:nvPr/>
        </p:nvSpPr>
        <p:spPr bwMode="auto">
          <a:xfrm>
            <a:off x="1587624" y="5168722"/>
            <a:ext cx="4427984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de-DE" sz="1300"/>
              <a:t> Half of working items almost closed</a:t>
            </a:r>
            <a:endParaRPr lang="en-US" altLang="de-DE" sz="13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1300"/>
              <a:t> Make a drafting grup</a:t>
            </a:r>
            <a:endParaRPr lang="en-US" altLang="de-DE" sz="1300" dirty="0"/>
          </a:p>
        </p:txBody>
      </p:sp>
      <p:sp>
        <p:nvSpPr>
          <p:cNvPr id="22" name="모서리가 둥근 직사각형 78"/>
          <p:cNvSpPr/>
          <p:nvPr/>
        </p:nvSpPr>
        <p:spPr>
          <a:xfrm>
            <a:off x="2343200" y="4358751"/>
            <a:ext cx="457127" cy="3024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80"/>
          <p:cNvSpPr/>
          <p:nvPr/>
        </p:nvSpPr>
        <p:spPr>
          <a:xfrm>
            <a:off x="2845064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hteck 12"/>
          <p:cNvSpPr>
            <a:spLocks noChangeArrowheads="1"/>
          </p:cNvSpPr>
          <p:nvPr/>
        </p:nvSpPr>
        <p:spPr bwMode="auto">
          <a:xfrm>
            <a:off x="6159624" y="5168722"/>
            <a:ext cx="4212976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de-DE" sz="1300" dirty="0"/>
              <a:t> Develop provisions and harmonized test procedures.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1300" dirty="0"/>
              <a:t> VIAQ recommendation (a new part of M.R.3)</a:t>
            </a:r>
          </a:p>
        </p:txBody>
      </p:sp>
      <p:cxnSp>
        <p:nvCxnSpPr>
          <p:cNvPr id="33" name="Gewinkelte Verbindung 16"/>
          <p:cNvCxnSpPr>
            <a:stCxn id="21" idx="0"/>
            <a:endCxn id="45" idx="2"/>
          </p:cNvCxnSpPr>
          <p:nvPr/>
        </p:nvCxnSpPr>
        <p:spPr>
          <a:xfrm rot="5400000" flipH="1" flipV="1">
            <a:off x="4246418" y="4216370"/>
            <a:ext cx="507551" cy="1397155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4"/>
          <p:cNvSpPr txBox="1">
            <a:spLocks noChangeArrowheads="1"/>
          </p:cNvSpPr>
          <p:nvPr/>
        </p:nvSpPr>
        <p:spPr bwMode="auto">
          <a:xfrm>
            <a:off x="1508125" y="2603011"/>
            <a:ext cx="8474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ja-JP" sz="1800" b="1" dirty="0">
                <a:ea typeface="ＭＳ Ｐゴシック" pitchFamily="34" charset="-128"/>
              </a:rPr>
              <a:t>WP.29</a:t>
            </a:r>
          </a:p>
          <a:p>
            <a:pPr eaLnBrk="1" hangingPunct="1">
              <a:buFontTx/>
              <a:buNone/>
            </a:pPr>
            <a:endParaRPr kumimoji="1" lang="en-US" altLang="ja-JP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kumimoji="1" lang="en-US" altLang="ja-JP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kumimoji="1" lang="en-US" altLang="ja-JP" sz="1800" b="1" dirty="0">
                <a:ea typeface="ＭＳ Ｐゴシック" pitchFamily="34" charset="-128"/>
              </a:rPr>
              <a:t>GRPE</a:t>
            </a:r>
          </a:p>
          <a:p>
            <a:pPr eaLnBrk="1" hangingPunct="1">
              <a:buFontTx/>
              <a:buNone/>
            </a:pPr>
            <a:endParaRPr kumimoji="1" lang="en-US" altLang="ja-JP" sz="18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kumimoji="1" lang="en-US" altLang="ja-JP" sz="18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kumimoji="1" lang="en-US" altLang="ja-JP" sz="1800" b="1" dirty="0">
                <a:ea typeface="ＭＳ Ｐゴシック" pitchFamily="34" charset="-128"/>
              </a:rPr>
              <a:t>VIAQ</a:t>
            </a:r>
            <a:endParaRPr kumimoji="1" lang="en-US" altLang="ja-JP" sz="1800" dirty="0">
              <a:ea typeface="ＭＳ Ｐゴシック" pitchFamily="34" charset="-128"/>
            </a:endParaRPr>
          </a:p>
        </p:txBody>
      </p:sp>
      <p:cxnSp>
        <p:nvCxnSpPr>
          <p:cNvPr id="35" name="직선 연결선 92"/>
          <p:cNvCxnSpPr/>
          <p:nvPr/>
        </p:nvCxnSpPr>
        <p:spPr>
          <a:xfrm flipH="1">
            <a:off x="9700949" y="2496596"/>
            <a:ext cx="8235" cy="26605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AutoShape 51"/>
          <p:cNvCxnSpPr>
            <a:cxnSpLocks noChangeShapeType="1"/>
          </p:cNvCxnSpPr>
          <p:nvPr/>
        </p:nvCxnSpPr>
        <p:spPr bwMode="auto">
          <a:xfrm flipV="1">
            <a:off x="7722654" y="3804697"/>
            <a:ext cx="1587" cy="554054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37" name="Gewinkelte Verbindung 16"/>
          <p:cNvCxnSpPr>
            <a:stCxn id="32" idx="0"/>
            <a:endCxn id="49" idx="2"/>
          </p:cNvCxnSpPr>
          <p:nvPr/>
        </p:nvCxnSpPr>
        <p:spPr>
          <a:xfrm rot="16200000" flipV="1">
            <a:off x="7773730" y="4676339"/>
            <a:ext cx="507551" cy="477215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40"/>
          <p:cNvSpPr>
            <a:spLocks noChangeArrowheads="1"/>
          </p:cNvSpPr>
          <p:nvPr/>
        </p:nvSpPr>
        <p:spPr bwMode="auto">
          <a:xfrm rot="-5400000">
            <a:off x="9302244" y="2604546"/>
            <a:ext cx="576262" cy="360362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182</a:t>
            </a:r>
          </a:p>
        </p:txBody>
      </p:sp>
      <p:sp>
        <p:nvSpPr>
          <p:cNvPr id="39" name="TextBox 38"/>
          <p:cNvSpPr txBox="1"/>
          <p:nvPr/>
        </p:nvSpPr>
        <p:spPr>
          <a:xfrm rot="10800000">
            <a:off x="9640584" y="3284901"/>
            <a:ext cx="369332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 Madate</a:t>
            </a:r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7667106" y="3808448"/>
            <a:ext cx="1085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Informal</a:t>
            </a:r>
          </a:p>
          <a:p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꺾인 연결선 113"/>
          <p:cNvCxnSpPr>
            <a:stCxn id="13" idx="2"/>
            <a:endCxn id="38" idx="1"/>
          </p:cNvCxnSpPr>
          <p:nvPr/>
        </p:nvCxnSpPr>
        <p:spPr>
          <a:xfrm flipV="1">
            <a:off x="8832551" y="3072858"/>
            <a:ext cx="757824" cy="479426"/>
          </a:xfrm>
          <a:prstGeom prst="bentConnector2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50" idx="3"/>
            <a:endCxn id="13" idx="1"/>
          </p:cNvCxnSpPr>
          <p:nvPr/>
        </p:nvCxnSpPr>
        <p:spPr>
          <a:xfrm flipV="1">
            <a:off x="8538324" y="3804697"/>
            <a:ext cx="121507" cy="706011"/>
          </a:xfrm>
          <a:prstGeom prst="bentConnector2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80"/>
          <p:cNvSpPr/>
          <p:nvPr/>
        </p:nvSpPr>
        <p:spPr>
          <a:xfrm>
            <a:off x="3379832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모서리가 둥근 직사각형 80"/>
          <p:cNvSpPr/>
          <p:nvPr/>
        </p:nvSpPr>
        <p:spPr>
          <a:xfrm>
            <a:off x="4301359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모서리가 둥근 직사각형 78"/>
          <p:cNvSpPr/>
          <p:nvPr/>
        </p:nvSpPr>
        <p:spPr>
          <a:xfrm>
            <a:off x="4970207" y="4358751"/>
            <a:ext cx="457127" cy="3024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모서리가 둥근 직사각형 80"/>
          <p:cNvSpPr/>
          <p:nvPr/>
        </p:nvSpPr>
        <p:spPr>
          <a:xfrm>
            <a:off x="5472071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16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모서리가 둥근 직사각형 80"/>
          <p:cNvSpPr/>
          <p:nvPr/>
        </p:nvSpPr>
        <p:spPr>
          <a:xfrm>
            <a:off x="6886196" y="4358751"/>
            <a:ext cx="476127" cy="303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17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모서리가 둥근 직사각형 78"/>
          <p:cNvSpPr/>
          <p:nvPr/>
        </p:nvSpPr>
        <p:spPr>
          <a:xfrm>
            <a:off x="7560333" y="4358751"/>
            <a:ext cx="457127" cy="30242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80"/>
          <p:cNvSpPr/>
          <p:nvPr/>
        </p:nvSpPr>
        <p:spPr>
          <a:xfrm>
            <a:off x="8062197" y="4358751"/>
            <a:ext cx="476127" cy="30391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19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모서리가 둥근 직사각형 80"/>
          <p:cNvSpPr/>
          <p:nvPr/>
        </p:nvSpPr>
        <p:spPr>
          <a:xfrm>
            <a:off x="8740899" y="4358751"/>
            <a:ext cx="476127" cy="30391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20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86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599" y="1423370"/>
            <a:ext cx="8771468" cy="245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17</a:t>
            </a:r>
            <a:r>
              <a:rPr kumimoji="1" lang="en-US" altLang="ko-KR" sz="2000" b="1" spc="80" baseline="3000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th</a:t>
            </a:r>
            <a:r>
              <a:rPr kumimoji="1" lang="en-US" altLang="ko-KR" sz="2000" b="1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 VIAQ IWG Meeting</a:t>
            </a: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46200" algn="l"/>
              </a:tabLst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Munich, Germany, November 6-7</a:t>
            </a:r>
            <a:r>
              <a:rPr kumimoji="1" lang="en-US" altLang="ko-KR" sz="2000" spc="80" baseline="3000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th</a:t>
            </a: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  2019 </a:t>
            </a: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46200" algn="l"/>
              </a:tabLst>
              <a:defRPr/>
            </a:pPr>
            <a:r>
              <a:rPr kumimoji="1" lang="en-US" altLang="ko-KR" sz="2000" spc="80" dirty="0">
                <a:solidFill>
                  <a:srgbClr val="000000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Two days</a:t>
            </a:r>
          </a:p>
          <a:p>
            <a:pPr marL="719138" lvl="1" indent="-261938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kumimoji="1" lang="en-US" altLang="ko-KR" sz="2000" spc="80" dirty="0">
              <a:solidFill>
                <a:srgbClr val="000000"/>
              </a:solidFill>
              <a:latin typeface="Arial" pitchFamily="34" charset="0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667" y="197313"/>
            <a:ext cx="9795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VIAQ IWG Meetings since the 79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GRPE sessions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835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1029481" y="221844"/>
            <a:ext cx="900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Working Items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823774" y="1270748"/>
            <a:ext cx="10544452" cy="45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spcCol="540000"/>
          <a:lstStyle/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Vehicle Category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Test Vehicle age/millage</a:t>
            </a:r>
            <a:endParaRPr lang="en-US" altLang="ko-KR" sz="2400" u="sng" spc="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Substances to be Measured</a:t>
            </a:r>
            <a:endParaRPr lang="en-US" altLang="ko-KR" sz="2400" b="1" spc="8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Meteorological Conditions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General Test Conditions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Test Modes</a:t>
            </a:r>
            <a:endParaRPr lang="en-US" altLang="ko-KR" sz="2400" b="1" spc="8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endParaRPr lang="en-US" altLang="ko-KR" sz="2400" b="1" spc="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HVAC Modes</a:t>
            </a:r>
            <a:endParaRPr lang="en-US" altLang="ko-KR" sz="2400" b="1" spc="8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Test Procedure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Measurement Methods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Sampling Points 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Sampling Method</a:t>
            </a:r>
          </a:p>
          <a:p>
            <a:pPr marL="271463" indent="-271463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ko-KR" sz="2400" b="1" spc="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Test Protocol</a:t>
            </a:r>
          </a:p>
          <a:p>
            <a:pPr marL="609600" indent="-609600">
              <a:lnSpc>
                <a:spcPct val="200000"/>
              </a:lnSpc>
              <a:buFont typeface="+mj-lt"/>
              <a:buAutoNum type="arabicPeriod"/>
              <a:defRPr/>
            </a:pPr>
            <a:endParaRPr lang="en-US" altLang="ko-KR" sz="2400" b="1" spc="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13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87274" y="1125641"/>
            <a:ext cx="11553395" cy="44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b="1" spc="80" dirty="0">
                <a:latin typeface="Arial" pitchFamily="34" charset="0"/>
                <a:cs typeface="Arial" pitchFamily="34" charset="0"/>
              </a:rPr>
              <a:t>During last two years by Informal Working Group was developed new Revision 1 of Mutual Resolution 3 on Vehicle Interior Air Quality. The main updates in new Revision are  </a:t>
            </a:r>
          </a:p>
          <a:p>
            <a:pPr eaLnBrk="0" hangingPunct="0">
              <a:spcBef>
                <a:spcPct val="50000"/>
              </a:spcBef>
            </a:pPr>
            <a:endParaRPr lang="en-US" altLang="ko-KR" b="1" spc="8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altLang="ko-KR" b="1" spc="80" dirty="0">
                <a:latin typeface="Arial" pitchFamily="34" charset="0"/>
                <a:cs typeface="Arial" pitchFamily="34" charset="0"/>
              </a:rPr>
              <a:t>Updated the part I for technical rationale and justification taking into account emissions from tested vehicle entering to the cabin with exhaust gases</a:t>
            </a:r>
          </a:p>
          <a:p>
            <a:pPr marL="342900" indent="-3429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altLang="ko-KR" b="1" spc="80" dirty="0">
                <a:latin typeface="Arial" pitchFamily="34" charset="0"/>
                <a:cs typeface="Arial" pitchFamily="34" charset="0"/>
              </a:rPr>
              <a:t>Updated the description of existing regulations and standards in part I</a:t>
            </a:r>
          </a:p>
          <a:p>
            <a:pPr marL="342900" indent="-3429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altLang="ko-KR" b="1" spc="80" dirty="0">
                <a:latin typeface="Arial" pitchFamily="34" charset="0"/>
                <a:cs typeface="Arial" pitchFamily="34" charset="0"/>
              </a:rPr>
              <a:t>Added the part III describing the test procedure for emissions entering to the vehicle cabin with exhaust gases</a:t>
            </a:r>
          </a:p>
          <a:p>
            <a:pPr marL="342900" indent="-3429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altLang="ko-KR" b="1" spc="80" dirty="0">
                <a:latin typeface="Arial" pitchFamily="34" charset="0"/>
                <a:cs typeface="Arial" pitchFamily="34" charset="0"/>
              </a:rPr>
              <a:t>Added 2 annexes describing Idle test setup and the form of the test report</a:t>
            </a:r>
          </a:p>
          <a:p>
            <a:pPr eaLnBrk="0" hangingPunct="0">
              <a:spcBef>
                <a:spcPct val="50000"/>
              </a:spcBef>
            </a:pPr>
            <a:endParaRPr lang="en-US" altLang="ko-KR" b="1" spc="8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ko-KR" b="1" spc="80" dirty="0">
                <a:latin typeface="Arial" pitchFamily="34" charset="0"/>
                <a:cs typeface="Arial" pitchFamily="34" charset="0"/>
              </a:rPr>
              <a:t>NO changes in part II describing test procedure for emissions from interior materials are made.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808629" y="151556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Draft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CECF2B-3E0B-40EB-84F3-69E49DAB3FF5}"/>
              </a:ext>
            </a:extLst>
          </p:cNvPr>
          <p:cNvSpPr/>
          <p:nvPr/>
        </p:nvSpPr>
        <p:spPr>
          <a:xfrm>
            <a:off x="87274" y="5668404"/>
            <a:ext cx="942976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/>
              <a:t>Draft of Revision 1 of Mutual Resolution No. 3 is in the informal document GRPE-80-</a:t>
            </a:r>
            <a:r>
              <a:rPr lang="ru-RU" sz="2000" b="1" dirty="0"/>
              <a:t>21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ko-KR" sz="2000" b="1" dirty="0"/>
              <a:t>and with track changes in the informal </a:t>
            </a:r>
            <a:r>
              <a:rPr lang="en-GB" sz="2000" b="1" dirty="0"/>
              <a:t>document GRPE-80-</a:t>
            </a:r>
            <a:r>
              <a:rPr lang="ru-RU" sz="2000" b="1" dirty="0"/>
              <a:t>2</a:t>
            </a:r>
            <a:r>
              <a:rPr lang="en-US" sz="2000" b="1" dirty="0"/>
              <a:t>2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13581453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C51F5A-88F4-4ADA-B609-199C3FC0A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20"/>
          <a:stretch/>
        </p:blipFill>
        <p:spPr>
          <a:xfrm>
            <a:off x="152139" y="1129553"/>
            <a:ext cx="5728969" cy="5670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89DD31-BF6C-413D-8466-D3C24E51A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05" y="1535091"/>
            <a:ext cx="5642365" cy="37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10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657904" y="161604"/>
            <a:ext cx="9001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Part III of M.R.3 (Revision 1) on VIAQ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EC4BB4-0E82-4143-8949-A0D6E4FE0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39808"/>
            <a:ext cx="5958459" cy="5260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D90D8-445B-46B3-BC37-2A5561844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42" y="1039808"/>
            <a:ext cx="5730621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06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7784</TotalTime>
  <Words>854</Words>
  <Application>Microsoft Office PowerPoint</Application>
  <PresentationFormat>Широкоэкранный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굴림</vt:lpstr>
      <vt:lpstr>Arial</vt:lpstr>
      <vt:lpstr>Calibri</vt:lpstr>
      <vt:lpstr>Calibri Light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Kozlov Andrey</dc:creator>
  <cp:lastModifiedBy>Kozlov Andrey</cp:lastModifiedBy>
  <cp:revision>90</cp:revision>
  <dcterms:created xsi:type="dcterms:W3CDTF">2017-12-11T10:49:37Z</dcterms:created>
  <dcterms:modified xsi:type="dcterms:W3CDTF">2020-01-15T15:35:54Z</dcterms:modified>
</cp:coreProperties>
</file>