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68" r:id="rId5"/>
    <p:sldId id="269" r:id="rId6"/>
    <p:sldId id="259" r:id="rId7"/>
    <p:sldId id="274" r:id="rId8"/>
    <p:sldId id="257" r:id="rId9"/>
    <p:sldId id="264" r:id="rId10"/>
    <p:sldId id="262" r:id="rId11"/>
    <p:sldId id="271" r:id="rId12"/>
    <p:sldId id="272" r:id="rId13"/>
    <p:sldId id="273" r:id="rId14"/>
    <p:sldId id="267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RTO" initials="E" lastIdx="0" clrIdx="0">
    <p:extLst>
      <p:ext uri="{19B8F6BF-5375-455C-9EA6-DF929625EA0E}">
        <p15:presenceInfo xmlns:p15="http://schemas.microsoft.com/office/powerpoint/2012/main" userId="ET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 etrt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328545" cy="126876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22225"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0" y="548680"/>
            <a:ext cx="7956376" cy="0"/>
          </a:xfrm>
          <a:prstGeom prst="line">
            <a:avLst/>
          </a:prstGeom>
          <a:ln w="22225"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imgres?imgurl=https%3A%2F%2Fimages-na.ssl-images-amazon.com%2Fimages%2FI%2F81E%252BSvxzrnL._SL1500_.jpg&amp;imgrefurl=https%3A%2F%2Fwww.amazon.com%2FMichelin-Primacy-Touring-Radial-Tire%2Fdp%2FB00G4TVF9Q&amp;docid=7rkfs8-fNZsKDM&amp;tbnid=XnW0HQdPKQ3FKM%3A&amp;vet=10ahUKEwisw6fOjqHmAhVskIsKHZD8CDUQMwhFKAMwAw..i&amp;w=1500&amp;h=1500&amp;bih=986&amp;biw=1768&amp;q=michelin%20summer%20tyres&amp;ved=0ahUKEwisw6fOjqHmAhVskIsKHZD8CDUQMwhFKAMwAw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imgres?imgurl=https%3A%2F%2Fimages-na.ssl-images-amazon.com%2Fimages%2FI%2F81ocRaRNf9L._SY355_.jpg&amp;imgrefurl=https%3A%2F%2Fwww.amazon.co.uk%2FBridgestone-Blizzak-LM005-50R18-Winter%2Fdp%2FB07TJ8V7P1&amp;docid=qI74qJdqvmJ4LM&amp;tbnid=AQ7ZpeWCWMNk6M%3A&amp;vet=10ahUKEwigrZeUj6HmAhUoposKHet8B5oQMwiQASgCMAI..i&amp;w=355&amp;h=355&amp;bih=986&amp;biw=1768&amp;q=winter%20tyres%20bridgestone&amp;ved=0ahUKEwigrZeUj6HmAhUoposKHet8B5oQMwiQASgCMAI&amp;iact=mrc&amp;uact=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369209" y="5589240"/>
            <a:ext cx="6400800" cy="1752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GRBP January 29</a:t>
            </a:r>
            <a:r>
              <a:rPr lang="en-US" sz="18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2020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</a:t>
            </a:r>
            <a:r>
              <a:rPr kumimoji="0" lang="en-US" sz="1800" b="1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Tyre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Rim Technical </a:t>
            </a:r>
            <a:r>
              <a:rPr kumimoji="0" lang="en-US" sz="1800" b="1" i="0" u="none" strike="noStrike" kern="1200" cap="none" spc="0" normalizeH="0" baseline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Organisation</a:t>
            </a: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232218-6097-4DEE-91F5-5851B2DD22B8}"/>
              </a:ext>
            </a:extLst>
          </p:cNvPr>
          <p:cNvSpPr txBox="1"/>
          <p:nvPr/>
        </p:nvSpPr>
        <p:spPr>
          <a:xfrm>
            <a:off x="1401257" y="1882346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Justification for ECE/TRANS/WP.29/GRBP/2019/14</a:t>
            </a:r>
            <a:endParaRPr lang="fr-BE" sz="2800" dirty="0"/>
          </a:p>
          <a:p>
            <a:endParaRPr lang="fr-BE" sz="2800" dirty="0"/>
          </a:p>
          <a:p>
            <a:r>
              <a:rPr lang="fr-BE" sz="2800" dirty="0"/>
              <a:t>Technical rationale for the proposed </a:t>
            </a:r>
            <a:r>
              <a:rPr lang="fr-BE" sz="2800" dirty="0" err="1"/>
              <a:t>requirements</a:t>
            </a:r>
            <a:r>
              <a:rPr lang="fr-BE" sz="2800" dirty="0"/>
              <a:t> for the new category of tyres ‘</a:t>
            </a:r>
            <a:r>
              <a:rPr lang="en-US" sz="2800" b="1" dirty="0"/>
              <a:t>Special use </a:t>
            </a:r>
            <a:r>
              <a:rPr lang="en-US" sz="2800" b="1" dirty="0" err="1"/>
              <a:t>tyre</a:t>
            </a:r>
            <a:r>
              <a:rPr lang="en-US" sz="2800" b="1" dirty="0"/>
              <a:t> that is classified as </a:t>
            </a:r>
            <a:r>
              <a:rPr lang="en-US" sz="2800" b="1" dirty="0" err="1"/>
              <a:t>tyre</a:t>
            </a:r>
            <a:r>
              <a:rPr lang="en-US" sz="2800" b="1" dirty="0"/>
              <a:t> for use in severe snow conditions’</a:t>
            </a:r>
            <a:endParaRPr lang="fr-FR" sz="28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D8BEAD-C924-4BB9-B517-64312BD00278}"/>
              </a:ext>
            </a:extLst>
          </p:cNvPr>
          <p:cNvSpPr txBox="1"/>
          <p:nvPr/>
        </p:nvSpPr>
        <p:spPr>
          <a:xfrm>
            <a:off x="4355976" y="73998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Informal </a:t>
            </a:r>
            <a:r>
              <a:rPr lang="fr-BE"/>
              <a:t>document GRBP-71-26</a:t>
            </a:r>
            <a:endParaRPr lang="fr-BE" dirty="0"/>
          </a:p>
          <a:p>
            <a:r>
              <a:rPr lang="fr-BE" dirty="0"/>
              <a:t>Agenda item 5.d</a:t>
            </a:r>
          </a:p>
          <a:p>
            <a:r>
              <a:rPr lang="fr-BE" dirty="0" err="1"/>
              <a:t>Submitted</a:t>
            </a:r>
            <a:r>
              <a:rPr lang="fr-BE" dirty="0"/>
              <a:t> by GRBP GOIE on 3PMSF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10BF55-B682-40B0-B6A2-4D803E3EFBFC}"/>
              </a:ext>
            </a:extLst>
          </p:cNvPr>
          <p:cNvSpPr txBox="1"/>
          <p:nvPr/>
        </p:nvSpPr>
        <p:spPr>
          <a:xfrm>
            <a:off x="429768" y="10754"/>
            <a:ext cx="644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C1 R117 Regulatory Wet Grip requirements</a:t>
            </a:r>
            <a:endParaRPr lang="fr-FR" sz="28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1510005-D998-4D56-9823-CCE2F392FE0B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10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2862EE-217D-4F23-A6D1-5138478DD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25752"/>
              </p:ext>
            </p:extLst>
          </p:nvPr>
        </p:nvGraphicFramePr>
        <p:xfrm>
          <a:off x="683568" y="908720"/>
          <a:ext cx="6264697" cy="51481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6368">
                  <a:extLst>
                    <a:ext uri="{9D8B030D-6E8A-4147-A177-3AD203B41FA5}">
                      <a16:colId xmlns:a16="http://schemas.microsoft.com/office/drawing/2014/main" val="4211830452"/>
                    </a:ext>
                  </a:extLst>
                </a:gridCol>
                <a:gridCol w="3420652">
                  <a:extLst>
                    <a:ext uri="{9D8B030D-6E8A-4147-A177-3AD203B41FA5}">
                      <a16:colId xmlns:a16="http://schemas.microsoft.com/office/drawing/2014/main" val="3336716343"/>
                    </a:ext>
                  </a:extLst>
                </a:gridCol>
                <a:gridCol w="857677">
                  <a:extLst>
                    <a:ext uri="{9D8B030D-6E8A-4147-A177-3AD203B41FA5}">
                      <a16:colId xmlns:a16="http://schemas.microsoft.com/office/drawing/2014/main" val="2926807715"/>
                    </a:ext>
                  </a:extLst>
                </a:gridCol>
              </a:tblGrid>
              <a:tr h="507053"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Category of use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Wet grip index (G)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5284193"/>
                  </a:ext>
                </a:extLst>
              </a:tr>
              <a:tr h="212959"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Normal tyre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1.1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3725838"/>
                  </a:ext>
                </a:extLst>
              </a:tr>
              <a:tr h="212959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Snow tyre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1.1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1887946"/>
                  </a:ext>
                </a:extLst>
              </a:tr>
              <a:tr h="145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trike="sng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Snow tyre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that is classified as tyre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for use in severe snow conditions</a:t>
                      </a:r>
                      <a:r>
                        <a:rPr lang="en-GB" sz="1600" strike="sng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and with a speed symbol ("R" and above, including "H") indicating a maximum permissible speed greater than 160 km/h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1.0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0260781"/>
                  </a:ext>
                </a:extLst>
              </a:tr>
              <a:tr h="145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trike="sng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Snow tyre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that is classified as tyre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for use in severe snow conditions</a:t>
                      </a:r>
                      <a:r>
                        <a:rPr lang="en-GB" sz="1600" strike="sng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and with a speed symbol ("Q" or below, excluding "H") indicating a maximum permissible speed not greater than 160 km/h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3475690"/>
                  </a:ext>
                </a:extLst>
              </a:tr>
              <a:tr h="560269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Special use tyre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Not defined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3218925"/>
                  </a:ext>
                </a:extLst>
              </a:tr>
              <a:tr h="625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Special use tyre that is classified as tyre for use in severe snow conditions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Not defined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7371946"/>
                  </a:ext>
                </a:extLst>
              </a:tr>
            </a:tbl>
          </a:graphicData>
        </a:graphic>
      </p:graphicFrame>
      <p:sp>
        <p:nvSpPr>
          <p:cNvPr id="6" name="ZoneTexte 20">
            <a:extLst>
              <a:ext uri="{FF2B5EF4-FFF2-40B4-BE49-F238E27FC236}">
                <a16:creationId xmlns:a16="http://schemas.microsoft.com/office/drawing/2014/main" id="{0D7E3F07-4F6B-4B60-96EB-B465F1D4FA85}"/>
              </a:ext>
            </a:extLst>
          </p:cNvPr>
          <p:cNvSpPr txBox="1"/>
          <p:nvPr/>
        </p:nvSpPr>
        <p:spPr>
          <a:xfrm>
            <a:off x="6948264" y="5191981"/>
            <a:ext cx="195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The same requirements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18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10BF55-B682-40B0-B6A2-4D803E3EFBFC}"/>
              </a:ext>
            </a:extLst>
          </p:cNvPr>
          <p:cNvSpPr txBox="1"/>
          <p:nvPr/>
        </p:nvSpPr>
        <p:spPr>
          <a:xfrm>
            <a:off x="429768" y="10754"/>
            <a:ext cx="644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C2 R117 Regulatory Wet Grip requirements</a:t>
            </a:r>
            <a:endParaRPr lang="fr-FR" sz="28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1510005-D998-4D56-9823-CCE2F392FE0B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11</a:t>
            </a:r>
          </a:p>
        </p:txBody>
      </p:sp>
      <p:sp>
        <p:nvSpPr>
          <p:cNvPr id="6" name="ZoneTexte 20">
            <a:extLst>
              <a:ext uri="{FF2B5EF4-FFF2-40B4-BE49-F238E27FC236}">
                <a16:creationId xmlns:a16="http://schemas.microsoft.com/office/drawing/2014/main" id="{0D7E3F07-4F6B-4B60-96EB-B465F1D4FA85}"/>
              </a:ext>
            </a:extLst>
          </p:cNvPr>
          <p:cNvSpPr txBox="1"/>
          <p:nvPr/>
        </p:nvSpPr>
        <p:spPr>
          <a:xfrm>
            <a:off x="6588224" y="4653136"/>
            <a:ext cx="195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The same requirements</a:t>
            </a:r>
            <a:endParaRPr lang="fr-FR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60A4610-E8C1-40E4-AC5B-AAF372516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41937"/>
              </p:ext>
            </p:extLst>
          </p:nvPr>
        </p:nvGraphicFramePr>
        <p:xfrm>
          <a:off x="683568" y="908720"/>
          <a:ext cx="5760640" cy="46511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5391">
                  <a:extLst>
                    <a:ext uri="{9D8B030D-6E8A-4147-A177-3AD203B41FA5}">
                      <a16:colId xmlns:a16="http://schemas.microsoft.com/office/drawing/2014/main" val="3254424592"/>
                    </a:ext>
                  </a:extLst>
                </a:gridCol>
                <a:gridCol w="2045391">
                  <a:extLst>
                    <a:ext uri="{9D8B030D-6E8A-4147-A177-3AD203B41FA5}">
                      <a16:colId xmlns:a16="http://schemas.microsoft.com/office/drawing/2014/main" val="873186974"/>
                    </a:ext>
                  </a:extLst>
                </a:gridCol>
                <a:gridCol w="795385">
                  <a:extLst>
                    <a:ext uri="{9D8B030D-6E8A-4147-A177-3AD203B41FA5}">
                      <a16:colId xmlns:a16="http://schemas.microsoft.com/office/drawing/2014/main" val="3941679481"/>
                    </a:ext>
                  </a:extLst>
                </a:gridCol>
                <a:gridCol w="874473">
                  <a:extLst>
                    <a:ext uri="{9D8B030D-6E8A-4147-A177-3AD203B41FA5}">
                      <a16:colId xmlns:a16="http://schemas.microsoft.com/office/drawing/2014/main" val="1198713911"/>
                    </a:ext>
                  </a:extLst>
                </a:gridCol>
              </a:tblGrid>
              <a:tr h="51048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Category of use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Wet grip index (G)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307626"/>
                  </a:ext>
                </a:extLst>
              </a:tr>
              <a:tr h="497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Traction tyres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0926739"/>
                  </a:ext>
                </a:extLst>
              </a:tr>
              <a:tr h="516132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Normal tyre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091523"/>
                  </a:ext>
                </a:extLst>
              </a:tr>
              <a:tr h="516132"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Snow tyre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3107679"/>
                  </a:ext>
                </a:extLst>
              </a:tr>
              <a:tr h="1047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Snow tyre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that is classified as tyre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for use in severe snow conditions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3933843"/>
                  </a:ext>
                </a:extLst>
              </a:tr>
              <a:tr h="516132"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Special use tyre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0027964"/>
                  </a:ext>
                </a:extLst>
              </a:tr>
              <a:tr h="1047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Special use tyre that is classified as tyre for use in severe snow conditions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≥ 0.85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522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7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10BF55-B682-40B0-B6A2-4D803E3EFBFC}"/>
              </a:ext>
            </a:extLst>
          </p:cNvPr>
          <p:cNvSpPr txBox="1"/>
          <p:nvPr/>
        </p:nvSpPr>
        <p:spPr>
          <a:xfrm>
            <a:off x="429768" y="10754"/>
            <a:ext cx="644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C3 R117 Regulatory Wet Grip requirements</a:t>
            </a:r>
            <a:endParaRPr lang="fr-FR" sz="28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1510005-D998-4D56-9823-CCE2F392FE0B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12</a:t>
            </a:r>
          </a:p>
        </p:txBody>
      </p:sp>
      <p:sp>
        <p:nvSpPr>
          <p:cNvPr id="6" name="ZoneTexte 20">
            <a:extLst>
              <a:ext uri="{FF2B5EF4-FFF2-40B4-BE49-F238E27FC236}">
                <a16:creationId xmlns:a16="http://schemas.microsoft.com/office/drawing/2014/main" id="{0D7E3F07-4F6B-4B60-96EB-B465F1D4FA85}"/>
              </a:ext>
            </a:extLst>
          </p:cNvPr>
          <p:cNvSpPr txBox="1"/>
          <p:nvPr/>
        </p:nvSpPr>
        <p:spPr>
          <a:xfrm>
            <a:off x="6588224" y="4653136"/>
            <a:ext cx="195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The same requirements</a:t>
            </a:r>
            <a:endParaRPr lang="fr-FR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60A4610-E8C1-40E4-AC5B-AAF372516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58362"/>
              </p:ext>
            </p:extLst>
          </p:nvPr>
        </p:nvGraphicFramePr>
        <p:xfrm>
          <a:off x="683568" y="908720"/>
          <a:ext cx="5760640" cy="46511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5391">
                  <a:extLst>
                    <a:ext uri="{9D8B030D-6E8A-4147-A177-3AD203B41FA5}">
                      <a16:colId xmlns:a16="http://schemas.microsoft.com/office/drawing/2014/main" val="3254424592"/>
                    </a:ext>
                  </a:extLst>
                </a:gridCol>
                <a:gridCol w="2045391">
                  <a:extLst>
                    <a:ext uri="{9D8B030D-6E8A-4147-A177-3AD203B41FA5}">
                      <a16:colId xmlns:a16="http://schemas.microsoft.com/office/drawing/2014/main" val="873186974"/>
                    </a:ext>
                  </a:extLst>
                </a:gridCol>
                <a:gridCol w="795385">
                  <a:extLst>
                    <a:ext uri="{9D8B030D-6E8A-4147-A177-3AD203B41FA5}">
                      <a16:colId xmlns:a16="http://schemas.microsoft.com/office/drawing/2014/main" val="3941679481"/>
                    </a:ext>
                  </a:extLst>
                </a:gridCol>
                <a:gridCol w="874473">
                  <a:extLst>
                    <a:ext uri="{9D8B030D-6E8A-4147-A177-3AD203B41FA5}">
                      <a16:colId xmlns:a16="http://schemas.microsoft.com/office/drawing/2014/main" val="1198713911"/>
                    </a:ext>
                  </a:extLst>
                </a:gridCol>
              </a:tblGrid>
              <a:tr h="51048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Category of use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Wet grip index (G)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307626"/>
                  </a:ext>
                </a:extLst>
              </a:tr>
              <a:tr h="497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Traction tyres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0926739"/>
                  </a:ext>
                </a:extLst>
              </a:tr>
              <a:tr h="516132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Normal tyre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2091523"/>
                  </a:ext>
                </a:extLst>
              </a:tr>
              <a:tr h="516132"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Snow tyre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3107679"/>
                  </a:ext>
                </a:extLst>
              </a:tr>
              <a:tr h="1047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Snow tyre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that is classified as tyre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for use in severe snow conditions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3933843"/>
                  </a:ext>
                </a:extLst>
              </a:tr>
              <a:tr h="516132"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Special use tyre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0027964"/>
                  </a:ext>
                </a:extLst>
              </a:tr>
              <a:tr h="1047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Special use tyre that is classified as tyre for use in severe snow conditions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</a:rPr>
                        <a:t>≥ 0.65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522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7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10BF55-B682-40B0-B6A2-4D803E3EFBFC}"/>
              </a:ext>
            </a:extLst>
          </p:cNvPr>
          <p:cNvSpPr txBox="1"/>
          <p:nvPr/>
        </p:nvSpPr>
        <p:spPr>
          <a:xfrm>
            <a:off x="395536" y="0"/>
            <a:ext cx="738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R117 Regulatory Rolling Resistance requirements</a:t>
            </a:r>
            <a:endParaRPr lang="fr-FR" sz="28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1510005-D998-4D56-9823-CCE2F392FE0B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13</a:t>
            </a:r>
          </a:p>
        </p:txBody>
      </p:sp>
      <p:sp>
        <p:nvSpPr>
          <p:cNvPr id="6" name="ZoneTexte 20">
            <a:extLst>
              <a:ext uri="{FF2B5EF4-FFF2-40B4-BE49-F238E27FC236}">
                <a16:creationId xmlns:a16="http://schemas.microsoft.com/office/drawing/2014/main" id="{0D7E3F07-4F6B-4B60-96EB-B465F1D4FA85}"/>
              </a:ext>
            </a:extLst>
          </p:cNvPr>
          <p:cNvSpPr txBox="1"/>
          <p:nvPr/>
        </p:nvSpPr>
        <p:spPr>
          <a:xfrm>
            <a:off x="7192097" y="3284984"/>
            <a:ext cx="195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The same requirements</a:t>
            </a:r>
            <a:endParaRPr lang="fr-FR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5AEE7-A96B-4ADD-A6D2-4E6BC66CB9C7}"/>
              </a:ext>
            </a:extLst>
          </p:cNvPr>
          <p:cNvSpPr/>
          <p:nvPr/>
        </p:nvSpPr>
        <p:spPr>
          <a:xfrm>
            <a:off x="611560" y="2309134"/>
            <a:ext cx="6065788" cy="17358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</a:pPr>
            <a:r>
              <a:rPr lang="en-GB" i="1" dirty="0">
                <a:ea typeface="MS Mincho" panose="02020609040205080304" pitchFamily="49" charset="-128"/>
              </a:rPr>
              <a:t>Paragraph 6.3.1.,</a:t>
            </a:r>
            <a:r>
              <a:rPr lang="en-GB" dirty="0">
                <a:ea typeface="MS Mincho" panose="02020609040205080304" pitchFamily="49" charset="-128"/>
              </a:rPr>
              <a:t> </a:t>
            </a:r>
            <a:r>
              <a:rPr lang="en-GB" i="1" dirty="0">
                <a:ea typeface="MS Mincho" panose="02020609040205080304" pitchFamily="49" charset="-128"/>
              </a:rPr>
              <a:t>last sentence,</a:t>
            </a:r>
            <a:r>
              <a:rPr lang="en-GB" dirty="0">
                <a:ea typeface="MS Mincho" panose="02020609040205080304" pitchFamily="49" charset="-128"/>
              </a:rPr>
              <a:t> amend to read:</a:t>
            </a:r>
            <a:endParaRPr lang="ru-RU" dirty="0">
              <a:ea typeface="MS Mincho" panose="02020609040205080304" pitchFamily="49" charset="-128"/>
            </a:endParaRPr>
          </a:p>
          <a:p>
            <a:pPr algn="just">
              <a:lnSpc>
                <a:spcPct val="85000"/>
              </a:lnSpc>
              <a:spcAft>
                <a:spcPts val="600"/>
              </a:spcAft>
            </a:pPr>
            <a:r>
              <a:rPr lang="en-GB" dirty="0">
                <a:ea typeface="MS Mincho" panose="02020609040205080304" pitchFamily="49" charset="-128"/>
              </a:rPr>
              <a:t>"For </a:t>
            </a:r>
            <a:r>
              <a:rPr lang="en-GB" strike="sngStrike" dirty="0">
                <a:ea typeface="MS Mincho" panose="02020609040205080304" pitchFamily="49" charset="-128"/>
              </a:rPr>
              <a:t>"</a:t>
            </a:r>
            <a:r>
              <a:rPr lang="en-GB" dirty="0">
                <a:ea typeface="MS Mincho" panose="02020609040205080304" pitchFamily="49" charset="-128"/>
              </a:rPr>
              <a:t> tyre</a:t>
            </a:r>
            <a:r>
              <a:rPr lang="en-GB" b="1" dirty="0">
                <a:ea typeface="MS Mincho" panose="02020609040205080304" pitchFamily="49" charset="-128"/>
              </a:rPr>
              <a:t>s </a:t>
            </a:r>
            <a:r>
              <a:rPr lang="en-GB" dirty="0">
                <a:ea typeface="MS Mincho" panose="02020609040205080304" pitchFamily="49" charset="-128"/>
              </a:rPr>
              <a:t>for use in severe snow conditions</a:t>
            </a:r>
            <a:r>
              <a:rPr lang="en-GB" strike="sngStrike" dirty="0">
                <a:ea typeface="MS Mincho" panose="02020609040205080304" pitchFamily="49" charset="-128"/>
              </a:rPr>
              <a:t>"</a:t>
            </a:r>
            <a:r>
              <a:rPr lang="en-GB" dirty="0">
                <a:ea typeface="MS Mincho" panose="02020609040205080304" pitchFamily="49" charset="-128"/>
              </a:rPr>
              <a:t>, the limits shall be increased by 1 N/</a:t>
            </a:r>
            <a:r>
              <a:rPr lang="en-GB" dirty="0" err="1">
                <a:ea typeface="MS Mincho" panose="02020609040205080304" pitchFamily="49" charset="-128"/>
              </a:rPr>
              <a:t>kN.</a:t>
            </a:r>
            <a:r>
              <a:rPr lang="en-GB" dirty="0">
                <a:ea typeface="MS Mincho" panose="02020609040205080304" pitchFamily="49" charset="-128"/>
              </a:rPr>
              <a:t>"</a:t>
            </a:r>
            <a:endParaRPr lang="ru-RU" dirty="0">
              <a:ea typeface="MS Mincho" panose="02020609040205080304" pitchFamily="49" charset="-128"/>
            </a:endParaRPr>
          </a:p>
          <a:p>
            <a:pPr algn="just">
              <a:lnSpc>
                <a:spcPct val="85000"/>
              </a:lnSpc>
              <a:spcAft>
                <a:spcPts val="600"/>
              </a:spcAft>
            </a:pPr>
            <a:r>
              <a:rPr lang="en-GB" i="1" dirty="0">
                <a:ea typeface="MS Mincho" panose="02020609040205080304" pitchFamily="49" charset="-128"/>
              </a:rPr>
              <a:t>Paragraph 6.3.2., last sentence,</a:t>
            </a:r>
            <a:r>
              <a:rPr lang="en-GB" dirty="0">
                <a:ea typeface="MS Mincho" panose="02020609040205080304" pitchFamily="49" charset="-128"/>
              </a:rPr>
              <a:t> amend to read:</a:t>
            </a:r>
            <a:endParaRPr lang="ru-RU" dirty="0">
              <a:ea typeface="MS Mincho" panose="02020609040205080304" pitchFamily="49" charset="-128"/>
            </a:endParaRPr>
          </a:p>
          <a:p>
            <a:pPr algn="just">
              <a:lnSpc>
                <a:spcPct val="85000"/>
              </a:lnSpc>
              <a:spcAft>
                <a:spcPts val="600"/>
              </a:spcAft>
            </a:pPr>
            <a:r>
              <a:rPr lang="en-GB" dirty="0">
                <a:ea typeface="MS Mincho" panose="02020609040205080304" pitchFamily="49" charset="-128"/>
              </a:rPr>
              <a:t>"For </a:t>
            </a:r>
            <a:r>
              <a:rPr lang="en-GB" strike="sngStrike" dirty="0">
                <a:ea typeface="MS Mincho" panose="02020609040205080304" pitchFamily="49" charset="-128"/>
              </a:rPr>
              <a:t>"</a:t>
            </a:r>
            <a:r>
              <a:rPr lang="en-GB" dirty="0">
                <a:ea typeface="MS Mincho" panose="02020609040205080304" pitchFamily="49" charset="-128"/>
              </a:rPr>
              <a:t> tyre</a:t>
            </a:r>
            <a:r>
              <a:rPr lang="en-GB" b="1" dirty="0">
                <a:ea typeface="MS Mincho" panose="02020609040205080304" pitchFamily="49" charset="-128"/>
              </a:rPr>
              <a:t>s</a:t>
            </a:r>
            <a:r>
              <a:rPr lang="en-GB" dirty="0">
                <a:ea typeface="MS Mincho" panose="02020609040205080304" pitchFamily="49" charset="-128"/>
              </a:rPr>
              <a:t> for use in severe snow conditions</a:t>
            </a:r>
            <a:r>
              <a:rPr lang="en-GB" strike="sngStrike" dirty="0">
                <a:ea typeface="MS Mincho" panose="02020609040205080304" pitchFamily="49" charset="-128"/>
              </a:rPr>
              <a:t>"</a:t>
            </a:r>
            <a:r>
              <a:rPr lang="en-GB" dirty="0">
                <a:ea typeface="MS Mincho" panose="02020609040205080304" pitchFamily="49" charset="-128"/>
              </a:rPr>
              <a:t>, the limits shall be increased by 1 N/</a:t>
            </a:r>
            <a:r>
              <a:rPr lang="en-GB" dirty="0" err="1">
                <a:ea typeface="MS Mincho" panose="02020609040205080304" pitchFamily="49" charset="-128"/>
              </a:rPr>
              <a:t>kN.</a:t>
            </a:r>
            <a:r>
              <a:rPr lang="en-GB" dirty="0">
                <a:ea typeface="MS Mincho" panose="02020609040205080304" pitchFamily="49" charset="-128"/>
              </a:rPr>
              <a:t>"</a:t>
            </a:r>
            <a:endParaRPr lang="ru-RU" dirty="0"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75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ED6C2DA-A74D-489B-816D-9D33000DBFAD}"/>
              </a:ext>
            </a:extLst>
          </p:cNvPr>
          <p:cNvSpPr txBox="1"/>
          <p:nvPr/>
        </p:nvSpPr>
        <p:spPr>
          <a:xfrm>
            <a:off x="3275856" y="3028052"/>
            <a:ext cx="239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/>
              <a:t>Thank</a:t>
            </a:r>
            <a:r>
              <a:rPr lang="fr-BE" sz="3600" dirty="0"/>
              <a:t> </a:t>
            </a:r>
            <a:r>
              <a:rPr lang="fr-BE" sz="3600" dirty="0" err="1"/>
              <a:t>you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5455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17ED57-FB91-4909-8993-BACD3AFCDE57}"/>
              </a:ext>
            </a:extLst>
          </p:cNvPr>
          <p:cNvSpPr txBox="1"/>
          <p:nvPr/>
        </p:nvSpPr>
        <p:spPr>
          <a:xfrm>
            <a:off x="323528" y="1075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Background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FE867F-20EE-49FF-9E14-6A0627C900BB}"/>
              </a:ext>
            </a:extLst>
          </p:cNvPr>
          <p:cNvSpPr txBox="1"/>
          <p:nvPr/>
        </p:nvSpPr>
        <p:spPr>
          <a:xfrm>
            <a:off x="251520" y="980728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/>
              <a:t>Some countries require vehicles to be fitted with 3PMSF-approved </a:t>
            </a:r>
            <a:r>
              <a:rPr lang="en-US" sz="2400" i="1" dirty="0" err="1"/>
              <a:t>tyres</a:t>
            </a:r>
            <a:r>
              <a:rPr lang="en-US" sz="2400" i="1" dirty="0"/>
              <a:t> in winter season or in wintery conditions</a:t>
            </a:r>
            <a:endParaRPr lang="en-US" sz="2400" dirty="0"/>
          </a:p>
          <a:p>
            <a:pPr lvl="0"/>
            <a:endParaRPr lang="en-US" sz="2400" i="1" dirty="0"/>
          </a:p>
          <a:p>
            <a:pPr lvl="0"/>
            <a:r>
              <a:rPr lang="en-US" sz="2400" i="1" dirty="0"/>
              <a:t>In UN R 117 those </a:t>
            </a:r>
            <a:r>
              <a:rPr lang="en-US" sz="2400" i="1" dirty="0" err="1"/>
              <a:t>tyres</a:t>
            </a:r>
            <a:r>
              <a:rPr lang="en-US" sz="2400" i="1" dirty="0"/>
              <a:t> are qualified as “</a:t>
            </a:r>
            <a:r>
              <a:rPr lang="en-US" sz="2400" i="1" dirty="0" err="1"/>
              <a:t>tyres</a:t>
            </a:r>
            <a:r>
              <a:rPr lang="en-US" sz="2400" i="1" dirty="0"/>
              <a:t> for use in severe snow conditions”</a:t>
            </a:r>
          </a:p>
          <a:p>
            <a:pPr lvl="0"/>
            <a:endParaRPr lang="en-US" sz="2400" i="1" dirty="0"/>
          </a:p>
          <a:p>
            <a:pPr lvl="0"/>
            <a:r>
              <a:rPr lang="en-US" sz="2400" i="1" dirty="0"/>
              <a:t>Some specific vehicles are equipped with special use tyres, that currently cannot be approved as 3PMSF and therefore cannot be qualified for use in severe snow conditions</a:t>
            </a:r>
            <a:endParaRPr lang="en-US" sz="2400" strike="sngStrike" dirty="0"/>
          </a:p>
          <a:p>
            <a:pPr hangingPunct="0"/>
            <a:r>
              <a:rPr lang="en-GB" sz="2400" dirty="0"/>
              <a:t> 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D7B9D4B-F478-48A4-A90B-C5B639EA37BC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</a:t>
            </a:r>
            <a:r>
              <a:rPr lang="en-US" sz="1800" dirty="0" err="1"/>
              <a:t>Organisation</a:t>
            </a:r>
            <a:r>
              <a:rPr lang="en-US" sz="1800" b="1" dirty="0"/>
              <a:t>					         2</a:t>
            </a:r>
          </a:p>
        </p:txBody>
      </p:sp>
    </p:spTree>
    <p:extLst>
      <p:ext uri="{BB962C8B-B14F-4D97-AF65-F5344CB8AC3E}">
        <p14:creationId xmlns:p14="http://schemas.microsoft.com/office/powerpoint/2010/main" val="39429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6A02E0-8035-4568-B763-D45B88FF5488}"/>
              </a:ext>
            </a:extLst>
          </p:cNvPr>
          <p:cNvCxnSpPr>
            <a:cxnSpLocks/>
          </p:cNvCxnSpPr>
          <p:nvPr/>
        </p:nvCxnSpPr>
        <p:spPr>
          <a:xfrm>
            <a:off x="158568" y="676423"/>
            <a:ext cx="7797808" cy="0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0CD18-EDFE-42C9-89EE-9BF9E64D945A}"/>
              </a:ext>
            </a:extLst>
          </p:cNvPr>
          <p:cNvCxnSpPr>
            <a:cxnSpLocks/>
          </p:cNvCxnSpPr>
          <p:nvPr/>
        </p:nvCxnSpPr>
        <p:spPr>
          <a:xfrm>
            <a:off x="1374768" y="675199"/>
            <a:ext cx="0" cy="5573634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63FB88-0674-4F2A-8E30-8CC4D26030A3}"/>
              </a:ext>
            </a:extLst>
          </p:cNvPr>
          <p:cNvCxnSpPr>
            <a:cxnSpLocks/>
          </p:cNvCxnSpPr>
          <p:nvPr/>
        </p:nvCxnSpPr>
        <p:spPr>
          <a:xfrm>
            <a:off x="8985432" y="836712"/>
            <a:ext cx="0" cy="5413345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Image result for pirelli fh 01&quot;">
            <a:extLst>
              <a:ext uri="{FF2B5EF4-FFF2-40B4-BE49-F238E27FC236}">
                <a16:creationId xmlns:a16="http://schemas.microsoft.com/office/drawing/2014/main" id="{CC936DF8-5014-47AD-BB6B-3F68611D4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1" r="32371"/>
          <a:stretch/>
        </p:blipFill>
        <p:spPr bwMode="auto">
          <a:xfrm>
            <a:off x="759707" y="967822"/>
            <a:ext cx="593554" cy="10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64832-0A7B-443E-8763-24E2D8D97FD6}"/>
              </a:ext>
            </a:extLst>
          </p:cNvPr>
          <p:cNvCxnSpPr>
            <a:cxnSpLocks/>
          </p:cNvCxnSpPr>
          <p:nvPr/>
        </p:nvCxnSpPr>
        <p:spPr>
          <a:xfrm>
            <a:off x="137326" y="2033243"/>
            <a:ext cx="8848106" cy="30387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0990AB-B2A2-4F87-BEA1-7C866959349D}"/>
              </a:ext>
            </a:extLst>
          </p:cNvPr>
          <p:cNvCxnSpPr>
            <a:cxnSpLocks/>
          </p:cNvCxnSpPr>
          <p:nvPr/>
        </p:nvCxnSpPr>
        <p:spPr>
          <a:xfrm>
            <a:off x="137326" y="676423"/>
            <a:ext cx="0" cy="5573634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0230F77-A048-447D-BDB9-C3C6A4E57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03" y="718441"/>
            <a:ext cx="1782698" cy="13148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15D5D3-3857-434E-B997-40643C3571DF}"/>
              </a:ext>
            </a:extLst>
          </p:cNvPr>
          <p:cNvSpPr txBox="1"/>
          <p:nvPr/>
        </p:nvSpPr>
        <p:spPr>
          <a:xfrm>
            <a:off x="106337" y="65405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D7F3D-0440-45FF-8AFF-C53A91D699B3}"/>
              </a:ext>
            </a:extLst>
          </p:cNvPr>
          <p:cNvSpPr txBox="1"/>
          <p:nvPr/>
        </p:nvSpPr>
        <p:spPr>
          <a:xfrm>
            <a:off x="179672" y="207726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3PMSF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E8CCB6-31EB-4B32-94EF-34268F4D3E04}"/>
              </a:ext>
            </a:extLst>
          </p:cNvPr>
          <p:cNvSpPr txBox="1"/>
          <p:nvPr/>
        </p:nvSpPr>
        <p:spPr>
          <a:xfrm>
            <a:off x="174024" y="4788084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</a:t>
            </a:r>
          </a:p>
          <a:p>
            <a:r>
              <a:rPr lang="de-DE" dirty="0"/>
              <a:t>+ 3PMSF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E81C18-6AB0-472F-9042-6AFDCC65D9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3" b="10924"/>
          <a:stretch/>
        </p:blipFill>
        <p:spPr>
          <a:xfrm>
            <a:off x="1470309" y="2098955"/>
            <a:ext cx="1742854" cy="1275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96BA19-EC23-4180-A951-9EABEF818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196" y="3440591"/>
            <a:ext cx="1823080" cy="12681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977AA1-1881-49DB-ACFF-C25ACD62A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92" y="3440591"/>
            <a:ext cx="1769266" cy="12647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DB2693-505C-4095-9E50-1C039730A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380" y="3440591"/>
            <a:ext cx="1823086" cy="12681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C72421-8ED4-4A34-AEB4-0A8BADE2B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570" y="3429000"/>
            <a:ext cx="1769269" cy="1264766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2958C7-69A4-4A63-99BA-279600240B30}"/>
              </a:ext>
            </a:extLst>
          </p:cNvPr>
          <p:cNvCxnSpPr>
            <a:cxnSpLocks/>
          </p:cNvCxnSpPr>
          <p:nvPr/>
        </p:nvCxnSpPr>
        <p:spPr>
          <a:xfrm>
            <a:off x="137326" y="3397698"/>
            <a:ext cx="8848106" cy="0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0DBA677-27E9-4430-B40C-ADD2E40E602A}"/>
              </a:ext>
            </a:extLst>
          </p:cNvPr>
          <p:cNvSpPr txBox="1"/>
          <p:nvPr/>
        </p:nvSpPr>
        <p:spPr>
          <a:xfrm>
            <a:off x="205015" y="3422823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</a:t>
            </a:r>
          </a:p>
        </p:txBody>
      </p:sp>
      <p:pic>
        <p:nvPicPr>
          <p:cNvPr id="73" name="Picture 8" descr="http://www.prometeon.com/asset/index.php?idelement=16862">
            <a:extLst>
              <a:ext uri="{FF2B5EF4-FFF2-40B4-BE49-F238E27FC236}">
                <a16:creationId xmlns:a16="http://schemas.microsoft.com/office/drawing/2014/main" id="{E54B4BA9-0C23-4D19-AE7E-616F84F3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5" y="2321084"/>
            <a:ext cx="1012732" cy="11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35874DF-E211-4A54-BDB2-5DDB2307F15A}"/>
              </a:ext>
            </a:extLst>
          </p:cNvPr>
          <p:cNvCxnSpPr>
            <a:cxnSpLocks/>
          </p:cNvCxnSpPr>
          <p:nvPr/>
        </p:nvCxnSpPr>
        <p:spPr>
          <a:xfrm>
            <a:off x="137326" y="4774075"/>
            <a:ext cx="8795875" cy="0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0F8C508-623F-4648-AFA5-57A6CF8DB2C1}"/>
              </a:ext>
            </a:extLst>
          </p:cNvPr>
          <p:cNvCxnSpPr>
            <a:cxnSpLocks/>
          </p:cNvCxnSpPr>
          <p:nvPr/>
        </p:nvCxnSpPr>
        <p:spPr>
          <a:xfrm>
            <a:off x="158568" y="6248833"/>
            <a:ext cx="8826864" cy="0"/>
          </a:xfrm>
          <a:prstGeom prst="line">
            <a:avLst/>
          </a:prstGeom>
          <a:ln>
            <a:solidFill>
              <a:srgbClr val="000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A1E08D8-D801-4120-87ED-03B69CC94205}"/>
              </a:ext>
            </a:extLst>
          </p:cNvPr>
          <p:cNvSpPr txBox="1"/>
          <p:nvPr/>
        </p:nvSpPr>
        <p:spPr>
          <a:xfrm>
            <a:off x="522183" y="544909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?</a:t>
            </a:r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2037426-30CE-465E-BFE1-2A5027731F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487" y="4839403"/>
            <a:ext cx="2023869" cy="1298613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BA5EDAA8-43F2-4DDD-A7EF-E52D906DE633}"/>
              </a:ext>
            </a:extLst>
          </p:cNvPr>
          <p:cNvSpPr txBox="1">
            <a:spLocks/>
          </p:cNvSpPr>
          <p:nvPr/>
        </p:nvSpPr>
        <p:spPr>
          <a:xfrm>
            <a:off x="395536" y="76764"/>
            <a:ext cx="5364088" cy="57606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 Uses</a:t>
            </a:r>
            <a:r>
              <a:rPr kumimoji="0" lang="en-US" sz="7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図 1">
            <a:extLst>
              <a:ext uri="{FF2B5EF4-FFF2-40B4-BE49-F238E27FC236}">
                <a16:creationId xmlns:a16="http://schemas.microsoft.com/office/drawing/2014/main" id="{2A70DE5D-C006-4826-9939-0F86360453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5" y="3698131"/>
            <a:ext cx="745883" cy="1045857"/>
          </a:xfrm>
          <a:prstGeom prst="rect">
            <a:avLst/>
          </a:prstGeom>
        </p:spPr>
      </p:pic>
      <p:sp>
        <p:nvSpPr>
          <p:cNvPr id="39" name="Sous-titre 2">
            <a:extLst>
              <a:ext uri="{FF2B5EF4-FFF2-40B4-BE49-F238E27FC236}">
                <a16:creationId xmlns:a16="http://schemas.microsoft.com/office/drawing/2014/main" id="{3F17CC1E-B0F8-4D04-9CB7-EF88E95FBB57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3E7A83-22E3-4416-8222-D3F330D9B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8315" y="4877461"/>
            <a:ext cx="1743607" cy="1280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7C9E0-24FE-4639-B65C-7FF549C808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5607" y="4872456"/>
            <a:ext cx="1822862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17ED57-FB91-4909-8993-BACD3AFCDE57}"/>
              </a:ext>
            </a:extLst>
          </p:cNvPr>
          <p:cNvSpPr txBox="1"/>
          <p:nvPr/>
        </p:nvSpPr>
        <p:spPr>
          <a:xfrm>
            <a:off x="323528" y="1075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Objectives of </a:t>
            </a:r>
            <a:r>
              <a:rPr lang="en-GB" sz="2800" dirty="0"/>
              <a:t>ECE/TRANS/WP.29/GRBP/2019/14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FE867F-20EE-49FF-9E14-6A0627C900BB}"/>
              </a:ext>
            </a:extLst>
          </p:cNvPr>
          <p:cNvSpPr txBox="1"/>
          <p:nvPr/>
        </p:nvSpPr>
        <p:spPr>
          <a:xfrm>
            <a:off x="323528" y="1720840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Allow Special Use </a:t>
            </a:r>
            <a:r>
              <a:rPr lang="en-US" sz="2400" dirty="0" err="1"/>
              <a:t>tyres</a:t>
            </a:r>
            <a:r>
              <a:rPr lang="en-US" sz="2400" dirty="0"/>
              <a:t> to pass the qualification test in Annex 7 to UN R 117 and be approved to bear 3PMSF marking</a:t>
            </a:r>
          </a:p>
          <a:p>
            <a:pPr lvl="0"/>
            <a:endParaRPr lang="en-US" sz="2400" dirty="0"/>
          </a:p>
          <a:p>
            <a:r>
              <a:rPr lang="en-US" sz="2400" dirty="0"/>
              <a:t>Introduce specific allowances for special use + 3PMSF </a:t>
            </a:r>
            <a:r>
              <a:rPr lang="en-US" sz="2400" dirty="0" err="1"/>
              <a:t>tyres</a:t>
            </a:r>
            <a:r>
              <a:rPr lang="en-US" sz="2400" dirty="0"/>
              <a:t> taking into account existing allowances for existing 3PMSF approved </a:t>
            </a:r>
            <a:r>
              <a:rPr lang="en-US" sz="2400" dirty="0" err="1"/>
              <a:t>tyres</a:t>
            </a:r>
            <a:endParaRPr lang="en-US" sz="2400" dirty="0"/>
          </a:p>
          <a:p>
            <a:pPr hangingPunct="0"/>
            <a:r>
              <a:rPr lang="en-GB" sz="2400" dirty="0"/>
              <a:t> 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D7B9D4B-F478-48A4-A90B-C5B639EA37BC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4</a:t>
            </a:r>
          </a:p>
        </p:txBody>
      </p:sp>
    </p:spTree>
    <p:extLst>
      <p:ext uri="{BB962C8B-B14F-4D97-AF65-F5344CB8AC3E}">
        <p14:creationId xmlns:p14="http://schemas.microsoft.com/office/powerpoint/2010/main" val="399439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17ED57-FB91-4909-8993-BACD3AFCDE57}"/>
              </a:ext>
            </a:extLst>
          </p:cNvPr>
          <p:cNvSpPr txBox="1"/>
          <p:nvPr/>
        </p:nvSpPr>
        <p:spPr>
          <a:xfrm>
            <a:off x="323528" y="1075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Correction of definition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FE867F-20EE-49FF-9E14-6A0627C900BB}"/>
              </a:ext>
            </a:extLst>
          </p:cNvPr>
          <p:cNvSpPr txBox="1"/>
          <p:nvPr/>
        </p:nvSpPr>
        <p:spPr>
          <a:xfrm>
            <a:off x="1187624" y="509578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"2.13.1.	"</a:t>
            </a:r>
            <a:r>
              <a:rPr lang="en-GB" i="1" strike="sngStrike" dirty="0"/>
              <a:t>Snow tyre </a:t>
            </a:r>
            <a:r>
              <a:rPr lang="en-GB" b="1" i="1" dirty="0" err="1"/>
              <a:t>Tyre</a:t>
            </a:r>
            <a:r>
              <a:rPr lang="en-GB" b="1" i="1" dirty="0"/>
              <a:t> </a:t>
            </a:r>
            <a:r>
              <a:rPr lang="en-GB" i="1" dirty="0"/>
              <a:t>for use in severe snow conditions</a:t>
            </a:r>
            <a:r>
              <a:rPr lang="en-GB" dirty="0"/>
              <a:t>" means a snow tyre </a:t>
            </a:r>
            <a:r>
              <a:rPr lang="en-GB" b="1" dirty="0"/>
              <a:t>or a special use tyre </a:t>
            </a:r>
            <a:r>
              <a:rPr lang="en-GB" dirty="0"/>
              <a:t>whose tread pattern, tread compound or structure is specifically designed to be used in severe snow conditions and that fulfils the requirements of paragraph 6.4. of this Regulation."</a:t>
            </a:r>
            <a:endParaRPr lang="ru-RU" dirty="0"/>
          </a:p>
          <a:p>
            <a:endParaRPr lang="fr-FR" sz="24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D7B9D4B-F478-48A4-A90B-C5B639EA37BC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5</a:t>
            </a:r>
          </a:p>
        </p:txBody>
      </p:sp>
      <p:pic>
        <p:nvPicPr>
          <p:cNvPr id="5" name="図 1">
            <a:extLst>
              <a:ext uri="{FF2B5EF4-FFF2-40B4-BE49-F238E27FC236}">
                <a16:creationId xmlns:a16="http://schemas.microsoft.com/office/drawing/2014/main" id="{4BD51977-E7A2-47DB-B337-D9743ACC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57" y="1538023"/>
            <a:ext cx="1916401" cy="2687127"/>
          </a:xfrm>
          <a:prstGeom prst="rect">
            <a:avLst/>
          </a:prstGeom>
        </p:spPr>
      </p:pic>
      <p:pic>
        <p:nvPicPr>
          <p:cNvPr id="6" name="図 3">
            <a:extLst>
              <a:ext uri="{FF2B5EF4-FFF2-40B4-BE49-F238E27FC236}">
                <a16:creationId xmlns:a16="http://schemas.microsoft.com/office/drawing/2014/main" id="{7D61CCFC-6349-49F6-A104-C2160AA3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5596"/>
            <a:ext cx="1916400" cy="2687126"/>
          </a:xfrm>
          <a:prstGeom prst="rect">
            <a:avLst/>
          </a:prstGeom>
        </p:spPr>
      </p:pic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6172ABE1-27FC-4E44-95CA-D73D97E0CF8F}"/>
              </a:ext>
            </a:extLst>
          </p:cNvPr>
          <p:cNvSpPr txBox="1"/>
          <p:nvPr/>
        </p:nvSpPr>
        <p:spPr>
          <a:xfrm>
            <a:off x="1542812" y="710689"/>
            <a:ext cx="237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Special use tyre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0608B3BF-9412-4BAE-99B2-372D0CA876E0}"/>
              </a:ext>
            </a:extLst>
          </p:cNvPr>
          <p:cNvSpPr txBox="1"/>
          <p:nvPr/>
        </p:nvSpPr>
        <p:spPr>
          <a:xfrm>
            <a:off x="4124344" y="534042"/>
            <a:ext cx="3590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Snow </a:t>
            </a:r>
            <a:r>
              <a:rPr kumimoji="1" lang="en-US" altLang="ja-JP" sz="2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tyre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for use in severe snow conditions</a:t>
            </a:r>
          </a:p>
          <a:p>
            <a:pPr algn="ctr"/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(3PMSF marked)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右矢印 6">
            <a:extLst>
              <a:ext uri="{FF2B5EF4-FFF2-40B4-BE49-F238E27FC236}">
                <a16:creationId xmlns:a16="http://schemas.microsoft.com/office/drawing/2014/main" id="{A98239CD-F17B-4165-A5D4-F2D302A1F39C}"/>
              </a:ext>
            </a:extLst>
          </p:cNvPr>
          <p:cNvSpPr/>
          <p:nvPr/>
        </p:nvSpPr>
        <p:spPr>
          <a:xfrm rot="2437036">
            <a:off x="3139486" y="4378777"/>
            <a:ext cx="945929" cy="401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7">
            <a:extLst>
              <a:ext uri="{FF2B5EF4-FFF2-40B4-BE49-F238E27FC236}">
                <a16:creationId xmlns:a16="http://schemas.microsoft.com/office/drawing/2014/main" id="{9A844C3D-C447-4479-B9A8-B824C375CCB1}"/>
              </a:ext>
            </a:extLst>
          </p:cNvPr>
          <p:cNvSpPr/>
          <p:nvPr/>
        </p:nvSpPr>
        <p:spPr>
          <a:xfrm rot="7718973">
            <a:off x="5016231" y="4399054"/>
            <a:ext cx="1043314" cy="442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0">
            <a:extLst>
              <a:ext uri="{FF2B5EF4-FFF2-40B4-BE49-F238E27FC236}">
                <a16:creationId xmlns:a16="http://schemas.microsoft.com/office/drawing/2014/main" id="{28C1255C-530B-44C1-A85C-D18B32510F9B}"/>
              </a:ext>
            </a:extLst>
          </p:cNvPr>
          <p:cNvSpPr txBox="1"/>
          <p:nvPr/>
        </p:nvSpPr>
        <p:spPr>
          <a:xfrm>
            <a:off x="3612450" y="42585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Fusion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73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6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620688"/>
            <a:ext cx="7772400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99271" y="81705"/>
            <a:ext cx="5364088" cy="576065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C2 </a:t>
            </a:r>
            <a:r>
              <a:rPr lang="en-US" sz="8600" dirty="0">
                <a:latin typeface="+mj-lt"/>
                <a:ea typeface="+mj-ea"/>
                <a:cs typeface="+mj-cs"/>
              </a:rPr>
              <a:t>&amp; C3	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7BD78A-2D69-4EE0-AC5B-20FF632E179C}"/>
              </a:ext>
            </a:extLst>
          </p:cNvPr>
          <p:cNvSpPr txBox="1"/>
          <p:nvPr/>
        </p:nvSpPr>
        <p:spPr>
          <a:xfrm>
            <a:off x="383252" y="68605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Normal tyre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BE4BE3-87BA-4111-96F8-BB37CEA5273E}"/>
              </a:ext>
            </a:extLst>
          </p:cNvPr>
          <p:cNvSpPr txBox="1"/>
          <p:nvPr/>
        </p:nvSpPr>
        <p:spPr>
          <a:xfrm>
            <a:off x="4528406" y="3320837"/>
            <a:ext cx="353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NEW: Special use </a:t>
            </a:r>
            <a:r>
              <a:rPr lang="en-US" b="1" dirty="0" err="1"/>
              <a:t>tyre</a:t>
            </a:r>
            <a:r>
              <a:rPr lang="en-US" b="1" dirty="0"/>
              <a:t> that is classified as </a:t>
            </a:r>
            <a:r>
              <a:rPr lang="en-US" b="1" dirty="0" err="1"/>
              <a:t>tyre</a:t>
            </a:r>
            <a:r>
              <a:rPr lang="en-US" b="1" dirty="0"/>
              <a:t> for use in severe snow condition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3AC209-E7A5-429F-BA3E-24C28BD60F3B}"/>
              </a:ext>
            </a:extLst>
          </p:cNvPr>
          <p:cNvSpPr txBox="1"/>
          <p:nvPr/>
        </p:nvSpPr>
        <p:spPr>
          <a:xfrm>
            <a:off x="416061" y="365021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Special</a:t>
            </a:r>
            <a:r>
              <a:rPr lang="fr-BE" dirty="0"/>
              <a:t> use tyre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9730D6-72A2-4FFE-8380-7F16D17C9AD1}"/>
              </a:ext>
            </a:extLst>
          </p:cNvPr>
          <p:cNvSpPr txBox="1"/>
          <p:nvPr/>
        </p:nvSpPr>
        <p:spPr>
          <a:xfrm>
            <a:off x="4423620" y="617338"/>
            <a:ext cx="346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Snow </a:t>
            </a:r>
            <a:r>
              <a:rPr lang="en-US" dirty="0" err="1"/>
              <a:t>tyre</a:t>
            </a:r>
            <a:r>
              <a:rPr lang="en-US" dirty="0"/>
              <a:t> that is classified as </a:t>
            </a:r>
            <a:r>
              <a:rPr lang="en-US" dirty="0" err="1"/>
              <a:t>tyre</a:t>
            </a:r>
            <a:r>
              <a:rPr lang="en-US" dirty="0"/>
              <a:t> for use in severe snow conditions </a:t>
            </a:r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E2B8FC20-21A9-4EE9-9B23-3D699669E76E}"/>
              </a:ext>
            </a:extLst>
          </p:cNvPr>
          <p:cNvSpPr/>
          <p:nvPr/>
        </p:nvSpPr>
        <p:spPr>
          <a:xfrm>
            <a:off x="2715008" y="1380484"/>
            <a:ext cx="2505865" cy="367592"/>
          </a:xfrm>
          <a:prstGeom prst="rightArrow">
            <a:avLst/>
          </a:prstGeom>
          <a:noFill/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0C5F577-B385-4C9E-8703-B722E52F3A2C}"/>
              </a:ext>
            </a:extLst>
          </p:cNvPr>
          <p:cNvSpPr/>
          <p:nvPr/>
        </p:nvSpPr>
        <p:spPr>
          <a:xfrm>
            <a:off x="2675208" y="4292899"/>
            <a:ext cx="2468746" cy="367592"/>
          </a:xfrm>
          <a:prstGeom prst="rightArrow">
            <a:avLst/>
          </a:prstGeom>
          <a:noFill/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E78131-22C4-41B6-B1AC-B4E8C21A0D9B}"/>
              </a:ext>
            </a:extLst>
          </p:cNvPr>
          <p:cNvSpPr txBox="1"/>
          <p:nvPr/>
        </p:nvSpPr>
        <p:spPr>
          <a:xfrm>
            <a:off x="2675208" y="1875170"/>
            <a:ext cx="2524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Existing </a:t>
            </a:r>
            <a:r>
              <a:rPr lang="en-US" sz="1200" u="sng" dirty="0"/>
              <a:t>d</a:t>
            </a:r>
            <a:r>
              <a:rPr lang="en-US" sz="1200" dirty="0"/>
              <a:t>esign differences to comply with 3PMSF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Tread pattern (more </a:t>
            </a:r>
            <a:r>
              <a:rPr lang="en-US" sz="1200" dirty="0" err="1"/>
              <a:t>sipes</a:t>
            </a:r>
            <a:r>
              <a:rPr lang="en-US" sz="1200" dirty="0"/>
              <a:t> and knife blades)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Tread compound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9A52925-89CA-445B-9582-EFA9E0923DFE}"/>
              </a:ext>
            </a:extLst>
          </p:cNvPr>
          <p:cNvSpPr txBox="1"/>
          <p:nvPr/>
        </p:nvSpPr>
        <p:spPr>
          <a:xfrm>
            <a:off x="2704646" y="4642106"/>
            <a:ext cx="2348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Potential</a:t>
            </a:r>
            <a:r>
              <a:rPr lang="en-US" sz="1200" dirty="0"/>
              <a:t> design differences </a:t>
            </a:r>
            <a:r>
              <a:rPr lang="en-US" sz="1200" b="1" dirty="0"/>
              <a:t>needed </a:t>
            </a:r>
            <a:r>
              <a:rPr lang="en-US" sz="1200" dirty="0"/>
              <a:t>to comply with 3PMSF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Tread pattern (</a:t>
            </a:r>
            <a:r>
              <a:rPr lang="en-US" sz="1200" dirty="0" err="1"/>
              <a:t>sipes</a:t>
            </a:r>
            <a:r>
              <a:rPr lang="en-US" sz="1200" dirty="0"/>
              <a:t> and knife blades)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Tread compound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Chip resistance + flexibility for snow conditions.</a:t>
            </a:r>
          </a:p>
          <a:p>
            <a:endParaRPr lang="fr-FR" sz="1200" dirty="0"/>
          </a:p>
        </p:txBody>
      </p:sp>
      <p:pic>
        <p:nvPicPr>
          <p:cNvPr id="2051" name="Picture 3" descr="Afbeeldingsresultaat voor michelin summer tyres">
            <a:hlinkClick r:id="rId2"/>
            <a:extLst>
              <a:ext uri="{FF2B5EF4-FFF2-40B4-BE49-F238E27FC236}">
                <a16:creationId xmlns:a16="http://schemas.microsoft.com/office/drawing/2014/main" id="{96E8CDBF-3BDD-431A-8834-822EFB06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6" y="11060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fbeeldingsresultaat voor winter tyres bridgestone">
            <a:hlinkClick r:id="rId4"/>
            <a:extLst>
              <a:ext uri="{FF2B5EF4-FFF2-40B4-BE49-F238E27FC236}">
                <a16:creationId xmlns:a16="http://schemas.microsoft.com/office/drawing/2014/main" id="{F0C4E6F0-02FC-4F46-A80F-36D55F58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57" y="1195196"/>
            <a:ext cx="1985600" cy="19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15">
            <a:extLst>
              <a:ext uri="{FF2B5EF4-FFF2-40B4-BE49-F238E27FC236}">
                <a16:creationId xmlns:a16="http://schemas.microsoft.com/office/drawing/2014/main" id="{B3FA64F9-9E2A-418F-AF3C-E7528649E71E}"/>
              </a:ext>
            </a:extLst>
          </p:cNvPr>
          <p:cNvSpPr txBox="1"/>
          <p:nvPr/>
        </p:nvSpPr>
        <p:spPr>
          <a:xfrm>
            <a:off x="5778167" y="4237096"/>
            <a:ext cx="1954569" cy="17397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ZoneTexte 21">
            <a:extLst>
              <a:ext uri="{FF2B5EF4-FFF2-40B4-BE49-F238E27FC236}">
                <a16:creationId xmlns:a16="http://schemas.microsoft.com/office/drawing/2014/main" id="{8D961203-4782-40F1-8414-68C895D6930F}"/>
              </a:ext>
            </a:extLst>
          </p:cNvPr>
          <p:cNvSpPr txBox="1"/>
          <p:nvPr/>
        </p:nvSpPr>
        <p:spPr>
          <a:xfrm>
            <a:off x="6294734" y="4175936"/>
            <a:ext cx="1000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500" dirty="0"/>
              <a:t>?</a:t>
            </a:r>
            <a:endParaRPr lang="fr-FR" sz="11500" dirty="0"/>
          </a:p>
        </p:txBody>
      </p:sp>
      <p:pic>
        <p:nvPicPr>
          <p:cNvPr id="21" name="図 1">
            <a:extLst>
              <a:ext uri="{FF2B5EF4-FFF2-40B4-BE49-F238E27FC236}">
                <a16:creationId xmlns:a16="http://schemas.microsoft.com/office/drawing/2014/main" id="{F60AD145-3237-414B-AF73-0865F958A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4044490"/>
            <a:ext cx="1461164" cy="20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17ED57-FB91-4909-8993-BACD3AFCDE57}"/>
              </a:ext>
            </a:extLst>
          </p:cNvPr>
          <p:cNvSpPr txBox="1"/>
          <p:nvPr/>
        </p:nvSpPr>
        <p:spPr>
          <a:xfrm>
            <a:off x="323528" y="1075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GOIE Assumption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FE867F-20EE-49FF-9E14-6A0627C900BB}"/>
              </a:ext>
            </a:extLst>
          </p:cNvPr>
          <p:cNvSpPr txBox="1"/>
          <p:nvPr/>
        </p:nvSpPr>
        <p:spPr>
          <a:xfrm>
            <a:off x="323528" y="1720840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/>
          </a:p>
          <a:p>
            <a:r>
              <a:rPr lang="en-US" sz="2400" dirty="0"/>
              <a:t>Specific allowances for special use + 3PMSF </a:t>
            </a:r>
            <a:r>
              <a:rPr lang="en-US" sz="2400" dirty="0" err="1"/>
              <a:t>tyres</a:t>
            </a:r>
            <a:r>
              <a:rPr lang="en-US" sz="2400" dirty="0"/>
              <a:t> should be the same as the existing allowances for existing 3PMSF approved </a:t>
            </a:r>
            <a:r>
              <a:rPr lang="en-US" sz="2400" dirty="0" err="1"/>
              <a:t>tyres</a:t>
            </a:r>
            <a:r>
              <a:rPr lang="en-US" sz="2400" dirty="0"/>
              <a:t> and special use </a:t>
            </a:r>
            <a:r>
              <a:rPr lang="en-US" sz="2400" dirty="0" err="1"/>
              <a:t>tyres</a:t>
            </a:r>
            <a:r>
              <a:rPr lang="en-US" sz="2400" dirty="0"/>
              <a:t> as the tread design of special use + 3PMSF </a:t>
            </a:r>
            <a:r>
              <a:rPr lang="en-US" sz="2400" dirty="0" err="1"/>
              <a:t>tyres</a:t>
            </a:r>
            <a:r>
              <a:rPr lang="en-US" sz="2400" dirty="0"/>
              <a:t> shall be adapted in order to comply with the already existing R117 Snow Performance threshold</a:t>
            </a:r>
          </a:p>
          <a:p>
            <a:pPr hangingPunct="0"/>
            <a:r>
              <a:rPr lang="en-GB" sz="2400" dirty="0"/>
              <a:t> 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D7B9D4B-F478-48A4-A90B-C5B639EA37BC}"/>
              </a:ext>
            </a:extLst>
          </p:cNvPr>
          <p:cNvSpPr txBox="1">
            <a:spLocks/>
          </p:cNvSpPr>
          <p:nvPr/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7</a:t>
            </a:r>
          </a:p>
        </p:txBody>
      </p:sp>
    </p:spTree>
    <p:extLst>
      <p:ext uri="{BB962C8B-B14F-4D97-AF65-F5344CB8AC3E}">
        <p14:creationId xmlns:p14="http://schemas.microsoft.com/office/powerpoint/2010/main" val="95186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8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620688"/>
            <a:ext cx="7772400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23528" y="12152"/>
            <a:ext cx="10009112" cy="124201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C2</a:t>
            </a:r>
            <a:r>
              <a:rPr lang="en-US" sz="2900" dirty="0">
                <a:latin typeface="+mj-lt"/>
                <a:ea typeface="+mj-ea"/>
                <a:cs typeface="+mj-cs"/>
              </a:rPr>
              <a:t> R117 Regulatory Noise requirements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7BD78A-2D69-4EE0-AC5B-20FF632E179C}"/>
              </a:ext>
            </a:extLst>
          </p:cNvPr>
          <p:cNvSpPr txBox="1"/>
          <p:nvPr/>
        </p:nvSpPr>
        <p:spPr>
          <a:xfrm>
            <a:off x="611560" y="72643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Normal tyre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BE4BE3-87BA-4111-96F8-BB37CEA5273E}"/>
              </a:ext>
            </a:extLst>
          </p:cNvPr>
          <p:cNvSpPr txBox="1"/>
          <p:nvPr/>
        </p:nvSpPr>
        <p:spPr>
          <a:xfrm>
            <a:off x="4318524" y="3098986"/>
            <a:ext cx="353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NEW: Special use </a:t>
            </a:r>
            <a:r>
              <a:rPr lang="en-US" b="1" dirty="0" err="1"/>
              <a:t>tyre</a:t>
            </a:r>
            <a:r>
              <a:rPr lang="en-US" b="1" dirty="0"/>
              <a:t> that is classified as </a:t>
            </a:r>
            <a:r>
              <a:rPr lang="en-US" b="1" dirty="0" err="1"/>
              <a:t>tyre</a:t>
            </a:r>
            <a:r>
              <a:rPr lang="en-US" b="1" dirty="0"/>
              <a:t> for use in severe snow condition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3AC209-E7A5-429F-BA3E-24C28BD60F3B}"/>
              </a:ext>
            </a:extLst>
          </p:cNvPr>
          <p:cNvSpPr txBox="1"/>
          <p:nvPr/>
        </p:nvSpPr>
        <p:spPr>
          <a:xfrm>
            <a:off x="540904" y="3665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Special</a:t>
            </a:r>
            <a:r>
              <a:rPr lang="fr-BE" dirty="0"/>
              <a:t> use tyre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9730D6-72A2-4FFE-8380-7F16D17C9AD1}"/>
              </a:ext>
            </a:extLst>
          </p:cNvPr>
          <p:cNvSpPr txBox="1"/>
          <p:nvPr/>
        </p:nvSpPr>
        <p:spPr>
          <a:xfrm>
            <a:off x="4247964" y="619239"/>
            <a:ext cx="346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Snow </a:t>
            </a:r>
            <a:r>
              <a:rPr lang="en-US" dirty="0" err="1"/>
              <a:t>tyre</a:t>
            </a:r>
            <a:r>
              <a:rPr lang="en-US" dirty="0"/>
              <a:t> that is classified as </a:t>
            </a:r>
            <a:r>
              <a:rPr lang="en-US" dirty="0" err="1"/>
              <a:t>tyre</a:t>
            </a:r>
            <a:r>
              <a:rPr lang="en-US" dirty="0"/>
              <a:t> for use in severe snow conditions </a:t>
            </a: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12A7653-2C18-433A-A449-3D565E8D7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49235"/>
              </p:ext>
            </p:extLst>
          </p:nvPr>
        </p:nvGraphicFramePr>
        <p:xfrm>
          <a:off x="323528" y="1359911"/>
          <a:ext cx="2667000" cy="1000761"/>
        </p:xfrm>
        <a:graphic>
          <a:graphicData uri="http://schemas.openxmlformats.org/drawingml/2006/table">
            <a:tbl>
              <a:tblPr/>
              <a:tblGrid>
                <a:gridCol w="669260">
                  <a:extLst>
                    <a:ext uri="{9D8B030D-6E8A-4147-A177-3AD203B41FA5}">
                      <a16:colId xmlns:a16="http://schemas.microsoft.com/office/drawing/2014/main" val="1402302954"/>
                    </a:ext>
                  </a:extLst>
                </a:gridCol>
                <a:gridCol w="960388">
                  <a:extLst>
                    <a:ext uri="{9D8B030D-6E8A-4147-A177-3AD203B41FA5}">
                      <a16:colId xmlns:a16="http://schemas.microsoft.com/office/drawing/2014/main" val="118565550"/>
                    </a:ext>
                  </a:extLst>
                </a:gridCol>
                <a:gridCol w="518676">
                  <a:extLst>
                    <a:ext uri="{9D8B030D-6E8A-4147-A177-3AD203B41FA5}">
                      <a16:colId xmlns:a16="http://schemas.microsoft.com/office/drawing/2014/main" val="144717453"/>
                    </a:ext>
                  </a:extLst>
                </a:gridCol>
                <a:gridCol w="518676">
                  <a:extLst>
                    <a:ext uri="{9D8B030D-6E8A-4147-A177-3AD203B41FA5}">
                      <a16:colId xmlns:a16="http://schemas.microsoft.com/office/drawing/2014/main" val="980447411"/>
                    </a:ext>
                  </a:extLst>
                </a:gridCol>
              </a:tblGrid>
              <a:tr h="171450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Stage 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98083"/>
                  </a:ext>
                </a:extLst>
              </a:tr>
              <a:tr h="20701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 of use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435072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Traction tyres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07216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Normal tyre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554955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83C696B-35D2-4FEA-A16B-51BDEF6E7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99426"/>
              </p:ext>
            </p:extLst>
          </p:nvPr>
        </p:nvGraphicFramePr>
        <p:xfrm>
          <a:off x="4353744" y="1329840"/>
          <a:ext cx="2667000" cy="1451611"/>
        </p:xfrm>
        <a:graphic>
          <a:graphicData uri="http://schemas.openxmlformats.org/drawingml/2006/table">
            <a:tbl>
              <a:tblPr/>
              <a:tblGrid>
                <a:gridCol w="865870">
                  <a:extLst>
                    <a:ext uri="{9D8B030D-6E8A-4147-A177-3AD203B41FA5}">
                      <a16:colId xmlns:a16="http://schemas.microsoft.com/office/drawing/2014/main" val="1312546735"/>
                    </a:ext>
                  </a:extLst>
                </a:gridCol>
                <a:gridCol w="865870">
                  <a:extLst>
                    <a:ext uri="{9D8B030D-6E8A-4147-A177-3AD203B41FA5}">
                      <a16:colId xmlns:a16="http://schemas.microsoft.com/office/drawing/2014/main" val="1022265913"/>
                    </a:ext>
                  </a:extLst>
                </a:gridCol>
                <a:gridCol w="467630">
                  <a:extLst>
                    <a:ext uri="{9D8B030D-6E8A-4147-A177-3AD203B41FA5}">
                      <a16:colId xmlns:a16="http://schemas.microsoft.com/office/drawing/2014/main" val="2720783706"/>
                    </a:ext>
                  </a:extLst>
                </a:gridCol>
                <a:gridCol w="467630">
                  <a:extLst>
                    <a:ext uri="{9D8B030D-6E8A-4147-A177-3AD203B41FA5}">
                      <a16:colId xmlns:a16="http://schemas.microsoft.com/office/drawing/2014/main" val="2049161836"/>
                    </a:ext>
                  </a:extLst>
                </a:gridCol>
              </a:tblGrid>
              <a:tr h="171450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Stage 2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88066"/>
                  </a:ext>
                </a:extLst>
              </a:tr>
              <a:tr h="20701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 of use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7680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Traction tyres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80644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 tyre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886760"/>
                  </a:ext>
                </a:extLst>
              </a:tr>
              <a:tr h="2940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 tyre for use in severe snow conditions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fr-FR" sz="1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fr-FR" sz="1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83395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FB3308A-1CC7-472A-98CA-7AE32EDFB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8596"/>
              </p:ext>
            </p:extLst>
          </p:nvPr>
        </p:nvGraphicFramePr>
        <p:xfrm>
          <a:off x="209104" y="4111565"/>
          <a:ext cx="2923629" cy="1260791"/>
        </p:xfrm>
        <a:graphic>
          <a:graphicData uri="http://schemas.openxmlformats.org/drawingml/2006/table">
            <a:tbl>
              <a:tblPr/>
              <a:tblGrid>
                <a:gridCol w="733659">
                  <a:extLst>
                    <a:ext uri="{9D8B030D-6E8A-4147-A177-3AD203B41FA5}">
                      <a16:colId xmlns:a16="http://schemas.microsoft.com/office/drawing/2014/main" val="1895093297"/>
                    </a:ext>
                  </a:extLst>
                </a:gridCol>
                <a:gridCol w="1052800">
                  <a:extLst>
                    <a:ext uri="{9D8B030D-6E8A-4147-A177-3AD203B41FA5}">
                      <a16:colId xmlns:a16="http://schemas.microsoft.com/office/drawing/2014/main" val="1064281360"/>
                    </a:ext>
                  </a:extLst>
                </a:gridCol>
                <a:gridCol w="568585">
                  <a:extLst>
                    <a:ext uri="{9D8B030D-6E8A-4147-A177-3AD203B41FA5}">
                      <a16:colId xmlns:a16="http://schemas.microsoft.com/office/drawing/2014/main" val="3992314582"/>
                    </a:ext>
                  </a:extLst>
                </a:gridCol>
                <a:gridCol w="568585">
                  <a:extLst>
                    <a:ext uri="{9D8B030D-6E8A-4147-A177-3AD203B41FA5}">
                      <a16:colId xmlns:a16="http://schemas.microsoft.com/office/drawing/2014/main" val="3929210015"/>
                    </a:ext>
                  </a:extLst>
                </a:gridCol>
              </a:tblGrid>
              <a:tr h="309998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Stage 2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48335"/>
                  </a:ext>
                </a:extLst>
              </a:tr>
              <a:tr h="260798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 of use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76823"/>
                  </a:ext>
                </a:extLst>
              </a:tr>
              <a:tr h="3379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Traction tyres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211631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Special use tyre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104405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A2F24B34-B28C-447C-AB24-12E9EE3F6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07724"/>
              </p:ext>
            </p:extLst>
          </p:nvPr>
        </p:nvGraphicFramePr>
        <p:xfrm>
          <a:off x="4406324" y="4034452"/>
          <a:ext cx="2667000" cy="1862583"/>
        </p:xfrm>
        <a:graphic>
          <a:graphicData uri="http://schemas.openxmlformats.org/drawingml/2006/table">
            <a:tbl>
              <a:tblPr/>
              <a:tblGrid>
                <a:gridCol w="912592">
                  <a:extLst>
                    <a:ext uri="{9D8B030D-6E8A-4147-A177-3AD203B41FA5}">
                      <a16:colId xmlns:a16="http://schemas.microsoft.com/office/drawing/2014/main" val="413565272"/>
                    </a:ext>
                  </a:extLst>
                </a:gridCol>
                <a:gridCol w="912592">
                  <a:extLst>
                    <a:ext uri="{9D8B030D-6E8A-4147-A177-3AD203B41FA5}">
                      <a16:colId xmlns:a16="http://schemas.microsoft.com/office/drawing/2014/main" val="3463205034"/>
                    </a:ext>
                  </a:extLst>
                </a:gridCol>
                <a:gridCol w="420908">
                  <a:extLst>
                    <a:ext uri="{9D8B030D-6E8A-4147-A177-3AD203B41FA5}">
                      <a16:colId xmlns:a16="http://schemas.microsoft.com/office/drawing/2014/main" val="4109990821"/>
                    </a:ext>
                  </a:extLst>
                </a:gridCol>
                <a:gridCol w="420908">
                  <a:extLst>
                    <a:ext uri="{9D8B030D-6E8A-4147-A177-3AD203B41FA5}">
                      <a16:colId xmlns:a16="http://schemas.microsoft.com/office/drawing/2014/main" val="392313809"/>
                    </a:ext>
                  </a:extLst>
                </a:gridCol>
              </a:tblGrid>
              <a:tr h="171450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</a:b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Stage 2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431"/>
                  </a:ext>
                </a:extLst>
              </a:tr>
              <a:tr h="20701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Category of use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67562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Traction tyres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815087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Special use tyre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74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75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506695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Special use tyre that is classified as tyre for use in severe snow conditions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75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77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88548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72FF6189-051A-4C0B-AC19-3CB095340D24}"/>
              </a:ext>
            </a:extLst>
          </p:cNvPr>
          <p:cNvSpPr txBox="1"/>
          <p:nvPr/>
        </p:nvSpPr>
        <p:spPr>
          <a:xfrm>
            <a:off x="7119352" y="3950080"/>
            <a:ext cx="2070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The same </a:t>
            </a:r>
            <a:br>
              <a:rPr lang="fr-BE" dirty="0">
                <a:solidFill>
                  <a:srgbClr val="FF0000"/>
                </a:solidFill>
              </a:rPr>
            </a:br>
            <a:r>
              <a:rPr lang="fr-BE" dirty="0">
                <a:solidFill>
                  <a:srgbClr val="FF0000"/>
                </a:solidFill>
              </a:rPr>
              <a:t>+1 dB(A) &amp; +2 dB(A) Noise allowances proposal to consider specific new tread pattern design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12EF69D-3E3C-4DBB-BA62-741411A15D23}"/>
              </a:ext>
            </a:extLst>
          </p:cNvPr>
          <p:cNvSpPr txBox="1"/>
          <p:nvPr/>
        </p:nvSpPr>
        <p:spPr>
          <a:xfrm>
            <a:off x="7045146" y="1404996"/>
            <a:ext cx="2144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+1 dB(A) &amp; +2 dB(A) Noise allowances that considered the specific 3PMSF tread pattern design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39ADF097-8AC9-40F4-98CD-DE267C8D09FE}"/>
              </a:ext>
            </a:extLst>
          </p:cNvPr>
          <p:cNvSpPr/>
          <p:nvPr/>
        </p:nvSpPr>
        <p:spPr>
          <a:xfrm>
            <a:off x="3213422" y="1717735"/>
            <a:ext cx="996931" cy="340734"/>
          </a:xfrm>
          <a:prstGeom prst="rightArrow">
            <a:avLst/>
          </a:prstGeom>
          <a:noFill/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23">
            <a:extLst>
              <a:ext uri="{FF2B5EF4-FFF2-40B4-BE49-F238E27FC236}">
                <a16:creationId xmlns:a16="http://schemas.microsoft.com/office/drawing/2014/main" id="{C1CB1406-1CEE-48AB-937F-40CA37473A5B}"/>
              </a:ext>
            </a:extLst>
          </p:cNvPr>
          <p:cNvSpPr/>
          <p:nvPr/>
        </p:nvSpPr>
        <p:spPr>
          <a:xfrm>
            <a:off x="3290620" y="4629165"/>
            <a:ext cx="996931" cy="340734"/>
          </a:xfrm>
          <a:prstGeom prst="rightArrow">
            <a:avLst/>
          </a:prstGeom>
          <a:noFill/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6381329"/>
            <a:ext cx="9144000" cy="476672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>
              <a:buNone/>
            </a:pPr>
            <a:r>
              <a:rPr lang="en-US" sz="1800" dirty="0"/>
              <a:t>European </a:t>
            </a:r>
            <a:r>
              <a:rPr lang="en-US" sz="1800" dirty="0" err="1"/>
              <a:t>Tyre</a:t>
            </a:r>
            <a:r>
              <a:rPr lang="en-US" sz="1800" dirty="0"/>
              <a:t> and Rim Technical Organisation</a:t>
            </a:r>
            <a:r>
              <a:rPr lang="en-US" sz="1800" b="1" dirty="0"/>
              <a:t>					         9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800" y="620688"/>
            <a:ext cx="7772400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23528" y="12152"/>
            <a:ext cx="10009112" cy="124201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C3</a:t>
            </a:r>
            <a:r>
              <a:rPr lang="en-US" sz="2900" dirty="0">
                <a:latin typeface="+mj-lt"/>
                <a:ea typeface="+mj-ea"/>
                <a:cs typeface="+mj-cs"/>
              </a:rPr>
              <a:t> R117 Regulatory Noise requirements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7647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7BD78A-2D69-4EE0-AC5B-20FF632E179C}"/>
              </a:ext>
            </a:extLst>
          </p:cNvPr>
          <p:cNvSpPr txBox="1"/>
          <p:nvPr/>
        </p:nvSpPr>
        <p:spPr>
          <a:xfrm>
            <a:off x="611560" y="72643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Normal tyre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BE4BE3-87BA-4111-96F8-BB37CEA5273E}"/>
              </a:ext>
            </a:extLst>
          </p:cNvPr>
          <p:cNvSpPr txBox="1"/>
          <p:nvPr/>
        </p:nvSpPr>
        <p:spPr>
          <a:xfrm>
            <a:off x="4318524" y="3098986"/>
            <a:ext cx="353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NEW: Special use </a:t>
            </a:r>
            <a:r>
              <a:rPr lang="en-US" b="1" dirty="0" err="1"/>
              <a:t>tyre</a:t>
            </a:r>
            <a:r>
              <a:rPr lang="en-US" b="1" dirty="0"/>
              <a:t> that is classified as </a:t>
            </a:r>
            <a:r>
              <a:rPr lang="en-US" b="1" dirty="0" err="1"/>
              <a:t>tyre</a:t>
            </a:r>
            <a:r>
              <a:rPr lang="en-US" b="1" dirty="0"/>
              <a:t> for use in severe snow condition</a:t>
            </a:r>
            <a:endParaRPr lang="fr-FR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3AC209-E7A5-429F-BA3E-24C28BD60F3B}"/>
              </a:ext>
            </a:extLst>
          </p:cNvPr>
          <p:cNvSpPr txBox="1"/>
          <p:nvPr/>
        </p:nvSpPr>
        <p:spPr>
          <a:xfrm>
            <a:off x="540904" y="36651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Special</a:t>
            </a:r>
            <a:r>
              <a:rPr lang="fr-BE" dirty="0"/>
              <a:t> use tyre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9730D6-72A2-4FFE-8380-7F16D17C9AD1}"/>
              </a:ext>
            </a:extLst>
          </p:cNvPr>
          <p:cNvSpPr txBox="1"/>
          <p:nvPr/>
        </p:nvSpPr>
        <p:spPr>
          <a:xfrm>
            <a:off x="4247964" y="619239"/>
            <a:ext cx="346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Snow </a:t>
            </a:r>
            <a:r>
              <a:rPr lang="en-US" dirty="0" err="1"/>
              <a:t>tyre</a:t>
            </a:r>
            <a:r>
              <a:rPr lang="en-US" dirty="0"/>
              <a:t> that is classified as </a:t>
            </a:r>
            <a:r>
              <a:rPr lang="en-US" dirty="0" err="1"/>
              <a:t>tyre</a:t>
            </a:r>
            <a:r>
              <a:rPr lang="en-US" dirty="0"/>
              <a:t> for use in severe snow conditions </a:t>
            </a: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12A7653-2C18-433A-A449-3D565E8D7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59372"/>
              </p:ext>
            </p:extLst>
          </p:nvPr>
        </p:nvGraphicFramePr>
        <p:xfrm>
          <a:off x="323528" y="1359911"/>
          <a:ext cx="2667000" cy="1000761"/>
        </p:xfrm>
        <a:graphic>
          <a:graphicData uri="http://schemas.openxmlformats.org/drawingml/2006/table">
            <a:tbl>
              <a:tblPr/>
              <a:tblGrid>
                <a:gridCol w="669260">
                  <a:extLst>
                    <a:ext uri="{9D8B030D-6E8A-4147-A177-3AD203B41FA5}">
                      <a16:colId xmlns:a16="http://schemas.microsoft.com/office/drawing/2014/main" val="1402302954"/>
                    </a:ext>
                  </a:extLst>
                </a:gridCol>
                <a:gridCol w="960388">
                  <a:extLst>
                    <a:ext uri="{9D8B030D-6E8A-4147-A177-3AD203B41FA5}">
                      <a16:colId xmlns:a16="http://schemas.microsoft.com/office/drawing/2014/main" val="118565550"/>
                    </a:ext>
                  </a:extLst>
                </a:gridCol>
                <a:gridCol w="518676">
                  <a:extLst>
                    <a:ext uri="{9D8B030D-6E8A-4147-A177-3AD203B41FA5}">
                      <a16:colId xmlns:a16="http://schemas.microsoft.com/office/drawing/2014/main" val="144717453"/>
                    </a:ext>
                  </a:extLst>
                </a:gridCol>
                <a:gridCol w="518676">
                  <a:extLst>
                    <a:ext uri="{9D8B030D-6E8A-4147-A177-3AD203B41FA5}">
                      <a16:colId xmlns:a16="http://schemas.microsoft.com/office/drawing/2014/main" val="980447411"/>
                    </a:ext>
                  </a:extLst>
                </a:gridCol>
              </a:tblGrid>
              <a:tr h="171450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Stage 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98083"/>
                  </a:ext>
                </a:extLst>
              </a:tr>
              <a:tr h="20701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 of use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435072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Traction tyres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07216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Normal tyre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554955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83C696B-35D2-4FEA-A16B-51BDEF6E7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77094"/>
              </p:ext>
            </p:extLst>
          </p:nvPr>
        </p:nvGraphicFramePr>
        <p:xfrm>
          <a:off x="4353744" y="1329840"/>
          <a:ext cx="2667000" cy="1451611"/>
        </p:xfrm>
        <a:graphic>
          <a:graphicData uri="http://schemas.openxmlformats.org/drawingml/2006/table">
            <a:tbl>
              <a:tblPr/>
              <a:tblGrid>
                <a:gridCol w="865870">
                  <a:extLst>
                    <a:ext uri="{9D8B030D-6E8A-4147-A177-3AD203B41FA5}">
                      <a16:colId xmlns:a16="http://schemas.microsoft.com/office/drawing/2014/main" val="1312546735"/>
                    </a:ext>
                  </a:extLst>
                </a:gridCol>
                <a:gridCol w="865870">
                  <a:extLst>
                    <a:ext uri="{9D8B030D-6E8A-4147-A177-3AD203B41FA5}">
                      <a16:colId xmlns:a16="http://schemas.microsoft.com/office/drawing/2014/main" val="1022265913"/>
                    </a:ext>
                  </a:extLst>
                </a:gridCol>
                <a:gridCol w="467630">
                  <a:extLst>
                    <a:ext uri="{9D8B030D-6E8A-4147-A177-3AD203B41FA5}">
                      <a16:colId xmlns:a16="http://schemas.microsoft.com/office/drawing/2014/main" val="2720783706"/>
                    </a:ext>
                  </a:extLst>
                </a:gridCol>
                <a:gridCol w="467630">
                  <a:extLst>
                    <a:ext uri="{9D8B030D-6E8A-4147-A177-3AD203B41FA5}">
                      <a16:colId xmlns:a16="http://schemas.microsoft.com/office/drawing/2014/main" val="2049161836"/>
                    </a:ext>
                  </a:extLst>
                </a:gridCol>
              </a:tblGrid>
              <a:tr h="171450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Stage 2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88066"/>
                  </a:ext>
                </a:extLst>
              </a:tr>
              <a:tr h="20701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 of use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7680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Traction tyres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80644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 tyre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886760"/>
                  </a:ext>
                </a:extLst>
              </a:tr>
              <a:tr h="2940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 tyre for use in severe snow conditions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fr-FR" sz="1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fr-FR" sz="1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83395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FB3308A-1CC7-472A-98CA-7AE32EDFB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23313"/>
              </p:ext>
            </p:extLst>
          </p:nvPr>
        </p:nvGraphicFramePr>
        <p:xfrm>
          <a:off x="209104" y="4111565"/>
          <a:ext cx="2923629" cy="1260791"/>
        </p:xfrm>
        <a:graphic>
          <a:graphicData uri="http://schemas.openxmlformats.org/drawingml/2006/table">
            <a:tbl>
              <a:tblPr/>
              <a:tblGrid>
                <a:gridCol w="733659">
                  <a:extLst>
                    <a:ext uri="{9D8B030D-6E8A-4147-A177-3AD203B41FA5}">
                      <a16:colId xmlns:a16="http://schemas.microsoft.com/office/drawing/2014/main" val="1895093297"/>
                    </a:ext>
                  </a:extLst>
                </a:gridCol>
                <a:gridCol w="1052800">
                  <a:extLst>
                    <a:ext uri="{9D8B030D-6E8A-4147-A177-3AD203B41FA5}">
                      <a16:colId xmlns:a16="http://schemas.microsoft.com/office/drawing/2014/main" val="1064281360"/>
                    </a:ext>
                  </a:extLst>
                </a:gridCol>
                <a:gridCol w="568585">
                  <a:extLst>
                    <a:ext uri="{9D8B030D-6E8A-4147-A177-3AD203B41FA5}">
                      <a16:colId xmlns:a16="http://schemas.microsoft.com/office/drawing/2014/main" val="3992314582"/>
                    </a:ext>
                  </a:extLst>
                </a:gridCol>
                <a:gridCol w="568585">
                  <a:extLst>
                    <a:ext uri="{9D8B030D-6E8A-4147-A177-3AD203B41FA5}">
                      <a16:colId xmlns:a16="http://schemas.microsoft.com/office/drawing/2014/main" val="3929210015"/>
                    </a:ext>
                  </a:extLst>
                </a:gridCol>
              </a:tblGrid>
              <a:tr h="309998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Stage 2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448335"/>
                  </a:ext>
                </a:extLst>
              </a:tr>
              <a:tr h="260798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 of use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76823"/>
                  </a:ext>
                </a:extLst>
              </a:tr>
              <a:tr h="3379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Traction tyres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211631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Special use tyre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104405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A2F24B34-B28C-447C-AB24-12E9EE3F6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11862"/>
              </p:ext>
            </p:extLst>
          </p:nvPr>
        </p:nvGraphicFramePr>
        <p:xfrm>
          <a:off x="4406324" y="4034452"/>
          <a:ext cx="2667000" cy="1862583"/>
        </p:xfrm>
        <a:graphic>
          <a:graphicData uri="http://schemas.openxmlformats.org/drawingml/2006/table">
            <a:tbl>
              <a:tblPr/>
              <a:tblGrid>
                <a:gridCol w="912592">
                  <a:extLst>
                    <a:ext uri="{9D8B030D-6E8A-4147-A177-3AD203B41FA5}">
                      <a16:colId xmlns:a16="http://schemas.microsoft.com/office/drawing/2014/main" val="413565272"/>
                    </a:ext>
                  </a:extLst>
                </a:gridCol>
                <a:gridCol w="912592">
                  <a:extLst>
                    <a:ext uri="{9D8B030D-6E8A-4147-A177-3AD203B41FA5}">
                      <a16:colId xmlns:a16="http://schemas.microsoft.com/office/drawing/2014/main" val="3463205034"/>
                    </a:ext>
                  </a:extLst>
                </a:gridCol>
                <a:gridCol w="420908">
                  <a:extLst>
                    <a:ext uri="{9D8B030D-6E8A-4147-A177-3AD203B41FA5}">
                      <a16:colId xmlns:a16="http://schemas.microsoft.com/office/drawing/2014/main" val="4109990821"/>
                    </a:ext>
                  </a:extLst>
                </a:gridCol>
                <a:gridCol w="420908">
                  <a:extLst>
                    <a:ext uri="{9D8B030D-6E8A-4147-A177-3AD203B41FA5}">
                      <a16:colId xmlns:a16="http://schemas.microsoft.com/office/drawing/2014/main" val="392313809"/>
                    </a:ext>
                  </a:extLst>
                </a:gridCol>
              </a:tblGrid>
              <a:tr h="171450">
                <a:tc gridSpan="4"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</a:b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Stage 2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431"/>
                  </a:ext>
                </a:extLst>
              </a:tr>
              <a:tr h="20701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Category of use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Limit dB(A)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67562"/>
                  </a:ext>
                </a:extLst>
              </a:tr>
              <a:tr h="148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Other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8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Traction tyres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815087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Special use tyre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75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77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506695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Special use tyre that is classified as tyre for use in severe snow conditions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76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78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88548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72FF6189-051A-4C0B-AC19-3CB095340D24}"/>
              </a:ext>
            </a:extLst>
          </p:cNvPr>
          <p:cNvSpPr txBox="1"/>
          <p:nvPr/>
        </p:nvSpPr>
        <p:spPr>
          <a:xfrm>
            <a:off x="7135302" y="4100018"/>
            <a:ext cx="1951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The same +1 dB(A) Noise allowances proposal to consider specific new tread pattern design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12EF69D-3E3C-4DBB-BA62-741411A15D23}"/>
              </a:ext>
            </a:extLst>
          </p:cNvPr>
          <p:cNvSpPr txBox="1"/>
          <p:nvPr/>
        </p:nvSpPr>
        <p:spPr>
          <a:xfrm>
            <a:off x="7039177" y="1404345"/>
            <a:ext cx="2144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+1 dB(A) Noise allowances that considered the specific 3PMSF tread pattern design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39ADF097-8AC9-40F4-98CD-DE267C8D09FE}"/>
              </a:ext>
            </a:extLst>
          </p:cNvPr>
          <p:cNvSpPr/>
          <p:nvPr/>
        </p:nvSpPr>
        <p:spPr>
          <a:xfrm>
            <a:off x="3213422" y="1717735"/>
            <a:ext cx="996931" cy="340734"/>
          </a:xfrm>
          <a:prstGeom prst="rightArrow">
            <a:avLst/>
          </a:prstGeom>
          <a:noFill/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23">
            <a:extLst>
              <a:ext uri="{FF2B5EF4-FFF2-40B4-BE49-F238E27FC236}">
                <a16:creationId xmlns:a16="http://schemas.microsoft.com/office/drawing/2014/main" id="{C1CB1406-1CEE-48AB-937F-40CA37473A5B}"/>
              </a:ext>
            </a:extLst>
          </p:cNvPr>
          <p:cNvSpPr/>
          <p:nvPr/>
        </p:nvSpPr>
        <p:spPr>
          <a:xfrm>
            <a:off x="3290620" y="4629165"/>
            <a:ext cx="996931" cy="340734"/>
          </a:xfrm>
          <a:prstGeom prst="rightArrow">
            <a:avLst/>
          </a:prstGeom>
          <a:noFill/>
          <a:ln>
            <a:solidFill>
              <a:srgbClr val="00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33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1078</Words>
  <Application>Microsoft Office PowerPoint</Application>
  <PresentationFormat>On-screen Show (4:3)</PresentationFormat>
  <Paragraphs>246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Meiryo UI</vt:lpstr>
      <vt:lpstr>Arial</vt:lpstr>
      <vt:lpstr>Calibri</vt:lpstr>
      <vt:lpstr>Times New Roman</vt:lpstr>
      <vt:lpstr>Wingdings</vt:lpstr>
      <vt:lpstr>Thème Office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ETRTO Incomes Analysis</dc:title>
  <dc:creator>SIF</dc:creator>
  <cp:lastModifiedBy>Konstantin Glukhenkiy</cp:lastModifiedBy>
  <cp:revision>113</cp:revision>
  <dcterms:created xsi:type="dcterms:W3CDTF">2014-09-24T13:03:48Z</dcterms:created>
  <dcterms:modified xsi:type="dcterms:W3CDTF">2020-01-29T08:08:11Z</dcterms:modified>
</cp:coreProperties>
</file>