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3" autoAdjust="0"/>
    <p:restoredTop sz="94660"/>
  </p:normalViewPr>
  <p:slideViewPr>
    <p:cSldViewPr snapToGrid="0">
      <p:cViewPr varScale="1">
        <p:scale>
          <a:sx n="82" d="100"/>
          <a:sy n="82" d="100"/>
        </p:scale>
        <p:origin x="504" y="101"/>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3BB3FE-35B9-498B-A9FF-33873A864220}" type="datetimeFigureOut">
              <a:rPr lang="sv-SE" smtClean="0"/>
              <a:t>2020-01-23</a:t>
            </a:fld>
            <a:endParaRPr lang="sv-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ECB1BC-BFEB-4DB4-8699-30D604FA68B8}" type="slidenum">
              <a:rPr lang="sv-SE" smtClean="0"/>
              <a:t>‹#›</a:t>
            </a:fld>
            <a:endParaRPr lang="sv-SE"/>
          </a:p>
        </p:txBody>
      </p:sp>
    </p:spTree>
    <p:extLst>
      <p:ext uri="{BB962C8B-B14F-4D97-AF65-F5344CB8AC3E}">
        <p14:creationId xmlns:p14="http://schemas.microsoft.com/office/powerpoint/2010/main" val="4164088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endParaRPr lang="en-GB"/>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GB"/>
          </a:p>
        </p:txBody>
      </p:sp>
      <p:sp>
        <p:nvSpPr>
          <p:cNvPr id="4" name="Datumsplatzhalter 3"/>
          <p:cNvSpPr>
            <a:spLocks noGrp="1"/>
          </p:cNvSpPr>
          <p:nvPr>
            <p:ph type="dt" sz="half" idx="10"/>
          </p:nvPr>
        </p:nvSpPr>
        <p:spPr/>
        <p:txBody>
          <a:bodyPr/>
          <a:lstStyle/>
          <a:p>
            <a:fld id="{3B3F88F2-AD30-49DC-9464-BACDA91D6C66}" type="datetimeFigureOut">
              <a:rPr lang="en-GB" smtClean="0"/>
              <a:t>23/01/2020</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B54DA138-5A42-4C18-88B2-CB41C72B2C94}" type="slidenum">
              <a:rPr lang="en-GB" smtClean="0"/>
              <a:t>‹#›</a:t>
            </a:fld>
            <a:endParaRPr lang="en-GB"/>
          </a:p>
        </p:txBody>
      </p:sp>
    </p:spTree>
    <p:extLst>
      <p:ext uri="{BB962C8B-B14F-4D97-AF65-F5344CB8AC3E}">
        <p14:creationId xmlns:p14="http://schemas.microsoft.com/office/powerpoint/2010/main" val="3535035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p:cNvSpPr>
            <a:spLocks noGrp="1"/>
          </p:cNvSpPr>
          <p:nvPr>
            <p:ph type="dt" sz="half" idx="10"/>
          </p:nvPr>
        </p:nvSpPr>
        <p:spPr/>
        <p:txBody>
          <a:bodyPr/>
          <a:lstStyle/>
          <a:p>
            <a:fld id="{3B3F88F2-AD30-49DC-9464-BACDA91D6C66}" type="datetimeFigureOut">
              <a:rPr lang="en-GB" smtClean="0"/>
              <a:t>23/01/2020</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B54DA138-5A42-4C18-88B2-CB41C72B2C94}" type="slidenum">
              <a:rPr lang="en-GB" smtClean="0"/>
              <a:t>‹#›</a:t>
            </a:fld>
            <a:endParaRPr lang="en-GB"/>
          </a:p>
        </p:txBody>
      </p:sp>
    </p:spTree>
    <p:extLst>
      <p:ext uri="{BB962C8B-B14F-4D97-AF65-F5344CB8AC3E}">
        <p14:creationId xmlns:p14="http://schemas.microsoft.com/office/powerpoint/2010/main" val="3073382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endParaRPr lang="en-GB"/>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p:cNvSpPr>
            <a:spLocks noGrp="1"/>
          </p:cNvSpPr>
          <p:nvPr>
            <p:ph type="dt" sz="half" idx="10"/>
          </p:nvPr>
        </p:nvSpPr>
        <p:spPr/>
        <p:txBody>
          <a:bodyPr/>
          <a:lstStyle/>
          <a:p>
            <a:fld id="{3B3F88F2-AD30-49DC-9464-BACDA91D6C66}" type="datetimeFigureOut">
              <a:rPr lang="en-GB" smtClean="0"/>
              <a:t>23/01/2020</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B54DA138-5A42-4C18-88B2-CB41C72B2C94}" type="slidenum">
              <a:rPr lang="en-GB" smtClean="0"/>
              <a:t>‹#›</a:t>
            </a:fld>
            <a:endParaRPr lang="en-GB"/>
          </a:p>
        </p:txBody>
      </p:sp>
    </p:spTree>
    <p:extLst>
      <p:ext uri="{BB962C8B-B14F-4D97-AF65-F5344CB8AC3E}">
        <p14:creationId xmlns:p14="http://schemas.microsoft.com/office/powerpoint/2010/main" val="1580962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584786"/>
          </a:xfrm>
        </p:spPr>
        <p:txBody>
          <a:bodyPr>
            <a:noAutofit/>
          </a:bodyPr>
          <a:lstStyle>
            <a:lvl1pPr>
              <a:defRPr sz="2400" b="1"/>
            </a:lvl1pPr>
          </a:lstStyle>
          <a:p>
            <a:r>
              <a:rPr lang="de-DE"/>
              <a:t>Titelmasterformat durch Klicken bearbeiten</a:t>
            </a:r>
            <a:endParaRPr lang="en-GB"/>
          </a:p>
        </p:txBody>
      </p:sp>
      <p:sp>
        <p:nvSpPr>
          <p:cNvPr id="3" name="Inhaltsplatzhalter 2"/>
          <p:cNvSpPr>
            <a:spLocks noGrp="1"/>
          </p:cNvSpPr>
          <p:nvPr>
            <p:ph idx="1"/>
          </p:nvPr>
        </p:nvSpPr>
        <p:spPr>
          <a:xfrm>
            <a:off x="838200" y="1091953"/>
            <a:ext cx="10515600" cy="5085010"/>
          </a:xfrm>
        </p:spPr>
        <p:txBody>
          <a:bodyPr>
            <a:noAutofit/>
          </a:bodyPr>
          <a:lstStyle>
            <a:lvl1pPr>
              <a:defRPr sz="1800"/>
            </a:lvl1pPr>
            <a:lvl2pPr>
              <a:defRPr sz="1800"/>
            </a:lvl2pPr>
            <a:lvl3pPr>
              <a:defRPr sz="1800"/>
            </a:lvl3pPr>
            <a:lvl4pPr>
              <a:defRPr sz="1800"/>
            </a:lvl4pPr>
            <a:lvl5pPr>
              <a:defRPr sz="18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p:cNvSpPr>
            <a:spLocks noGrp="1"/>
          </p:cNvSpPr>
          <p:nvPr>
            <p:ph type="dt" sz="half" idx="10"/>
          </p:nvPr>
        </p:nvSpPr>
        <p:spPr/>
        <p:txBody>
          <a:bodyPr/>
          <a:lstStyle/>
          <a:p>
            <a:fld id="{3B3F88F2-AD30-49DC-9464-BACDA91D6C66}" type="datetimeFigureOut">
              <a:rPr lang="en-GB" smtClean="0"/>
              <a:t>23/01/2020</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B54DA138-5A42-4C18-88B2-CB41C72B2C94}" type="slidenum">
              <a:rPr lang="en-GB" smtClean="0"/>
              <a:t>‹#›</a:t>
            </a:fld>
            <a:endParaRPr lang="en-GB"/>
          </a:p>
        </p:txBody>
      </p:sp>
    </p:spTree>
    <p:extLst>
      <p:ext uri="{BB962C8B-B14F-4D97-AF65-F5344CB8AC3E}">
        <p14:creationId xmlns:p14="http://schemas.microsoft.com/office/powerpoint/2010/main" val="1177181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endParaRPr lang="en-GB"/>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3B3F88F2-AD30-49DC-9464-BACDA91D6C66}" type="datetimeFigureOut">
              <a:rPr lang="en-GB" smtClean="0"/>
              <a:t>23/01/2020</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B54DA138-5A42-4C18-88B2-CB41C72B2C94}" type="slidenum">
              <a:rPr lang="en-GB" smtClean="0"/>
              <a:t>‹#›</a:t>
            </a:fld>
            <a:endParaRPr lang="en-GB"/>
          </a:p>
        </p:txBody>
      </p:sp>
    </p:spTree>
    <p:extLst>
      <p:ext uri="{BB962C8B-B14F-4D97-AF65-F5344CB8AC3E}">
        <p14:creationId xmlns:p14="http://schemas.microsoft.com/office/powerpoint/2010/main" val="2140202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487131"/>
          </a:xfrm>
        </p:spPr>
        <p:txBody>
          <a:bodyPr>
            <a:normAutofit/>
          </a:bodyPr>
          <a:lstStyle>
            <a:lvl1pPr>
              <a:defRPr sz="2400" b="1"/>
            </a:lvl1pPr>
          </a:lstStyle>
          <a:p>
            <a:r>
              <a:rPr lang="de-DE"/>
              <a:t>Titelmasterformat durch Klicken bearbeiten</a:t>
            </a:r>
            <a:endParaRPr lang="en-GB"/>
          </a:p>
        </p:txBody>
      </p:sp>
      <p:sp>
        <p:nvSpPr>
          <p:cNvPr id="3" name="Inhaltsplatzhalter 2"/>
          <p:cNvSpPr>
            <a:spLocks noGrp="1"/>
          </p:cNvSpPr>
          <p:nvPr>
            <p:ph sz="half" idx="1"/>
          </p:nvPr>
        </p:nvSpPr>
        <p:spPr>
          <a:xfrm>
            <a:off x="838200" y="1825625"/>
            <a:ext cx="5181600" cy="4351338"/>
          </a:xfrm>
        </p:spPr>
        <p:txBody>
          <a:bodyPr>
            <a:noAutofit/>
          </a:bodyPr>
          <a:lstStyle>
            <a:lvl1pPr>
              <a:defRPr sz="1800"/>
            </a:lvl1pPr>
            <a:lvl2pPr>
              <a:defRPr sz="1800"/>
            </a:lvl2pPr>
            <a:lvl3pPr>
              <a:defRPr sz="1800"/>
            </a:lvl3pPr>
            <a:lvl4pPr>
              <a:defRPr sz="1800"/>
            </a:lvl4pPr>
            <a:lvl5pPr>
              <a:defRPr sz="18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Inhaltsplatzhalter 3"/>
          <p:cNvSpPr>
            <a:spLocks noGrp="1"/>
          </p:cNvSpPr>
          <p:nvPr>
            <p:ph sz="half" idx="2"/>
          </p:nvPr>
        </p:nvSpPr>
        <p:spPr>
          <a:xfrm>
            <a:off x="6172200" y="1825625"/>
            <a:ext cx="5181600" cy="4351338"/>
          </a:xfrm>
        </p:spPr>
        <p:txBody>
          <a:bodyPr>
            <a:noAutofit/>
          </a:bodyPr>
          <a:lstStyle>
            <a:lvl1pPr>
              <a:defRPr sz="1800"/>
            </a:lvl1pPr>
            <a:lvl2pPr>
              <a:defRPr sz="1800"/>
            </a:lvl2pPr>
            <a:lvl3pPr>
              <a:defRPr sz="1800"/>
            </a:lvl3pPr>
            <a:lvl4pPr>
              <a:defRPr sz="1800"/>
            </a:lvl4pPr>
            <a:lvl5pPr>
              <a:defRPr sz="18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Datumsplatzhalter 4"/>
          <p:cNvSpPr>
            <a:spLocks noGrp="1"/>
          </p:cNvSpPr>
          <p:nvPr>
            <p:ph type="dt" sz="half" idx="10"/>
          </p:nvPr>
        </p:nvSpPr>
        <p:spPr/>
        <p:txBody>
          <a:bodyPr/>
          <a:lstStyle/>
          <a:p>
            <a:fld id="{3B3F88F2-AD30-49DC-9464-BACDA91D6C66}" type="datetimeFigureOut">
              <a:rPr lang="en-GB" smtClean="0"/>
              <a:t>23/01/2020</a:t>
            </a:fld>
            <a:endParaRPr lang="en-GB"/>
          </a:p>
        </p:txBody>
      </p:sp>
      <p:sp>
        <p:nvSpPr>
          <p:cNvPr id="6" name="Fußzeilenplatzhalter 5"/>
          <p:cNvSpPr>
            <a:spLocks noGrp="1"/>
          </p:cNvSpPr>
          <p:nvPr>
            <p:ph type="ftr" sz="quarter" idx="11"/>
          </p:nvPr>
        </p:nvSpPr>
        <p:spPr/>
        <p:txBody>
          <a:bodyPr/>
          <a:lstStyle/>
          <a:p>
            <a:endParaRPr lang="en-GB"/>
          </a:p>
        </p:txBody>
      </p:sp>
      <p:sp>
        <p:nvSpPr>
          <p:cNvPr id="7" name="Foliennummernplatzhalter 6"/>
          <p:cNvSpPr>
            <a:spLocks noGrp="1"/>
          </p:cNvSpPr>
          <p:nvPr>
            <p:ph type="sldNum" sz="quarter" idx="12"/>
          </p:nvPr>
        </p:nvSpPr>
        <p:spPr/>
        <p:txBody>
          <a:bodyPr/>
          <a:lstStyle/>
          <a:p>
            <a:fld id="{B54DA138-5A42-4C18-88B2-CB41C72B2C94}" type="slidenum">
              <a:rPr lang="en-GB" smtClean="0"/>
              <a:t>‹#›</a:t>
            </a:fld>
            <a:endParaRPr lang="en-GB"/>
          </a:p>
        </p:txBody>
      </p:sp>
    </p:spTree>
    <p:extLst>
      <p:ext uri="{BB962C8B-B14F-4D97-AF65-F5344CB8AC3E}">
        <p14:creationId xmlns:p14="http://schemas.microsoft.com/office/powerpoint/2010/main" val="1825193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endParaRPr lang="en-GB"/>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7" name="Datumsplatzhalter 6"/>
          <p:cNvSpPr>
            <a:spLocks noGrp="1"/>
          </p:cNvSpPr>
          <p:nvPr>
            <p:ph type="dt" sz="half" idx="10"/>
          </p:nvPr>
        </p:nvSpPr>
        <p:spPr/>
        <p:txBody>
          <a:bodyPr/>
          <a:lstStyle/>
          <a:p>
            <a:fld id="{3B3F88F2-AD30-49DC-9464-BACDA91D6C66}" type="datetimeFigureOut">
              <a:rPr lang="en-GB" smtClean="0"/>
              <a:t>23/01/2020</a:t>
            </a:fld>
            <a:endParaRPr lang="en-GB"/>
          </a:p>
        </p:txBody>
      </p:sp>
      <p:sp>
        <p:nvSpPr>
          <p:cNvPr id="8" name="Fußzeilenplatzhalter 7"/>
          <p:cNvSpPr>
            <a:spLocks noGrp="1"/>
          </p:cNvSpPr>
          <p:nvPr>
            <p:ph type="ftr" sz="quarter" idx="11"/>
          </p:nvPr>
        </p:nvSpPr>
        <p:spPr/>
        <p:txBody>
          <a:bodyPr/>
          <a:lstStyle/>
          <a:p>
            <a:endParaRPr lang="en-GB"/>
          </a:p>
        </p:txBody>
      </p:sp>
      <p:sp>
        <p:nvSpPr>
          <p:cNvPr id="9" name="Foliennummernplatzhalter 8"/>
          <p:cNvSpPr>
            <a:spLocks noGrp="1"/>
          </p:cNvSpPr>
          <p:nvPr>
            <p:ph type="sldNum" sz="quarter" idx="12"/>
          </p:nvPr>
        </p:nvSpPr>
        <p:spPr/>
        <p:txBody>
          <a:bodyPr/>
          <a:lstStyle/>
          <a:p>
            <a:fld id="{B54DA138-5A42-4C18-88B2-CB41C72B2C94}" type="slidenum">
              <a:rPr lang="en-GB" smtClean="0"/>
              <a:t>‹#›</a:t>
            </a:fld>
            <a:endParaRPr lang="en-GB"/>
          </a:p>
        </p:txBody>
      </p:sp>
    </p:spTree>
    <p:extLst>
      <p:ext uri="{BB962C8B-B14F-4D97-AF65-F5344CB8AC3E}">
        <p14:creationId xmlns:p14="http://schemas.microsoft.com/office/powerpoint/2010/main" val="1481901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
        <p:nvSpPr>
          <p:cNvPr id="3" name="Datumsplatzhalter 2"/>
          <p:cNvSpPr>
            <a:spLocks noGrp="1"/>
          </p:cNvSpPr>
          <p:nvPr>
            <p:ph type="dt" sz="half" idx="10"/>
          </p:nvPr>
        </p:nvSpPr>
        <p:spPr/>
        <p:txBody>
          <a:bodyPr/>
          <a:lstStyle/>
          <a:p>
            <a:fld id="{3B3F88F2-AD30-49DC-9464-BACDA91D6C66}" type="datetimeFigureOut">
              <a:rPr lang="en-GB" smtClean="0"/>
              <a:t>23/01/2020</a:t>
            </a:fld>
            <a:endParaRPr lang="en-GB"/>
          </a:p>
        </p:txBody>
      </p:sp>
      <p:sp>
        <p:nvSpPr>
          <p:cNvPr id="4" name="Fußzeilenplatzhalter 3"/>
          <p:cNvSpPr>
            <a:spLocks noGrp="1"/>
          </p:cNvSpPr>
          <p:nvPr>
            <p:ph type="ftr" sz="quarter" idx="11"/>
          </p:nvPr>
        </p:nvSpPr>
        <p:spPr/>
        <p:txBody>
          <a:bodyPr/>
          <a:lstStyle/>
          <a:p>
            <a:endParaRPr lang="en-GB"/>
          </a:p>
        </p:txBody>
      </p:sp>
      <p:sp>
        <p:nvSpPr>
          <p:cNvPr id="5" name="Foliennummernplatzhalter 4"/>
          <p:cNvSpPr>
            <a:spLocks noGrp="1"/>
          </p:cNvSpPr>
          <p:nvPr>
            <p:ph type="sldNum" sz="quarter" idx="12"/>
          </p:nvPr>
        </p:nvSpPr>
        <p:spPr/>
        <p:txBody>
          <a:bodyPr/>
          <a:lstStyle/>
          <a:p>
            <a:fld id="{B54DA138-5A42-4C18-88B2-CB41C72B2C94}" type="slidenum">
              <a:rPr lang="en-GB" smtClean="0"/>
              <a:t>‹#›</a:t>
            </a:fld>
            <a:endParaRPr lang="en-GB"/>
          </a:p>
        </p:txBody>
      </p:sp>
    </p:spTree>
    <p:extLst>
      <p:ext uri="{BB962C8B-B14F-4D97-AF65-F5344CB8AC3E}">
        <p14:creationId xmlns:p14="http://schemas.microsoft.com/office/powerpoint/2010/main" val="3912437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B3F88F2-AD30-49DC-9464-BACDA91D6C66}" type="datetimeFigureOut">
              <a:rPr lang="en-GB" smtClean="0"/>
              <a:t>23/01/2020</a:t>
            </a:fld>
            <a:endParaRPr lang="en-GB"/>
          </a:p>
        </p:txBody>
      </p:sp>
      <p:sp>
        <p:nvSpPr>
          <p:cNvPr id="3" name="Fußzeilenplatzhalter 2"/>
          <p:cNvSpPr>
            <a:spLocks noGrp="1"/>
          </p:cNvSpPr>
          <p:nvPr>
            <p:ph type="ftr" sz="quarter" idx="11"/>
          </p:nvPr>
        </p:nvSpPr>
        <p:spPr/>
        <p:txBody>
          <a:bodyPr/>
          <a:lstStyle/>
          <a:p>
            <a:endParaRPr lang="en-GB"/>
          </a:p>
        </p:txBody>
      </p:sp>
      <p:sp>
        <p:nvSpPr>
          <p:cNvPr id="4" name="Foliennummernplatzhalter 3"/>
          <p:cNvSpPr>
            <a:spLocks noGrp="1"/>
          </p:cNvSpPr>
          <p:nvPr>
            <p:ph type="sldNum" sz="quarter" idx="12"/>
          </p:nvPr>
        </p:nvSpPr>
        <p:spPr/>
        <p:txBody>
          <a:bodyPr/>
          <a:lstStyle/>
          <a:p>
            <a:fld id="{B54DA138-5A42-4C18-88B2-CB41C72B2C94}" type="slidenum">
              <a:rPr lang="en-GB" smtClean="0"/>
              <a:t>‹#›</a:t>
            </a:fld>
            <a:endParaRPr lang="en-GB"/>
          </a:p>
        </p:txBody>
      </p:sp>
    </p:spTree>
    <p:extLst>
      <p:ext uri="{BB962C8B-B14F-4D97-AF65-F5344CB8AC3E}">
        <p14:creationId xmlns:p14="http://schemas.microsoft.com/office/powerpoint/2010/main" val="3431795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en-GB"/>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3B3F88F2-AD30-49DC-9464-BACDA91D6C66}" type="datetimeFigureOut">
              <a:rPr lang="en-GB" smtClean="0"/>
              <a:t>23/01/2020</a:t>
            </a:fld>
            <a:endParaRPr lang="en-GB"/>
          </a:p>
        </p:txBody>
      </p:sp>
      <p:sp>
        <p:nvSpPr>
          <p:cNvPr id="6" name="Fußzeilenplatzhalter 5"/>
          <p:cNvSpPr>
            <a:spLocks noGrp="1"/>
          </p:cNvSpPr>
          <p:nvPr>
            <p:ph type="ftr" sz="quarter" idx="11"/>
          </p:nvPr>
        </p:nvSpPr>
        <p:spPr/>
        <p:txBody>
          <a:bodyPr/>
          <a:lstStyle/>
          <a:p>
            <a:endParaRPr lang="en-GB"/>
          </a:p>
        </p:txBody>
      </p:sp>
      <p:sp>
        <p:nvSpPr>
          <p:cNvPr id="7" name="Foliennummernplatzhalter 6"/>
          <p:cNvSpPr>
            <a:spLocks noGrp="1"/>
          </p:cNvSpPr>
          <p:nvPr>
            <p:ph type="sldNum" sz="quarter" idx="12"/>
          </p:nvPr>
        </p:nvSpPr>
        <p:spPr/>
        <p:txBody>
          <a:bodyPr/>
          <a:lstStyle/>
          <a:p>
            <a:fld id="{B54DA138-5A42-4C18-88B2-CB41C72B2C94}" type="slidenum">
              <a:rPr lang="en-GB" smtClean="0"/>
              <a:t>‹#›</a:t>
            </a:fld>
            <a:endParaRPr lang="en-GB"/>
          </a:p>
        </p:txBody>
      </p:sp>
    </p:spTree>
    <p:extLst>
      <p:ext uri="{BB962C8B-B14F-4D97-AF65-F5344CB8AC3E}">
        <p14:creationId xmlns:p14="http://schemas.microsoft.com/office/powerpoint/2010/main" val="2009040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en-GB"/>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3B3F88F2-AD30-49DC-9464-BACDA91D6C66}" type="datetimeFigureOut">
              <a:rPr lang="en-GB" smtClean="0"/>
              <a:t>23/01/2020</a:t>
            </a:fld>
            <a:endParaRPr lang="en-GB"/>
          </a:p>
        </p:txBody>
      </p:sp>
      <p:sp>
        <p:nvSpPr>
          <p:cNvPr id="6" name="Fußzeilenplatzhalter 5"/>
          <p:cNvSpPr>
            <a:spLocks noGrp="1"/>
          </p:cNvSpPr>
          <p:nvPr>
            <p:ph type="ftr" sz="quarter" idx="11"/>
          </p:nvPr>
        </p:nvSpPr>
        <p:spPr/>
        <p:txBody>
          <a:bodyPr/>
          <a:lstStyle/>
          <a:p>
            <a:endParaRPr lang="en-GB"/>
          </a:p>
        </p:txBody>
      </p:sp>
      <p:sp>
        <p:nvSpPr>
          <p:cNvPr id="7" name="Foliennummernplatzhalter 6"/>
          <p:cNvSpPr>
            <a:spLocks noGrp="1"/>
          </p:cNvSpPr>
          <p:nvPr>
            <p:ph type="sldNum" sz="quarter" idx="12"/>
          </p:nvPr>
        </p:nvSpPr>
        <p:spPr/>
        <p:txBody>
          <a:bodyPr/>
          <a:lstStyle/>
          <a:p>
            <a:fld id="{B54DA138-5A42-4C18-88B2-CB41C72B2C94}" type="slidenum">
              <a:rPr lang="en-GB" smtClean="0"/>
              <a:t>‹#›</a:t>
            </a:fld>
            <a:endParaRPr lang="en-GB"/>
          </a:p>
        </p:txBody>
      </p:sp>
    </p:spTree>
    <p:extLst>
      <p:ext uri="{BB962C8B-B14F-4D97-AF65-F5344CB8AC3E}">
        <p14:creationId xmlns:p14="http://schemas.microsoft.com/office/powerpoint/2010/main" val="446032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endParaRPr lang="en-GB"/>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3F88F2-AD30-49DC-9464-BACDA91D6C66}" type="datetimeFigureOut">
              <a:rPr lang="en-GB" smtClean="0"/>
              <a:t>23/01/2020</a:t>
            </a:fld>
            <a:endParaRPr lang="en-GB"/>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4DA138-5A42-4C18-88B2-CB41C72B2C94}" type="slidenum">
              <a:rPr lang="en-GB" smtClean="0"/>
              <a:t>‹#›</a:t>
            </a:fld>
            <a:endParaRPr lang="en-GB"/>
          </a:p>
        </p:txBody>
      </p:sp>
    </p:spTree>
    <p:extLst>
      <p:ext uri="{BB962C8B-B14F-4D97-AF65-F5344CB8AC3E}">
        <p14:creationId xmlns:p14="http://schemas.microsoft.com/office/powerpoint/2010/main" val="31059947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60.png"/></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1524000" y="1122363"/>
            <a:ext cx="9144000" cy="1931555"/>
          </a:xfrm>
        </p:spPr>
        <p:txBody>
          <a:bodyPr>
            <a:normAutofit/>
          </a:bodyPr>
          <a:lstStyle/>
          <a:p>
            <a:r>
              <a:rPr lang="en-US" sz="4800" b="1" dirty="0">
                <a:effectLst>
                  <a:outerShdw blurRad="38100" dist="38100" dir="2700000" algn="tl">
                    <a:srgbClr val="000000">
                      <a:alpha val="43137"/>
                    </a:srgbClr>
                  </a:outerShdw>
                </a:effectLst>
              </a:rPr>
              <a:t>Task Force </a:t>
            </a:r>
            <a:br>
              <a:rPr lang="en-US" sz="4800" b="1" dirty="0">
                <a:effectLst>
                  <a:outerShdw blurRad="38100" dist="38100" dir="2700000" algn="tl">
                    <a:srgbClr val="000000">
                      <a:alpha val="43137"/>
                    </a:srgbClr>
                  </a:outerShdw>
                </a:effectLst>
              </a:rPr>
            </a:br>
            <a:r>
              <a:rPr lang="en-US" sz="4800" b="1" dirty="0">
                <a:effectLst>
                  <a:outerShdw blurRad="38100" dist="38100" dir="2700000" algn="tl">
                    <a:srgbClr val="000000">
                      <a:alpha val="43137"/>
                    </a:srgbClr>
                  </a:outerShdw>
                </a:effectLst>
              </a:rPr>
              <a:t>Measurement Uncertainty</a:t>
            </a:r>
          </a:p>
        </p:txBody>
      </p:sp>
      <p:sp>
        <p:nvSpPr>
          <p:cNvPr id="5" name="Untertitel 4"/>
          <p:cNvSpPr>
            <a:spLocks noGrp="1"/>
          </p:cNvSpPr>
          <p:nvPr>
            <p:ph type="subTitle" idx="1"/>
          </p:nvPr>
        </p:nvSpPr>
        <p:spPr>
          <a:xfrm>
            <a:off x="10668" y="3602038"/>
            <a:ext cx="12170664" cy="1655762"/>
          </a:xfrm>
        </p:spPr>
        <p:txBody>
          <a:bodyPr>
            <a:noAutofit/>
          </a:bodyPr>
          <a:lstStyle/>
          <a:p>
            <a:pPr>
              <a:lnSpc>
                <a:spcPct val="150000"/>
              </a:lnSpc>
            </a:pPr>
            <a:r>
              <a:rPr lang="en-US" sz="2800" b="1" dirty="0"/>
              <a:t>Strategic Approach to Handle Measurement Uncertainties in UN Regulations Application of the Concept to UN R51.03 and UN R117.02</a:t>
            </a:r>
          </a:p>
          <a:p>
            <a:pPr>
              <a:lnSpc>
                <a:spcPct val="150000"/>
              </a:lnSpc>
            </a:pPr>
            <a:endParaRPr lang="en-US" sz="2800" b="1" dirty="0"/>
          </a:p>
          <a:p>
            <a:pPr>
              <a:lnSpc>
                <a:spcPct val="150000"/>
              </a:lnSpc>
            </a:pPr>
            <a:r>
              <a:rPr lang="en-US" sz="2800" b="1" dirty="0"/>
              <a:t>GRBP 71 – January 2020</a:t>
            </a:r>
          </a:p>
        </p:txBody>
      </p:sp>
      <p:sp>
        <p:nvSpPr>
          <p:cNvPr id="7" name="Rectangle 6">
            <a:extLst>
              <a:ext uri="{FF2B5EF4-FFF2-40B4-BE49-F238E27FC236}">
                <a16:creationId xmlns:a16="http://schemas.microsoft.com/office/drawing/2014/main" id="{9EA10F45-5255-495E-8AC0-834F0C273DD4}"/>
              </a:ext>
            </a:extLst>
          </p:cNvPr>
          <p:cNvSpPr/>
          <p:nvPr/>
        </p:nvSpPr>
        <p:spPr>
          <a:xfrm>
            <a:off x="8740346" y="137983"/>
            <a:ext cx="3380812" cy="923330"/>
          </a:xfrm>
          <a:prstGeom prst="rect">
            <a:avLst/>
          </a:prstGeom>
        </p:spPr>
        <p:txBody>
          <a:bodyPr wrap="square">
            <a:spAutoFit/>
          </a:bodyPr>
          <a:lstStyle/>
          <a:p>
            <a:pPr algn="r"/>
            <a:r>
              <a:rPr lang="en-GB" u="sng" dirty="0"/>
              <a:t>Informal document </a:t>
            </a:r>
            <a:r>
              <a:rPr lang="en-GB" b="1" dirty="0"/>
              <a:t>GRBP-71-21 </a:t>
            </a:r>
            <a:endParaRPr lang="en-GB" dirty="0"/>
          </a:p>
          <a:p>
            <a:pPr algn="r"/>
            <a:r>
              <a:rPr lang="en-GB" dirty="0"/>
              <a:t>(71st GRBP, 28-31 January 2020, </a:t>
            </a:r>
          </a:p>
          <a:p>
            <a:pPr algn="r"/>
            <a:r>
              <a:rPr lang="en-GB" dirty="0"/>
              <a:t>agenda </a:t>
            </a:r>
            <a:r>
              <a:rPr lang="en-GB"/>
              <a:t>item 3) </a:t>
            </a:r>
            <a:endParaRPr lang="en-GB" dirty="0"/>
          </a:p>
        </p:txBody>
      </p:sp>
      <p:sp>
        <p:nvSpPr>
          <p:cNvPr id="8" name="Rectangle 7">
            <a:extLst>
              <a:ext uri="{FF2B5EF4-FFF2-40B4-BE49-F238E27FC236}">
                <a16:creationId xmlns:a16="http://schemas.microsoft.com/office/drawing/2014/main" id="{C7D8A7A3-8C54-4BB2-BFBA-88E444B2BF42}"/>
              </a:ext>
            </a:extLst>
          </p:cNvPr>
          <p:cNvSpPr/>
          <p:nvPr/>
        </p:nvSpPr>
        <p:spPr>
          <a:xfrm>
            <a:off x="70842" y="203543"/>
            <a:ext cx="3970720" cy="369332"/>
          </a:xfrm>
          <a:prstGeom prst="rect">
            <a:avLst/>
          </a:prstGeom>
        </p:spPr>
        <p:txBody>
          <a:bodyPr wrap="square">
            <a:spAutoFit/>
          </a:bodyPr>
          <a:lstStyle/>
          <a:p>
            <a:r>
              <a:rPr lang="en-GB" b="1" dirty="0"/>
              <a:t>Transmitted by the Chair of TF MU</a:t>
            </a:r>
          </a:p>
        </p:txBody>
      </p:sp>
    </p:spTree>
    <p:extLst>
      <p:ext uri="{BB962C8B-B14F-4D97-AF65-F5344CB8AC3E}">
        <p14:creationId xmlns:p14="http://schemas.microsoft.com/office/powerpoint/2010/main" val="2737514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vert="horz" lIns="91440" tIns="45720" rIns="91440" bIns="45720" rtlCol="0" anchor="ctr">
            <a:normAutofit fontScale="90000"/>
          </a:bodyPr>
          <a:lstStyle/>
          <a:p>
            <a:pPr algn="ctr"/>
            <a:r>
              <a:rPr lang="en-US" dirty="0">
                <a:latin typeface="+mn-lt"/>
                <a:cs typeface="Arial" panose="020B0604020202020204" pitchFamily="34" charset="0"/>
              </a:rPr>
              <a:t>EU COMMISSION STUDY VENOLIVA (GRB-54-01) </a:t>
            </a:r>
            <a:br>
              <a:rPr lang="en-US" dirty="0">
                <a:latin typeface="+mn-lt"/>
                <a:cs typeface="Arial" panose="020B0604020202020204" pitchFamily="34" charset="0"/>
              </a:rPr>
            </a:br>
            <a:r>
              <a:rPr lang="en-US" dirty="0">
                <a:latin typeface="+mn-lt"/>
                <a:cs typeface="Arial" panose="020B0604020202020204" pitchFamily="34" charset="0"/>
              </a:rPr>
              <a:t>on Vehicle Noise Limits for EU Noise Legislation and for UN R51.03</a:t>
            </a:r>
          </a:p>
        </p:txBody>
      </p:sp>
      <p:sp>
        <p:nvSpPr>
          <p:cNvPr id="7" name="Textfeld 6"/>
          <p:cNvSpPr txBox="1"/>
          <p:nvPr/>
        </p:nvSpPr>
        <p:spPr>
          <a:xfrm>
            <a:off x="407368" y="4386583"/>
            <a:ext cx="5835770" cy="2246769"/>
          </a:xfrm>
          <a:prstGeom prst="rect">
            <a:avLst/>
          </a:prstGeom>
          <a:solidFill>
            <a:schemeClr val="bg1">
              <a:lumMod val="85000"/>
            </a:schemeClr>
          </a:solidFill>
        </p:spPr>
        <p:txBody>
          <a:bodyPr wrap="square" rtlCol="0">
            <a:spAutoFit/>
          </a:bodyPr>
          <a:lstStyle>
            <a:defPPr>
              <a:defRPr lang="de-DE"/>
            </a:defPPr>
            <a:lvl1pPr>
              <a:defRPr sz="2000">
                <a:latin typeface="Arial" panose="020B0604020202020204" pitchFamily="34" charset="0"/>
              </a:defRPr>
            </a:lvl1pPr>
          </a:lstStyle>
          <a:p>
            <a:r>
              <a:rPr lang="en-US" dirty="0">
                <a:cs typeface="Arial" panose="020B0604020202020204" pitchFamily="34" charset="0"/>
              </a:rPr>
              <a:t>The VENOLIVA STUDY suggests to </a:t>
            </a:r>
            <a:r>
              <a:rPr lang="en-US" u="sng" dirty="0">
                <a:effectLst>
                  <a:outerShdw blurRad="38100" dist="38100" dir="2700000" algn="tl">
                    <a:srgbClr val="000000">
                      <a:alpha val="43137"/>
                    </a:srgbClr>
                  </a:outerShdw>
                </a:effectLst>
                <a:cs typeface="Arial" panose="020B0604020202020204" pitchFamily="34" charset="0"/>
              </a:rPr>
              <a:t>establish the  limits</a:t>
            </a:r>
            <a:r>
              <a:rPr lang="en-US" dirty="0">
                <a:cs typeface="Arial" panose="020B0604020202020204" pitchFamily="34" charset="0"/>
              </a:rPr>
              <a:t> vehicles (M1 vehicles at 72dB(A)) </a:t>
            </a:r>
            <a:r>
              <a:rPr lang="en-US" u="sng" dirty="0">
                <a:effectLst>
                  <a:outerShdw blurRad="38100" dist="38100" dir="2700000" algn="tl">
                    <a:srgbClr val="000000">
                      <a:alpha val="43137"/>
                    </a:srgbClr>
                  </a:outerShdw>
                </a:effectLst>
                <a:cs typeface="Arial" panose="020B0604020202020204" pitchFamily="34" charset="0"/>
              </a:rPr>
              <a:t>under the assumption that manufacturer will „learn to take the best conditions into account“</a:t>
            </a:r>
            <a:r>
              <a:rPr lang="en-US" dirty="0">
                <a:cs typeface="Arial" panose="020B0604020202020204" pitchFamily="34" charset="0"/>
              </a:rPr>
              <a:t>.</a:t>
            </a:r>
            <a:br>
              <a:rPr lang="en-US" dirty="0">
                <a:cs typeface="Arial" panose="020B0604020202020204" pitchFamily="34" charset="0"/>
              </a:rPr>
            </a:br>
            <a:endParaRPr lang="en-US" dirty="0">
              <a:cs typeface="Arial" panose="020B0604020202020204" pitchFamily="34" charset="0"/>
            </a:endParaRPr>
          </a:p>
          <a:p>
            <a:r>
              <a:rPr lang="en-US" dirty="0">
                <a:cs typeface="Arial" panose="020B0604020202020204" pitchFamily="34" charset="0"/>
                <a:sym typeface="Wingdings" panose="05000000000000000000" pitchFamily="2" charset="2"/>
              </a:rPr>
              <a:t> See VENOLIVA STUDY chapter 8.6 </a:t>
            </a:r>
            <a:r>
              <a:rPr lang="en-US" dirty="0" err="1">
                <a:cs typeface="Arial" panose="020B0604020202020204" pitchFamily="34" charset="0"/>
                <a:sym typeface="Wingdings" panose="05000000000000000000" pitchFamily="2" charset="2"/>
              </a:rPr>
              <a:t>Optimisation</a:t>
            </a:r>
            <a:r>
              <a:rPr lang="en-US" dirty="0">
                <a:cs typeface="Arial" panose="020B0604020202020204" pitchFamily="34" charset="0"/>
                <a:sym typeface="Wingdings" panose="05000000000000000000" pitchFamily="2" charset="2"/>
              </a:rPr>
              <a:t> of vehicles to the test method</a:t>
            </a:r>
            <a:endParaRPr lang="en-US" dirty="0">
              <a:cs typeface="Arial" panose="020B0604020202020204" pitchFamily="34" charset="0"/>
            </a:endParaRPr>
          </a:p>
        </p:txBody>
      </p:sp>
      <p:sp>
        <p:nvSpPr>
          <p:cNvPr id="16" name="Textfeld 15"/>
          <p:cNvSpPr txBox="1"/>
          <p:nvPr/>
        </p:nvSpPr>
        <p:spPr>
          <a:xfrm>
            <a:off x="413042" y="1304760"/>
            <a:ext cx="5832648" cy="2862322"/>
          </a:xfrm>
          <a:prstGeom prst="rect">
            <a:avLst/>
          </a:prstGeom>
          <a:solidFill>
            <a:schemeClr val="bg1">
              <a:lumMod val="85000"/>
            </a:schemeClr>
          </a:solidFill>
        </p:spPr>
        <p:txBody>
          <a:bodyPr wrap="square" rtlCol="0">
            <a:spAutoFit/>
          </a:bodyPr>
          <a:lstStyle/>
          <a:p>
            <a:r>
              <a:rPr lang="en-US" sz="2000" dirty="0">
                <a:latin typeface="Arial" panose="020B0604020202020204" pitchFamily="34" charset="0"/>
                <a:cs typeface="Arial" panose="020B0604020202020204" pitchFamily="34" charset="0"/>
              </a:rPr>
              <a:t>The VENOLIVA STUDY of the European Commission from 2011 on the introduction of the new test procedure (method B) concludes a </a:t>
            </a:r>
            <a:r>
              <a:rPr lang="en-US" sz="20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higher sensitivity with regard to measurement accuracy and ambient conditions</a:t>
            </a:r>
            <a:r>
              <a:rPr lang="en-US" sz="2000" dirty="0">
                <a:latin typeface="Arial" panose="020B0604020202020204" pitchFamily="34" charset="0"/>
                <a:cs typeface="Arial" panose="020B0604020202020204" pitchFamily="34" charset="0"/>
              </a:rPr>
              <a:t> compared to the old test procedure (method A).</a:t>
            </a:r>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sym typeface="Wingdings" panose="05000000000000000000" pitchFamily="2" charset="2"/>
              </a:rPr>
              <a:t> see VENOLIVA STUDY chapter 10.3 Evaluation of test method B </a:t>
            </a:r>
            <a:endParaRPr lang="en-US" sz="2000" dirty="0">
              <a:latin typeface="Arial" panose="020B0604020202020204" pitchFamily="34" charset="0"/>
              <a:cs typeface="Arial" panose="020B0604020202020204" pitchFamily="34" charset="0"/>
            </a:endParaRPr>
          </a:p>
        </p:txBody>
      </p:sp>
      <p:pic>
        <p:nvPicPr>
          <p:cNvPr id="19" name="Grafik 18"/>
          <p:cNvPicPr>
            <a:picLocks noChangeAspect="1"/>
          </p:cNvPicPr>
          <p:nvPr/>
        </p:nvPicPr>
        <p:blipFill>
          <a:blip r:embed="rId2"/>
          <a:stretch>
            <a:fillRect/>
          </a:stretch>
        </p:blipFill>
        <p:spPr>
          <a:xfrm>
            <a:off x="6960096" y="1444139"/>
            <a:ext cx="2520000" cy="2395115"/>
          </a:xfrm>
          <a:prstGeom prst="rect">
            <a:avLst/>
          </a:prstGeom>
        </p:spPr>
      </p:pic>
      <p:pic>
        <p:nvPicPr>
          <p:cNvPr id="20" name="Grafik 19"/>
          <p:cNvPicPr>
            <a:picLocks noChangeAspect="1"/>
          </p:cNvPicPr>
          <p:nvPr/>
        </p:nvPicPr>
        <p:blipFill>
          <a:blip r:embed="rId3"/>
          <a:stretch>
            <a:fillRect/>
          </a:stretch>
        </p:blipFill>
        <p:spPr>
          <a:xfrm>
            <a:off x="9480096" y="1352990"/>
            <a:ext cx="2520000" cy="2520000"/>
          </a:xfrm>
          <a:prstGeom prst="rect">
            <a:avLst/>
          </a:prstGeom>
        </p:spPr>
      </p:pic>
      <p:pic>
        <p:nvPicPr>
          <p:cNvPr id="21" name="Grafik 20"/>
          <p:cNvPicPr>
            <a:picLocks noChangeAspect="1"/>
          </p:cNvPicPr>
          <p:nvPr/>
        </p:nvPicPr>
        <p:blipFill>
          <a:blip r:embed="rId4"/>
          <a:stretch>
            <a:fillRect/>
          </a:stretch>
        </p:blipFill>
        <p:spPr>
          <a:xfrm>
            <a:off x="7839911" y="1124744"/>
            <a:ext cx="3280370" cy="228246"/>
          </a:xfrm>
          <a:prstGeom prst="rect">
            <a:avLst/>
          </a:prstGeom>
        </p:spPr>
      </p:pic>
      <p:grpSp>
        <p:nvGrpSpPr>
          <p:cNvPr id="22" name="Gruppieren 21"/>
          <p:cNvGrpSpPr/>
          <p:nvPr/>
        </p:nvGrpSpPr>
        <p:grpSpPr>
          <a:xfrm>
            <a:off x="8332336" y="1577946"/>
            <a:ext cx="2362874" cy="1995069"/>
            <a:chOff x="8040216" y="1556792"/>
            <a:chExt cx="2448272" cy="2016224"/>
          </a:xfrm>
        </p:grpSpPr>
        <p:cxnSp>
          <p:nvCxnSpPr>
            <p:cNvPr id="23" name="Gerader Verbinder 22"/>
            <p:cNvCxnSpPr/>
            <p:nvPr/>
          </p:nvCxnSpPr>
          <p:spPr>
            <a:xfrm>
              <a:off x="8040216" y="1556792"/>
              <a:ext cx="0" cy="201622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 name="Gerader Verbinder 23"/>
            <p:cNvCxnSpPr/>
            <p:nvPr/>
          </p:nvCxnSpPr>
          <p:spPr>
            <a:xfrm>
              <a:off x="10488488" y="1556792"/>
              <a:ext cx="0" cy="201622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25" name="Gerade Verbindung mit Pfeil 24"/>
          <p:cNvCxnSpPr/>
          <p:nvPr/>
        </p:nvCxnSpPr>
        <p:spPr>
          <a:xfrm flipH="1">
            <a:off x="8400256" y="2924944"/>
            <a:ext cx="288032" cy="288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feld 25"/>
          <p:cNvSpPr txBox="1"/>
          <p:nvPr/>
        </p:nvSpPr>
        <p:spPr>
          <a:xfrm>
            <a:off x="8400256" y="2630872"/>
            <a:ext cx="825867"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Diesel</a:t>
            </a:r>
          </a:p>
        </p:txBody>
      </p:sp>
      <p:sp>
        <p:nvSpPr>
          <p:cNvPr id="27" name="Textfeld 26"/>
          <p:cNvSpPr txBox="1"/>
          <p:nvPr/>
        </p:nvSpPr>
        <p:spPr>
          <a:xfrm>
            <a:off x="7067828" y="4380780"/>
            <a:ext cx="4824536" cy="2308324"/>
          </a:xfrm>
          <a:prstGeom prst="rect">
            <a:avLst/>
          </a:prstGeom>
          <a:solidFill>
            <a:schemeClr val="bg1">
              <a:lumMod val="85000"/>
            </a:schemeClr>
          </a:solidFill>
        </p:spPr>
        <p:txBody>
          <a:bodyPr wrap="square" rtlCol="0">
            <a:spAutoFit/>
          </a:bodyPr>
          <a:lstStyle>
            <a:defPPr>
              <a:defRPr lang="de-DE"/>
            </a:defPPr>
            <a:lvl1pPr>
              <a:defRPr sz="2000">
                <a:latin typeface="Arial" panose="020B0604020202020204" pitchFamily="34" charset="0"/>
              </a:defRPr>
            </a:lvl1pPr>
          </a:lstStyle>
          <a:p>
            <a:pPr algn="ctr"/>
            <a:r>
              <a:rPr lang="en-US" sz="2400" dirty="0">
                <a:cs typeface="Arial" panose="020B0604020202020204" pitchFamily="34" charset="0"/>
              </a:rPr>
              <a:t>The likely </a:t>
            </a:r>
            <a:r>
              <a:rPr lang="en-US" sz="2400" u="sng" dirty="0">
                <a:effectLst>
                  <a:outerShdw blurRad="38100" dist="38100" dir="2700000" algn="tl">
                    <a:srgbClr val="000000">
                      <a:alpha val="43137"/>
                    </a:srgbClr>
                  </a:outerShdw>
                </a:effectLst>
                <a:cs typeface="Arial" panose="020B0604020202020204" pitchFamily="34" charset="0"/>
              </a:rPr>
              <a:t>impact of a higher measurement uncertainty by</a:t>
            </a:r>
            <a:r>
              <a:rPr lang="en-US" sz="2400" dirty="0">
                <a:cs typeface="Arial" panose="020B0604020202020204" pitchFamily="34" charset="0"/>
              </a:rPr>
              <a:t> a system like </a:t>
            </a:r>
            <a:r>
              <a:rPr lang="en-US" sz="2400" u="sng" dirty="0">
                <a:effectLst>
                  <a:outerShdw blurRad="38100" dist="38100" dir="2700000" algn="tl">
                    <a:srgbClr val="000000">
                      <a:alpha val="43137"/>
                    </a:srgbClr>
                  </a:outerShdw>
                </a:effectLst>
                <a:cs typeface="Arial" panose="020B0604020202020204" pitchFamily="34" charset="0"/>
              </a:rPr>
              <a:t>„market surveillance“ was NOT considered</a:t>
            </a:r>
            <a:r>
              <a:rPr lang="en-US" sz="2400" dirty="0">
                <a:cs typeface="Arial" panose="020B0604020202020204" pitchFamily="34" charset="0"/>
              </a:rPr>
              <a:t>, when the limits were established for UN R51.03.</a:t>
            </a:r>
          </a:p>
        </p:txBody>
      </p:sp>
      <p:sp>
        <p:nvSpPr>
          <p:cNvPr id="3" name="Ellipse 2"/>
          <p:cNvSpPr/>
          <p:nvPr/>
        </p:nvSpPr>
        <p:spPr>
          <a:xfrm>
            <a:off x="7739494" y="1352991"/>
            <a:ext cx="1073695" cy="294072"/>
          </a:xfrm>
          <a:prstGeom prst="ellipse">
            <a:avLst/>
          </a:prstGeom>
          <a:solidFill>
            <a:srgbClr val="C00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9" name="Pfeil nach rechts 28"/>
          <p:cNvSpPr/>
          <p:nvPr/>
        </p:nvSpPr>
        <p:spPr>
          <a:xfrm>
            <a:off x="9132053" y="1365369"/>
            <a:ext cx="828895" cy="253113"/>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0" name="Ellipse 29"/>
          <p:cNvSpPr/>
          <p:nvPr/>
        </p:nvSpPr>
        <p:spPr>
          <a:xfrm>
            <a:off x="10229289" y="1365369"/>
            <a:ext cx="1073695" cy="294072"/>
          </a:xfrm>
          <a:prstGeom prst="ellipse">
            <a:avLst/>
          </a:prstGeom>
          <a:solidFill>
            <a:srgbClr val="C00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1" name="Gleichschenkliges Dreieck 30"/>
          <p:cNvSpPr/>
          <p:nvPr/>
        </p:nvSpPr>
        <p:spPr>
          <a:xfrm rot="5400000">
            <a:off x="5946332" y="5123798"/>
            <a:ext cx="1451463" cy="576064"/>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2943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vert="horz" lIns="91440" tIns="45720" rIns="91440" bIns="45720" rtlCol="0" anchor="ctr">
            <a:normAutofit/>
          </a:bodyPr>
          <a:lstStyle/>
          <a:p>
            <a:pPr algn="ctr"/>
            <a:r>
              <a:rPr lang="en-US" dirty="0">
                <a:latin typeface="+mn-lt"/>
                <a:cs typeface="Arial" panose="020B0604020202020204" pitchFamily="34" charset="0"/>
              </a:rPr>
              <a:t>Proposal for Consideration</a:t>
            </a:r>
          </a:p>
        </p:txBody>
      </p:sp>
      <p:sp>
        <p:nvSpPr>
          <p:cNvPr id="3" name="Inhaltsplatzhalter 2"/>
          <p:cNvSpPr>
            <a:spLocks noGrp="1"/>
          </p:cNvSpPr>
          <p:nvPr>
            <p:ph idx="1"/>
          </p:nvPr>
        </p:nvSpPr>
        <p:spPr>
          <a:xfrm>
            <a:off x="361370" y="908720"/>
            <a:ext cx="11319048" cy="5073428"/>
          </a:xfrm>
        </p:spPr>
        <p:txBody>
          <a:bodyPr>
            <a:noAutofit/>
          </a:bodyPr>
          <a:lstStyle/>
          <a:p>
            <a:pPr>
              <a:spcBef>
                <a:spcPts val="1200"/>
              </a:spcBef>
            </a:pPr>
            <a:r>
              <a:rPr lang="en-US" sz="2000" dirty="0">
                <a:cs typeface="Arial" panose="020B0604020202020204" pitchFamily="34" charset="0"/>
                <a:sym typeface="Wingdings" panose="05000000000000000000" pitchFamily="2" charset="2"/>
              </a:rPr>
              <a:t>The Measurement Uncertainty shall be handled dependent on the purpose of the test.</a:t>
            </a:r>
          </a:p>
          <a:p>
            <a:pPr>
              <a:spcBef>
                <a:spcPts val="1200"/>
              </a:spcBef>
            </a:pPr>
            <a:r>
              <a:rPr lang="en-US" sz="2000" b="1" u="sng" dirty="0">
                <a:effectLst>
                  <a:outerShdw blurRad="38100" dist="38100" dir="2700000" algn="tl">
                    <a:srgbClr val="000000">
                      <a:alpha val="43137"/>
                    </a:srgbClr>
                  </a:outerShdw>
                </a:effectLst>
                <a:cs typeface="Arial" panose="020B0604020202020204" pitchFamily="34" charset="0"/>
                <a:sym typeface="Wingdings" panose="05000000000000000000" pitchFamily="2" charset="2"/>
              </a:rPr>
              <a:t>When considering a test on a discrete vehicle:</a:t>
            </a:r>
          </a:p>
          <a:p>
            <a:pPr lvl="2">
              <a:spcBef>
                <a:spcPts val="1200"/>
              </a:spcBef>
              <a:tabLst>
                <a:tab pos="3319463" algn="l"/>
              </a:tabLst>
            </a:pPr>
            <a:r>
              <a:rPr lang="en-US" dirty="0">
                <a:cs typeface="Arial" panose="020B0604020202020204" pitchFamily="34" charset="0"/>
                <a:sym typeface="Wingdings" panose="05000000000000000000" pitchFamily="2" charset="2"/>
              </a:rPr>
              <a:t>Type Approval: 	</a:t>
            </a:r>
            <a:r>
              <a:rPr lang="en-US" b="1" dirty="0">
                <a:cs typeface="Arial" panose="020B0604020202020204" pitchFamily="34" charset="0"/>
                <a:sym typeface="Wingdings" panose="05000000000000000000" pitchFamily="2" charset="2"/>
              </a:rPr>
              <a:t>NO CHANGE TO THE CURRENT SYSTEM</a:t>
            </a:r>
          </a:p>
          <a:p>
            <a:pPr lvl="2">
              <a:spcBef>
                <a:spcPts val="1200"/>
              </a:spcBef>
              <a:tabLst>
                <a:tab pos="3319463" algn="l"/>
              </a:tabLst>
            </a:pPr>
            <a:r>
              <a:rPr lang="en-US" dirty="0" err="1">
                <a:cs typeface="Arial" panose="020B0604020202020204" pitchFamily="34" charset="0"/>
                <a:sym typeface="Wingdings" panose="05000000000000000000" pitchFamily="2" charset="2"/>
              </a:rPr>
              <a:t>CoP</a:t>
            </a:r>
            <a:r>
              <a:rPr lang="en-US" dirty="0">
                <a:cs typeface="Arial" panose="020B0604020202020204" pitchFamily="34" charset="0"/>
                <a:sym typeface="Wingdings" panose="05000000000000000000" pitchFamily="2" charset="2"/>
              </a:rPr>
              <a:t>:	</a:t>
            </a:r>
            <a:r>
              <a:rPr lang="en-US" b="1" dirty="0">
                <a:cs typeface="Arial" panose="020B0604020202020204" pitchFamily="34" charset="0"/>
                <a:sym typeface="Wingdings" panose="05000000000000000000" pitchFamily="2" charset="2"/>
              </a:rPr>
              <a:t>NO CHANGE TO THE CURRENT SYSTEM</a:t>
            </a:r>
            <a:br>
              <a:rPr lang="en-US" b="1" dirty="0">
                <a:cs typeface="Arial" panose="020B0604020202020204" pitchFamily="34" charset="0"/>
                <a:sym typeface="Wingdings" panose="05000000000000000000" pitchFamily="2" charset="2"/>
              </a:rPr>
            </a:br>
            <a:r>
              <a:rPr lang="en-US" b="1" dirty="0">
                <a:cs typeface="Arial" panose="020B0604020202020204" pitchFamily="34" charset="0"/>
                <a:sym typeface="Wingdings" panose="05000000000000000000" pitchFamily="2" charset="2"/>
              </a:rPr>
              <a:t>	(1 dB tolerance is applied to quote for mass production variation)</a:t>
            </a:r>
          </a:p>
          <a:p>
            <a:pPr lvl="2">
              <a:spcBef>
                <a:spcPts val="1200"/>
              </a:spcBef>
              <a:tabLst>
                <a:tab pos="3319463" algn="l"/>
              </a:tabLst>
            </a:pPr>
            <a:r>
              <a:rPr lang="en-US" dirty="0">
                <a:cs typeface="Arial" panose="020B0604020202020204" pitchFamily="34" charset="0"/>
                <a:sym typeface="Wingdings" panose="05000000000000000000" pitchFamily="2" charset="2"/>
              </a:rPr>
              <a:t>Verification Tests:	</a:t>
            </a:r>
            <a:r>
              <a:rPr lang="en-US" b="1" dirty="0">
                <a:cs typeface="Arial" panose="020B0604020202020204" pitchFamily="34" charset="0"/>
                <a:sym typeface="Wingdings" panose="05000000000000000000" pitchFamily="2" charset="2"/>
              </a:rPr>
              <a:t>INTRODUCE AN ADDITIONAL TOLERANCE</a:t>
            </a:r>
            <a:br>
              <a:rPr lang="en-US" b="1" dirty="0">
                <a:cs typeface="Arial" panose="020B0604020202020204" pitchFamily="34" charset="0"/>
                <a:sym typeface="Wingdings" panose="05000000000000000000" pitchFamily="2" charset="2"/>
              </a:rPr>
            </a:br>
            <a:r>
              <a:rPr lang="en-US" b="1" dirty="0">
                <a:cs typeface="Arial" panose="020B0604020202020204" pitchFamily="34" charset="0"/>
                <a:sym typeface="Wingdings" panose="05000000000000000000" pitchFamily="2" charset="2"/>
              </a:rPr>
              <a:t>	(e.g. 1 dB on top to </a:t>
            </a:r>
            <a:r>
              <a:rPr lang="en-US" b="1" dirty="0" err="1">
                <a:cs typeface="Arial" panose="020B0604020202020204" pitchFamily="34" charset="0"/>
                <a:sym typeface="Wingdings" panose="05000000000000000000" pitchFamily="2" charset="2"/>
              </a:rPr>
              <a:t>CoP</a:t>
            </a:r>
            <a:r>
              <a:rPr lang="en-US" b="1" dirty="0">
                <a:cs typeface="Arial" panose="020B0604020202020204" pitchFamily="34" charset="0"/>
                <a:sym typeface="Wingdings" panose="05000000000000000000" pitchFamily="2" charset="2"/>
              </a:rPr>
              <a:t> tolerance to quote for increased uncertainty)</a:t>
            </a:r>
            <a:br>
              <a:rPr lang="en-US" dirty="0">
                <a:cs typeface="Arial" panose="020B0604020202020204" pitchFamily="34" charset="0"/>
                <a:sym typeface="Wingdings" panose="05000000000000000000" pitchFamily="2" charset="2"/>
              </a:rPr>
            </a:br>
            <a:endParaRPr lang="en-US" dirty="0">
              <a:cs typeface="Arial" panose="020B0604020202020204" pitchFamily="34" charset="0"/>
              <a:sym typeface="Wingdings" panose="05000000000000000000" pitchFamily="2" charset="2"/>
            </a:endParaRPr>
          </a:p>
          <a:p>
            <a:pPr>
              <a:spcBef>
                <a:spcPts val="1200"/>
              </a:spcBef>
              <a:tabLst>
                <a:tab pos="3319463" algn="l"/>
              </a:tabLst>
            </a:pPr>
            <a:r>
              <a:rPr lang="en-US" sz="2000" b="1" u="sng" dirty="0">
                <a:effectLst>
                  <a:outerShdw blurRad="38100" dist="38100" dir="2700000" algn="tl">
                    <a:srgbClr val="000000">
                      <a:alpha val="43137"/>
                    </a:srgbClr>
                  </a:outerShdw>
                </a:effectLst>
                <a:cs typeface="Arial" panose="020B0604020202020204" pitchFamily="34" charset="0"/>
                <a:sym typeface="Wingdings" panose="05000000000000000000" pitchFamily="2" charset="2"/>
              </a:rPr>
              <a:t>When considering the conformity of a vehicle type in a general manner:</a:t>
            </a:r>
          </a:p>
          <a:p>
            <a:pPr lvl="1">
              <a:spcBef>
                <a:spcPts val="1200"/>
              </a:spcBef>
              <a:tabLst>
                <a:tab pos="3319463" algn="l"/>
              </a:tabLst>
            </a:pPr>
            <a:r>
              <a:rPr lang="en-US" dirty="0">
                <a:cs typeface="Arial" panose="020B0604020202020204" pitchFamily="34" charset="0"/>
                <a:sym typeface="Wingdings" panose="05000000000000000000" pitchFamily="2" charset="2"/>
              </a:rPr>
              <a:t>Statistical Compliance : 	 If one vehicle fails, two more vehicles shall be tested (UN R51.03)</a:t>
            </a:r>
          </a:p>
          <a:p>
            <a:pPr lvl="1">
              <a:spcBef>
                <a:spcPts val="1200"/>
              </a:spcBef>
              <a:tabLst>
                <a:tab pos="3319463" algn="l"/>
              </a:tabLst>
            </a:pPr>
            <a:r>
              <a:rPr lang="en-US" dirty="0">
                <a:cs typeface="Arial" panose="020B0604020202020204" pitchFamily="34" charset="0"/>
                <a:sym typeface="Wingdings" panose="05000000000000000000" pitchFamily="2" charset="2"/>
              </a:rPr>
              <a:t>Repetition of Type Approval Condition: </a:t>
            </a:r>
            <a:br>
              <a:rPr lang="en-US" dirty="0">
                <a:cs typeface="Arial" panose="020B0604020202020204" pitchFamily="34" charset="0"/>
                <a:sym typeface="Wingdings" panose="05000000000000000000" pitchFamily="2" charset="2"/>
              </a:rPr>
            </a:br>
            <a:r>
              <a:rPr lang="en-US" dirty="0">
                <a:cs typeface="Arial" panose="020B0604020202020204" pitchFamily="34" charset="0"/>
                <a:sym typeface="Wingdings" panose="05000000000000000000" pitchFamily="2" charset="2"/>
              </a:rPr>
              <a:t>	 Repeat the test at the test facility on which the original </a:t>
            </a:r>
            <a:br>
              <a:rPr lang="en-US" dirty="0">
                <a:cs typeface="Arial" panose="020B0604020202020204" pitchFamily="34" charset="0"/>
                <a:sym typeface="Wingdings" panose="05000000000000000000" pitchFamily="2" charset="2"/>
              </a:rPr>
            </a:br>
            <a:r>
              <a:rPr lang="en-US" dirty="0">
                <a:cs typeface="Arial" panose="020B0604020202020204" pitchFamily="34" charset="0"/>
                <a:sym typeface="Wingdings" panose="05000000000000000000" pitchFamily="2" charset="2"/>
              </a:rPr>
              <a:t>	     type approval test was performed.</a:t>
            </a:r>
          </a:p>
        </p:txBody>
      </p:sp>
    </p:spTree>
    <p:extLst>
      <p:ext uri="{BB962C8B-B14F-4D97-AF65-F5344CB8AC3E}">
        <p14:creationId xmlns:p14="http://schemas.microsoft.com/office/powerpoint/2010/main" val="1859300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vert="horz" lIns="91440" tIns="45720" rIns="91440" bIns="45720" rtlCol="0" anchor="ctr">
            <a:normAutofit/>
          </a:bodyPr>
          <a:lstStyle/>
          <a:p>
            <a:pPr algn="ctr"/>
            <a:r>
              <a:rPr lang="de-DE" dirty="0">
                <a:latin typeface="+mn-lt"/>
                <a:cs typeface="Arial" panose="020B0604020202020204" pitchFamily="34" charset="0"/>
              </a:rPr>
              <a:t>BACKUP MATERIAL</a:t>
            </a:r>
          </a:p>
        </p:txBody>
      </p:sp>
    </p:spTree>
    <p:extLst>
      <p:ext uri="{BB962C8B-B14F-4D97-AF65-F5344CB8AC3E}">
        <p14:creationId xmlns:p14="http://schemas.microsoft.com/office/powerpoint/2010/main" val="973513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vert="horz" lIns="91440" tIns="45720" rIns="91440" bIns="45720" rtlCol="0" anchor="ctr">
            <a:normAutofit/>
          </a:bodyPr>
          <a:lstStyle/>
          <a:p>
            <a:pPr algn="ctr"/>
            <a:r>
              <a:rPr lang="en-US" dirty="0">
                <a:latin typeface="+mn-lt"/>
                <a:cs typeface="Arial" panose="020B0604020202020204" pitchFamily="34" charset="0"/>
              </a:rPr>
              <a:t>Uncertainty Estimate Based on the GUM Assessment Principles for UN R117</a:t>
            </a:r>
          </a:p>
        </p:txBody>
      </p:sp>
      <p:sp>
        <p:nvSpPr>
          <p:cNvPr id="3" name="Inhaltsplatzhalter 2"/>
          <p:cNvSpPr>
            <a:spLocks noGrp="1"/>
          </p:cNvSpPr>
          <p:nvPr>
            <p:ph idx="1"/>
          </p:nvPr>
        </p:nvSpPr>
        <p:spPr>
          <a:xfrm>
            <a:off x="263352" y="836712"/>
            <a:ext cx="11319048" cy="5073428"/>
          </a:xfrm>
        </p:spPr>
        <p:txBody>
          <a:bodyPr>
            <a:normAutofit/>
          </a:bodyPr>
          <a:lstStyle/>
          <a:p>
            <a:pPr lvl="0"/>
            <a:r>
              <a:rPr lang="en-US" dirty="0">
                <a:cs typeface="Arial" panose="020B0604020202020204" pitchFamily="34" charset="0"/>
              </a:rPr>
              <a:t>By applying the general numerical approach with the GUM, for carrying out calculations required as part of an evaluation on measurement uncertainty, the actual uncertainty for </a:t>
            </a:r>
            <a:r>
              <a:rPr lang="en-US" dirty="0" err="1">
                <a:cs typeface="Arial" panose="020B0604020202020204" pitchFamily="34" charset="0"/>
              </a:rPr>
              <a:t>tyre</a:t>
            </a:r>
            <a:r>
              <a:rPr lang="en-US" dirty="0">
                <a:cs typeface="Arial" panose="020B0604020202020204" pitchFamily="34" charset="0"/>
              </a:rPr>
              <a:t> rolling sound measurements according to UN R117 are provided by the table below:</a:t>
            </a:r>
          </a:p>
          <a:p>
            <a:endParaRPr lang="en-US" dirty="0">
              <a:cs typeface="Arial" panose="020B0604020202020204" pitchFamily="34" charset="0"/>
            </a:endParaRPr>
          </a:p>
          <a:p>
            <a:endParaRPr lang="en-US" dirty="0">
              <a:cs typeface="Arial" panose="020B0604020202020204" pitchFamily="34" charset="0"/>
            </a:endParaRPr>
          </a:p>
        </p:txBody>
      </p:sp>
      <p:pic>
        <p:nvPicPr>
          <p:cNvPr id="5" name="Grafik 4"/>
          <p:cNvPicPr>
            <a:picLocks noChangeAspect="1"/>
          </p:cNvPicPr>
          <p:nvPr/>
        </p:nvPicPr>
        <p:blipFill>
          <a:blip r:embed="rId2"/>
          <a:stretch>
            <a:fillRect/>
          </a:stretch>
        </p:blipFill>
        <p:spPr>
          <a:xfrm>
            <a:off x="1602876" y="1988840"/>
            <a:ext cx="8640000" cy="4247081"/>
          </a:xfrm>
          <a:prstGeom prst="rect">
            <a:avLst/>
          </a:prstGeom>
        </p:spPr>
      </p:pic>
    </p:spTree>
    <p:extLst>
      <p:ext uri="{BB962C8B-B14F-4D97-AF65-F5344CB8AC3E}">
        <p14:creationId xmlns:p14="http://schemas.microsoft.com/office/powerpoint/2010/main" val="3117515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fik 15"/>
          <p:cNvPicPr>
            <a:picLocks noChangeAspect="1"/>
          </p:cNvPicPr>
          <p:nvPr/>
        </p:nvPicPr>
        <p:blipFill>
          <a:blip r:embed="rId2"/>
          <a:stretch>
            <a:fillRect/>
          </a:stretch>
        </p:blipFill>
        <p:spPr>
          <a:xfrm>
            <a:off x="3791744" y="859570"/>
            <a:ext cx="7128792" cy="5863750"/>
          </a:xfrm>
          <a:prstGeom prst="rect">
            <a:avLst/>
          </a:prstGeom>
        </p:spPr>
      </p:pic>
      <p:sp>
        <p:nvSpPr>
          <p:cNvPr id="2" name="Titel 1"/>
          <p:cNvSpPr>
            <a:spLocks noGrp="1"/>
          </p:cNvSpPr>
          <p:nvPr>
            <p:ph type="title"/>
          </p:nvPr>
        </p:nvSpPr>
        <p:spPr/>
        <p:txBody>
          <a:bodyPr vert="horz" lIns="91440" tIns="45720" rIns="91440" bIns="45720" rtlCol="0" anchor="ctr">
            <a:normAutofit/>
          </a:bodyPr>
          <a:lstStyle/>
          <a:p>
            <a:pPr algn="ctr"/>
            <a:r>
              <a:rPr lang="en-US" dirty="0">
                <a:latin typeface="+mn-lt"/>
                <a:cs typeface="Arial" panose="020B0604020202020204" pitchFamily="34" charset="0"/>
              </a:rPr>
              <a:t>Uncertainty Estimate Based on the GUM Assessment Principles for UN R51.03</a:t>
            </a:r>
          </a:p>
        </p:txBody>
      </p:sp>
      <p:sp>
        <p:nvSpPr>
          <p:cNvPr id="3" name="Inhaltsplatzhalter 2"/>
          <p:cNvSpPr>
            <a:spLocks noGrp="1"/>
          </p:cNvSpPr>
          <p:nvPr>
            <p:ph idx="1"/>
          </p:nvPr>
        </p:nvSpPr>
        <p:spPr>
          <a:xfrm>
            <a:off x="263352" y="836712"/>
            <a:ext cx="3384376" cy="5073428"/>
          </a:xfrm>
        </p:spPr>
        <p:txBody>
          <a:bodyPr>
            <a:normAutofit/>
          </a:bodyPr>
          <a:lstStyle/>
          <a:p>
            <a:pPr lvl="0"/>
            <a:r>
              <a:rPr lang="en-US" sz="2000" dirty="0">
                <a:cs typeface="Arial" panose="020B0604020202020204" pitchFamily="34" charset="0"/>
              </a:rPr>
              <a:t>By applying the general numerical approach with the GUM, for carrying out calculations required as part of an evaluation on measurement uncertainty, the actual uncertainty for UN R51.03 </a:t>
            </a:r>
            <a:r>
              <a:rPr lang="en-US" sz="2000" b="1" dirty="0">
                <a:cs typeface="Arial" panose="020B0604020202020204" pitchFamily="34" charset="0"/>
              </a:rPr>
              <a:t>for electric vehicles </a:t>
            </a:r>
            <a:r>
              <a:rPr lang="en-US" sz="2000" dirty="0">
                <a:cs typeface="Arial" panose="020B0604020202020204" pitchFamily="34" charset="0"/>
              </a:rPr>
              <a:t>is provided by the table beside:</a:t>
            </a:r>
          </a:p>
          <a:p>
            <a:endParaRPr lang="en-US" sz="2000" dirty="0">
              <a:cs typeface="Arial" panose="020B0604020202020204" pitchFamily="34" charset="0"/>
            </a:endParaRPr>
          </a:p>
          <a:p>
            <a:endParaRPr lang="en-US" sz="2000" dirty="0">
              <a:cs typeface="Arial" panose="020B0604020202020204" pitchFamily="34" charset="0"/>
            </a:endParaRPr>
          </a:p>
        </p:txBody>
      </p:sp>
      <p:sp>
        <p:nvSpPr>
          <p:cNvPr id="6" name="Textfeld 5"/>
          <p:cNvSpPr txBox="1"/>
          <p:nvPr/>
        </p:nvSpPr>
        <p:spPr>
          <a:xfrm rot="16200000">
            <a:off x="9458162" y="3188760"/>
            <a:ext cx="4878259"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Impact based on experiences of manufacturer</a:t>
            </a:r>
          </a:p>
        </p:txBody>
      </p:sp>
    </p:spTree>
    <p:extLst>
      <p:ext uri="{BB962C8B-B14F-4D97-AF65-F5344CB8AC3E}">
        <p14:creationId xmlns:p14="http://schemas.microsoft.com/office/powerpoint/2010/main" val="631774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6446147" y="1196752"/>
            <a:ext cx="5060346" cy="3632338"/>
          </a:xfrm>
          <a:prstGeom prst="rect">
            <a:avLst/>
          </a:prstGeom>
          <a:ln>
            <a:solidFill>
              <a:schemeClr val="tx1"/>
            </a:solidFill>
          </a:ln>
        </p:spPr>
      </p:pic>
      <p:sp>
        <p:nvSpPr>
          <p:cNvPr id="7" name="Textfeld 6"/>
          <p:cNvSpPr txBox="1"/>
          <p:nvPr/>
        </p:nvSpPr>
        <p:spPr>
          <a:xfrm>
            <a:off x="695400" y="236158"/>
            <a:ext cx="10667757" cy="461665"/>
          </a:xfrm>
          <a:prstGeom prst="rect">
            <a:avLst/>
          </a:prstGeom>
        </p:spPr>
        <p:txBody>
          <a:bodyPr vert="horz" lIns="91440" tIns="45720" rIns="91440" bIns="45720" rtlCol="0" anchor="ctr">
            <a:normAutofit/>
          </a:bodyPr>
          <a:lstStyle>
            <a:lvl1pPr algn="ctr">
              <a:lnSpc>
                <a:spcPct val="90000"/>
              </a:lnSpc>
              <a:spcBef>
                <a:spcPct val="0"/>
              </a:spcBef>
              <a:buNone/>
              <a:defRPr sz="2400" b="1">
                <a:ea typeface="+mj-ea"/>
                <a:cs typeface="Arial" panose="020B0604020202020204" pitchFamily="34" charset="0"/>
              </a:defRPr>
            </a:lvl1pPr>
          </a:lstStyle>
          <a:p>
            <a:r>
              <a:rPr lang="en-US" dirty="0"/>
              <a:t>UN R117.02 / UN R51.03   Compensation of the Pass-by Noise</a:t>
            </a:r>
          </a:p>
        </p:txBody>
      </p:sp>
      <p:sp>
        <p:nvSpPr>
          <p:cNvPr id="8" name="Textfeld 7"/>
          <p:cNvSpPr txBox="1"/>
          <p:nvPr/>
        </p:nvSpPr>
        <p:spPr>
          <a:xfrm>
            <a:off x="335360" y="764704"/>
            <a:ext cx="8055603" cy="400110"/>
          </a:xfrm>
          <a:prstGeom prst="rect">
            <a:avLst/>
          </a:prstGeom>
          <a:noFill/>
        </p:spPr>
        <p:txBody>
          <a:bodyPr wrap="none" rtlCol="0">
            <a:spAutoFit/>
          </a:bodyPr>
          <a:lstStyle/>
          <a:p>
            <a:r>
              <a:rPr lang="en-US" sz="2000" b="1" u="sng" dirty="0">
                <a:latin typeface="Arial" panose="020B0604020202020204" pitchFamily="34" charset="0"/>
                <a:cs typeface="Arial" panose="020B0604020202020204" pitchFamily="34" charset="0"/>
              </a:rPr>
              <a:t>Temperature Correction, based on the road surface temperature</a:t>
            </a:r>
            <a:endParaRPr lang="en-US" sz="2000" dirty="0">
              <a:latin typeface="Arial" panose="020B0604020202020204" pitchFamily="34" charset="0"/>
              <a:cs typeface="Arial" panose="020B0604020202020204" pitchFamily="34" charset="0"/>
            </a:endParaRPr>
          </a:p>
        </p:txBody>
      </p:sp>
      <p:sp>
        <p:nvSpPr>
          <p:cNvPr id="12" name="Textfeld 11"/>
          <p:cNvSpPr txBox="1"/>
          <p:nvPr/>
        </p:nvSpPr>
        <p:spPr>
          <a:xfrm>
            <a:off x="263352" y="5038144"/>
            <a:ext cx="11454043" cy="1631216"/>
          </a:xfrm>
          <a:prstGeom prst="rect">
            <a:avLst/>
          </a:prstGeom>
          <a:noFill/>
        </p:spPr>
        <p:txBody>
          <a:bodyPr wrap="square" rtlCol="0">
            <a:spAutoFit/>
          </a:bodyPr>
          <a:lstStyle/>
          <a:p>
            <a:pPr marL="285750" indent="-285750">
              <a:spcBef>
                <a:spcPts val="1200"/>
              </a:spcBef>
              <a:buFont typeface="Wingdings" panose="05000000000000000000" pitchFamily="2" charset="2"/>
              <a:buChar char="Ø"/>
            </a:pPr>
            <a:r>
              <a:rPr lang="en-US" dirty="0">
                <a:latin typeface="Arial" panose="020B0604020202020204" pitchFamily="34" charset="0"/>
                <a:cs typeface="Arial" panose="020B0604020202020204" pitchFamily="34" charset="0"/>
              </a:rPr>
              <a:t>In UN R117.02, the temperature correction is based on the test track surface temperature. The temperature correction is only applied to C1 and C2 </a:t>
            </a:r>
            <a:r>
              <a:rPr lang="en-US" dirty="0" err="1">
                <a:latin typeface="Arial" panose="020B0604020202020204" pitchFamily="34" charset="0"/>
                <a:cs typeface="Arial" panose="020B0604020202020204" pitchFamily="34" charset="0"/>
              </a:rPr>
              <a:t>tyres</a:t>
            </a:r>
            <a:r>
              <a:rPr lang="en-US" dirty="0">
                <a:latin typeface="Arial" panose="020B0604020202020204" pitchFamily="34" charset="0"/>
                <a:cs typeface="Arial" panose="020B0604020202020204" pitchFamily="34" charset="0"/>
              </a:rPr>
              <a:t>. This is actually not requested to be reported in UN R51.03.</a:t>
            </a:r>
          </a:p>
          <a:p>
            <a:pPr marL="285750" indent="-285750">
              <a:spcBef>
                <a:spcPts val="1200"/>
              </a:spcBef>
              <a:buFont typeface="Wingdings" panose="05000000000000000000" pitchFamily="2" charset="2"/>
              <a:buChar char="Ø"/>
            </a:pPr>
            <a:r>
              <a:rPr lang="en-US" dirty="0">
                <a:latin typeface="Arial" panose="020B0604020202020204" pitchFamily="34" charset="0"/>
                <a:cs typeface="Arial" panose="020B0604020202020204" pitchFamily="34" charset="0"/>
              </a:rPr>
              <a:t>In UN R117.02, the temperature correction is made to a reference temperature of 20°C. For the application in UN R51.03, the temperature correction shall be done to the temperature stated in the test report of the type approval test.</a:t>
            </a:r>
          </a:p>
        </p:txBody>
      </p:sp>
      <p:pic>
        <p:nvPicPr>
          <p:cNvPr id="13" name="Grafik 12"/>
          <p:cNvPicPr>
            <a:picLocks noChangeAspect="1"/>
          </p:cNvPicPr>
          <p:nvPr/>
        </p:nvPicPr>
        <p:blipFill>
          <a:blip r:embed="rId3"/>
          <a:stretch>
            <a:fillRect/>
          </a:stretch>
        </p:blipFill>
        <p:spPr>
          <a:xfrm>
            <a:off x="423133" y="1804755"/>
            <a:ext cx="5845011" cy="3024335"/>
          </a:xfrm>
          <a:prstGeom prst="rect">
            <a:avLst/>
          </a:prstGeom>
          <a:ln>
            <a:solidFill>
              <a:schemeClr val="tx1"/>
            </a:solidFill>
          </a:ln>
        </p:spPr>
      </p:pic>
      <p:cxnSp>
        <p:nvCxnSpPr>
          <p:cNvPr id="15" name="Gerader Verbinder 14"/>
          <p:cNvCxnSpPr/>
          <p:nvPr/>
        </p:nvCxnSpPr>
        <p:spPr>
          <a:xfrm>
            <a:off x="8623964" y="1976650"/>
            <a:ext cx="0" cy="1100696"/>
          </a:xfrm>
          <a:prstGeom prst="line">
            <a:avLst/>
          </a:prstGeom>
          <a:ln w="38100">
            <a:solidFill>
              <a:schemeClr val="tx1"/>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feld 19"/>
              <p:cNvSpPr txBox="1"/>
              <p:nvPr/>
            </p:nvSpPr>
            <p:spPr>
              <a:xfrm>
                <a:off x="8544272" y="2637121"/>
                <a:ext cx="201407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𝐿</m:t>
                          </m:r>
                        </m:e>
                        <m:sub>
                          <m:r>
                            <a:rPr lang="en-US" i="1" smtClean="0">
                              <a:latin typeface="Cambria Math" panose="02040503050406030204" pitchFamily="18" charset="0"/>
                              <a:ea typeface="Cambria Math" panose="02040503050406030204" pitchFamily="18" charset="0"/>
                            </a:rPr>
                            <m:t>𝜗</m:t>
                          </m:r>
                        </m:sub>
                      </m:sSub>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0.87 </m:t>
                      </m:r>
                      <m:r>
                        <a:rPr lang="en-US" b="0" i="1" smtClean="0">
                          <a:latin typeface="Cambria Math" panose="02040503050406030204" pitchFamily="18" charset="0"/>
                          <a:ea typeface="Cambria Math" panose="02040503050406030204" pitchFamily="18" charset="0"/>
                        </a:rPr>
                        <m:t>𝑑𝐵</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m:t>
                      </m:r>
                    </m:oMath>
                  </m:oMathPara>
                </a14:m>
                <a:endParaRPr lang="en-US" dirty="0">
                  <a:latin typeface="Arial" panose="020B0604020202020204" pitchFamily="34" charset="0"/>
                  <a:cs typeface="Arial" panose="020B0604020202020204" pitchFamily="34" charset="0"/>
                </a:endParaRPr>
              </a:p>
            </p:txBody>
          </p:sp>
        </mc:Choice>
        <mc:Fallback xmlns="">
          <p:sp>
            <p:nvSpPr>
              <p:cNvPr id="20" name="Textfeld 19"/>
              <p:cNvSpPr txBox="1">
                <a:spLocks noRot="1" noChangeAspect="1" noMove="1" noResize="1" noEditPoints="1" noAdjustHandles="1" noChangeArrowheads="1" noChangeShapeType="1" noTextEdit="1"/>
              </p:cNvSpPr>
              <p:nvPr/>
            </p:nvSpPr>
            <p:spPr>
              <a:xfrm>
                <a:off x="8544272" y="2637121"/>
                <a:ext cx="2014078" cy="369332"/>
              </a:xfrm>
              <a:prstGeom prst="rect">
                <a:avLst/>
              </a:prstGeom>
              <a:blipFill rotWithShape="0">
                <a:blip r:embed="rId4"/>
                <a:stretch>
                  <a:fillRect b="-15000"/>
                </a:stretch>
              </a:blipFill>
            </p:spPr>
            <p:txBody>
              <a:bodyPr/>
              <a:lstStyle/>
              <a:p>
                <a:r>
                  <a:rPr lang="en-GB">
                    <a:noFill/>
                  </a:rPr>
                  <a:t> </a:t>
                </a:r>
              </a:p>
            </p:txBody>
          </p:sp>
        </mc:Fallback>
      </mc:AlternateContent>
      <p:cxnSp>
        <p:nvCxnSpPr>
          <p:cNvPr id="11" name="Gerader Verbinder 10"/>
          <p:cNvCxnSpPr/>
          <p:nvPr/>
        </p:nvCxnSpPr>
        <p:spPr>
          <a:xfrm>
            <a:off x="7515074" y="1945914"/>
            <a:ext cx="1078154" cy="0"/>
          </a:xfrm>
          <a:prstGeom prst="line">
            <a:avLst/>
          </a:prstGeom>
          <a:ln w="38100">
            <a:solidFill>
              <a:schemeClr val="tx1"/>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Textfeld 8"/>
          <p:cNvSpPr txBox="1"/>
          <p:nvPr/>
        </p:nvSpPr>
        <p:spPr>
          <a:xfrm>
            <a:off x="8771231" y="1688069"/>
            <a:ext cx="2242821" cy="844265"/>
          </a:xfrm>
          <a:prstGeom prst="rect">
            <a:avLst/>
          </a:prstGeom>
          <a:solidFill>
            <a:schemeClr val="bg1">
              <a:lumMod val="85000"/>
            </a:schemeClr>
          </a:solidFill>
        </p:spPr>
        <p:txBody>
          <a:bodyPr wrap="square" lIns="36000" tIns="18000" rIns="36000" bIns="18000" rtlCol="0" anchor="ctr" anchorCtr="0">
            <a:spAutoFit/>
          </a:bodyPr>
          <a:lstStyle/>
          <a:p>
            <a:r>
              <a:rPr lang="en-US" sz="1050" dirty="0">
                <a:latin typeface="Arial" panose="020B0604020202020204" pitchFamily="34" charset="0"/>
                <a:cs typeface="Arial" panose="020B0604020202020204" pitchFamily="34" charset="0"/>
              </a:rPr>
              <a:t>Example for a potential </a:t>
            </a:r>
            <a:r>
              <a:rPr lang="en-US" sz="1050" dirty="0" err="1">
                <a:latin typeface="Arial" panose="020B0604020202020204" pitchFamily="34" charset="0"/>
                <a:cs typeface="Arial" panose="020B0604020202020204" pitchFamily="34" charset="0"/>
              </a:rPr>
              <a:t>temperture</a:t>
            </a:r>
            <a:r>
              <a:rPr lang="en-US" sz="1050" dirty="0">
                <a:latin typeface="Arial" panose="020B0604020202020204" pitchFamily="34" charset="0"/>
                <a:cs typeface="Arial" panose="020B0604020202020204" pitchFamily="34" charset="0"/>
              </a:rPr>
              <a:t> correction for UN R51.03, where a </a:t>
            </a:r>
            <a:r>
              <a:rPr lang="en-US" sz="1050" b="1" dirty="0">
                <a:solidFill>
                  <a:srgbClr val="F8CBA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vehicle has been tested at a higher </a:t>
            </a:r>
            <a:r>
              <a:rPr lang="en-US" sz="1050" b="1" dirty="0" err="1">
                <a:solidFill>
                  <a:srgbClr val="F8CBA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temperture</a:t>
            </a:r>
            <a:r>
              <a:rPr lang="en-US" sz="1050" b="1" dirty="0">
                <a:solidFill>
                  <a:srgbClr val="F8CBA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050" dirty="0">
                <a:latin typeface="Arial" panose="020B0604020202020204" pitchFamily="34" charset="0"/>
                <a:cs typeface="Arial" panose="020B0604020202020204" pitchFamily="34" charset="0"/>
              </a:rPr>
              <a:t>compared to the </a:t>
            </a:r>
            <a:r>
              <a:rPr lang="en-US" sz="1050" b="1" dirty="0" err="1">
                <a:solidFill>
                  <a:srgbClr val="B4C7E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tyre</a:t>
            </a:r>
            <a:r>
              <a:rPr lang="en-US" sz="1050" b="1" dirty="0">
                <a:solidFill>
                  <a:srgbClr val="B4C7E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approval condition</a:t>
            </a:r>
          </a:p>
        </p:txBody>
      </p:sp>
      <p:sp>
        <p:nvSpPr>
          <p:cNvPr id="14" name="Raute 13"/>
          <p:cNvSpPr/>
          <p:nvPr/>
        </p:nvSpPr>
        <p:spPr>
          <a:xfrm>
            <a:off x="8332682" y="2934445"/>
            <a:ext cx="144016" cy="144016"/>
          </a:xfrm>
          <a:prstGeom prst="diamond">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7" name="Textfeld 16"/>
          <p:cNvSpPr txBox="1"/>
          <p:nvPr/>
        </p:nvSpPr>
        <p:spPr>
          <a:xfrm>
            <a:off x="7032104" y="3236581"/>
            <a:ext cx="1914486" cy="521100"/>
          </a:xfrm>
          <a:prstGeom prst="rect">
            <a:avLst/>
          </a:prstGeom>
          <a:solidFill>
            <a:schemeClr val="bg1">
              <a:lumMod val="85000"/>
            </a:schemeClr>
          </a:solidFill>
        </p:spPr>
        <p:txBody>
          <a:bodyPr wrap="square" lIns="36000" tIns="18000" rIns="36000" bIns="18000" rtlCol="0" anchor="ctr" anchorCtr="0">
            <a:spAutoFit/>
          </a:bodyPr>
          <a:lstStyle/>
          <a:p>
            <a:r>
              <a:rPr lang="en-US" sz="1050" dirty="0">
                <a:latin typeface="Arial" panose="020B0604020202020204" pitchFamily="34" charset="0"/>
                <a:cs typeface="Arial" panose="020B0604020202020204" pitchFamily="34" charset="0"/>
              </a:rPr>
              <a:t>Under UN R117 all test results are normalized to a </a:t>
            </a:r>
            <a:r>
              <a:rPr lang="en-US" sz="1050" b="1" dirty="0">
                <a:solidFill>
                  <a:srgbClr val="A0001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reference temperature of 20°C</a:t>
            </a:r>
          </a:p>
        </p:txBody>
      </p:sp>
      <p:sp>
        <p:nvSpPr>
          <p:cNvPr id="3" name="Textfeld 2"/>
          <p:cNvSpPr txBox="1"/>
          <p:nvPr/>
        </p:nvSpPr>
        <p:spPr>
          <a:xfrm>
            <a:off x="335360" y="1441810"/>
            <a:ext cx="5064720" cy="369332"/>
          </a:xfrm>
          <a:prstGeom prst="rect">
            <a:avLst/>
          </a:prstGeom>
          <a:noFill/>
        </p:spPr>
        <p:txBody>
          <a:bodyPr wrap="none" rtlCol="0">
            <a:spAutoFit/>
          </a:bodyPr>
          <a:lstStyle/>
          <a:p>
            <a:r>
              <a:rPr lang="de-DE" dirty="0" err="1"/>
              <a:t>Correction</a:t>
            </a:r>
            <a:r>
              <a:rPr lang="de-DE" dirty="0"/>
              <a:t> </a:t>
            </a:r>
            <a:r>
              <a:rPr lang="de-DE" dirty="0" err="1"/>
              <a:t>according</a:t>
            </a:r>
            <a:r>
              <a:rPr lang="de-DE" dirty="0"/>
              <a:t> </a:t>
            </a:r>
            <a:r>
              <a:rPr lang="de-DE" dirty="0" err="1"/>
              <a:t>to</a:t>
            </a:r>
            <a:r>
              <a:rPr lang="de-DE" dirty="0"/>
              <a:t> UN R117.02 </a:t>
            </a:r>
            <a:r>
              <a:rPr lang="de-DE" dirty="0" err="1"/>
              <a:t>for</a:t>
            </a:r>
            <a:r>
              <a:rPr lang="de-DE" dirty="0"/>
              <a:t> </a:t>
            </a:r>
            <a:r>
              <a:rPr lang="de-DE" dirty="0" err="1"/>
              <a:t>free</a:t>
            </a:r>
            <a:r>
              <a:rPr lang="de-DE" dirty="0"/>
              <a:t> </a:t>
            </a:r>
            <a:r>
              <a:rPr lang="de-DE" dirty="0" err="1"/>
              <a:t>rolling</a:t>
            </a:r>
            <a:endParaRPr lang="en-GB" dirty="0"/>
          </a:p>
        </p:txBody>
      </p:sp>
    </p:spTree>
    <p:extLst>
      <p:ext uri="{BB962C8B-B14F-4D97-AF65-F5344CB8AC3E}">
        <p14:creationId xmlns:p14="http://schemas.microsoft.com/office/powerpoint/2010/main" val="6591000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333A2-2860-4784-BB10-21CFEEE214CF}"/>
              </a:ext>
            </a:extLst>
          </p:cNvPr>
          <p:cNvSpPr>
            <a:spLocks noGrp="1"/>
          </p:cNvSpPr>
          <p:nvPr>
            <p:ph type="title"/>
          </p:nvPr>
        </p:nvSpPr>
        <p:spPr>
          <a:xfrm>
            <a:off x="838200" y="273685"/>
            <a:ext cx="10515600" cy="491019"/>
          </a:xfrm>
        </p:spPr>
        <p:txBody>
          <a:bodyPr vert="horz" lIns="91440" tIns="45720" rIns="91440" bIns="45720" rtlCol="0" anchor="ctr">
            <a:normAutofit/>
          </a:bodyPr>
          <a:lstStyle/>
          <a:p>
            <a:pPr algn="ctr"/>
            <a:r>
              <a:rPr lang="nb-NO" dirty="0">
                <a:latin typeface="+mn-lt"/>
                <a:cs typeface="Arial" panose="020B0604020202020204" pitchFamily="34" charset="0"/>
              </a:rPr>
              <a:t>ISO/TS 13471-2:Temperature Correction Procedure:</a:t>
            </a:r>
          </a:p>
        </p:txBody>
      </p:sp>
      <p:pic>
        <p:nvPicPr>
          <p:cNvPr id="4" name="Content Placeholder 3">
            <a:extLst>
              <a:ext uri="{FF2B5EF4-FFF2-40B4-BE49-F238E27FC236}">
                <a16:creationId xmlns:a16="http://schemas.microsoft.com/office/drawing/2014/main" id="{422FA0B1-A2A6-4B83-A677-23FB866AAD10}"/>
              </a:ext>
            </a:extLst>
          </p:cNvPr>
          <p:cNvPicPr>
            <a:picLocks noGrp="1" noChangeAspect="1"/>
          </p:cNvPicPr>
          <p:nvPr>
            <p:ph idx="1"/>
          </p:nvPr>
        </p:nvPicPr>
        <p:blipFill>
          <a:blip r:embed="rId2"/>
          <a:stretch>
            <a:fillRect/>
          </a:stretch>
        </p:blipFill>
        <p:spPr>
          <a:xfrm>
            <a:off x="526033" y="1612888"/>
            <a:ext cx="11139933" cy="5065712"/>
          </a:xfrm>
          <a:prstGeom prst="rect">
            <a:avLst/>
          </a:prstGeom>
        </p:spPr>
      </p:pic>
      <p:sp>
        <p:nvSpPr>
          <p:cNvPr id="3" name="Rechteck 2"/>
          <p:cNvSpPr/>
          <p:nvPr/>
        </p:nvSpPr>
        <p:spPr>
          <a:xfrm>
            <a:off x="407368" y="848196"/>
            <a:ext cx="10801200" cy="646331"/>
          </a:xfrm>
          <a:prstGeom prst="rect">
            <a:avLst/>
          </a:prstGeom>
        </p:spPr>
        <p:txBody>
          <a:bodyPr wrap="square">
            <a:spAutoFit/>
          </a:bodyPr>
          <a:lstStyle/>
          <a:p>
            <a:r>
              <a:rPr lang="en-US" dirty="0">
                <a:latin typeface="Arial" panose="020B0604020202020204" pitchFamily="34" charset="0"/>
              </a:rPr>
              <a:t>ISO 14371-02 proposes a temperature correction based on the </a:t>
            </a:r>
            <a:r>
              <a:rPr lang="en-US" b="1" u="sng" dirty="0">
                <a:latin typeface="Arial" panose="020B0604020202020204" pitchFamily="34" charset="0"/>
              </a:rPr>
              <a:t>air temperature</a:t>
            </a:r>
            <a:r>
              <a:rPr lang="en-US" dirty="0">
                <a:latin typeface="Arial" panose="020B0604020202020204" pitchFamily="34" charset="0"/>
              </a:rPr>
              <a:t>. A correction is proposed for any </a:t>
            </a:r>
            <a:r>
              <a:rPr lang="en-US" dirty="0" err="1">
                <a:latin typeface="Arial" panose="020B0604020202020204" pitchFamily="34" charset="0"/>
              </a:rPr>
              <a:t>tyre</a:t>
            </a:r>
            <a:r>
              <a:rPr lang="en-US" dirty="0">
                <a:latin typeface="Arial" panose="020B0604020202020204" pitchFamily="34" charset="0"/>
              </a:rPr>
              <a:t>, so as well for C3 </a:t>
            </a:r>
            <a:r>
              <a:rPr lang="en-US" dirty="0" err="1">
                <a:latin typeface="Arial" panose="020B0604020202020204" pitchFamily="34" charset="0"/>
              </a:rPr>
              <a:t>tyres</a:t>
            </a:r>
            <a:r>
              <a:rPr lang="en-US" dirty="0">
                <a:latin typeface="Arial" panose="020B0604020202020204" pitchFamily="34" charset="0"/>
              </a:rPr>
              <a:t>.</a:t>
            </a:r>
            <a:endParaRPr lang="de-DE" dirty="0"/>
          </a:p>
        </p:txBody>
      </p:sp>
      <p:pic>
        <p:nvPicPr>
          <p:cNvPr id="6" name="Grafik 5"/>
          <p:cNvPicPr>
            <a:picLocks noChangeAspect="1"/>
          </p:cNvPicPr>
          <p:nvPr/>
        </p:nvPicPr>
        <p:blipFill>
          <a:blip r:embed="rId3"/>
          <a:stretch>
            <a:fillRect/>
          </a:stretch>
        </p:blipFill>
        <p:spPr>
          <a:xfrm>
            <a:off x="8635666" y="5013176"/>
            <a:ext cx="3030300" cy="1360800"/>
          </a:xfrm>
          <a:prstGeom prst="rect">
            <a:avLst/>
          </a:prstGeom>
        </p:spPr>
      </p:pic>
    </p:spTree>
    <p:extLst>
      <p:ext uri="{BB962C8B-B14F-4D97-AF65-F5344CB8AC3E}">
        <p14:creationId xmlns:p14="http://schemas.microsoft.com/office/powerpoint/2010/main" val="1322166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695400" y="236158"/>
            <a:ext cx="10667757" cy="461665"/>
          </a:xfrm>
          <a:prstGeom prst="rect">
            <a:avLst/>
          </a:prstGeom>
        </p:spPr>
        <p:txBody>
          <a:bodyPr vert="horz" lIns="91440" tIns="45720" rIns="91440" bIns="45720" rtlCol="0" anchor="ctr">
            <a:normAutofit/>
          </a:bodyPr>
          <a:lstStyle>
            <a:lvl1pPr algn="ctr">
              <a:lnSpc>
                <a:spcPct val="90000"/>
              </a:lnSpc>
              <a:spcBef>
                <a:spcPct val="0"/>
              </a:spcBef>
              <a:buNone/>
              <a:defRPr sz="2400" b="1">
                <a:ea typeface="+mj-ea"/>
                <a:cs typeface="Arial" panose="020B0604020202020204" pitchFamily="34" charset="0"/>
              </a:defRPr>
            </a:lvl1pPr>
          </a:lstStyle>
          <a:p>
            <a:r>
              <a:rPr lang="en-US" dirty="0"/>
              <a:t>Compensation for the Influence of the Test Track – Method A</a:t>
            </a:r>
          </a:p>
        </p:txBody>
      </p:sp>
      <p:sp>
        <p:nvSpPr>
          <p:cNvPr id="8" name="Textfeld 7"/>
          <p:cNvSpPr txBox="1"/>
          <p:nvPr/>
        </p:nvSpPr>
        <p:spPr>
          <a:xfrm>
            <a:off x="620109" y="1323992"/>
            <a:ext cx="4775795" cy="400110"/>
          </a:xfrm>
          <a:prstGeom prst="rect">
            <a:avLst/>
          </a:prstGeom>
          <a:noFill/>
        </p:spPr>
        <p:txBody>
          <a:bodyPr wrap="none" rtlCol="0">
            <a:spAutoFit/>
          </a:bodyPr>
          <a:lstStyle/>
          <a:p>
            <a:r>
              <a:rPr lang="en-US" sz="2000" b="1" u="sng" dirty="0">
                <a:latin typeface="Arial" panose="020B0604020202020204" pitchFamily="34" charset="0"/>
                <a:cs typeface="Arial" panose="020B0604020202020204" pitchFamily="34" charset="0"/>
              </a:rPr>
              <a:t>Method A</a:t>
            </a:r>
            <a:r>
              <a:rPr lang="en-US" sz="2000" dirty="0">
                <a:latin typeface="Arial" panose="020B0604020202020204" pitchFamily="34" charset="0"/>
                <a:cs typeface="Arial" panose="020B0604020202020204" pitchFamily="34" charset="0"/>
              </a:rPr>
              <a:t>, based on a universal formula</a:t>
            </a:r>
          </a:p>
        </p:txBody>
      </p:sp>
      <p:pic>
        <p:nvPicPr>
          <p:cNvPr id="9" name="Grafik 8"/>
          <p:cNvPicPr>
            <a:picLocks noChangeAspect="1"/>
          </p:cNvPicPr>
          <p:nvPr/>
        </p:nvPicPr>
        <p:blipFill>
          <a:blip r:embed="rId2"/>
          <a:stretch>
            <a:fillRect/>
          </a:stretch>
        </p:blipFill>
        <p:spPr>
          <a:xfrm>
            <a:off x="767408" y="2492896"/>
            <a:ext cx="6987195" cy="3515611"/>
          </a:xfrm>
          <a:prstGeom prst="rect">
            <a:avLst/>
          </a:prstGeom>
        </p:spPr>
      </p:pic>
      <mc:AlternateContent xmlns:mc="http://schemas.openxmlformats.org/markup-compatibility/2006" xmlns:a14="http://schemas.microsoft.com/office/drawing/2010/main">
        <mc:Choice Requires="a14">
          <p:sp>
            <p:nvSpPr>
              <p:cNvPr id="11" name="Textfeld 10"/>
              <p:cNvSpPr txBox="1"/>
              <p:nvPr/>
            </p:nvSpPr>
            <p:spPr>
              <a:xfrm>
                <a:off x="695400" y="1958140"/>
                <a:ext cx="10067821" cy="414537"/>
              </a:xfrm>
              <a:prstGeom prst="rect">
                <a:avLst/>
              </a:prstGeom>
              <a:noFill/>
            </p:spPr>
            <p:txBody>
              <a:bodyPr wrap="none" lIns="0" tIns="0" rIns="0" bIns="0" rtlCol="0">
                <a:spAutoFit/>
              </a:bodyPr>
              <a:lstStyle/>
              <a:p>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𝐿</m:t>
                        </m:r>
                      </m:e>
                      <m:sub>
                        <m:r>
                          <a:rPr lang="en-US" b="0" i="1" smtClean="0">
                            <a:latin typeface="Cambria Math" panose="02040503050406030204" pitchFamily="18" charset="0"/>
                          </a:rPr>
                          <m:t>𝐶𝑂𝑅</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𝛾</m:t>
                        </m:r>
                      </m:e>
                      <m:sub>
                        <m:r>
                          <a:rPr lang="en-US" b="0" i="1" smtClean="0">
                            <a:latin typeface="Cambria Math" panose="02040503050406030204" pitchFamily="18" charset="0"/>
                          </a:rPr>
                          <m:t>1</m:t>
                        </m:r>
                      </m:sub>
                    </m:sSub>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𝑀𝑃𝐷</m:t>
                            </m:r>
                          </m:e>
                          <m:sup>
                            <m:r>
                              <a:rPr lang="en-US" b="0" i="1" smtClean="0">
                                <a:latin typeface="Cambria Math" panose="02040503050406030204" pitchFamily="18" charset="0"/>
                                <a:ea typeface="Cambria Math" panose="02040503050406030204" pitchFamily="18" charset="0"/>
                              </a:rPr>
                              <m:t>𝜀</m:t>
                            </m:r>
                            <m:r>
                              <a:rPr lang="en-US" b="0" i="1" smtClean="0">
                                <a:latin typeface="Cambria Math" panose="02040503050406030204" pitchFamily="18" charset="0"/>
                                <a:ea typeface="Cambria Math" panose="02040503050406030204" pitchFamily="18" charset="0"/>
                              </a:rPr>
                              <m:t>1</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𝑀𝑃𝐷</m:t>
                                </m:r>
                              </m:e>
                              <m:sub>
                                <m:r>
                                  <a:rPr lang="en-US" b="0" i="1" smtClean="0">
                                    <a:latin typeface="Cambria Math" panose="02040503050406030204" pitchFamily="18" charset="0"/>
                                  </a:rPr>
                                  <m:t>𝑅𝐸𝐹</m:t>
                                </m:r>
                              </m:sub>
                            </m:sSub>
                          </m:e>
                          <m:sup>
                            <m:r>
                              <a:rPr lang="en-US" b="0" i="1" smtClean="0">
                                <a:latin typeface="Cambria Math" panose="02040503050406030204" pitchFamily="18" charset="0"/>
                                <a:ea typeface="Cambria Math" panose="02040503050406030204" pitchFamily="18" charset="0"/>
                              </a:rPr>
                              <m:t>𝜀</m:t>
                            </m:r>
                            <m:r>
                              <a:rPr lang="en-US" b="0" i="1" smtClean="0">
                                <a:latin typeface="Cambria Math" panose="02040503050406030204" pitchFamily="18" charset="0"/>
                                <a:ea typeface="Cambria Math" panose="02040503050406030204" pitchFamily="18" charset="0"/>
                              </a:rPr>
                              <m:t>1</m:t>
                            </m:r>
                          </m:sup>
                        </m:sSup>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𝛾</m:t>
                        </m:r>
                      </m:e>
                      <m:sub>
                        <m:r>
                          <a:rPr lang="en-US" b="0" i="1" smtClean="0">
                            <a:latin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sSup>
                          <m:sSupPr>
                            <m:ctrlPr>
                              <a:rPr lang="en-US" b="0" i="1" smtClean="0">
                                <a:latin typeface="Cambria Math" panose="02040503050406030204" pitchFamily="18" charset="0"/>
                                <a:ea typeface="Cambria Math" panose="02040503050406030204" pitchFamily="18" charset="0"/>
                              </a:rPr>
                            </m:ctrlPr>
                          </m:sSupPr>
                          <m:e>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𝑔</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𝑀𝑃𝐷</m:t>
                                </m:r>
                              </m:e>
                            </m:d>
                          </m:e>
                          <m:sup>
                            <m:r>
                              <a:rPr lang="en-US" b="0" i="1" smtClean="0">
                                <a:latin typeface="Cambria Math" panose="02040503050406030204" pitchFamily="18" charset="0"/>
                                <a:ea typeface="Cambria Math" panose="02040503050406030204" pitchFamily="18" charset="0"/>
                              </a:rPr>
                              <m:t>𝜀</m:t>
                            </m:r>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sSub>
                              <m:sSubPr>
                                <m:ctrlPr>
                                  <a:rPr lang="en-US" b="0" i="1" smtClean="0">
                                    <a:latin typeface="Cambria Math" panose="02040503050406030204" pitchFamily="18" charset="0"/>
                                    <a:ea typeface="Cambria Math" panose="02040503050406030204" pitchFamily="18" charset="0"/>
                                  </a:rPr>
                                </m:ctrlPr>
                              </m:sSubPr>
                              <m:e>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𝑔</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𝑀𝑃𝐷</m:t>
                                    </m:r>
                                  </m:e>
                                </m:d>
                              </m:e>
                              <m:sub>
                                <m:r>
                                  <a:rPr lang="en-US" b="0" i="1" smtClean="0">
                                    <a:latin typeface="Cambria Math" panose="02040503050406030204" pitchFamily="18" charset="0"/>
                                    <a:ea typeface="Cambria Math" panose="02040503050406030204" pitchFamily="18" charset="0"/>
                                  </a:rPr>
                                  <m:t>𝑅𝐸𝐹</m:t>
                                </m:r>
                              </m:sub>
                            </m:sSub>
                          </m:e>
                          <m:sup>
                            <m:r>
                              <a:rPr lang="en-US" b="0" i="1" smtClean="0">
                                <a:latin typeface="Cambria Math" panose="02040503050406030204" pitchFamily="18" charset="0"/>
                                <a:ea typeface="Cambria Math" panose="02040503050406030204" pitchFamily="18" charset="0"/>
                              </a:rPr>
                              <m:t>𝜀</m:t>
                            </m:r>
                            <m:r>
                              <a:rPr lang="en-US" b="0" i="1" smtClean="0">
                                <a:latin typeface="Cambria Math" panose="02040503050406030204" pitchFamily="18" charset="0"/>
                                <a:ea typeface="Cambria Math" panose="02040503050406030204" pitchFamily="18" charset="0"/>
                              </a:rPr>
                              <m:t>2</m:t>
                            </m:r>
                          </m:sup>
                        </m:sSup>
                      </m:e>
                    </m:d>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𝛾</m:t>
                        </m:r>
                      </m:e>
                      <m:sub>
                        <m:r>
                          <a:rPr lang="en-US" b="0" i="1" smtClean="0">
                            <a:latin typeface="Cambria Math" panose="02040503050406030204" pitchFamily="18" charset="0"/>
                            <a:ea typeface="Cambria Math" panose="02040503050406030204" pitchFamily="18" charset="0"/>
                          </a:rPr>
                          <m:t>3</m:t>
                        </m:r>
                      </m:sub>
                    </m:sSub>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𝛼</m:t>
                        </m:r>
                      </m:e>
                      <m:sup>
                        <m:r>
                          <a:rPr lang="en-US" b="0" i="1" smtClean="0">
                            <a:latin typeface="Cambria Math" panose="02040503050406030204" pitchFamily="18" charset="0"/>
                            <a:ea typeface="Cambria Math" panose="02040503050406030204" pitchFamily="18" charset="0"/>
                          </a:rPr>
                          <m:t>𝜀</m:t>
                        </m:r>
                        <m:r>
                          <a:rPr lang="en-US" b="0" i="1" smtClean="0">
                            <a:latin typeface="Cambria Math" panose="02040503050406030204" pitchFamily="18" charset="0"/>
                            <a:ea typeface="Cambria Math" panose="02040503050406030204" pitchFamily="18" charset="0"/>
                          </a:rPr>
                          <m:t>3</m:t>
                        </m:r>
                      </m:sup>
                    </m:sSup>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𝛼</m:t>
                            </m:r>
                          </m:e>
                          <m:sub>
                            <m:r>
                              <a:rPr lang="en-US" b="0" i="1" smtClean="0">
                                <a:latin typeface="Cambria Math" panose="02040503050406030204" pitchFamily="18" charset="0"/>
                                <a:ea typeface="Cambria Math" panose="02040503050406030204" pitchFamily="18" charset="0"/>
                              </a:rPr>
                              <m:t>𝑅𝐸𝐹</m:t>
                            </m:r>
                          </m:sub>
                        </m:sSub>
                      </m:e>
                      <m:sup>
                        <m:r>
                          <a:rPr lang="en-US" b="0" i="1" smtClean="0">
                            <a:latin typeface="Cambria Math" panose="02040503050406030204" pitchFamily="18" charset="0"/>
                            <a:ea typeface="Cambria Math" panose="02040503050406030204" pitchFamily="18" charset="0"/>
                          </a:rPr>
                          <m:t>𝜀</m:t>
                        </m:r>
                        <m:r>
                          <a:rPr lang="en-US" b="0" i="1" smtClean="0">
                            <a:latin typeface="Cambria Math" panose="02040503050406030204" pitchFamily="18" charset="0"/>
                            <a:ea typeface="Cambria Math" panose="02040503050406030204" pitchFamily="18" charset="0"/>
                          </a:rPr>
                          <m:t>3</m:t>
                        </m:r>
                      </m:sup>
                    </m:sSup>
                  </m:oMath>
                </a14:m>
                <a:r>
                  <a:rPr lang="en-US" dirty="0">
                    <a:latin typeface="Arial" panose="020B0604020202020204" pitchFamily="34" charset="0"/>
                    <a:cs typeface="Arial" panose="020B0604020202020204" pitchFamily="34" charset="0"/>
                  </a:rPr>
                  <a:t>)</a:t>
                </a:r>
              </a:p>
            </p:txBody>
          </p:sp>
        </mc:Choice>
        <mc:Fallback xmlns="">
          <p:sp>
            <p:nvSpPr>
              <p:cNvPr id="11" name="Textfeld 10"/>
              <p:cNvSpPr txBox="1">
                <a:spLocks noRot="1" noChangeAspect="1" noMove="1" noResize="1" noEditPoints="1" noAdjustHandles="1" noChangeArrowheads="1" noChangeShapeType="1" noTextEdit="1"/>
              </p:cNvSpPr>
              <p:nvPr/>
            </p:nvSpPr>
            <p:spPr>
              <a:xfrm>
                <a:off x="695400" y="1958140"/>
                <a:ext cx="10067821" cy="414537"/>
              </a:xfrm>
              <a:prstGeom prst="rect">
                <a:avLst/>
              </a:prstGeom>
              <a:blipFill rotWithShape="0">
                <a:blip r:embed="rId3"/>
                <a:stretch>
                  <a:fillRect l="-787" t="-2941" r="-484" b="-1764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feld 11"/>
              <p:cNvSpPr txBox="1"/>
              <p:nvPr/>
            </p:nvSpPr>
            <p:spPr>
              <a:xfrm>
                <a:off x="8184232" y="2560677"/>
                <a:ext cx="3024336" cy="120032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The factors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𝛾</m:t>
                        </m:r>
                      </m:e>
                      <m:sub>
                        <m:r>
                          <a:rPr lang="en-US" b="0" i="1" smtClean="0">
                            <a:latin typeface="Cambria Math" panose="02040503050406030204" pitchFamily="18" charset="0"/>
                          </a:rPr>
                          <m:t>𝑖</m:t>
                        </m:r>
                      </m:sub>
                    </m:sSub>
                  </m:oMath>
                </a14:m>
                <a:r>
                  <a:rPr lang="en-US" dirty="0">
                    <a:latin typeface="Arial" panose="020B0604020202020204" pitchFamily="34" charset="0"/>
                    <a:cs typeface="Arial" panose="020B0604020202020204" pitchFamily="34" charset="0"/>
                  </a:rPr>
                  <a:t> and the exponents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rPr>
                          <m:t>𝑖</m:t>
                        </m:r>
                      </m:sub>
                    </m:sSub>
                    <m:r>
                      <a:rPr lang="en-US" b="0" i="1" smtClean="0">
                        <a:latin typeface="Cambria Math" panose="02040503050406030204" pitchFamily="18" charset="0"/>
                      </a:rPr>
                      <m:t> </m:t>
                    </m:r>
                  </m:oMath>
                </a14:m>
                <a:r>
                  <a:rPr lang="en-US" dirty="0">
                    <a:latin typeface="Arial" panose="020B0604020202020204" pitchFamily="34" charset="0"/>
                    <a:cs typeface="Arial" panose="020B0604020202020204" pitchFamily="34" charset="0"/>
                  </a:rPr>
                  <a:t>will need further investigation and validation.</a:t>
                </a:r>
              </a:p>
            </p:txBody>
          </p:sp>
        </mc:Choice>
        <mc:Fallback xmlns="">
          <p:sp>
            <p:nvSpPr>
              <p:cNvPr id="12" name="Textfeld 11"/>
              <p:cNvSpPr txBox="1">
                <a:spLocks noRot="1" noChangeAspect="1" noMove="1" noResize="1" noEditPoints="1" noAdjustHandles="1" noChangeArrowheads="1" noChangeShapeType="1" noTextEdit="1"/>
              </p:cNvSpPr>
              <p:nvPr/>
            </p:nvSpPr>
            <p:spPr>
              <a:xfrm>
                <a:off x="8184232" y="2560677"/>
                <a:ext cx="3024336" cy="1200329"/>
              </a:xfrm>
              <a:prstGeom prst="rect">
                <a:avLst/>
              </a:prstGeom>
              <a:blipFill rotWithShape="0">
                <a:blip r:embed="rId4"/>
                <a:stretch>
                  <a:fillRect l="-1815" t="-2538" b="-7107"/>
                </a:stretch>
              </a:blipFill>
            </p:spPr>
            <p:txBody>
              <a:bodyPr/>
              <a:lstStyle/>
              <a:p>
                <a:r>
                  <a:rPr lang="en-GB">
                    <a:noFill/>
                  </a:rPr>
                  <a:t> </a:t>
                </a:r>
              </a:p>
            </p:txBody>
          </p:sp>
        </mc:Fallback>
      </mc:AlternateContent>
      <p:pic>
        <p:nvPicPr>
          <p:cNvPr id="10" name="Grafik 9"/>
          <p:cNvPicPr>
            <a:picLocks noChangeAspect="1"/>
          </p:cNvPicPr>
          <p:nvPr/>
        </p:nvPicPr>
        <p:blipFill rotWithShape="1">
          <a:blip r:embed="rId5"/>
          <a:srcRect l="7064" t="16980" r="6357" b="8675"/>
          <a:stretch/>
        </p:blipFill>
        <p:spPr>
          <a:xfrm>
            <a:off x="7791484" y="3418760"/>
            <a:ext cx="4272492" cy="2530520"/>
          </a:xfrm>
          <a:prstGeom prst="rect">
            <a:avLst/>
          </a:prstGeom>
        </p:spPr>
      </p:pic>
    </p:spTree>
    <p:extLst>
      <p:ext uri="{BB962C8B-B14F-4D97-AF65-F5344CB8AC3E}">
        <p14:creationId xmlns:p14="http://schemas.microsoft.com/office/powerpoint/2010/main" val="10915036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par>
                                <p:cTn id="11" presetID="22" presetClass="entr" presetSubtype="8"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par>
                          <p:cTn id="19" fill="hold">
                            <p:stCondLst>
                              <p:cond delay="500"/>
                            </p:stCondLst>
                            <p:childTnLst>
                              <p:par>
                                <p:cTn id="20" presetID="22" presetClass="entr" presetSubtype="1"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695400" y="236158"/>
            <a:ext cx="10667757" cy="461665"/>
          </a:xfrm>
          <a:prstGeom prst="rect">
            <a:avLst/>
          </a:prstGeom>
        </p:spPr>
        <p:txBody>
          <a:bodyPr vert="horz" lIns="91440" tIns="45720" rIns="91440" bIns="45720" rtlCol="0" anchor="ctr">
            <a:normAutofit/>
          </a:bodyPr>
          <a:lstStyle>
            <a:lvl1pPr algn="ctr">
              <a:lnSpc>
                <a:spcPct val="90000"/>
              </a:lnSpc>
              <a:spcBef>
                <a:spcPct val="0"/>
              </a:spcBef>
              <a:buNone/>
              <a:defRPr sz="2400" b="1">
                <a:ea typeface="+mj-ea"/>
                <a:cs typeface="Arial" panose="020B0604020202020204" pitchFamily="34" charset="0"/>
              </a:defRPr>
            </a:lvl1pPr>
          </a:lstStyle>
          <a:p>
            <a:r>
              <a:rPr lang="en-US" dirty="0"/>
              <a:t>Compensation for the Influence of the Test Track – Method B</a:t>
            </a:r>
          </a:p>
        </p:txBody>
      </p:sp>
      <p:sp>
        <p:nvSpPr>
          <p:cNvPr id="8" name="Textfeld 7"/>
          <p:cNvSpPr txBox="1"/>
          <p:nvPr/>
        </p:nvSpPr>
        <p:spPr>
          <a:xfrm>
            <a:off x="7320136" y="768593"/>
            <a:ext cx="4201791" cy="707886"/>
          </a:xfrm>
          <a:prstGeom prst="rect">
            <a:avLst/>
          </a:prstGeom>
          <a:noFill/>
        </p:spPr>
        <p:txBody>
          <a:bodyPr wrap="none" rtlCol="0">
            <a:spAutoFit/>
          </a:bodyPr>
          <a:lstStyle/>
          <a:p>
            <a:r>
              <a:rPr lang="en-US" sz="2000" b="1" u="sng" dirty="0">
                <a:latin typeface="Arial" panose="020B0604020202020204" pitchFamily="34" charset="0"/>
                <a:cs typeface="Arial" panose="020B0604020202020204" pitchFamily="34" charset="0"/>
              </a:rPr>
              <a:t>Method B</a:t>
            </a:r>
            <a:r>
              <a:rPr lang="en-US" sz="2000" dirty="0">
                <a:latin typeface="Arial" panose="020B0604020202020204" pitchFamily="34" charset="0"/>
                <a:cs typeface="Arial" panose="020B0604020202020204" pitchFamily="34" charset="0"/>
              </a:rPr>
              <a:t>, based on available </a:t>
            </a:r>
            <a:r>
              <a:rPr lang="en-US" sz="2000" dirty="0" err="1">
                <a:latin typeface="Arial" panose="020B0604020202020204" pitchFamily="34" charset="0"/>
                <a:cs typeface="Arial" panose="020B0604020202020204" pitchFamily="34" charset="0"/>
              </a:rPr>
              <a:t>tyre</a:t>
            </a:r>
            <a:r>
              <a:rPr lang="en-US" sz="2000" dirty="0">
                <a:latin typeface="Arial" panose="020B0604020202020204" pitchFamily="34" charset="0"/>
                <a:cs typeface="Arial" panose="020B0604020202020204" pitchFamily="34" charset="0"/>
              </a:rPr>
              <a:t>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rolling sound reference information</a:t>
            </a:r>
          </a:p>
        </p:txBody>
      </p:sp>
      <p:sp>
        <p:nvSpPr>
          <p:cNvPr id="9" name="Textfeld 8"/>
          <p:cNvSpPr txBox="1"/>
          <p:nvPr/>
        </p:nvSpPr>
        <p:spPr>
          <a:xfrm>
            <a:off x="7320136" y="3140968"/>
            <a:ext cx="4383030" cy="2893100"/>
          </a:xfrm>
          <a:prstGeom prst="rect">
            <a:avLst/>
          </a:prstGeom>
          <a:noFill/>
        </p:spPr>
        <p:txBody>
          <a:bodyPr wrap="square" rtlCol="0">
            <a:spAutoFit/>
          </a:bodyPr>
          <a:lstStyle/>
          <a:p>
            <a:pPr marL="285750" indent="-285750">
              <a:spcBef>
                <a:spcPts val="1200"/>
              </a:spcBef>
              <a:buFont typeface="Wingdings" panose="05000000000000000000" pitchFamily="2" charset="2"/>
              <a:buChar char="Ø"/>
            </a:pPr>
            <a:r>
              <a:rPr lang="en-US" sz="1800" dirty="0">
                <a:latin typeface="Arial" panose="020B0604020202020204" pitchFamily="34" charset="0"/>
                <a:cs typeface="Arial" panose="020B0604020202020204" pitchFamily="34" charset="0"/>
              </a:rPr>
              <a:t>The </a:t>
            </a:r>
            <a:r>
              <a:rPr lang="en-US" sz="1800" dirty="0" err="1">
                <a:latin typeface="Arial" panose="020B0604020202020204" pitchFamily="34" charset="0"/>
                <a:cs typeface="Arial" panose="020B0604020202020204" pitchFamily="34" charset="0"/>
              </a:rPr>
              <a:t>tyre</a:t>
            </a:r>
            <a:r>
              <a:rPr lang="en-US" sz="1800" dirty="0">
                <a:latin typeface="Arial" panose="020B0604020202020204" pitchFamily="34" charset="0"/>
                <a:cs typeface="Arial" panose="020B0604020202020204" pitchFamily="34" charset="0"/>
              </a:rPr>
              <a:t> rolling sound information should be determined in the course of homologation.</a:t>
            </a:r>
          </a:p>
          <a:p>
            <a:pPr marL="285750" indent="-285750">
              <a:spcBef>
                <a:spcPts val="1200"/>
              </a:spcBef>
              <a:buFont typeface="Wingdings" panose="05000000000000000000" pitchFamily="2" charset="2"/>
              <a:buChar char="Ø"/>
            </a:pPr>
            <a:r>
              <a:rPr lang="en-US" sz="1800" dirty="0">
                <a:latin typeface="Arial" panose="020B0604020202020204" pitchFamily="34" charset="0"/>
                <a:cs typeface="Arial" panose="020B0604020202020204" pitchFamily="34" charset="0"/>
              </a:rPr>
              <a:t>The data might be determined independent from the type approval test for the vehicle to which the </a:t>
            </a:r>
            <a:r>
              <a:rPr lang="en-US" sz="1800" dirty="0" err="1">
                <a:latin typeface="Arial" panose="020B0604020202020204" pitchFamily="34" charset="0"/>
                <a:cs typeface="Arial" panose="020B0604020202020204" pitchFamily="34" charset="0"/>
              </a:rPr>
              <a:t>tyre</a:t>
            </a:r>
            <a:r>
              <a:rPr lang="en-US" sz="1800" dirty="0">
                <a:latin typeface="Arial" panose="020B0604020202020204" pitchFamily="34" charset="0"/>
                <a:cs typeface="Arial" panose="020B0604020202020204" pitchFamily="34" charset="0"/>
              </a:rPr>
              <a:t> might be mounted.</a:t>
            </a:r>
          </a:p>
          <a:p>
            <a:pPr marL="285750" indent="-285750">
              <a:spcBef>
                <a:spcPts val="1200"/>
              </a:spcBef>
              <a:buFont typeface="Wingdings" panose="05000000000000000000" pitchFamily="2" charset="2"/>
              <a:buChar char="Ø"/>
            </a:pPr>
            <a:r>
              <a:rPr lang="en-US" sz="1800" dirty="0">
                <a:latin typeface="Arial" panose="020B0604020202020204" pitchFamily="34" charset="0"/>
                <a:cs typeface="Arial" panose="020B0604020202020204" pitchFamily="34" charset="0"/>
              </a:rPr>
              <a:t>The same </a:t>
            </a:r>
            <a:r>
              <a:rPr lang="en-US" sz="1800" dirty="0" err="1">
                <a:latin typeface="Arial" panose="020B0604020202020204" pitchFamily="34" charset="0"/>
                <a:cs typeface="Arial" panose="020B0604020202020204" pitchFamily="34" charset="0"/>
              </a:rPr>
              <a:t>tyre</a:t>
            </a:r>
            <a:r>
              <a:rPr lang="en-US" sz="1800" dirty="0">
                <a:latin typeface="Arial" panose="020B0604020202020204" pitchFamily="34" charset="0"/>
                <a:cs typeface="Arial" panose="020B0604020202020204" pitchFamily="34" charset="0"/>
              </a:rPr>
              <a:t> might be used for different vehicle types.</a:t>
            </a:r>
          </a:p>
        </p:txBody>
      </p:sp>
      <p:pic>
        <p:nvPicPr>
          <p:cNvPr id="4" name="Grafik 3"/>
          <p:cNvPicPr>
            <a:picLocks noChangeAspect="1"/>
          </p:cNvPicPr>
          <p:nvPr/>
        </p:nvPicPr>
        <p:blipFill>
          <a:blip r:embed="rId2"/>
          <a:stretch>
            <a:fillRect/>
          </a:stretch>
        </p:blipFill>
        <p:spPr>
          <a:xfrm>
            <a:off x="335360" y="752055"/>
            <a:ext cx="6768752" cy="5844367"/>
          </a:xfrm>
          <a:prstGeom prst="rect">
            <a:avLst/>
          </a:prstGeom>
        </p:spPr>
      </p:pic>
      <p:pic>
        <p:nvPicPr>
          <p:cNvPr id="5" name="Grafik 4"/>
          <p:cNvPicPr>
            <a:picLocks noChangeAspect="1"/>
          </p:cNvPicPr>
          <p:nvPr/>
        </p:nvPicPr>
        <p:blipFill>
          <a:blip r:embed="rId3"/>
          <a:stretch>
            <a:fillRect/>
          </a:stretch>
        </p:blipFill>
        <p:spPr>
          <a:xfrm>
            <a:off x="7320136" y="1824852"/>
            <a:ext cx="4227051" cy="1028084"/>
          </a:xfrm>
          <a:prstGeom prst="rect">
            <a:avLst/>
          </a:prstGeom>
        </p:spPr>
      </p:pic>
    </p:spTree>
    <p:extLst>
      <p:ext uri="{BB962C8B-B14F-4D97-AF65-F5344CB8AC3E}">
        <p14:creationId xmlns:p14="http://schemas.microsoft.com/office/powerpoint/2010/main" val="6017603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vert="horz" lIns="91440" tIns="45720" rIns="91440" bIns="45720" rtlCol="0" anchor="ctr">
            <a:normAutofit/>
          </a:bodyPr>
          <a:lstStyle/>
          <a:p>
            <a:pPr algn="ctr"/>
            <a:r>
              <a:rPr lang="en-US" dirty="0">
                <a:latin typeface="+mn-lt"/>
                <a:cs typeface="Arial" panose="020B0604020202020204" pitchFamily="34" charset="0"/>
              </a:rPr>
              <a:t>Update of the Uncertainty Sheets based on the Compensation</a:t>
            </a:r>
          </a:p>
        </p:txBody>
      </p:sp>
      <p:sp>
        <p:nvSpPr>
          <p:cNvPr id="3" name="Inhaltsplatzhalter 2"/>
          <p:cNvSpPr>
            <a:spLocks noGrp="1"/>
          </p:cNvSpPr>
          <p:nvPr>
            <p:ph idx="1"/>
          </p:nvPr>
        </p:nvSpPr>
        <p:spPr/>
        <p:txBody>
          <a:bodyPr/>
          <a:lstStyle/>
          <a:p>
            <a:pPr lvl="0">
              <a:spcBef>
                <a:spcPts val="1200"/>
              </a:spcBef>
            </a:pPr>
            <a:r>
              <a:rPr lang="en-US" dirty="0">
                <a:cs typeface="Arial" panose="020B0604020202020204" pitchFamily="34" charset="0"/>
              </a:rPr>
              <a:t>By applying a compensation for the temperature the originally estimated uncertainty will become lower.</a:t>
            </a:r>
          </a:p>
          <a:p>
            <a:pPr lvl="1">
              <a:spcBef>
                <a:spcPts val="1200"/>
              </a:spcBef>
            </a:pPr>
            <a:r>
              <a:rPr lang="en-US" dirty="0">
                <a:cs typeface="Arial" panose="020B0604020202020204" pitchFamily="34" charset="0"/>
              </a:rPr>
              <a:t>However, there is no universal „true“ compensation model.</a:t>
            </a:r>
          </a:p>
          <a:p>
            <a:pPr lvl="1">
              <a:spcBef>
                <a:spcPts val="1200"/>
              </a:spcBef>
            </a:pPr>
            <a:r>
              <a:rPr lang="en-US" dirty="0">
                <a:cs typeface="Arial" panose="020B0604020202020204" pitchFamily="34" charset="0"/>
              </a:rPr>
              <a:t>The temperature sensitivity of a </a:t>
            </a:r>
            <a:r>
              <a:rPr lang="en-US" dirty="0" err="1">
                <a:cs typeface="Arial" panose="020B0604020202020204" pitchFamily="34" charset="0"/>
              </a:rPr>
              <a:t>tyre</a:t>
            </a:r>
            <a:r>
              <a:rPr lang="en-US" dirty="0">
                <a:cs typeface="Arial" panose="020B0604020202020204" pitchFamily="34" charset="0"/>
              </a:rPr>
              <a:t> is dependent on the design and materials used in the </a:t>
            </a:r>
            <a:r>
              <a:rPr lang="en-US" dirty="0" err="1">
                <a:cs typeface="Arial" panose="020B0604020202020204" pitchFamily="34" charset="0"/>
              </a:rPr>
              <a:t>tyre</a:t>
            </a:r>
            <a:r>
              <a:rPr lang="en-US" dirty="0">
                <a:cs typeface="Arial" panose="020B0604020202020204" pitchFamily="34" charset="0"/>
              </a:rPr>
              <a:t>.</a:t>
            </a:r>
          </a:p>
          <a:p>
            <a:pPr lvl="1">
              <a:spcBef>
                <a:spcPts val="1200"/>
              </a:spcBef>
            </a:pPr>
            <a:r>
              <a:rPr lang="en-US" dirty="0">
                <a:cs typeface="Arial" panose="020B0604020202020204" pitchFamily="34" charset="0"/>
              </a:rPr>
              <a:t>As no discrete results exist, a conservative guess is made, that the uncertainty is reduced by 50%, e.g. for UN R51.03 from 2 dB(A) to 1 dB(A).</a:t>
            </a:r>
          </a:p>
          <a:p>
            <a:pPr>
              <a:spcBef>
                <a:spcPts val="2400"/>
              </a:spcBef>
            </a:pPr>
            <a:r>
              <a:rPr lang="en-US" dirty="0">
                <a:cs typeface="Arial" panose="020B0604020202020204" pitchFamily="34" charset="0"/>
              </a:rPr>
              <a:t>The test track compensation is as well subject to uncertainties.</a:t>
            </a:r>
          </a:p>
          <a:p>
            <a:pPr lvl="1">
              <a:spcBef>
                <a:spcPts val="1200"/>
              </a:spcBef>
            </a:pPr>
            <a:r>
              <a:rPr lang="en-US" dirty="0">
                <a:cs typeface="Arial" panose="020B0604020202020204" pitchFamily="34" charset="0"/>
              </a:rPr>
              <a:t>Even when using measurements of the same </a:t>
            </a:r>
            <a:r>
              <a:rPr lang="en-US" dirty="0" err="1">
                <a:cs typeface="Arial" panose="020B0604020202020204" pitchFamily="34" charset="0"/>
              </a:rPr>
              <a:t>tyre</a:t>
            </a:r>
            <a:r>
              <a:rPr lang="en-US" dirty="0">
                <a:cs typeface="Arial" panose="020B0604020202020204" pitchFamily="34" charset="0"/>
              </a:rPr>
              <a:t> on the test tracks, the residual uncertainty will apply to both measurement.</a:t>
            </a:r>
          </a:p>
          <a:p>
            <a:pPr lvl="1">
              <a:spcBef>
                <a:spcPts val="1200"/>
              </a:spcBef>
            </a:pPr>
            <a:r>
              <a:rPr lang="en-US" dirty="0">
                <a:cs typeface="Arial" panose="020B0604020202020204" pitchFamily="34" charset="0"/>
              </a:rPr>
              <a:t>By good engineering judgement, the uncertainty is considered to be lowed from 5 dB(A) under cruise condition to 1.5 dB(A) for both combustion engine vehicles and those with electric propulsion.</a:t>
            </a:r>
          </a:p>
          <a:p>
            <a:pPr>
              <a:spcBef>
                <a:spcPts val="1200"/>
              </a:spcBef>
            </a:pPr>
            <a:r>
              <a:rPr lang="en-US" b="1" dirty="0">
                <a:cs typeface="Arial" panose="020B0604020202020204" pitchFamily="34" charset="0"/>
              </a:rPr>
              <a:t>The following slides show the result of the compensation </a:t>
            </a:r>
            <a:r>
              <a:rPr lang="en-US" b="1" dirty="0">
                <a:cs typeface="Arial" panose="020B0604020202020204" pitchFamily="34" charset="0"/>
                <a:sym typeface="Wingdings" panose="05000000000000000000" pitchFamily="2" charset="2"/>
              </a:rPr>
              <a:t></a:t>
            </a:r>
            <a:endParaRPr lang="en-US" b="1" dirty="0">
              <a:cs typeface="Arial" panose="020B0604020202020204" pitchFamily="34" charset="0"/>
            </a:endParaRPr>
          </a:p>
          <a:p>
            <a:pPr lvl="1">
              <a:spcBef>
                <a:spcPts val="1200"/>
              </a:spcBef>
            </a:pPr>
            <a:endParaRPr lang="en-US" dirty="0">
              <a:cs typeface="Arial" panose="020B0604020202020204" pitchFamily="34" charset="0"/>
            </a:endParaRPr>
          </a:p>
          <a:p>
            <a:pPr lvl="1">
              <a:spcBef>
                <a:spcPts val="1200"/>
              </a:spcBef>
            </a:pPr>
            <a:endParaRPr lang="en-US" dirty="0">
              <a:cs typeface="Arial" panose="020B0604020202020204" pitchFamily="34" charset="0"/>
            </a:endParaRPr>
          </a:p>
          <a:p>
            <a:pPr>
              <a:spcBef>
                <a:spcPts val="1200"/>
              </a:spcBef>
            </a:pPr>
            <a:endParaRPr lang="en-US" dirty="0">
              <a:cs typeface="Arial" panose="020B0604020202020204" pitchFamily="34" charset="0"/>
            </a:endParaRPr>
          </a:p>
          <a:p>
            <a:pPr>
              <a:spcBef>
                <a:spcPts val="1200"/>
              </a:spcBef>
            </a:pPr>
            <a:endParaRPr lang="en-US" dirty="0">
              <a:cs typeface="Arial" panose="020B0604020202020204" pitchFamily="34" charset="0"/>
            </a:endParaRPr>
          </a:p>
        </p:txBody>
      </p:sp>
    </p:spTree>
    <p:extLst>
      <p:ext uri="{BB962C8B-B14F-4D97-AF65-F5344CB8AC3E}">
        <p14:creationId xmlns:p14="http://schemas.microsoft.com/office/powerpoint/2010/main" val="3262899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5" name="Rechteck 4044"/>
          <p:cNvSpPr/>
          <p:nvPr/>
        </p:nvSpPr>
        <p:spPr>
          <a:xfrm>
            <a:off x="7032104" y="2420888"/>
            <a:ext cx="4859340" cy="410445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sp>
        <p:nvSpPr>
          <p:cNvPr id="3" name="Inhaltsplatzhalter 2"/>
          <p:cNvSpPr>
            <a:spLocks noGrp="1"/>
          </p:cNvSpPr>
          <p:nvPr>
            <p:ph idx="1"/>
          </p:nvPr>
        </p:nvSpPr>
        <p:spPr>
          <a:xfrm>
            <a:off x="335360" y="908720"/>
            <a:ext cx="11449272" cy="5073428"/>
          </a:xfrm>
        </p:spPr>
        <p:txBody>
          <a:bodyPr wrap="square">
            <a:noAutofit/>
          </a:bodyPr>
          <a:lstStyle/>
          <a:p>
            <a:pPr marL="285750" indent="-285750">
              <a:spcBef>
                <a:spcPts val="1200"/>
              </a:spcBef>
            </a:pPr>
            <a:r>
              <a:rPr lang="en-US" dirty="0">
                <a:cs typeface="Arial" panose="020B0604020202020204" pitchFamily="34" charset="0"/>
              </a:rPr>
              <a:t>Measurement procedures are always affected by factors causing disturbances leading to variation in the results observed on the same subject. Source and nature of these perturbations are not completely known and can sometimes affect the end result in a non-predictable way</a:t>
            </a:r>
          </a:p>
          <a:p>
            <a:pPr marL="285750" indent="-285750">
              <a:spcBef>
                <a:spcPts val="1200"/>
              </a:spcBef>
            </a:pPr>
            <a:r>
              <a:rPr lang="en-GB" dirty="0">
                <a:cs typeface="Arial" panose="020B0604020202020204" pitchFamily="34" charset="0"/>
              </a:rPr>
              <a:t>The knowledge of the measurement uncertainty is important as it provides information about the precision and repeatability of measurements.</a:t>
            </a:r>
          </a:p>
          <a:p>
            <a:pPr marL="285750" indent="-285750">
              <a:spcBef>
                <a:spcPts val="1200"/>
              </a:spcBef>
            </a:pPr>
            <a:r>
              <a:rPr lang="en-GB" dirty="0">
                <a:cs typeface="Arial" panose="020B0604020202020204" pitchFamily="34" charset="0"/>
              </a:rPr>
              <a:t>A measured result shall be understood as an approximation </a:t>
            </a:r>
            <a:br>
              <a:rPr lang="en-GB" dirty="0">
                <a:cs typeface="Arial" panose="020B0604020202020204" pitchFamily="34" charset="0"/>
              </a:rPr>
            </a:br>
            <a:r>
              <a:rPr lang="en-GB" dirty="0">
                <a:cs typeface="Arial" panose="020B0604020202020204" pitchFamily="34" charset="0"/>
              </a:rPr>
              <a:t>to the true result, which by itself is unknown.</a:t>
            </a:r>
            <a:endParaRPr lang="de-DE" dirty="0">
              <a:cs typeface="Arial" panose="020B0604020202020204" pitchFamily="34" charset="0"/>
            </a:endParaRPr>
          </a:p>
          <a:p>
            <a:pPr lvl="1">
              <a:spcBef>
                <a:spcPts val="600"/>
              </a:spcBef>
            </a:pPr>
            <a:r>
              <a:rPr lang="en-GB" sz="1600" dirty="0">
                <a:cs typeface="Arial" panose="020B0604020202020204" pitchFamily="34" charset="0"/>
              </a:rPr>
              <a:t>Two measurements are deemed to provide the same result,</a:t>
            </a:r>
            <a:br>
              <a:rPr lang="en-GB" sz="1600" dirty="0">
                <a:cs typeface="Arial" panose="020B0604020202020204" pitchFamily="34" charset="0"/>
              </a:rPr>
            </a:br>
            <a:r>
              <a:rPr lang="en-GB" sz="1600" dirty="0">
                <a:cs typeface="Arial" panose="020B0604020202020204" pitchFamily="34" charset="0"/>
              </a:rPr>
              <a:t>if their test results are within the given uncertainty.</a:t>
            </a:r>
            <a:endParaRPr lang="de-DE" sz="1600" dirty="0">
              <a:cs typeface="Arial" panose="020B0604020202020204" pitchFamily="34" charset="0"/>
            </a:endParaRPr>
          </a:p>
          <a:p>
            <a:pPr lvl="1">
              <a:spcBef>
                <a:spcPts val="600"/>
              </a:spcBef>
            </a:pPr>
            <a:r>
              <a:rPr lang="en-GB" sz="1600" dirty="0">
                <a:cs typeface="Arial" panose="020B0604020202020204" pitchFamily="34" charset="0"/>
              </a:rPr>
              <a:t>Two vehicles are deemed to provide the same sound level, </a:t>
            </a:r>
            <a:br>
              <a:rPr lang="en-GB" sz="1600" dirty="0">
                <a:cs typeface="Arial" panose="020B0604020202020204" pitchFamily="34" charset="0"/>
              </a:rPr>
            </a:br>
            <a:r>
              <a:rPr lang="en-GB" sz="1600" dirty="0">
                <a:cs typeface="Arial" panose="020B0604020202020204" pitchFamily="34" charset="0"/>
              </a:rPr>
              <a:t>if their measurement results are within the given uncertainty.</a:t>
            </a:r>
            <a:endParaRPr lang="de-DE" sz="1600" dirty="0">
              <a:cs typeface="Arial" panose="020B0604020202020204" pitchFamily="34" charset="0"/>
            </a:endParaRPr>
          </a:p>
          <a:p>
            <a:pPr>
              <a:spcBef>
                <a:spcPts val="1200"/>
              </a:spcBef>
            </a:pPr>
            <a:r>
              <a:rPr lang="en-GB" dirty="0">
                <a:cs typeface="Arial" panose="020B0604020202020204" pitchFamily="34" charset="0"/>
              </a:rPr>
              <a:t>The measurement uncertainty may vary, dependent on the </a:t>
            </a:r>
            <a:br>
              <a:rPr lang="en-GB" dirty="0">
                <a:cs typeface="Arial" panose="020B0604020202020204" pitchFamily="34" charset="0"/>
              </a:rPr>
            </a:br>
            <a:r>
              <a:rPr lang="en-GB" dirty="0">
                <a:cs typeface="Arial" panose="020B0604020202020204" pitchFamily="34" charset="0"/>
              </a:rPr>
              <a:t>purpose of the test.</a:t>
            </a:r>
            <a:endParaRPr lang="de-DE" dirty="0">
              <a:cs typeface="Arial" panose="020B0604020202020204" pitchFamily="34" charset="0"/>
            </a:endParaRPr>
          </a:p>
          <a:p>
            <a:pPr>
              <a:spcBef>
                <a:spcPts val="1200"/>
              </a:spcBef>
            </a:pPr>
            <a:r>
              <a:rPr lang="en-GB" dirty="0">
                <a:cs typeface="Arial" panose="020B0604020202020204" pitchFamily="34" charset="0"/>
              </a:rPr>
              <a:t>The measurement uncertainties shall be minimized, by </a:t>
            </a:r>
            <a:br>
              <a:rPr lang="en-GB" dirty="0">
                <a:cs typeface="Arial" panose="020B0604020202020204" pitchFamily="34" charset="0"/>
              </a:rPr>
            </a:br>
            <a:r>
              <a:rPr lang="en-GB" dirty="0">
                <a:cs typeface="Arial" panose="020B0604020202020204" pitchFamily="34" charset="0"/>
              </a:rPr>
              <a:t>adequate measures, e.g. by narrowing ambient and test </a:t>
            </a:r>
            <a:br>
              <a:rPr lang="en-GB" dirty="0">
                <a:cs typeface="Arial" panose="020B0604020202020204" pitchFamily="34" charset="0"/>
              </a:rPr>
            </a:br>
            <a:r>
              <a:rPr lang="en-GB" dirty="0">
                <a:cs typeface="Arial" panose="020B0604020202020204" pitchFamily="34" charset="0"/>
              </a:rPr>
              <a:t>conditions or by applying corrections.</a:t>
            </a:r>
            <a:endParaRPr lang="de-DE" dirty="0">
              <a:cs typeface="Arial" panose="020B0604020202020204" pitchFamily="34" charset="0"/>
            </a:endParaRPr>
          </a:p>
          <a:p>
            <a:pPr>
              <a:spcBef>
                <a:spcPts val="1200"/>
              </a:spcBef>
            </a:pPr>
            <a:r>
              <a:rPr lang="en-GB" dirty="0">
                <a:cs typeface="Arial" panose="020B0604020202020204" pitchFamily="34" charset="0"/>
              </a:rPr>
              <a:t>Residual uncertainties which will always remain shall be </a:t>
            </a:r>
            <a:br>
              <a:rPr lang="en-GB" dirty="0">
                <a:cs typeface="Arial" panose="020B0604020202020204" pitchFamily="34" charset="0"/>
              </a:rPr>
            </a:br>
            <a:r>
              <a:rPr lang="en-GB" dirty="0">
                <a:cs typeface="Arial" panose="020B0604020202020204" pitchFamily="34" charset="0"/>
              </a:rPr>
              <a:t>covered by tolerances.</a:t>
            </a:r>
            <a:endParaRPr lang="de-DE" dirty="0">
              <a:cs typeface="Arial" panose="020B0604020202020204" pitchFamily="34" charset="0"/>
            </a:endParaRPr>
          </a:p>
          <a:p>
            <a:pPr>
              <a:spcBef>
                <a:spcPts val="1200"/>
              </a:spcBef>
            </a:pPr>
            <a:endParaRPr lang="de-DE" dirty="0">
              <a:cs typeface="Arial" panose="020B0604020202020204" pitchFamily="34" charset="0"/>
            </a:endParaRPr>
          </a:p>
        </p:txBody>
      </p:sp>
      <p:sp>
        <p:nvSpPr>
          <p:cNvPr id="2" name="Titel 1"/>
          <p:cNvSpPr>
            <a:spLocks noGrp="1"/>
          </p:cNvSpPr>
          <p:nvPr>
            <p:ph type="title"/>
          </p:nvPr>
        </p:nvSpPr>
        <p:spPr/>
        <p:txBody>
          <a:bodyPr/>
          <a:lstStyle/>
          <a:p>
            <a:pPr algn="ctr"/>
            <a:r>
              <a:rPr lang="de-DE" dirty="0">
                <a:latin typeface="+mn-lt"/>
                <a:cs typeface="Arial" panose="020B0604020202020204" pitchFamily="34" charset="0"/>
              </a:rPr>
              <a:t>Task Force Measurement </a:t>
            </a:r>
            <a:r>
              <a:rPr lang="de-DE" dirty="0" err="1">
                <a:latin typeface="+mn-lt"/>
                <a:cs typeface="Arial" panose="020B0604020202020204" pitchFamily="34" charset="0"/>
              </a:rPr>
              <a:t>Uncertainty</a:t>
            </a:r>
            <a:endParaRPr lang="de-DE" dirty="0">
              <a:latin typeface="+mn-lt"/>
              <a:cs typeface="Arial" panose="020B0604020202020204" pitchFamily="34" charset="0"/>
            </a:endParaRPr>
          </a:p>
        </p:txBody>
      </p:sp>
      <p:pic>
        <p:nvPicPr>
          <p:cNvPr id="2026" name="Grafik 2025"/>
          <p:cNvPicPr>
            <a:picLocks noChangeAspect="1"/>
          </p:cNvPicPr>
          <p:nvPr/>
        </p:nvPicPr>
        <p:blipFill>
          <a:blip r:embed="rId2"/>
          <a:stretch>
            <a:fillRect/>
          </a:stretch>
        </p:blipFill>
        <p:spPr>
          <a:xfrm>
            <a:off x="7680176" y="3068960"/>
            <a:ext cx="2329852" cy="2199380"/>
          </a:xfrm>
          <a:prstGeom prst="rect">
            <a:avLst/>
          </a:prstGeom>
        </p:spPr>
      </p:pic>
      <p:grpSp>
        <p:nvGrpSpPr>
          <p:cNvPr id="2027" name="Gruppieren 2026"/>
          <p:cNvGrpSpPr/>
          <p:nvPr/>
        </p:nvGrpSpPr>
        <p:grpSpPr>
          <a:xfrm>
            <a:off x="8184232" y="3861048"/>
            <a:ext cx="1090612" cy="1108075"/>
            <a:chOff x="5518151" y="3436938"/>
            <a:chExt cx="1090612" cy="1108075"/>
          </a:xfrm>
        </p:grpSpPr>
        <p:sp>
          <p:nvSpPr>
            <p:cNvPr id="2028" name="Oval 9"/>
            <p:cNvSpPr>
              <a:spLocks noChangeArrowheads="1"/>
            </p:cNvSpPr>
            <p:nvPr/>
          </p:nvSpPr>
          <p:spPr bwMode="auto">
            <a:xfrm>
              <a:off x="5518151"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029" name="Oval 10"/>
            <p:cNvSpPr>
              <a:spLocks noChangeArrowheads="1"/>
            </p:cNvSpPr>
            <p:nvPr/>
          </p:nvSpPr>
          <p:spPr bwMode="auto">
            <a:xfrm>
              <a:off x="5518151"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030" name="Oval 11"/>
            <p:cNvSpPr>
              <a:spLocks noChangeArrowheads="1"/>
            </p:cNvSpPr>
            <p:nvPr/>
          </p:nvSpPr>
          <p:spPr bwMode="auto">
            <a:xfrm>
              <a:off x="5661026" y="3946526"/>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031" name="Oval 12"/>
            <p:cNvSpPr>
              <a:spLocks noChangeArrowheads="1"/>
            </p:cNvSpPr>
            <p:nvPr/>
          </p:nvSpPr>
          <p:spPr bwMode="auto">
            <a:xfrm>
              <a:off x="5661026" y="3946526"/>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032" name="Oval 13"/>
            <p:cNvSpPr>
              <a:spLocks noChangeArrowheads="1"/>
            </p:cNvSpPr>
            <p:nvPr/>
          </p:nvSpPr>
          <p:spPr bwMode="auto">
            <a:xfrm>
              <a:off x="6003926" y="4041776"/>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033" name="Oval 14"/>
            <p:cNvSpPr>
              <a:spLocks noChangeArrowheads="1"/>
            </p:cNvSpPr>
            <p:nvPr/>
          </p:nvSpPr>
          <p:spPr bwMode="auto">
            <a:xfrm>
              <a:off x="6003926" y="4041776"/>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034" name="Oval 15"/>
            <p:cNvSpPr>
              <a:spLocks noChangeArrowheads="1"/>
            </p:cNvSpPr>
            <p:nvPr/>
          </p:nvSpPr>
          <p:spPr bwMode="auto">
            <a:xfrm>
              <a:off x="6191251" y="3762376"/>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035" name="Oval 16"/>
            <p:cNvSpPr>
              <a:spLocks noChangeArrowheads="1"/>
            </p:cNvSpPr>
            <p:nvPr/>
          </p:nvSpPr>
          <p:spPr bwMode="auto">
            <a:xfrm>
              <a:off x="6191251" y="3762376"/>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036" name="Oval 17"/>
            <p:cNvSpPr>
              <a:spLocks noChangeArrowheads="1"/>
            </p:cNvSpPr>
            <p:nvPr/>
          </p:nvSpPr>
          <p:spPr bwMode="auto">
            <a:xfrm>
              <a:off x="6342063" y="365283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037" name="Oval 18"/>
            <p:cNvSpPr>
              <a:spLocks noChangeArrowheads="1"/>
            </p:cNvSpPr>
            <p:nvPr/>
          </p:nvSpPr>
          <p:spPr bwMode="auto">
            <a:xfrm>
              <a:off x="6342063" y="365283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038" name="Oval 19"/>
            <p:cNvSpPr>
              <a:spLocks noChangeArrowheads="1"/>
            </p:cNvSpPr>
            <p:nvPr/>
          </p:nvSpPr>
          <p:spPr bwMode="auto">
            <a:xfrm>
              <a:off x="5675313"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039" name="Oval 20"/>
            <p:cNvSpPr>
              <a:spLocks noChangeArrowheads="1"/>
            </p:cNvSpPr>
            <p:nvPr/>
          </p:nvSpPr>
          <p:spPr bwMode="auto">
            <a:xfrm>
              <a:off x="5675313"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040" name="Oval 21"/>
            <p:cNvSpPr>
              <a:spLocks noChangeArrowheads="1"/>
            </p:cNvSpPr>
            <p:nvPr/>
          </p:nvSpPr>
          <p:spPr bwMode="auto">
            <a:xfrm>
              <a:off x="6321426" y="4397376"/>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041" name="Oval 22"/>
            <p:cNvSpPr>
              <a:spLocks noChangeArrowheads="1"/>
            </p:cNvSpPr>
            <p:nvPr/>
          </p:nvSpPr>
          <p:spPr bwMode="auto">
            <a:xfrm>
              <a:off x="6321426" y="4397376"/>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042" name="Oval 23"/>
            <p:cNvSpPr>
              <a:spLocks noChangeArrowheads="1"/>
            </p:cNvSpPr>
            <p:nvPr/>
          </p:nvSpPr>
          <p:spPr bwMode="auto">
            <a:xfrm>
              <a:off x="6072188" y="3952876"/>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043" name="Oval 24"/>
            <p:cNvSpPr>
              <a:spLocks noChangeArrowheads="1"/>
            </p:cNvSpPr>
            <p:nvPr/>
          </p:nvSpPr>
          <p:spPr bwMode="auto">
            <a:xfrm>
              <a:off x="6072188" y="3952876"/>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044" name="Oval 25"/>
            <p:cNvSpPr>
              <a:spLocks noChangeArrowheads="1"/>
            </p:cNvSpPr>
            <p:nvPr/>
          </p:nvSpPr>
          <p:spPr bwMode="auto">
            <a:xfrm>
              <a:off x="6407151" y="3625851"/>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045" name="Oval 26"/>
            <p:cNvSpPr>
              <a:spLocks noChangeArrowheads="1"/>
            </p:cNvSpPr>
            <p:nvPr/>
          </p:nvSpPr>
          <p:spPr bwMode="auto">
            <a:xfrm>
              <a:off x="6407151" y="3625851"/>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046" name="Oval 27"/>
            <p:cNvSpPr>
              <a:spLocks noChangeArrowheads="1"/>
            </p:cNvSpPr>
            <p:nvPr/>
          </p:nvSpPr>
          <p:spPr bwMode="auto">
            <a:xfrm>
              <a:off x="6451601" y="4251326"/>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047" name="Oval 28"/>
            <p:cNvSpPr>
              <a:spLocks noChangeArrowheads="1"/>
            </p:cNvSpPr>
            <p:nvPr/>
          </p:nvSpPr>
          <p:spPr bwMode="auto">
            <a:xfrm>
              <a:off x="6451601" y="4251326"/>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048" name="Oval 29"/>
            <p:cNvSpPr>
              <a:spLocks noChangeArrowheads="1"/>
            </p:cNvSpPr>
            <p:nvPr/>
          </p:nvSpPr>
          <p:spPr bwMode="auto">
            <a:xfrm>
              <a:off x="6270626" y="3683001"/>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049" name="Oval 30"/>
            <p:cNvSpPr>
              <a:spLocks noChangeArrowheads="1"/>
            </p:cNvSpPr>
            <p:nvPr/>
          </p:nvSpPr>
          <p:spPr bwMode="auto">
            <a:xfrm>
              <a:off x="6270626" y="3683001"/>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050" name="Oval 31"/>
            <p:cNvSpPr>
              <a:spLocks noChangeArrowheads="1"/>
            </p:cNvSpPr>
            <p:nvPr/>
          </p:nvSpPr>
          <p:spPr bwMode="auto">
            <a:xfrm>
              <a:off x="6051551" y="4127501"/>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051" name="Oval 32"/>
            <p:cNvSpPr>
              <a:spLocks noChangeArrowheads="1"/>
            </p:cNvSpPr>
            <p:nvPr/>
          </p:nvSpPr>
          <p:spPr bwMode="auto">
            <a:xfrm>
              <a:off x="6051551" y="4127501"/>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052" name="Oval 33"/>
            <p:cNvSpPr>
              <a:spLocks noChangeArrowheads="1"/>
            </p:cNvSpPr>
            <p:nvPr/>
          </p:nvSpPr>
          <p:spPr bwMode="auto">
            <a:xfrm>
              <a:off x="5767388" y="4041776"/>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053" name="Oval 34"/>
            <p:cNvSpPr>
              <a:spLocks noChangeArrowheads="1"/>
            </p:cNvSpPr>
            <p:nvPr/>
          </p:nvSpPr>
          <p:spPr bwMode="auto">
            <a:xfrm>
              <a:off x="5767388" y="4041776"/>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054" name="Oval 35"/>
            <p:cNvSpPr>
              <a:spLocks noChangeArrowheads="1"/>
            </p:cNvSpPr>
            <p:nvPr/>
          </p:nvSpPr>
          <p:spPr bwMode="auto">
            <a:xfrm>
              <a:off x="6519863" y="3952876"/>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055" name="Oval 36"/>
            <p:cNvSpPr>
              <a:spLocks noChangeArrowheads="1"/>
            </p:cNvSpPr>
            <p:nvPr/>
          </p:nvSpPr>
          <p:spPr bwMode="auto">
            <a:xfrm>
              <a:off x="6519863" y="3952876"/>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056" name="Oval 37"/>
            <p:cNvSpPr>
              <a:spLocks noChangeArrowheads="1"/>
            </p:cNvSpPr>
            <p:nvPr/>
          </p:nvSpPr>
          <p:spPr bwMode="auto">
            <a:xfrm>
              <a:off x="6130926" y="39766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057" name="Oval 38"/>
            <p:cNvSpPr>
              <a:spLocks noChangeArrowheads="1"/>
            </p:cNvSpPr>
            <p:nvPr/>
          </p:nvSpPr>
          <p:spPr bwMode="auto">
            <a:xfrm>
              <a:off x="6130926" y="39766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058" name="Oval 39"/>
            <p:cNvSpPr>
              <a:spLocks noChangeArrowheads="1"/>
            </p:cNvSpPr>
            <p:nvPr/>
          </p:nvSpPr>
          <p:spPr bwMode="auto">
            <a:xfrm>
              <a:off x="5740401" y="3994151"/>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059" name="Oval 40"/>
            <p:cNvSpPr>
              <a:spLocks noChangeArrowheads="1"/>
            </p:cNvSpPr>
            <p:nvPr/>
          </p:nvSpPr>
          <p:spPr bwMode="auto">
            <a:xfrm>
              <a:off x="5740401" y="3994151"/>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060" name="Oval 41"/>
            <p:cNvSpPr>
              <a:spLocks noChangeArrowheads="1"/>
            </p:cNvSpPr>
            <p:nvPr/>
          </p:nvSpPr>
          <p:spPr bwMode="auto">
            <a:xfrm>
              <a:off x="6291263" y="4346576"/>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061" name="Oval 42"/>
            <p:cNvSpPr>
              <a:spLocks noChangeArrowheads="1"/>
            </p:cNvSpPr>
            <p:nvPr/>
          </p:nvSpPr>
          <p:spPr bwMode="auto">
            <a:xfrm>
              <a:off x="6291263" y="4346576"/>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062" name="Oval 43"/>
            <p:cNvSpPr>
              <a:spLocks noChangeArrowheads="1"/>
            </p:cNvSpPr>
            <p:nvPr/>
          </p:nvSpPr>
          <p:spPr bwMode="auto">
            <a:xfrm>
              <a:off x="5965826" y="38750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063" name="Oval 44"/>
            <p:cNvSpPr>
              <a:spLocks noChangeArrowheads="1"/>
            </p:cNvSpPr>
            <p:nvPr/>
          </p:nvSpPr>
          <p:spPr bwMode="auto">
            <a:xfrm>
              <a:off x="5965826" y="38750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064" name="Oval 45"/>
            <p:cNvSpPr>
              <a:spLocks noChangeArrowheads="1"/>
            </p:cNvSpPr>
            <p:nvPr/>
          </p:nvSpPr>
          <p:spPr bwMode="auto">
            <a:xfrm>
              <a:off x="6161088" y="4486276"/>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065" name="Oval 46"/>
            <p:cNvSpPr>
              <a:spLocks noChangeArrowheads="1"/>
            </p:cNvSpPr>
            <p:nvPr/>
          </p:nvSpPr>
          <p:spPr bwMode="auto">
            <a:xfrm>
              <a:off x="6161088" y="4486276"/>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066" name="Oval 47"/>
            <p:cNvSpPr>
              <a:spLocks noChangeArrowheads="1"/>
            </p:cNvSpPr>
            <p:nvPr/>
          </p:nvSpPr>
          <p:spPr bwMode="auto">
            <a:xfrm>
              <a:off x="6134101" y="3952876"/>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067" name="Oval 48"/>
            <p:cNvSpPr>
              <a:spLocks noChangeArrowheads="1"/>
            </p:cNvSpPr>
            <p:nvPr/>
          </p:nvSpPr>
          <p:spPr bwMode="auto">
            <a:xfrm>
              <a:off x="6134101" y="3952876"/>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068" name="Oval 49"/>
            <p:cNvSpPr>
              <a:spLocks noChangeArrowheads="1"/>
            </p:cNvSpPr>
            <p:nvPr/>
          </p:nvSpPr>
          <p:spPr bwMode="auto">
            <a:xfrm>
              <a:off x="6170613" y="40020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069" name="Oval 50"/>
            <p:cNvSpPr>
              <a:spLocks noChangeArrowheads="1"/>
            </p:cNvSpPr>
            <p:nvPr/>
          </p:nvSpPr>
          <p:spPr bwMode="auto">
            <a:xfrm>
              <a:off x="6170613" y="4000501"/>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070" name="Oval 51"/>
            <p:cNvSpPr>
              <a:spLocks noChangeArrowheads="1"/>
            </p:cNvSpPr>
            <p:nvPr/>
          </p:nvSpPr>
          <p:spPr bwMode="auto">
            <a:xfrm>
              <a:off x="5867401" y="38242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071" name="Oval 52"/>
            <p:cNvSpPr>
              <a:spLocks noChangeArrowheads="1"/>
            </p:cNvSpPr>
            <p:nvPr/>
          </p:nvSpPr>
          <p:spPr bwMode="auto">
            <a:xfrm>
              <a:off x="5867401" y="38242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072" name="Oval 53"/>
            <p:cNvSpPr>
              <a:spLocks noChangeArrowheads="1"/>
            </p:cNvSpPr>
            <p:nvPr/>
          </p:nvSpPr>
          <p:spPr bwMode="auto">
            <a:xfrm>
              <a:off x="6061076" y="37861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073" name="Oval 54"/>
            <p:cNvSpPr>
              <a:spLocks noChangeArrowheads="1"/>
            </p:cNvSpPr>
            <p:nvPr/>
          </p:nvSpPr>
          <p:spPr bwMode="auto">
            <a:xfrm>
              <a:off x="6061076" y="37861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074" name="Oval 55"/>
            <p:cNvSpPr>
              <a:spLocks noChangeArrowheads="1"/>
            </p:cNvSpPr>
            <p:nvPr/>
          </p:nvSpPr>
          <p:spPr bwMode="auto">
            <a:xfrm>
              <a:off x="6199188" y="40147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075" name="Oval 56"/>
            <p:cNvSpPr>
              <a:spLocks noChangeArrowheads="1"/>
            </p:cNvSpPr>
            <p:nvPr/>
          </p:nvSpPr>
          <p:spPr bwMode="auto">
            <a:xfrm>
              <a:off x="6199188" y="40147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076" name="Oval 57"/>
            <p:cNvSpPr>
              <a:spLocks noChangeArrowheads="1"/>
            </p:cNvSpPr>
            <p:nvPr/>
          </p:nvSpPr>
          <p:spPr bwMode="auto">
            <a:xfrm>
              <a:off x="6386513" y="4278313"/>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077" name="Oval 58"/>
            <p:cNvSpPr>
              <a:spLocks noChangeArrowheads="1"/>
            </p:cNvSpPr>
            <p:nvPr/>
          </p:nvSpPr>
          <p:spPr bwMode="auto">
            <a:xfrm>
              <a:off x="6386513" y="4278313"/>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078" name="Oval 59"/>
            <p:cNvSpPr>
              <a:spLocks noChangeArrowheads="1"/>
            </p:cNvSpPr>
            <p:nvPr/>
          </p:nvSpPr>
          <p:spPr bwMode="auto">
            <a:xfrm>
              <a:off x="5811838" y="3638551"/>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079" name="Oval 60"/>
            <p:cNvSpPr>
              <a:spLocks noChangeArrowheads="1"/>
            </p:cNvSpPr>
            <p:nvPr/>
          </p:nvSpPr>
          <p:spPr bwMode="auto">
            <a:xfrm>
              <a:off x="5811838" y="3638551"/>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080" name="Oval 61"/>
            <p:cNvSpPr>
              <a:spLocks noChangeArrowheads="1"/>
            </p:cNvSpPr>
            <p:nvPr/>
          </p:nvSpPr>
          <p:spPr bwMode="auto">
            <a:xfrm>
              <a:off x="6369051" y="3981451"/>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081" name="Oval 62"/>
            <p:cNvSpPr>
              <a:spLocks noChangeArrowheads="1"/>
            </p:cNvSpPr>
            <p:nvPr/>
          </p:nvSpPr>
          <p:spPr bwMode="auto">
            <a:xfrm>
              <a:off x="6369051" y="3981451"/>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082" name="Oval 63"/>
            <p:cNvSpPr>
              <a:spLocks noChangeArrowheads="1"/>
            </p:cNvSpPr>
            <p:nvPr/>
          </p:nvSpPr>
          <p:spPr bwMode="auto">
            <a:xfrm>
              <a:off x="6157913" y="38877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083" name="Oval 64"/>
            <p:cNvSpPr>
              <a:spLocks noChangeArrowheads="1"/>
            </p:cNvSpPr>
            <p:nvPr/>
          </p:nvSpPr>
          <p:spPr bwMode="auto">
            <a:xfrm>
              <a:off x="6157913" y="38877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084" name="Oval 65"/>
            <p:cNvSpPr>
              <a:spLocks noChangeArrowheads="1"/>
            </p:cNvSpPr>
            <p:nvPr/>
          </p:nvSpPr>
          <p:spPr bwMode="auto">
            <a:xfrm>
              <a:off x="6383338" y="374173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085" name="Oval 66"/>
            <p:cNvSpPr>
              <a:spLocks noChangeArrowheads="1"/>
            </p:cNvSpPr>
            <p:nvPr/>
          </p:nvSpPr>
          <p:spPr bwMode="auto">
            <a:xfrm>
              <a:off x="6383338" y="374173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086" name="Oval 67"/>
            <p:cNvSpPr>
              <a:spLocks noChangeArrowheads="1"/>
            </p:cNvSpPr>
            <p:nvPr/>
          </p:nvSpPr>
          <p:spPr bwMode="auto">
            <a:xfrm>
              <a:off x="6359526" y="4056063"/>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087" name="Oval 68"/>
            <p:cNvSpPr>
              <a:spLocks noChangeArrowheads="1"/>
            </p:cNvSpPr>
            <p:nvPr/>
          </p:nvSpPr>
          <p:spPr bwMode="auto">
            <a:xfrm>
              <a:off x="6359526" y="4056063"/>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088" name="Oval 69"/>
            <p:cNvSpPr>
              <a:spLocks noChangeArrowheads="1"/>
            </p:cNvSpPr>
            <p:nvPr/>
          </p:nvSpPr>
          <p:spPr bwMode="auto">
            <a:xfrm>
              <a:off x="5956301" y="4151313"/>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089" name="Oval 70"/>
            <p:cNvSpPr>
              <a:spLocks noChangeArrowheads="1"/>
            </p:cNvSpPr>
            <p:nvPr/>
          </p:nvSpPr>
          <p:spPr bwMode="auto">
            <a:xfrm>
              <a:off x="5956301" y="4151313"/>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090" name="Oval 71"/>
            <p:cNvSpPr>
              <a:spLocks noChangeArrowheads="1"/>
            </p:cNvSpPr>
            <p:nvPr/>
          </p:nvSpPr>
          <p:spPr bwMode="auto">
            <a:xfrm>
              <a:off x="5942013" y="3554413"/>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091" name="Oval 72"/>
            <p:cNvSpPr>
              <a:spLocks noChangeArrowheads="1"/>
            </p:cNvSpPr>
            <p:nvPr/>
          </p:nvSpPr>
          <p:spPr bwMode="auto">
            <a:xfrm>
              <a:off x="5942013" y="3554413"/>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092" name="Oval 73"/>
            <p:cNvSpPr>
              <a:spLocks noChangeArrowheads="1"/>
            </p:cNvSpPr>
            <p:nvPr/>
          </p:nvSpPr>
          <p:spPr bwMode="auto">
            <a:xfrm>
              <a:off x="5846763" y="4076701"/>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093" name="Oval 74"/>
            <p:cNvSpPr>
              <a:spLocks noChangeArrowheads="1"/>
            </p:cNvSpPr>
            <p:nvPr/>
          </p:nvSpPr>
          <p:spPr bwMode="auto">
            <a:xfrm>
              <a:off x="5846763" y="4076701"/>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094" name="Oval 75"/>
            <p:cNvSpPr>
              <a:spLocks noChangeArrowheads="1"/>
            </p:cNvSpPr>
            <p:nvPr/>
          </p:nvSpPr>
          <p:spPr bwMode="auto">
            <a:xfrm>
              <a:off x="6229351" y="411003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095" name="Oval 76"/>
            <p:cNvSpPr>
              <a:spLocks noChangeArrowheads="1"/>
            </p:cNvSpPr>
            <p:nvPr/>
          </p:nvSpPr>
          <p:spPr bwMode="auto">
            <a:xfrm>
              <a:off x="6229351" y="411003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096" name="Oval 77"/>
            <p:cNvSpPr>
              <a:spLocks noChangeArrowheads="1"/>
            </p:cNvSpPr>
            <p:nvPr/>
          </p:nvSpPr>
          <p:spPr bwMode="auto">
            <a:xfrm>
              <a:off x="5900738" y="4278313"/>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097" name="Oval 78"/>
            <p:cNvSpPr>
              <a:spLocks noChangeArrowheads="1"/>
            </p:cNvSpPr>
            <p:nvPr/>
          </p:nvSpPr>
          <p:spPr bwMode="auto">
            <a:xfrm>
              <a:off x="5900738" y="4278313"/>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098" name="Oval 79"/>
            <p:cNvSpPr>
              <a:spLocks noChangeArrowheads="1"/>
            </p:cNvSpPr>
            <p:nvPr/>
          </p:nvSpPr>
          <p:spPr bwMode="auto">
            <a:xfrm>
              <a:off x="6078538" y="39766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099" name="Oval 80"/>
            <p:cNvSpPr>
              <a:spLocks noChangeArrowheads="1"/>
            </p:cNvSpPr>
            <p:nvPr/>
          </p:nvSpPr>
          <p:spPr bwMode="auto">
            <a:xfrm>
              <a:off x="6078538" y="39766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00" name="Oval 81"/>
            <p:cNvSpPr>
              <a:spLocks noChangeArrowheads="1"/>
            </p:cNvSpPr>
            <p:nvPr/>
          </p:nvSpPr>
          <p:spPr bwMode="auto">
            <a:xfrm>
              <a:off x="6229351" y="37353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01" name="Oval 82"/>
            <p:cNvSpPr>
              <a:spLocks noChangeArrowheads="1"/>
            </p:cNvSpPr>
            <p:nvPr/>
          </p:nvSpPr>
          <p:spPr bwMode="auto">
            <a:xfrm>
              <a:off x="6229351" y="37353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02" name="Oval 83"/>
            <p:cNvSpPr>
              <a:spLocks noChangeArrowheads="1"/>
            </p:cNvSpPr>
            <p:nvPr/>
          </p:nvSpPr>
          <p:spPr bwMode="auto">
            <a:xfrm>
              <a:off x="6288088" y="441483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03" name="Oval 84"/>
            <p:cNvSpPr>
              <a:spLocks noChangeArrowheads="1"/>
            </p:cNvSpPr>
            <p:nvPr/>
          </p:nvSpPr>
          <p:spPr bwMode="auto">
            <a:xfrm>
              <a:off x="6288088" y="441483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04" name="Oval 85"/>
            <p:cNvSpPr>
              <a:spLocks noChangeArrowheads="1"/>
            </p:cNvSpPr>
            <p:nvPr/>
          </p:nvSpPr>
          <p:spPr bwMode="auto">
            <a:xfrm>
              <a:off x="6324601" y="343693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05" name="Oval 86"/>
            <p:cNvSpPr>
              <a:spLocks noChangeArrowheads="1"/>
            </p:cNvSpPr>
            <p:nvPr/>
          </p:nvSpPr>
          <p:spPr bwMode="auto">
            <a:xfrm>
              <a:off x="6324601" y="343693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06" name="Oval 87"/>
            <p:cNvSpPr>
              <a:spLocks noChangeArrowheads="1"/>
            </p:cNvSpPr>
            <p:nvPr/>
          </p:nvSpPr>
          <p:spPr bwMode="auto">
            <a:xfrm>
              <a:off x="5989638" y="4346576"/>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07" name="Oval 88"/>
            <p:cNvSpPr>
              <a:spLocks noChangeArrowheads="1"/>
            </p:cNvSpPr>
            <p:nvPr/>
          </p:nvSpPr>
          <p:spPr bwMode="auto">
            <a:xfrm>
              <a:off x="5989638" y="4346576"/>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08" name="Oval 89"/>
            <p:cNvSpPr>
              <a:spLocks noChangeArrowheads="1"/>
            </p:cNvSpPr>
            <p:nvPr/>
          </p:nvSpPr>
          <p:spPr bwMode="auto">
            <a:xfrm>
              <a:off x="6099176" y="400843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09" name="Oval 90"/>
            <p:cNvSpPr>
              <a:spLocks noChangeArrowheads="1"/>
            </p:cNvSpPr>
            <p:nvPr/>
          </p:nvSpPr>
          <p:spPr bwMode="auto">
            <a:xfrm>
              <a:off x="6099176" y="400843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10" name="Oval 91"/>
            <p:cNvSpPr>
              <a:spLocks noChangeArrowheads="1"/>
            </p:cNvSpPr>
            <p:nvPr/>
          </p:nvSpPr>
          <p:spPr bwMode="auto">
            <a:xfrm>
              <a:off x="6284913" y="3949701"/>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11" name="Oval 92"/>
            <p:cNvSpPr>
              <a:spLocks noChangeArrowheads="1"/>
            </p:cNvSpPr>
            <p:nvPr/>
          </p:nvSpPr>
          <p:spPr bwMode="auto">
            <a:xfrm>
              <a:off x="6284913" y="3949701"/>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12" name="Oval 93"/>
            <p:cNvSpPr>
              <a:spLocks noChangeArrowheads="1"/>
            </p:cNvSpPr>
            <p:nvPr/>
          </p:nvSpPr>
          <p:spPr bwMode="auto">
            <a:xfrm>
              <a:off x="5719763" y="3771901"/>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13" name="Oval 94"/>
            <p:cNvSpPr>
              <a:spLocks noChangeArrowheads="1"/>
            </p:cNvSpPr>
            <p:nvPr/>
          </p:nvSpPr>
          <p:spPr bwMode="auto">
            <a:xfrm>
              <a:off x="5719763" y="3771901"/>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14" name="Oval 95"/>
            <p:cNvSpPr>
              <a:spLocks noChangeArrowheads="1"/>
            </p:cNvSpPr>
            <p:nvPr/>
          </p:nvSpPr>
          <p:spPr bwMode="auto">
            <a:xfrm>
              <a:off x="5661026" y="4094163"/>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15" name="Oval 96"/>
            <p:cNvSpPr>
              <a:spLocks noChangeArrowheads="1"/>
            </p:cNvSpPr>
            <p:nvPr/>
          </p:nvSpPr>
          <p:spPr bwMode="auto">
            <a:xfrm>
              <a:off x="5661026" y="4094163"/>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16" name="Oval 97"/>
            <p:cNvSpPr>
              <a:spLocks noChangeArrowheads="1"/>
            </p:cNvSpPr>
            <p:nvPr/>
          </p:nvSpPr>
          <p:spPr bwMode="auto">
            <a:xfrm>
              <a:off x="5661026" y="3756026"/>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17" name="Oval 98"/>
            <p:cNvSpPr>
              <a:spLocks noChangeArrowheads="1"/>
            </p:cNvSpPr>
            <p:nvPr/>
          </p:nvSpPr>
          <p:spPr bwMode="auto">
            <a:xfrm>
              <a:off x="5661026" y="3756026"/>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18" name="Oval 99"/>
            <p:cNvSpPr>
              <a:spLocks noChangeArrowheads="1"/>
            </p:cNvSpPr>
            <p:nvPr/>
          </p:nvSpPr>
          <p:spPr bwMode="auto">
            <a:xfrm>
              <a:off x="6273801" y="418623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19" name="Oval 100"/>
            <p:cNvSpPr>
              <a:spLocks noChangeArrowheads="1"/>
            </p:cNvSpPr>
            <p:nvPr/>
          </p:nvSpPr>
          <p:spPr bwMode="auto">
            <a:xfrm>
              <a:off x="6273801" y="418623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20" name="Oval 101"/>
            <p:cNvSpPr>
              <a:spLocks noChangeArrowheads="1"/>
            </p:cNvSpPr>
            <p:nvPr/>
          </p:nvSpPr>
          <p:spPr bwMode="auto">
            <a:xfrm>
              <a:off x="6130926" y="3884613"/>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21" name="Oval 102"/>
            <p:cNvSpPr>
              <a:spLocks noChangeArrowheads="1"/>
            </p:cNvSpPr>
            <p:nvPr/>
          </p:nvSpPr>
          <p:spPr bwMode="auto">
            <a:xfrm>
              <a:off x="6130926" y="3884613"/>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22" name="Oval 103"/>
            <p:cNvSpPr>
              <a:spLocks noChangeArrowheads="1"/>
            </p:cNvSpPr>
            <p:nvPr/>
          </p:nvSpPr>
          <p:spPr bwMode="auto">
            <a:xfrm>
              <a:off x="5880101" y="3724276"/>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23" name="Oval 104"/>
            <p:cNvSpPr>
              <a:spLocks noChangeArrowheads="1"/>
            </p:cNvSpPr>
            <p:nvPr/>
          </p:nvSpPr>
          <p:spPr bwMode="auto">
            <a:xfrm>
              <a:off x="5880101" y="3724276"/>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24" name="Oval 105"/>
            <p:cNvSpPr>
              <a:spLocks noChangeArrowheads="1"/>
            </p:cNvSpPr>
            <p:nvPr/>
          </p:nvSpPr>
          <p:spPr bwMode="auto">
            <a:xfrm>
              <a:off x="6243638" y="4117976"/>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25" name="Oval 106"/>
            <p:cNvSpPr>
              <a:spLocks noChangeArrowheads="1"/>
            </p:cNvSpPr>
            <p:nvPr/>
          </p:nvSpPr>
          <p:spPr bwMode="auto">
            <a:xfrm>
              <a:off x="6243638" y="4117976"/>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26" name="Oval 107"/>
            <p:cNvSpPr>
              <a:spLocks noChangeArrowheads="1"/>
            </p:cNvSpPr>
            <p:nvPr/>
          </p:nvSpPr>
          <p:spPr bwMode="auto">
            <a:xfrm>
              <a:off x="5927726" y="3495676"/>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27" name="Oval 108"/>
            <p:cNvSpPr>
              <a:spLocks noChangeArrowheads="1"/>
            </p:cNvSpPr>
            <p:nvPr/>
          </p:nvSpPr>
          <p:spPr bwMode="auto">
            <a:xfrm>
              <a:off x="5927726" y="3495676"/>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28" name="Oval 109"/>
            <p:cNvSpPr>
              <a:spLocks noChangeArrowheads="1"/>
            </p:cNvSpPr>
            <p:nvPr/>
          </p:nvSpPr>
          <p:spPr bwMode="auto">
            <a:xfrm>
              <a:off x="6329363" y="446563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29" name="Oval 110"/>
            <p:cNvSpPr>
              <a:spLocks noChangeArrowheads="1"/>
            </p:cNvSpPr>
            <p:nvPr/>
          </p:nvSpPr>
          <p:spPr bwMode="auto">
            <a:xfrm>
              <a:off x="6329363" y="446563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30" name="Oval 111"/>
            <p:cNvSpPr>
              <a:spLocks noChangeArrowheads="1"/>
            </p:cNvSpPr>
            <p:nvPr/>
          </p:nvSpPr>
          <p:spPr bwMode="auto">
            <a:xfrm>
              <a:off x="6229351" y="4114801"/>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31" name="Oval 112"/>
            <p:cNvSpPr>
              <a:spLocks noChangeArrowheads="1"/>
            </p:cNvSpPr>
            <p:nvPr/>
          </p:nvSpPr>
          <p:spPr bwMode="auto">
            <a:xfrm>
              <a:off x="6229351" y="4114801"/>
              <a:ext cx="44450" cy="42863"/>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32" name="Oval 113"/>
            <p:cNvSpPr>
              <a:spLocks noChangeArrowheads="1"/>
            </p:cNvSpPr>
            <p:nvPr/>
          </p:nvSpPr>
          <p:spPr bwMode="auto">
            <a:xfrm>
              <a:off x="6099176" y="3922713"/>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33" name="Oval 114"/>
            <p:cNvSpPr>
              <a:spLocks noChangeArrowheads="1"/>
            </p:cNvSpPr>
            <p:nvPr/>
          </p:nvSpPr>
          <p:spPr bwMode="auto">
            <a:xfrm>
              <a:off x="6099176" y="3922713"/>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34" name="Oval 115"/>
            <p:cNvSpPr>
              <a:spLocks noChangeArrowheads="1"/>
            </p:cNvSpPr>
            <p:nvPr/>
          </p:nvSpPr>
          <p:spPr bwMode="auto">
            <a:xfrm>
              <a:off x="6037263" y="4056063"/>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35" name="Oval 116"/>
            <p:cNvSpPr>
              <a:spLocks noChangeArrowheads="1"/>
            </p:cNvSpPr>
            <p:nvPr/>
          </p:nvSpPr>
          <p:spPr bwMode="auto">
            <a:xfrm>
              <a:off x="6037263" y="4056063"/>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36" name="Oval 117"/>
            <p:cNvSpPr>
              <a:spLocks noChangeArrowheads="1"/>
            </p:cNvSpPr>
            <p:nvPr/>
          </p:nvSpPr>
          <p:spPr bwMode="auto">
            <a:xfrm>
              <a:off x="6329363" y="44211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37" name="Oval 118"/>
            <p:cNvSpPr>
              <a:spLocks noChangeArrowheads="1"/>
            </p:cNvSpPr>
            <p:nvPr/>
          </p:nvSpPr>
          <p:spPr bwMode="auto">
            <a:xfrm>
              <a:off x="6329363" y="44211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38" name="Oval 119"/>
            <p:cNvSpPr>
              <a:spLocks noChangeArrowheads="1"/>
            </p:cNvSpPr>
            <p:nvPr/>
          </p:nvSpPr>
          <p:spPr bwMode="auto">
            <a:xfrm>
              <a:off x="6338888" y="4438651"/>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39" name="Oval 120"/>
            <p:cNvSpPr>
              <a:spLocks noChangeArrowheads="1"/>
            </p:cNvSpPr>
            <p:nvPr/>
          </p:nvSpPr>
          <p:spPr bwMode="auto">
            <a:xfrm>
              <a:off x="6338888" y="4438651"/>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40" name="Oval 121"/>
            <p:cNvSpPr>
              <a:spLocks noChangeArrowheads="1"/>
            </p:cNvSpPr>
            <p:nvPr/>
          </p:nvSpPr>
          <p:spPr bwMode="auto">
            <a:xfrm>
              <a:off x="6564313" y="4094163"/>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41" name="Oval 122"/>
            <p:cNvSpPr>
              <a:spLocks noChangeArrowheads="1"/>
            </p:cNvSpPr>
            <p:nvPr/>
          </p:nvSpPr>
          <p:spPr bwMode="auto">
            <a:xfrm>
              <a:off x="6564313" y="4094163"/>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42" name="Oval 123"/>
            <p:cNvSpPr>
              <a:spLocks noChangeArrowheads="1"/>
            </p:cNvSpPr>
            <p:nvPr/>
          </p:nvSpPr>
          <p:spPr bwMode="auto">
            <a:xfrm>
              <a:off x="6140451" y="400843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43" name="Oval 124"/>
            <p:cNvSpPr>
              <a:spLocks noChangeArrowheads="1"/>
            </p:cNvSpPr>
            <p:nvPr/>
          </p:nvSpPr>
          <p:spPr bwMode="auto">
            <a:xfrm>
              <a:off x="6140451" y="400843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44" name="Oval 125"/>
            <p:cNvSpPr>
              <a:spLocks noChangeArrowheads="1"/>
            </p:cNvSpPr>
            <p:nvPr/>
          </p:nvSpPr>
          <p:spPr bwMode="auto">
            <a:xfrm>
              <a:off x="6448426" y="3540126"/>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45" name="Oval 126"/>
            <p:cNvSpPr>
              <a:spLocks noChangeArrowheads="1"/>
            </p:cNvSpPr>
            <p:nvPr/>
          </p:nvSpPr>
          <p:spPr bwMode="auto">
            <a:xfrm>
              <a:off x="6448426" y="3540126"/>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46" name="Oval 127"/>
            <p:cNvSpPr>
              <a:spLocks noChangeArrowheads="1"/>
            </p:cNvSpPr>
            <p:nvPr/>
          </p:nvSpPr>
          <p:spPr bwMode="auto">
            <a:xfrm>
              <a:off x="6146801" y="397033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47" name="Oval 128"/>
            <p:cNvSpPr>
              <a:spLocks noChangeArrowheads="1"/>
            </p:cNvSpPr>
            <p:nvPr/>
          </p:nvSpPr>
          <p:spPr bwMode="auto">
            <a:xfrm>
              <a:off x="6146801" y="397033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48" name="Oval 129"/>
            <p:cNvSpPr>
              <a:spLocks noChangeArrowheads="1"/>
            </p:cNvSpPr>
            <p:nvPr/>
          </p:nvSpPr>
          <p:spPr bwMode="auto">
            <a:xfrm>
              <a:off x="5876926" y="40655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49" name="Oval 130"/>
            <p:cNvSpPr>
              <a:spLocks noChangeArrowheads="1"/>
            </p:cNvSpPr>
            <p:nvPr/>
          </p:nvSpPr>
          <p:spPr bwMode="auto">
            <a:xfrm>
              <a:off x="5876926" y="40655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50" name="Oval 131"/>
            <p:cNvSpPr>
              <a:spLocks noChangeArrowheads="1"/>
            </p:cNvSpPr>
            <p:nvPr/>
          </p:nvSpPr>
          <p:spPr bwMode="auto">
            <a:xfrm>
              <a:off x="6229351" y="4025901"/>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51" name="Oval 132"/>
            <p:cNvSpPr>
              <a:spLocks noChangeArrowheads="1"/>
            </p:cNvSpPr>
            <p:nvPr/>
          </p:nvSpPr>
          <p:spPr bwMode="auto">
            <a:xfrm>
              <a:off x="6229351" y="4025901"/>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52" name="Oval 133"/>
            <p:cNvSpPr>
              <a:spLocks noChangeArrowheads="1"/>
            </p:cNvSpPr>
            <p:nvPr/>
          </p:nvSpPr>
          <p:spPr bwMode="auto">
            <a:xfrm>
              <a:off x="6418263" y="4438651"/>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53" name="Oval 134"/>
            <p:cNvSpPr>
              <a:spLocks noChangeArrowheads="1"/>
            </p:cNvSpPr>
            <p:nvPr/>
          </p:nvSpPr>
          <p:spPr bwMode="auto">
            <a:xfrm>
              <a:off x="6418263" y="4438651"/>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54" name="Oval 135"/>
            <p:cNvSpPr>
              <a:spLocks noChangeArrowheads="1"/>
            </p:cNvSpPr>
            <p:nvPr/>
          </p:nvSpPr>
          <p:spPr bwMode="auto">
            <a:xfrm>
              <a:off x="6321426" y="4083051"/>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55" name="Oval 136"/>
            <p:cNvSpPr>
              <a:spLocks noChangeArrowheads="1"/>
            </p:cNvSpPr>
            <p:nvPr/>
          </p:nvSpPr>
          <p:spPr bwMode="auto">
            <a:xfrm>
              <a:off x="6321426" y="4083051"/>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56" name="Oval 137"/>
            <p:cNvSpPr>
              <a:spLocks noChangeArrowheads="1"/>
            </p:cNvSpPr>
            <p:nvPr/>
          </p:nvSpPr>
          <p:spPr bwMode="auto">
            <a:xfrm>
              <a:off x="5983288" y="3863976"/>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57" name="Oval 138"/>
            <p:cNvSpPr>
              <a:spLocks noChangeArrowheads="1"/>
            </p:cNvSpPr>
            <p:nvPr/>
          </p:nvSpPr>
          <p:spPr bwMode="auto">
            <a:xfrm>
              <a:off x="5983288" y="3863976"/>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58" name="Oval 139"/>
            <p:cNvSpPr>
              <a:spLocks noChangeArrowheads="1"/>
            </p:cNvSpPr>
            <p:nvPr/>
          </p:nvSpPr>
          <p:spPr bwMode="auto">
            <a:xfrm>
              <a:off x="5829301" y="3632201"/>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59" name="Oval 140"/>
            <p:cNvSpPr>
              <a:spLocks noChangeArrowheads="1"/>
            </p:cNvSpPr>
            <p:nvPr/>
          </p:nvSpPr>
          <p:spPr bwMode="auto">
            <a:xfrm>
              <a:off x="5829301" y="3632201"/>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60" name="Oval 141"/>
            <p:cNvSpPr>
              <a:spLocks noChangeArrowheads="1"/>
            </p:cNvSpPr>
            <p:nvPr/>
          </p:nvSpPr>
          <p:spPr bwMode="auto">
            <a:xfrm>
              <a:off x="6116638" y="37861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61" name="Oval 142"/>
            <p:cNvSpPr>
              <a:spLocks noChangeArrowheads="1"/>
            </p:cNvSpPr>
            <p:nvPr/>
          </p:nvSpPr>
          <p:spPr bwMode="auto">
            <a:xfrm>
              <a:off x="6116638" y="37861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62" name="Oval 143"/>
            <p:cNvSpPr>
              <a:spLocks noChangeArrowheads="1"/>
            </p:cNvSpPr>
            <p:nvPr/>
          </p:nvSpPr>
          <p:spPr bwMode="auto">
            <a:xfrm>
              <a:off x="5972176" y="4049713"/>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63" name="Oval 144"/>
            <p:cNvSpPr>
              <a:spLocks noChangeArrowheads="1"/>
            </p:cNvSpPr>
            <p:nvPr/>
          </p:nvSpPr>
          <p:spPr bwMode="auto">
            <a:xfrm>
              <a:off x="5972176" y="4049713"/>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64" name="Oval 145"/>
            <p:cNvSpPr>
              <a:spLocks noChangeArrowheads="1"/>
            </p:cNvSpPr>
            <p:nvPr/>
          </p:nvSpPr>
          <p:spPr bwMode="auto">
            <a:xfrm>
              <a:off x="6219826" y="414813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65" name="Oval 146"/>
            <p:cNvSpPr>
              <a:spLocks noChangeArrowheads="1"/>
            </p:cNvSpPr>
            <p:nvPr/>
          </p:nvSpPr>
          <p:spPr bwMode="auto">
            <a:xfrm>
              <a:off x="6219826" y="414813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66" name="Oval 147"/>
            <p:cNvSpPr>
              <a:spLocks noChangeArrowheads="1"/>
            </p:cNvSpPr>
            <p:nvPr/>
          </p:nvSpPr>
          <p:spPr bwMode="auto">
            <a:xfrm>
              <a:off x="6048376" y="3967163"/>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67" name="Oval 148"/>
            <p:cNvSpPr>
              <a:spLocks noChangeArrowheads="1"/>
            </p:cNvSpPr>
            <p:nvPr/>
          </p:nvSpPr>
          <p:spPr bwMode="auto">
            <a:xfrm>
              <a:off x="6048376" y="3967163"/>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68" name="Oval 149"/>
            <p:cNvSpPr>
              <a:spLocks noChangeArrowheads="1"/>
            </p:cNvSpPr>
            <p:nvPr/>
          </p:nvSpPr>
          <p:spPr bwMode="auto">
            <a:xfrm>
              <a:off x="6078538" y="4094163"/>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69" name="Oval 150"/>
            <p:cNvSpPr>
              <a:spLocks noChangeArrowheads="1"/>
            </p:cNvSpPr>
            <p:nvPr/>
          </p:nvSpPr>
          <p:spPr bwMode="auto">
            <a:xfrm>
              <a:off x="6078538" y="4094163"/>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70" name="Oval 151"/>
            <p:cNvSpPr>
              <a:spLocks noChangeArrowheads="1"/>
            </p:cNvSpPr>
            <p:nvPr/>
          </p:nvSpPr>
          <p:spPr bwMode="auto">
            <a:xfrm>
              <a:off x="6492876" y="3857626"/>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71" name="Oval 152"/>
            <p:cNvSpPr>
              <a:spLocks noChangeArrowheads="1"/>
            </p:cNvSpPr>
            <p:nvPr/>
          </p:nvSpPr>
          <p:spPr bwMode="auto">
            <a:xfrm>
              <a:off x="6492876" y="3857626"/>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72" name="Oval 153"/>
            <p:cNvSpPr>
              <a:spLocks noChangeArrowheads="1"/>
            </p:cNvSpPr>
            <p:nvPr/>
          </p:nvSpPr>
          <p:spPr bwMode="auto">
            <a:xfrm>
              <a:off x="6226176" y="4029076"/>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73" name="Oval 154"/>
            <p:cNvSpPr>
              <a:spLocks noChangeArrowheads="1"/>
            </p:cNvSpPr>
            <p:nvPr/>
          </p:nvSpPr>
          <p:spPr bwMode="auto">
            <a:xfrm>
              <a:off x="6226176" y="4029076"/>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74" name="Oval 155"/>
            <p:cNvSpPr>
              <a:spLocks noChangeArrowheads="1"/>
            </p:cNvSpPr>
            <p:nvPr/>
          </p:nvSpPr>
          <p:spPr bwMode="auto">
            <a:xfrm>
              <a:off x="5915026" y="445293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75" name="Oval 156"/>
            <p:cNvSpPr>
              <a:spLocks noChangeArrowheads="1"/>
            </p:cNvSpPr>
            <p:nvPr/>
          </p:nvSpPr>
          <p:spPr bwMode="auto">
            <a:xfrm>
              <a:off x="5915026" y="445293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76" name="Oval 157"/>
            <p:cNvSpPr>
              <a:spLocks noChangeArrowheads="1"/>
            </p:cNvSpPr>
            <p:nvPr/>
          </p:nvSpPr>
          <p:spPr bwMode="auto">
            <a:xfrm>
              <a:off x="5980113" y="3836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77" name="Oval 158"/>
            <p:cNvSpPr>
              <a:spLocks noChangeArrowheads="1"/>
            </p:cNvSpPr>
            <p:nvPr/>
          </p:nvSpPr>
          <p:spPr bwMode="auto">
            <a:xfrm>
              <a:off x="5980113" y="3836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78" name="Oval 159"/>
            <p:cNvSpPr>
              <a:spLocks noChangeArrowheads="1"/>
            </p:cNvSpPr>
            <p:nvPr/>
          </p:nvSpPr>
          <p:spPr bwMode="auto">
            <a:xfrm>
              <a:off x="5781676" y="3905251"/>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79" name="Oval 160"/>
            <p:cNvSpPr>
              <a:spLocks noChangeArrowheads="1"/>
            </p:cNvSpPr>
            <p:nvPr/>
          </p:nvSpPr>
          <p:spPr bwMode="auto">
            <a:xfrm>
              <a:off x="5781676" y="3905251"/>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80" name="Oval 161"/>
            <p:cNvSpPr>
              <a:spLocks noChangeArrowheads="1"/>
            </p:cNvSpPr>
            <p:nvPr/>
          </p:nvSpPr>
          <p:spPr bwMode="auto">
            <a:xfrm>
              <a:off x="6096001" y="3973513"/>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81" name="Oval 162"/>
            <p:cNvSpPr>
              <a:spLocks noChangeArrowheads="1"/>
            </p:cNvSpPr>
            <p:nvPr/>
          </p:nvSpPr>
          <p:spPr bwMode="auto">
            <a:xfrm>
              <a:off x="6096001" y="3973513"/>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82" name="Oval 163"/>
            <p:cNvSpPr>
              <a:spLocks noChangeArrowheads="1"/>
            </p:cNvSpPr>
            <p:nvPr/>
          </p:nvSpPr>
          <p:spPr bwMode="auto">
            <a:xfrm>
              <a:off x="6164263" y="3700463"/>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83" name="Oval 164"/>
            <p:cNvSpPr>
              <a:spLocks noChangeArrowheads="1"/>
            </p:cNvSpPr>
            <p:nvPr/>
          </p:nvSpPr>
          <p:spPr bwMode="auto">
            <a:xfrm>
              <a:off x="6164263" y="3700463"/>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84" name="Oval 165"/>
            <p:cNvSpPr>
              <a:spLocks noChangeArrowheads="1"/>
            </p:cNvSpPr>
            <p:nvPr/>
          </p:nvSpPr>
          <p:spPr bwMode="auto">
            <a:xfrm>
              <a:off x="5849938" y="34813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85" name="Oval 166"/>
            <p:cNvSpPr>
              <a:spLocks noChangeArrowheads="1"/>
            </p:cNvSpPr>
            <p:nvPr/>
          </p:nvSpPr>
          <p:spPr bwMode="auto">
            <a:xfrm>
              <a:off x="5849938" y="34813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86" name="Oval 167"/>
            <p:cNvSpPr>
              <a:spLocks noChangeArrowheads="1"/>
            </p:cNvSpPr>
            <p:nvPr/>
          </p:nvSpPr>
          <p:spPr bwMode="auto">
            <a:xfrm>
              <a:off x="6324601" y="4260851"/>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87" name="Oval 168"/>
            <p:cNvSpPr>
              <a:spLocks noChangeArrowheads="1"/>
            </p:cNvSpPr>
            <p:nvPr/>
          </p:nvSpPr>
          <p:spPr bwMode="auto">
            <a:xfrm>
              <a:off x="6324601" y="4260851"/>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88" name="Oval 169"/>
            <p:cNvSpPr>
              <a:spLocks noChangeArrowheads="1"/>
            </p:cNvSpPr>
            <p:nvPr/>
          </p:nvSpPr>
          <p:spPr bwMode="auto">
            <a:xfrm>
              <a:off x="5826126" y="3765551"/>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89" name="Oval 170"/>
            <p:cNvSpPr>
              <a:spLocks noChangeArrowheads="1"/>
            </p:cNvSpPr>
            <p:nvPr/>
          </p:nvSpPr>
          <p:spPr bwMode="auto">
            <a:xfrm>
              <a:off x="5826126" y="3765551"/>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90" name="Oval 171"/>
            <p:cNvSpPr>
              <a:spLocks noChangeArrowheads="1"/>
            </p:cNvSpPr>
            <p:nvPr/>
          </p:nvSpPr>
          <p:spPr bwMode="auto">
            <a:xfrm>
              <a:off x="6034088" y="3916363"/>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91" name="Oval 172"/>
            <p:cNvSpPr>
              <a:spLocks noChangeArrowheads="1"/>
            </p:cNvSpPr>
            <p:nvPr/>
          </p:nvSpPr>
          <p:spPr bwMode="auto">
            <a:xfrm>
              <a:off x="6034088" y="3916363"/>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92" name="Oval 173"/>
            <p:cNvSpPr>
              <a:spLocks noChangeArrowheads="1"/>
            </p:cNvSpPr>
            <p:nvPr/>
          </p:nvSpPr>
          <p:spPr bwMode="auto">
            <a:xfrm>
              <a:off x="5705476" y="4403726"/>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93" name="Oval 174"/>
            <p:cNvSpPr>
              <a:spLocks noChangeArrowheads="1"/>
            </p:cNvSpPr>
            <p:nvPr/>
          </p:nvSpPr>
          <p:spPr bwMode="auto">
            <a:xfrm>
              <a:off x="5705476" y="4403726"/>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94" name="Oval 175"/>
            <p:cNvSpPr>
              <a:spLocks noChangeArrowheads="1"/>
            </p:cNvSpPr>
            <p:nvPr/>
          </p:nvSpPr>
          <p:spPr bwMode="auto">
            <a:xfrm>
              <a:off x="6054726" y="3922713"/>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95" name="Oval 176"/>
            <p:cNvSpPr>
              <a:spLocks noChangeArrowheads="1"/>
            </p:cNvSpPr>
            <p:nvPr/>
          </p:nvSpPr>
          <p:spPr bwMode="auto">
            <a:xfrm>
              <a:off x="6054726" y="3922713"/>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96" name="Oval 177"/>
            <p:cNvSpPr>
              <a:spLocks noChangeArrowheads="1"/>
            </p:cNvSpPr>
            <p:nvPr/>
          </p:nvSpPr>
          <p:spPr bwMode="auto">
            <a:xfrm>
              <a:off x="6226176" y="4476751"/>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97" name="Oval 178"/>
            <p:cNvSpPr>
              <a:spLocks noChangeArrowheads="1"/>
            </p:cNvSpPr>
            <p:nvPr/>
          </p:nvSpPr>
          <p:spPr bwMode="auto">
            <a:xfrm>
              <a:off x="6226176" y="4476751"/>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98" name="Oval 179"/>
            <p:cNvSpPr>
              <a:spLocks noChangeArrowheads="1"/>
            </p:cNvSpPr>
            <p:nvPr/>
          </p:nvSpPr>
          <p:spPr bwMode="auto">
            <a:xfrm>
              <a:off x="6418263" y="3892551"/>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199" name="Oval 180"/>
            <p:cNvSpPr>
              <a:spLocks noChangeArrowheads="1"/>
            </p:cNvSpPr>
            <p:nvPr/>
          </p:nvSpPr>
          <p:spPr bwMode="auto">
            <a:xfrm>
              <a:off x="6418263" y="3892551"/>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00" name="Oval 181"/>
            <p:cNvSpPr>
              <a:spLocks noChangeArrowheads="1"/>
            </p:cNvSpPr>
            <p:nvPr/>
          </p:nvSpPr>
          <p:spPr bwMode="auto">
            <a:xfrm>
              <a:off x="6048376" y="3489326"/>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01" name="Oval 182"/>
            <p:cNvSpPr>
              <a:spLocks noChangeArrowheads="1"/>
            </p:cNvSpPr>
            <p:nvPr/>
          </p:nvSpPr>
          <p:spPr bwMode="auto">
            <a:xfrm>
              <a:off x="6048376" y="3489326"/>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02" name="Oval 183"/>
            <p:cNvSpPr>
              <a:spLocks noChangeArrowheads="1"/>
            </p:cNvSpPr>
            <p:nvPr/>
          </p:nvSpPr>
          <p:spPr bwMode="auto">
            <a:xfrm>
              <a:off x="6527801" y="4335463"/>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03" name="Oval 184"/>
            <p:cNvSpPr>
              <a:spLocks noChangeArrowheads="1"/>
            </p:cNvSpPr>
            <p:nvPr/>
          </p:nvSpPr>
          <p:spPr bwMode="auto">
            <a:xfrm>
              <a:off x="6527801" y="4335463"/>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04" name="Oval 185"/>
            <p:cNvSpPr>
              <a:spLocks noChangeArrowheads="1"/>
            </p:cNvSpPr>
            <p:nvPr/>
          </p:nvSpPr>
          <p:spPr bwMode="auto">
            <a:xfrm>
              <a:off x="6140451" y="400843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05" name="Oval 186"/>
            <p:cNvSpPr>
              <a:spLocks noChangeArrowheads="1"/>
            </p:cNvSpPr>
            <p:nvPr/>
          </p:nvSpPr>
          <p:spPr bwMode="auto">
            <a:xfrm>
              <a:off x="6140451" y="400843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06" name="Oval 187"/>
            <p:cNvSpPr>
              <a:spLocks noChangeArrowheads="1"/>
            </p:cNvSpPr>
            <p:nvPr/>
          </p:nvSpPr>
          <p:spPr bwMode="auto">
            <a:xfrm>
              <a:off x="6418263" y="3905251"/>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07" name="Oval 188"/>
            <p:cNvSpPr>
              <a:spLocks noChangeArrowheads="1"/>
            </p:cNvSpPr>
            <p:nvPr/>
          </p:nvSpPr>
          <p:spPr bwMode="auto">
            <a:xfrm>
              <a:off x="6418263" y="3905251"/>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08" name="Oval 189"/>
            <p:cNvSpPr>
              <a:spLocks noChangeArrowheads="1"/>
            </p:cNvSpPr>
            <p:nvPr/>
          </p:nvSpPr>
          <p:spPr bwMode="auto">
            <a:xfrm>
              <a:off x="5853113" y="4079876"/>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09" name="Oval 190"/>
            <p:cNvSpPr>
              <a:spLocks noChangeArrowheads="1"/>
            </p:cNvSpPr>
            <p:nvPr/>
          </p:nvSpPr>
          <p:spPr bwMode="auto">
            <a:xfrm>
              <a:off x="5853113" y="4079876"/>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10" name="Oval 191"/>
            <p:cNvSpPr>
              <a:spLocks noChangeArrowheads="1"/>
            </p:cNvSpPr>
            <p:nvPr/>
          </p:nvSpPr>
          <p:spPr bwMode="auto">
            <a:xfrm>
              <a:off x="5805488" y="418623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11" name="Oval 192"/>
            <p:cNvSpPr>
              <a:spLocks noChangeArrowheads="1"/>
            </p:cNvSpPr>
            <p:nvPr/>
          </p:nvSpPr>
          <p:spPr bwMode="auto">
            <a:xfrm>
              <a:off x="5805488" y="418623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12" name="Oval 193"/>
            <p:cNvSpPr>
              <a:spLocks noChangeArrowheads="1"/>
            </p:cNvSpPr>
            <p:nvPr/>
          </p:nvSpPr>
          <p:spPr bwMode="auto">
            <a:xfrm>
              <a:off x="6119813" y="409733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13" name="Oval 194"/>
            <p:cNvSpPr>
              <a:spLocks noChangeArrowheads="1"/>
            </p:cNvSpPr>
            <p:nvPr/>
          </p:nvSpPr>
          <p:spPr bwMode="auto">
            <a:xfrm>
              <a:off x="6119813" y="409733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14" name="Oval 195"/>
            <p:cNvSpPr>
              <a:spLocks noChangeArrowheads="1"/>
            </p:cNvSpPr>
            <p:nvPr/>
          </p:nvSpPr>
          <p:spPr bwMode="auto">
            <a:xfrm>
              <a:off x="5915026" y="3990976"/>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15" name="Oval 196"/>
            <p:cNvSpPr>
              <a:spLocks noChangeArrowheads="1"/>
            </p:cNvSpPr>
            <p:nvPr/>
          </p:nvSpPr>
          <p:spPr bwMode="auto">
            <a:xfrm>
              <a:off x="5915026" y="3990976"/>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16" name="Oval 197"/>
            <p:cNvSpPr>
              <a:spLocks noChangeArrowheads="1"/>
            </p:cNvSpPr>
            <p:nvPr/>
          </p:nvSpPr>
          <p:spPr bwMode="auto">
            <a:xfrm>
              <a:off x="6537326" y="4216401"/>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17" name="Oval 198"/>
            <p:cNvSpPr>
              <a:spLocks noChangeArrowheads="1"/>
            </p:cNvSpPr>
            <p:nvPr/>
          </p:nvSpPr>
          <p:spPr bwMode="auto">
            <a:xfrm>
              <a:off x="6537326" y="4216401"/>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18" name="Oval 199"/>
            <p:cNvSpPr>
              <a:spLocks noChangeArrowheads="1"/>
            </p:cNvSpPr>
            <p:nvPr/>
          </p:nvSpPr>
          <p:spPr bwMode="auto">
            <a:xfrm>
              <a:off x="5862638" y="41925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19" name="Oval 200"/>
            <p:cNvSpPr>
              <a:spLocks noChangeArrowheads="1"/>
            </p:cNvSpPr>
            <p:nvPr/>
          </p:nvSpPr>
          <p:spPr bwMode="auto">
            <a:xfrm>
              <a:off x="5862638" y="41925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20" name="Oval 201"/>
            <p:cNvSpPr>
              <a:spLocks noChangeArrowheads="1"/>
            </p:cNvSpPr>
            <p:nvPr/>
          </p:nvSpPr>
          <p:spPr bwMode="auto">
            <a:xfrm>
              <a:off x="6045201" y="4267201"/>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21" name="Oval 202"/>
            <p:cNvSpPr>
              <a:spLocks noChangeArrowheads="1"/>
            </p:cNvSpPr>
            <p:nvPr/>
          </p:nvSpPr>
          <p:spPr bwMode="auto">
            <a:xfrm>
              <a:off x="6045201" y="4267201"/>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22" name="Oval 203"/>
            <p:cNvSpPr>
              <a:spLocks noChangeArrowheads="1"/>
            </p:cNvSpPr>
            <p:nvPr/>
          </p:nvSpPr>
          <p:spPr bwMode="auto">
            <a:xfrm>
              <a:off x="6205538" y="4424363"/>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23" name="Oval 204"/>
            <p:cNvSpPr>
              <a:spLocks noChangeArrowheads="1"/>
            </p:cNvSpPr>
            <p:nvPr/>
          </p:nvSpPr>
          <p:spPr bwMode="auto">
            <a:xfrm>
              <a:off x="6205538" y="4424363"/>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24" name="Oval 206"/>
            <p:cNvSpPr>
              <a:spLocks noChangeArrowheads="1"/>
            </p:cNvSpPr>
            <p:nvPr/>
          </p:nvSpPr>
          <p:spPr bwMode="auto">
            <a:xfrm>
              <a:off x="5972175" y="4056063"/>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25" name="Oval 207"/>
            <p:cNvSpPr>
              <a:spLocks noChangeArrowheads="1"/>
            </p:cNvSpPr>
            <p:nvPr/>
          </p:nvSpPr>
          <p:spPr bwMode="auto">
            <a:xfrm>
              <a:off x="5972175" y="4056063"/>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26" name="Oval 208"/>
            <p:cNvSpPr>
              <a:spLocks noChangeArrowheads="1"/>
            </p:cNvSpPr>
            <p:nvPr/>
          </p:nvSpPr>
          <p:spPr bwMode="auto">
            <a:xfrm>
              <a:off x="5965825" y="397033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27" name="Oval 209"/>
            <p:cNvSpPr>
              <a:spLocks noChangeArrowheads="1"/>
            </p:cNvSpPr>
            <p:nvPr/>
          </p:nvSpPr>
          <p:spPr bwMode="auto">
            <a:xfrm>
              <a:off x="5965825" y="397033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28" name="Oval 210"/>
            <p:cNvSpPr>
              <a:spLocks noChangeArrowheads="1"/>
            </p:cNvSpPr>
            <p:nvPr/>
          </p:nvSpPr>
          <p:spPr bwMode="auto">
            <a:xfrm>
              <a:off x="6249988" y="4500563"/>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29" name="Oval 211"/>
            <p:cNvSpPr>
              <a:spLocks noChangeArrowheads="1"/>
            </p:cNvSpPr>
            <p:nvPr/>
          </p:nvSpPr>
          <p:spPr bwMode="auto">
            <a:xfrm>
              <a:off x="6249988" y="4500563"/>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30" name="Oval 212"/>
            <p:cNvSpPr>
              <a:spLocks noChangeArrowheads="1"/>
            </p:cNvSpPr>
            <p:nvPr/>
          </p:nvSpPr>
          <p:spPr bwMode="auto">
            <a:xfrm>
              <a:off x="6030913" y="43322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31" name="Oval 213"/>
            <p:cNvSpPr>
              <a:spLocks noChangeArrowheads="1"/>
            </p:cNvSpPr>
            <p:nvPr/>
          </p:nvSpPr>
          <p:spPr bwMode="auto">
            <a:xfrm>
              <a:off x="6030913" y="43322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32" name="Oval 214"/>
            <p:cNvSpPr>
              <a:spLocks noChangeArrowheads="1"/>
            </p:cNvSpPr>
            <p:nvPr/>
          </p:nvSpPr>
          <p:spPr bwMode="auto">
            <a:xfrm>
              <a:off x="5956300" y="4195763"/>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33" name="Oval 215"/>
            <p:cNvSpPr>
              <a:spLocks noChangeArrowheads="1"/>
            </p:cNvSpPr>
            <p:nvPr/>
          </p:nvSpPr>
          <p:spPr bwMode="auto">
            <a:xfrm>
              <a:off x="5956300" y="4195763"/>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34" name="Oval 21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35" name="Oval 21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36" name="Oval 21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37" name="Oval 21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38" name="Oval 22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39" name="Oval 22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40" name="Oval 22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41" name="Oval 22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42" name="Oval 22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43" name="Oval 22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44" name="Oval 22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45" name="Oval 22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46" name="Oval 22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47" name="Oval 22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48" name="Oval 23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49" name="Oval 23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50" name="Oval 23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51" name="Oval 23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52" name="Oval 23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53" name="Oval 23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54" name="Oval 23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55" name="Oval 23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56" name="Oval 23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57" name="Oval 23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58" name="Oval 24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59" name="Oval 24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60" name="Oval 24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61" name="Oval 24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62" name="Oval 24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63" name="Oval 24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64" name="Oval 24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65" name="Oval 24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66" name="Oval 24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67" name="Oval 24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68" name="Oval 25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69" name="Oval 25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70" name="Oval 25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71" name="Oval 25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72" name="Oval 25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73" name="Oval 25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74" name="Oval 25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75" name="Oval 25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76" name="Oval 25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77" name="Oval 25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78" name="Oval 26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79" name="Oval 26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80" name="Oval 26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81" name="Oval 26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82" name="Oval 26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83" name="Oval 26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84" name="Oval 26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85" name="Oval 26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86" name="Oval 26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87" name="Oval 26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88" name="Oval 27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89" name="Oval 27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90" name="Oval 27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91" name="Oval 27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92" name="Oval 27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93" name="Oval 27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94" name="Oval 27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95" name="Oval 27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96" name="Oval 27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97" name="Oval 27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98" name="Oval 28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299" name="Oval 28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00" name="Oval 28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01" name="Oval 28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02" name="Oval 28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03" name="Oval 28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04" name="Oval 28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05" name="Oval 28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06" name="Oval 28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07" name="Oval 28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08" name="Oval 29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09" name="Oval 29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10" name="Oval 29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11" name="Oval 29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12" name="Oval 29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13" name="Oval 29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14" name="Oval 29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15" name="Oval 29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16" name="Oval 29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17" name="Oval 29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18" name="Oval 30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19" name="Oval 30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20" name="Oval 30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21" name="Oval 30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22" name="Oval 30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23" name="Oval 30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24" name="Oval 30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25" name="Oval 30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26" name="Oval 30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27" name="Oval 30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28" name="Oval 31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29" name="Oval 31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30" name="Oval 31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31" name="Oval 31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32" name="Oval 31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33" name="Oval 31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34" name="Oval 31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35" name="Oval 31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36" name="Oval 31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37" name="Oval 31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38" name="Oval 32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39" name="Oval 32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40" name="Oval 32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41" name="Oval 32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42" name="Oval 32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43" name="Oval 32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44" name="Oval 32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45" name="Oval 32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46" name="Oval 32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47" name="Oval 32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48" name="Oval 33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49" name="Oval 33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50" name="Oval 33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51" name="Oval 33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52" name="Oval 33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53" name="Oval 33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54" name="Oval 33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55" name="Oval 33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56" name="Oval 33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57" name="Oval 33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58" name="Oval 34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59" name="Oval 34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60" name="Oval 34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61" name="Oval 34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62" name="Oval 34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63" name="Oval 34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64" name="Oval 34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65" name="Oval 34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66" name="Oval 34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67" name="Oval 34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68" name="Oval 35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69" name="Oval 35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70" name="Oval 35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71" name="Oval 35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72" name="Oval 35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73" name="Oval 35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74" name="Oval 35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75" name="Oval 35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76" name="Oval 35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77" name="Oval 35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78" name="Oval 36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79" name="Oval 36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80" name="Oval 36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81" name="Oval 36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82" name="Oval 36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83" name="Oval 36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84" name="Oval 36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85" name="Oval 36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86" name="Oval 36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87" name="Oval 36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88" name="Oval 37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89" name="Oval 37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90" name="Oval 37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91" name="Oval 37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92" name="Oval 37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93" name="Oval 37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94" name="Oval 37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95" name="Oval 37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96" name="Oval 37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97" name="Oval 37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98" name="Oval 38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399" name="Oval 38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00" name="Oval 38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01" name="Oval 38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02" name="Oval 38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03" name="Oval 38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04" name="Oval 38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05" name="Oval 38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06" name="Oval 38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07" name="Oval 38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08" name="Oval 39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09" name="Oval 39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10" name="Oval 39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11" name="Oval 39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12" name="Oval 39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13" name="Oval 39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14" name="Oval 39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15" name="Oval 39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16" name="Oval 39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17" name="Oval 39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18" name="Oval 40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19" name="Oval 40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20" name="Oval 40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21" name="Oval 40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22" name="Oval 40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23" name="Oval 40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24" name="Oval 407"/>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25" name="Oval 408"/>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26" name="Oval 409"/>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27" name="Oval 410"/>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28" name="Oval 411"/>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29" name="Oval 412"/>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30" name="Oval 413"/>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31" name="Oval 414"/>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32" name="Oval 415"/>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33" name="Oval 416"/>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34" name="Oval 417"/>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35" name="Oval 418"/>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36" name="Oval 419"/>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37" name="Oval 420"/>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38" name="Oval 421"/>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39" name="Oval 422"/>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40" name="Oval 423"/>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41" name="Oval 424"/>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42" name="Oval 425"/>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43" name="Oval 426"/>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44" name="Oval 427"/>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45" name="Oval 428"/>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46" name="Oval 429"/>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47" name="Oval 430"/>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48" name="Oval 431"/>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49" name="Oval 432"/>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50" name="Oval 433"/>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51" name="Oval 434"/>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52" name="Oval 435"/>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53" name="Oval 436"/>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54" name="Oval 437"/>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55" name="Oval 438"/>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56" name="Oval 439"/>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57" name="Oval 440"/>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58" name="Oval 441"/>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59" name="Oval 442"/>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60" name="Oval 443"/>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61" name="Oval 444"/>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62" name="Oval 445"/>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63" name="Oval 446"/>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64" name="Oval 447"/>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65" name="Oval 448"/>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66" name="Oval 449"/>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67" name="Oval 450"/>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68" name="Oval 451"/>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69" name="Oval 452"/>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70" name="Oval 453"/>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71" name="Oval 454"/>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72" name="Oval 455"/>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73" name="Oval 456"/>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74" name="Oval 457"/>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75" name="Oval 458"/>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76" name="Oval 459"/>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77" name="Oval 460"/>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78" name="Oval 461"/>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79" name="Oval 462"/>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80" name="Oval 463"/>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81" name="Oval 464"/>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82" name="Oval 465"/>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83" name="Oval 466"/>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84" name="Oval 467"/>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85" name="Oval 468"/>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86" name="Oval 469"/>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87" name="Oval 470"/>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88" name="Oval 471"/>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89" name="Oval 472"/>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90" name="Oval 473"/>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91" name="Oval 474"/>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92" name="Oval 475"/>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93" name="Oval 476"/>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94" name="Oval 477"/>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95" name="Oval 478"/>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96" name="Oval 479"/>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97" name="Oval 480"/>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98" name="Oval 481"/>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499" name="Oval 482"/>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00" name="Oval 483"/>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01" name="Oval 484"/>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02" name="Oval 485"/>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03" name="Oval 486"/>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04" name="Oval 487"/>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05" name="Oval 488"/>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06" name="Oval 489"/>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07" name="Oval 490"/>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08" name="Oval 491"/>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09" name="Oval 492"/>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10" name="Oval 493"/>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11" name="Oval 494"/>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12" name="Oval 495"/>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13" name="Oval 496"/>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14" name="Oval 497"/>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15" name="Oval 498"/>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16" name="Oval 499"/>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17" name="Oval 500"/>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18" name="Oval 501"/>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19" name="Oval 502"/>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20" name="Oval 503"/>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21" name="Oval 504"/>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22" name="Oval 505"/>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23" name="Oval 506"/>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24" name="Oval 507"/>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25" name="Oval 508"/>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26" name="Oval 509"/>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27" name="Oval 510"/>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28" name="Oval 511"/>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29" name="Oval 512"/>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30" name="Oval 513"/>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31" name="Oval 514"/>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32" name="Oval 515"/>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33" name="Oval 516"/>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34" name="Oval 517"/>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35" name="Oval 518"/>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36" name="Oval 519"/>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37" name="Oval 520"/>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38" name="Oval 521"/>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39" name="Oval 522"/>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40" name="Oval 523"/>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41" name="Oval 524"/>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42" name="Oval 525"/>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43" name="Oval 526"/>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44" name="Oval 527"/>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45" name="Oval 528"/>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46" name="Oval 529"/>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47" name="Oval 530"/>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48" name="Oval 531"/>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49" name="Oval 532"/>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50" name="Oval 533"/>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51" name="Oval 534"/>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52" name="Oval 535"/>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53" name="Oval 536"/>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54" name="Oval 537"/>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55" name="Oval 538"/>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56" name="Oval 539"/>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57" name="Oval 540"/>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58" name="Oval 541"/>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59" name="Oval 542"/>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60" name="Oval 543"/>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61" name="Oval 544"/>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62" name="Oval 545"/>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63" name="Oval 546"/>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64" name="Oval 547"/>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65" name="Oval 548"/>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66" name="Oval 549"/>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67" name="Oval 550"/>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68" name="Oval 551"/>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69" name="Oval 552"/>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70" name="Oval 553"/>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71" name="Oval 554"/>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72" name="Oval 555"/>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73" name="Oval 556"/>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74" name="Oval 557"/>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75" name="Oval 558"/>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76" name="Oval 559"/>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77" name="Oval 560"/>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78" name="Oval 561"/>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79" name="Oval 562"/>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80" name="Oval 563"/>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81" name="Oval 564"/>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82" name="Oval 565"/>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83" name="Oval 566"/>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84" name="Oval 567"/>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85" name="Oval 568"/>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86" name="Oval 569"/>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87" name="Oval 570"/>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88" name="Oval 571"/>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89" name="Oval 572"/>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90" name="Oval 573"/>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91" name="Oval 574"/>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92" name="Oval 575"/>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93" name="Oval 576"/>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94" name="Oval 577"/>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95" name="Oval 578"/>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96" name="Oval 579"/>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97" name="Oval 580"/>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98" name="Oval 581"/>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599" name="Oval 582"/>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00" name="Oval 583"/>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01" name="Oval 584"/>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02" name="Oval 585"/>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03" name="Oval 586"/>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04" name="Oval 587"/>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05" name="Oval 588"/>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06" name="Oval 589"/>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07" name="Oval 590"/>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08" name="Oval 591"/>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09" name="Oval 592"/>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10" name="Oval 593"/>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11" name="Oval 594"/>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12" name="Oval 595"/>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13" name="Oval 596"/>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14" name="Oval 597"/>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15" name="Oval 598"/>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16" name="Oval 599"/>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17" name="Oval 600"/>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18" name="Oval 601"/>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19" name="Oval 602"/>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20" name="Oval 603"/>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21" name="Oval 604"/>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22" name="Oval 605"/>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23" name="Oval 606"/>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24" name="Oval 60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25" name="Oval 60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26" name="Oval 61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27" name="Oval 61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28" name="Oval 61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29" name="Oval 61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30" name="Oval 61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31" name="Oval 61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32" name="Oval 61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33" name="Oval 61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34" name="Oval 61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35" name="Oval 61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36" name="Oval 62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37" name="Oval 62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38" name="Oval 62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39" name="Oval 62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40" name="Oval 62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41" name="Oval 62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42" name="Oval 62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43" name="Oval 62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44" name="Oval 62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45" name="Oval 62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46" name="Oval 63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47" name="Oval 63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48" name="Oval 63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49" name="Oval 63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50" name="Oval 63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51" name="Oval 63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52" name="Oval 63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53" name="Oval 63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54" name="Oval 63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55" name="Oval 63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56" name="Oval 64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57" name="Oval 64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58" name="Oval 64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59" name="Oval 64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60" name="Oval 64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61" name="Oval 64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62" name="Oval 64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63" name="Oval 64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64" name="Oval 64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65" name="Oval 64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66" name="Oval 65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67" name="Oval 65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68" name="Oval 65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69" name="Oval 65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70" name="Oval 65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71" name="Oval 65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72" name="Oval 65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73" name="Oval 65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74" name="Oval 65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75" name="Oval 65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76" name="Oval 66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77" name="Oval 66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78" name="Oval 66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79" name="Oval 66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80" name="Oval 66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81" name="Oval 66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82" name="Oval 66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83" name="Oval 66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84" name="Oval 66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85" name="Oval 66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86" name="Oval 67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87" name="Oval 67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88" name="Oval 67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89" name="Oval 67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90" name="Oval 67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91" name="Oval 67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92" name="Oval 67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93" name="Oval 67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94" name="Oval 67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95" name="Oval 67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96" name="Oval 68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97" name="Oval 68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98" name="Oval 68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699" name="Oval 68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00" name="Oval 68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01" name="Oval 68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02" name="Oval 68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03" name="Oval 68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04" name="Oval 68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05" name="Oval 68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06" name="Oval 69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07" name="Oval 69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08" name="Oval 69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09" name="Oval 69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10" name="Oval 69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11" name="Oval 69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12" name="Oval 69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13" name="Oval 69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14" name="Oval 69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15" name="Oval 69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16" name="Oval 70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17" name="Oval 70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18" name="Oval 70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19" name="Oval 70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20" name="Oval 70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21" name="Oval 70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22" name="Oval 70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23" name="Oval 70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24" name="Oval 70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25" name="Oval 70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26" name="Oval 71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27" name="Oval 71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28" name="Oval 71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29" name="Oval 71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30" name="Oval 71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31" name="Oval 71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32" name="Oval 71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33" name="Oval 71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34" name="Oval 71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35" name="Oval 71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36" name="Oval 72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37" name="Oval 72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38" name="Oval 72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39" name="Oval 72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40" name="Oval 72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41" name="Oval 72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42" name="Oval 72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43" name="Oval 72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44" name="Oval 72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45" name="Oval 72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46" name="Oval 73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47" name="Oval 73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48" name="Oval 73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49" name="Oval 73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50" name="Oval 73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51" name="Oval 73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52" name="Oval 73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53" name="Oval 73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54" name="Oval 73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55" name="Oval 73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56" name="Oval 74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57" name="Oval 74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58" name="Oval 74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59" name="Oval 74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60" name="Oval 74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61" name="Oval 74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62" name="Oval 74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63" name="Oval 74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64" name="Oval 74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65" name="Oval 74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66" name="Oval 75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67" name="Oval 75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68" name="Oval 75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69" name="Oval 75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70" name="Oval 75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71" name="Oval 75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72" name="Oval 75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73" name="Oval 75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74" name="Oval 75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75" name="Oval 75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76" name="Oval 76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77" name="Oval 76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78" name="Oval 76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79" name="Oval 76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80" name="Oval 76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81" name="Oval 76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82" name="Oval 76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83" name="Oval 76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84" name="Oval 76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85" name="Oval 76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86" name="Oval 77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87" name="Oval 77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88" name="Oval 77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89" name="Oval 77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90" name="Oval 77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91" name="Oval 77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92" name="Oval 77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93" name="Oval 77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94" name="Oval 77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95" name="Oval 77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96" name="Oval 78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97" name="Oval 78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98" name="Oval 78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799" name="Oval 78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00" name="Oval 78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01" name="Oval 78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02" name="Oval 78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03" name="Oval 78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04" name="Oval 78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05" name="Oval 78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06" name="Oval 79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07" name="Oval 79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08" name="Oval 79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09" name="Oval 79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10" name="Oval 79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11" name="Oval 79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12" name="Oval 79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13" name="Oval 79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14" name="Oval 79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15" name="Oval 79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16" name="Oval 80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17" name="Oval 80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18" name="Oval 80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19" name="Oval 80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20" name="Oval 80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21" name="Oval 80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22" name="Oval 80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23" name="Oval 80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24" name="Oval 809"/>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25" name="Oval 810"/>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26" name="Oval 811"/>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27" name="Oval 812"/>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28" name="Oval 813"/>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29" name="Oval 814"/>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30" name="Oval 815"/>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31" name="Oval 816"/>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32" name="Oval 817"/>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33" name="Oval 818"/>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34" name="Oval 819"/>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35" name="Oval 820"/>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36" name="Oval 821"/>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37" name="Oval 822"/>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38" name="Oval 823"/>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39" name="Oval 824"/>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40" name="Oval 825"/>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41" name="Oval 826"/>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42" name="Oval 827"/>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43" name="Oval 828"/>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44" name="Oval 829"/>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45" name="Oval 830"/>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46" name="Oval 831"/>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47" name="Oval 832"/>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48" name="Oval 833"/>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49" name="Oval 834"/>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50" name="Oval 835"/>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51" name="Oval 836"/>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52" name="Oval 837"/>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53" name="Oval 838"/>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54" name="Oval 839"/>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55" name="Oval 840"/>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56" name="Oval 841"/>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57" name="Oval 842"/>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58" name="Oval 843"/>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59" name="Oval 844"/>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60" name="Oval 845"/>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61" name="Oval 846"/>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62" name="Oval 847"/>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63" name="Oval 848"/>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64" name="Oval 849"/>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65" name="Oval 850"/>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66" name="Oval 851"/>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67" name="Oval 852"/>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68" name="Oval 853"/>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69" name="Oval 854"/>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70" name="Oval 855"/>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71" name="Oval 856"/>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72" name="Oval 857"/>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73" name="Oval 858"/>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74" name="Oval 859"/>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75" name="Oval 860"/>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76" name="Oval 861"/>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77" name="Oval 862"/>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78" name="Oval 863"/>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79" name="Oval 864"/>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80" name="Oval 865"/>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81" name="Oval 866"/>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82" name="Oval 867"/>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83" name="Oval 868"/>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84" name="Oval 869"/>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85" name="Oval 870"/>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86" name="Oval 871"/>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87" name="Oval 872"/>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88" name="Oval 873"/>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89" name="Oval 874"/>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90" name="Oval 875"/>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91" name="Oval 876"/>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92" name="Oval 877"/>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93" name="Oval 878"/>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94" name="Oval 879"/>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95" name="Oval 880"/>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96" name="Oval 881"/>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97" name="Oval 882"/>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98" name="Oval 883"/>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899" name="Oval 884"/>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00" name="Oval 885"/>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01" name="Oval 886"/>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02" name="Oval 887"/>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03" name="Oval 888"/>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04" name="Oval 889"/>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05" name="Oval 890"/>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06" name="Oval 891"/>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07" name="Oval 892"/>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08" name="Oval 893"/>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09" name="Oval 894"/>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10" name="Oval 895"/>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11" name="Oval 896"/>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12" name="Oval 897"/>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13" name="Oval 898"/>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14" name="Oval 899"/>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15" name="Oval 900"/>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16" name="Oval 901"/>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17" name="Oval 902"/>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18" name="Oval 903"/>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19" name="Oval 904"/>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20" name="Oval 905"/>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21" name="Oval 906"/>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22" name="Oval 907"/>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23" name="Oval 908"/>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24" name="Oval 909"/>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25" name="Oval 910"/>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26" name="Oval 911"/>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27" name="Oval 912"/>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28" name="Oval 913"/>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29" name="Oval 914"/>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30" name="Oval 915"/>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31" name="Oval 916"/>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32" name="Oval 917"/>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33" name="Oval 918"/>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34" name="Oval 919"/>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35" name="Oval 920"/>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36" name="Oval 921"/>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37" name="Oval 922"/>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38" name="Oval 923"/>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39" name="Oval 924"/>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40" name="Oval 925"/>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41" name="Oval 926"/>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42" name="Oval 927"/>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43" name="Oval 928"/>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44" name="Oval 929"/>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45" name="Oval 930"/>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46" name="Oval 931"/>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47" name="Oval 932"/>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48" name="Oval 933"/>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49" name="Oval 934"/>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50" name="Oval 935"/>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51" name="Oval 936"/>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52" name="Oval 937"/>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53" name="Oval 938"/>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54" name="Oval 939"/>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55" name="Oval 940"/>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56" name="Oval 941"/>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57" name="Oval 942"/>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58" name="Oval 943"/>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59" name="Oval 944"/>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60" name="Oval 945"/>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61" name="Oval 946"/>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62" name="Oval 947"/>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63" name="Oval 948"/>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64" name="Oval 949"/>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65" name="Oval 950"/>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66" name="Oval 951"/>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67" name="Oval 952"/>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68" name="Oval 953"/>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69" name="Oval 954"/>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70" name="Oval 955"/>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71" name="Oval 956"/>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72" name="Oval 957"/>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73" name="Oval 958"/>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74" name="Oval 959"/>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75" name="Oval 960"/>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76" name="Oval 961"/>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77" name="Oval 962"/>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78" name="Oval 963"/>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79" name="Oval 964"/>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80" name="Oval 965"/>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81" name="Oval 966"/>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82" name="Oval 967"/>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83" name="Oval 968"/>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84" name="Oval 969"/>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85" name="Oval 970"/>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86" name="Oval 971"/>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87" name="Oval 972"/>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88" name="Oval 973"/>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89" name="Oval 974"/>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90" name="Oval 975"/>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91" name="Oval 976"/>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92" name="Oval 977"/>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93" name="Oval 978"/>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94" name="Oval 979"/>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95" name="Oval 980"/>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96" name="Oval 981"/>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97" name="Oval 982"/>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98" name="Oval 983"/>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2999" name="Oval 984"/>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00" name="Oval 985"/>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01" name="Oval 986"/>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02" name="Oval 987"/>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03" name="Oval 988"/>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04" name="Oval 989"/>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05" name="Oval 990"/>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06" name="Oval 991"/>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07" name="Oval 992"/>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08" name="Oval 993"/>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09" name="Oval 994"/>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10" name="Oval 995"/>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11" name="Oval 996"/>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12" name="Oval 997"/>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13" name="Oval 998"/>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14" name="Oval 999"/>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15" name="Oval 1000"/>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16" name="Oval 1001"/>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17" name="Oval 1002"/>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18" name="Oval 1003"/>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19" name="Oval 1004"/>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20" name="Oval 1005"/>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21" name="Oval 1006"/>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22" name="Oval 1007"/>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23" name="Oval 1008"/>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24" name="Oval 101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25" name="Oval 101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26" name="Oval 101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27" name="Oval 101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28" name="Oval 101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29" name="Oval 101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30" name="Oval 101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31" name="Oval 101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32" name="Oval 101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33" name="Oval 101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34" name="Oval 102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35" name="Oval 102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36" name="Oval 102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37" name="Oval 102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38" name="Oval 102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39" name="Oval 102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40" name="Oval 102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41" name="Oval 102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42" name="Oval 102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43" name="Oval 102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44" name="Oval 103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45" name="Oval 103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46" name="Oval 103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47" name="Oval 103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48" name="Oval 103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49" name="Oval 103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50" name="Oval 103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51" name="Oval 103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52" name="Oval 103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53" name="Oval 103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54" name="Oval 104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55" name="Oval 104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56" name="Oval 104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57" name="Oval 104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58" name="Oval 104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59" name="Oval 104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60" name="Oval 104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61" name="Oval 104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62" name="Oval 104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63" name="Oval 104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64" name="Oval 105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65" name="Oval 105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66" name="Oval 105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67" name="Oval 105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68" name="Oval 105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69" name="Oval 105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70" name="Oval 105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71" name="Oval 105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72" name="Oval 105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73" name="Oval 105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74" name="Oval 106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75" name="Oval 106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76" name="Oval 106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77" name="Oval 106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78" name="Oval 106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79" name="Oval 106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80" name="Oval 106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81" name="Oval 106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82" name="Oval 106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83" name="Oval 106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84" name="Oval 107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85" name="Oval 107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86" name="Oval 107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87" name="Oval 107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88" name="Oval 107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89" name="Oval 107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90" name="Oval 107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91" name="Oval 107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92" name="Oval 107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93" name="Oval 107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94" name="Oval 108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95" name="Oval 108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96" name="Oval 108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97" name="Oval 108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98" name="Oval 108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099" name="Oval 108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00" name="Oval 108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01" name="Oval 108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02" name="Oval 108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03" name="Oval 108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04" name="Oval 109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05" name="Oval 109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06" name="Oval 109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07" name="Oval 109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08" name="Oval 109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09" name="Oval 109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10" name="Oval 109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11" name="Oval 109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12" name="Oval 109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13" name="Oval 109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14" name="Oval 110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15" name="Oval 110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16" name="Oval 110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17" name="Oval 110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18" name="Oval 110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19" name="Oval 110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20" name="Oval 110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21" name="Oval 110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22" name="Oval 110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23" name="Oval 110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24" name="Oval 111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25" name="Oval 111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26" name="Oval 111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27" name="Oval 111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28" name="Oval 111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29" name="Oval 111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30" name="Oval 111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31" name="Oval 111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32" name="Oval 111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33" name="Oval 111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34" name="Oval 112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35" name="Oval 112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36" name="Oval 112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37" name="Oval 112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38" name="Oval 112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39" name="Oval 112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40" name="Oval 112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41" name="Oval 112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42" name="Oval 112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43" name="Oval 112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44" name="Oval 113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45" name="Oval 113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46" name="Oval 113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47" name="Oval 113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48" name="Oval 113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49" name="Oval 113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50" name="Oval 113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51" name="Oval 113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52" name="Oval 113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53" name="Oval 113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54" name="Oval 114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55" name="Oval 114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56" name="Oval 114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57" name="Oval 114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58" name="Oval 114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59" name="Oval 114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60" name="Oval 114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61" name="Oval 114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62" name="Oval 114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63" name="Oval 114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64" name="Oval 115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65" name="Oval 115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66" name="Oval 115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67" name="Oval 115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68" name="Oval 115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69" name="Oval 115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70" name="Oval 115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71" name="Oval 115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72" name="Oval 115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73" name="Oval 115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74" name="Oval 116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75" name="Oval 116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76" name="Oval 116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77" name="Oval 116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78" name="Oval 116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79" name="Oval 116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80" name="Oval 116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81" name="Oval 116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82" name="Oval 116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83" name="Oval 116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84" name="Oval 117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85" name="Oval 117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86" name="Oval 117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87" name="Oval 117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88" name="Oval 117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89" name="Oval 117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90" name="Oval 117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91" name="Oval 117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92" name="Oval 117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93" name="Oval 117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94" name="Oval 118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95" name="Oval 118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96" name="Oval 118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97" name="Oval 118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98" name="Oval 118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199" name="Oval 118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00" name="Oval 118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01" name="Oval 118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02" name="Oval 118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03" name="Oval 118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04" name="Oval 119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05" name="Oval 119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06" name="Oval 119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07" name="Oval 119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08" name="Oval 119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09" name="Oval 119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10" name="Oval 119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11" name="Oval 119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12" name="Oval 119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13" name="Oval 119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14" name="Oval 120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15" name="Oval 120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16" name="Oval 120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17" name="Oval 120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18" name="Oval 120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19" name="Oval 120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20" name="Oval 120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21" name="Oval 120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22" name="Oval 120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23" name="Oval 120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24" name="Oval 1211"/>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25" name="Oval 1212"/>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26" name="Oval 1213"/>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27" name="Oval 1214"/>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28" name="Oval 1215"/>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29" name="Oval 1216"/>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30" name="Oval 1217"/>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31" name="Oval 1218"/>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32" name="Oval 1219"/>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33" name="Oval 1220"/>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34" name="Oval 1221"/>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35" name="Oval 1222"/>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36" name="Oval 1223"/>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37" name="Oval 1224"/>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38" name="Oval 1225"/>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39" name="Oval 1226"/>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40" name="Oval 1227"/>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41" name="Oval 1228"/>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42" name="Oval 1229"/>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43" name="Oval 1230"/>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44" name="Oval 1231"/>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45" name="Oval 1232"/>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46" name="Oval 1233"/>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47" name="Oval 1234"/>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48" name="Oval 1235"/>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49" name="Oval 1236"/>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50" name="Oval 1237"/>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51" name="Oval 1238"/>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52" name="Oval 1239"/>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53" name="Oval 1240"/>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54" name="Oval 1241"/>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55" name="Oval 1242"/>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56" name="Oval 1243"/>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57" name="Oval 1244"/>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58" name="Oval 1245"/>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59" name="Oval 1246"/>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60" name="Oval 1247"/>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61" name="Oval 1248"/>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62" name="Oval 1249"/>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63" name="Oval 1250"/>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64" name="Oval 1251"/>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65" name="Oval 1252"/>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66" name="Oval 1253"/>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67" name="Oval 1254"/>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68" name="Oval 1255"/>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69" name="Oval 1256"/>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70" name="Oval 1257"/>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71" name="Oval 1258"/>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72" name="Oval 1259"/>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73" name="Oval 1260"/>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74" name="Oval 1261"/>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75" name="Oval 1262"/>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76" name="Oval 1263"/>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77" name="Oval 1264"/>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78" name="Oval 1265"/>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79" name="Oval 1266"/>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80" name="Oval 1267"/>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81" name="Oval 1268"/>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82" name="Oval 1269"/>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83" name="Oval 1270"/>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84" name="Oval 1271"/>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85" name="Oval 1272"/>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86" name="Oval 1273"/>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87" name="Oval 1274"/>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88" name="Oval 1275"/>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89" name="Oval 1276"/>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90" name="Oval 1277"/>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91" name="Oval 1278"/>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92" name="Oval 1279"/>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93" name="Oval 1280"/>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94" name="Oval 1281"/>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95" name="Oval 1282"/>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96" name="Oval 1283"/>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97" name="Oval 1284"/>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98" name="Oval 1285"/>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299" name="Oval 1286"/>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00" name="Oval 1287"/>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01" name="Oval 1288"/>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02" name="Oval 1289"/>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03" name="Oval 1290"/>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04" name="Oval 1291"/>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05" name="Oval 1292"/>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06" name="Oval 1293"/>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07" name="Oval 1294"/>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08" name="Oval 1295"/>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09" name="Oval 1296"/>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10" name="Oval 1297"/>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11" name="Oval 1298"/>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12" name="Oval 1299"/>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13" name="Oval 1300"/>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14" name="Oval 1301"/>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15" name="Oval 1302"/>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16" name="Oval 1303"/>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17" name="Oval 1304"/>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18" name="Oval 1305"/>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19" name="Oval 1306"/>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20" name="Oval 1307"/>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21" name="Oval 1308"/>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22" name="Oval 1309"/>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23" name="Oval 1310"/>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24" name="Oval 1311"/>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25" name="Oval 1312"/>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26" name="Oval 1313"/>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27" name="Oval 1314"/>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28" name="Oval 1315"/>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29" name="Oval 1316"/>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30" name="Oval 1317"/>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31" name="Oval 1318"/>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32" name="Oval 1319"/>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33" name="Oval 1320"/>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34" name="Oval 1321"/>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35" name="Oval 1322"/>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36" name="Oval 1323"/>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37" name="Oval 1324"/>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38" name="Oval 1325"/>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39" name="Oval 1326"/>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40" name="Oval 1327"/>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41" name="Oval 1328"/>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42" name="Oval 1329"/>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43" name="Oval 1330"/>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44" name="Oval 1331"/>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45" name="Oval 1332"/>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46" name="Oval 1333"/>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47" name="Oval 1334"/>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48" name="Oval 1335"/>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49" name="Oval 1336"/>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50" name="Oval 1337"/>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51" name="Oval 1338"/>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52" name="Oval 1339"/>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53" name="Oval 1340"/>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54" name="Oval 1341"/>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55" name="Oval 1342"/>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56" name="Oval 1343"/>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57" name="Oval 1344"/>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58" name="Oval 1345"/>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59" name="Oval 1346"/>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60" name="Oval 1347"/>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61" name="Oval 1348"/>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62" name="Oval 1349"/>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63" name="Oval 1350"/>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64" name="Oval 1351"/>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65" name="Oval 1352"/>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66" name="Oval 1353"/>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67" name="Oval 1354"/>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68" name="Oval 1355"/>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69" name="Oval 1356"/>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70" name="Oval 1357"/>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71" name="Oval 1358"/>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72" name="Oval 1359"/>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73" name="Oval 1360"/>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74" name="Oval 1361"/>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75" name="Oval 1362"/>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76" name="Oval 1363"/>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77" name="Oval 1364"/>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78" name="Oval 1365"/>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79" name="Oval 1366"/>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80" name="Oval 1367"/>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81" name="Oval 1368"/>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82" name="Oval 1369"/>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83" name="Oval 1370"/>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84" name="Oval 1371"/>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85" name="Oval 1372"/>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86" name="Oval 1373"/>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87" name="Oval 1374"/>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88" name="Oval 1375"/>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89" name="Oval 1376"/>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90" name="Oval 1377"/>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91" name="Oval 1378"/>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92" name="Oval 1379"/>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93" name="Oval 1380"/>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94" name="Oval 1381"/>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95" name="Oval 1382"/>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96" name="Oval 1383"/>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97" name="Oval 1384"/>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98" name="Oval 1385"/>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399" name="Oval 1386"/>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00" name="Oval 1387"/>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01" name="Oval 1388"/>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02" name="Oval 1389"/>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03" name="Oval 1390"/>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04" name="Oval 1391"/>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05" name="Oval 1392"/>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06" name="Oval 1393"/>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07" name="Oval 1394"/>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08" name="Oval 1395"/>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09" name="Oval 1396"/>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10" name="Oval 1397"/>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11" name="Oval 1398"/>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12" name="Oval 1399"/>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13" name="Oval 1400"/>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14" name="Oval 1401"/>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15" name="Oval 1402"/>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16" name="Oval 1403"/>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17" name="Oval 1404"/>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18" name="Oval 1405"/>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19" name="Oval 1406"/>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20" name="Oval 1407"/>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21" name="Oval 1408"/>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22" name="Oval 1409"/>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23" name="Oval 1410"/>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24" name="Oval 141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25" name="Oval 141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26" name="Oval 141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27" name="Oval 141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28" name="Oval 141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29" name="Oval 141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30" name="Oval 141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31" name="Oval 141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32" name="Oval 142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33" name="Oval 142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34" name="Oval 142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35" name="Oval 142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36" name="Oval 142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37" name="Oval 142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38" name="Oval 142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39" name="Oval 142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40" name="Oval 142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41" name="Oval 142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42" name="Oval 143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43" name="Oval 143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44" name="Oval 143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45" name="Oval 143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46" name="Oval 143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47" name="Oval 143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48" name="Oval 143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49" name="Oval 143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50" name="Oval 143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51" name="Oval 143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52" name="Oval 144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53" name="Oval 144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54" name="Oval 144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55" name="Oval 144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56" name="Oval 144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57" name="Oval 144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58" name="Oval 144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59" name="Oval 144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60" name="Oval 144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61" name="Oval 144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62" name="Oval 145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63" name="Oval 145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64" name="Oval 145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65" name="Oval 145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66" name="Oval 145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67" name="Oval 145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68" name="Oval 145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69" name="Oval 145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70" name="Oval 145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71" name="Oval 145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72" name="Oval 146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73" name="Oval 146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74" name="Oval 146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75" name="Oval 146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76" name="Oval 146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77" name="Oval 146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78" name="Oval 146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79" name="Oval 146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80" name="Oval 146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81" name="Oval 146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82" name="Oval 147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83" name="Oval 147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84" name="Oval 147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85" name="Oval 147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86" name="Oval 147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87" name="Oval 147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88" name="Oval 147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89" name="Oval 147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90" name="Oval 147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91" name="Oval 147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92" name="Oval 148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93" name="Oval 148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94" name="Oval 148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95" name="Oval 148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96" name="Oval 148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97" name="Oval 148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98" name="Oval 148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499" name="Oval 148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00" name="Oval 148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01" name="Oval 148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02" name="Oval 149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03" name="Oval 149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04" name="Oval 149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05" name="Oval 149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06" name="Oval 149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07" name="Oval 149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08" name="Oval 149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09" name="Oval 149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10" name="Oval 149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11" name="Oval 149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12" name="Oval 150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13" name="Oval 150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14" name="Oval 150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15" name="Oval 150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16" name="Oval 150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17" name="Oval 150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18" name="Oval 150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19" name="Oval 150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20" name="Oval 150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21" name="Oval 150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22" name="Oval 151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23" name="Oval 151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24" name="Oval 151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25" name="Oval 151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26" name="Oval 151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27" name="Oval 151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28" name="Oval 151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29" name="Oval 151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30" name="Oval 151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31" name="Oval 151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32" name="Oval 152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33" name="Oval 152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34" name="Oval 152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35" name="Oval 152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36" name="Oval 152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37" name="Oval 152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38" name="Oval 152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39" name="Oval 152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40" name="Oval 152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41" name="Oval 152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42" name="Oval 153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43" name="Oval 153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44" name="Oval 153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45" name="Oval 153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46" name="Oval 153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47" name="Oval 153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48" name="Oval 153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49" name="Oval 153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50" name="Oval 153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51" name="Oval 153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52" name="Oval 154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53" name="Oval 154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54" name="Oval 154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55" name="Oval 154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56" name="Oval 154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57" name="Oval 154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58" name="Oval 154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59" name="Oval 154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60" name="Oval 154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61" name="Oval 154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62" name="Oval 155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63" name="Oval 155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64" name="Oval 155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65" name="Oval 155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66" name="Oval 155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67" name="Oval 155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68" name="Oval 155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69" name="Oval 155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70" name="Oval 155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71" name="Oval 155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72" name="Oval 156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73" name="Oval 156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74" name="Oval 156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75" name="Oval 156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76" name="Oval 156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77" name="Oval 156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78" name="Oval 156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79" name="Oval 156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80" name="Oval 156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81" name="Oval 156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82" name="Oval 157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83" name="Oval 157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84" name="Oval 157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85" name="Oval 157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86" name="Oval 157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87" name="Oval 157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88" name="Oval 157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89" name="Oval 157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90" name="Oval 157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91" name="Oval 157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92" name="Oval 158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93" name="Oval 158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94" name="Oval 158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95" name="Oval 158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96" name="Oval 158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97" name="Oval 158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98" name="Oval 158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599" name="Oval 158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00" name="Oval 158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01" name="Oval 158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02" name="Oval 159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03" name="Oval 159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04" name="Oval 159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05" name="Oval 159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06" name="Oval 159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07" name="Oval 159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08" name="Oval 159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09" name="Oval 159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10" name="Oval 159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11" name="Oval 159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12" name="Oval 160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13" name="Oval 160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14" name="Oval 160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15" name="Oval 160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16" name="Oval 160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17" name="Oval 160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18" name="Oval 160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19" name="Oval 160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20" name="Oval 160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21" name="Oval 160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22" name="Oval 161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23" name="Oval 161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24" name="Oval 1613"/>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25" name="Oval 1614"/>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26" name="Oval 1615"/>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27" name="Oval 1616"/>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28" name="Oval 1617"/>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29" name="Oval 1618"/>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30" name="Oval 1619"/>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31" name="Oval 1620"/>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32" name="Oval 1621"/>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33" name="Oval 1622"/>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34" name="Oval 1623"/>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35" name="Oval 1624"/>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36" name="Oval 1625"/>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37" name="Oval 1626"/>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38" name="Oval 1627"/>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39" name="Oval 1628"/>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40" name="Oval 1629"/>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41" name="Oval 1630"/>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42" name="Oval 1631"/>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43" name="Oval 1632"/>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44" name="Oval 1633"/>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45" name="Oval 1634"/>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46" name="Oval 1635"/>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47" name="Oval 1636"/>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48" name="Oval 1637"/>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49" name="Oval 1638"/>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50" name="Oval 1639"/>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51" name="Oval 1640"/>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52" name="Oval 1641"/>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53" name="Oval 1642"/>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54" name="Oval 1643"/>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55" name="Oval 1644"/>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56" name="Oval 1645"/>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57" name="Oval 1646"/>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58" name="Oval 1647"/>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59" name="Oval 1648"/>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60" name="Oval 1649"/>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61" name="Oval 1650"/>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62" name="Oval 1651"/>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63" name="Oval 1652"/>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64" name="Oval 1653"/>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65" name="Oval 1654"/>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66" name="Oval 1655"/>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67" name="Oval 1656"/>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68" name="Oval 1657"/>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69" name="Oval 1658"/>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70" name="Oval 1659"/>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71" name="Oval 1660"/>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72" name="Oval 1661"/>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73" name="Oval 1662"/>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74" name="Oval 1663"/>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75" name="Oval 1664"/>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76" name="Oval 1665"/>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77" name="Oval 1666"/>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78" name="Oval 1667"/>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79" name="Oval 1668"/>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80" name="Oval 1669"/>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81" name="Oval 1670"/>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82" name="Oval 1671"/>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83" name="Oval 1672"/>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84" name="Oval 1673"/>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85" name="Oval 1674"/>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86" name="Oval 1675"/>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87" name="Oval 1676"/>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88" name="Oval 1677"/>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89" name="Oval 1678"/>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90" name="Oval 1679"/>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91" name="Oval 1680"/>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92" name="Oval 1681"/>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93" name="Oval 1682"/>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94" name="Oval 1683"/>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95" name="Oval 1684"/>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96" name="Oval 1685"/>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97" name="Oval 1686"/>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98" name="Oval 1687"/>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699" name="Oval 1688"/>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00" name="Oval 1689"/>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01" name="Oval 1690"/>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02" name="Oval 1691"/>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03" name="Oval 1692"/>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04" name="Oval 1693"/>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05" name="Oval 1694"/>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06" name="Oval 1695"/>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07" name="Oval 1696"/>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08" name="Oval 1697"/>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09" name="Oval 1698"/>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10" name="Oval 1699"/>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11" name="Oval 1700"/>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12" name="Oval 1701"/>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13" name="Oval 1702"/>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14" name="Oval 1703"/>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15" name="Oval 1704"/>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16" name="Oval 1705"/>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17" name="Oval 1706"/>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18" name="Oval 1707"/>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19" name="Oval 1708"/>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20" name="Oval 1709"/>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21" name="Oval 1710"/>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22" name="Oval 1711"/>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23" name="Oval 1712"/>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24" name="Oval 1713"/>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25" name="Oval 1714"/>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26" name="Oval 1715"/>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27" name="Oval 1716"/>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28" name="Oval 1717"/>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29" name="Oval 1718"/>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30" name="Oval 1719"/>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31" name="Oval 1720"/>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32" name="Oval 1721"/>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33" name="Oval 1722"/>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34" name="Oval 1723"/>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35" name="Oval 1724"/>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36" name="Oval 1725"/>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37" name="Oval 1726"/>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38" name="Oval 1727"/>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39" name="Oval 1728"/>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40" name="Oval 1729"/>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41" name="Oval 1730"/>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42" name="Oval 1731"/>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43" name="Oval 1732"/>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44" name="Oval 1733"/>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45" name="Oval 1734"/>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46" name="Oval 1735"/>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47" name="Oval 1736"/>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48" name="Oval 1737"/>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49" name="Oval 1738"/>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50" name="Oval 1739"/>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51" name="Oval 1740"/>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52" name="Oval 1741"/>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53" name="Oval 1742"/>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54" name="Oval 1743"/>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55" name="Oval 1744"/>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56" name="Oval 1745"/>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57" name="Oval 1746"/>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58" name="Oval 1747"/>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59" name="Oval 1748"/>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60" name="Oval 1749"/>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61" name="Oval 1750"/>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62" name="Oval 1751"/>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63" name="Oval 1752"/>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64" name="Oval 1753"/>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65" name="Oval 1754"/>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66" name="Oval 1755"/>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67" name="Oval 1756"/>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68" name="Oval 1757"/>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69" name="Oval 1758"/>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70" name="Oval 1759"/>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71" name="Oval 1760"/>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72" name="Oval 1761"/>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73" name="Oval 1762"/>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74" name="Oval 1763"/>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75" name="Oval 1764"/>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76" name="Oval 1765"/>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77" name="Oval 1766"/>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78" name="Oval 1767"/>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79" name="Oval 1768"/>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80" name="Oval 1769"/>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81" name="Oval 1770"/>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82" name="Oval 1771"/>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83" name="Oval 1772"/>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84" name="Oval 1773"/>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85" name="Oval 1774"/>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86" name="Oval 1775"/>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87" name="Oval 1776"/>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88" name="Oval 1777"/>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89" name="Oval 1778"/>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90" name="Oval 1779"/>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91" name="Oval 1780"/>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92" name="Oval 1781"/>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93" name="Oval 1782"/>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94" name="Oval 1783"/>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95" name="Oval 1784"/>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96" name="Oval 1785"/>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97" name="Oval 1786"/>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98" name="Oval 1787"/>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799" name="Oval 1788"/>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00" name="Oval 1789"/>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01" name="Oval 1790"/>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02" name="Oval 1791"/>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03" name="Oval 1792"/>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04" name="Oval 1793"/>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05" name="Oval 1794"/>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06" name="Oval 1795"/>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07" name="Oval 1796"/>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08" name="Oval 1797"/>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09" name="Oval 1798"/>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10" name="Oval 1799"/>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11" name="Oval 1800"/>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12" name="Oval 1801"/>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13" name="Oval 1802"/>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14" name="Oval 1803"/>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15" name="Oval 1804"/>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16" name="Oval 1805"/>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17" name="Oval 1806"/>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18" name="Oval 1807"/>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19" name="Oval 1808"/>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20" name="Oval 1809"/>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21" name="Oval 1810"/>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22" name="Oval 1811"/>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23" name="Oval 1812"/>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24" name="Oval 181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25" name="Oval 181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26" name="Oval 181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27" name="Oval 181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28" name="Oval 181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29" name="Oval 181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30" name="Oval 182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31" name="Oval 182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32" name="Oval 182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33" name="Oval 182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34" name="Oval 182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35" name="Oval 182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36" name="Oval 182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37" name="Oval 182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38" name="Oval 182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39" name="Oval 182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40" name="Oval 183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41" name="Oval 183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42" name="Oval 183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43" name="Oval 183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44" name="Oval 183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45" name="Oval 183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46" name="Oval 183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47" name="Oval 183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48" name="Oval 183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49" name="Oval 183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50" name="Oval 184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51" name="Oval 184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52" name="Oval 184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53" name="Oval 184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54" name="Oval 184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55" name="Oval 184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56" name="Oval 184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57" name="Oval 184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58" name="Oval 184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59" name="Oval 184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60" name="Oval 185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61" name="Oval 185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62" name="Oval 185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63" name="Oval 185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64" name="Oval 185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65" name="Oval 185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66" name="Oval 185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67" name="Oval 185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68" name="Oval 185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69" name="Oval 185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70" name="Oval 186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71" name="Oval 186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72" name="Oval 186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73" name="Oval 186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74" name="Oval 186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75" name="Oval 186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76" name="Oval 186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77" name="Oval 186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78" name="Oval 186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79" name="Oval 186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80" name="Oval 187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81" name="Oval 187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82" name="Oval 187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83" name="Oval 187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84" name="Oval 187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85" name="Oval 187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86" name="Oval 187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87" name="Oval 187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88" name="Oval 187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89" name="Oval 187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90" name="Oval 188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91" name="Oval 188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92" name="Oval 188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93" name="Oval 188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94" name="Oval 188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95" name="Oval 188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96" name="Oval 188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97" name="Oval 188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98" name="Oval 188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899" name="Oval 188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00" name="Oval 189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01" name="Oval 189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02" name="Oval 189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03" name="Oval 189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04" name="Oval 189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05" name="Oval 189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06" name="Oval 189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07" name="Oval 189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08" name="Oval 189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09" name="Oval 189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10" name="Oval 190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11" name="Oval 190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12" name="Oval 190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13" name="Oval 190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14" name="Oval 190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15" name="Oval 190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16" name="Oval 190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17" name="Oval 190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18" name="Oval 190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19" name="Oval 190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20" name="Oval 191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21" name="Oval 191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22" name="Oval 191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23" name="Oval 191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24" name="Oval 191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25" name="Oval 191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26" name="Oval 191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27" name="Oval 191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28" name="Oval 191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29" name="Oval 191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30" name="Oval 192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31" name="Oval 192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32" name="Oval 192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33" name="Oval 192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34" name="Oval 192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35" name="Oval 192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36" name="Oval 192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37" name="Oval 192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38" name="Oval 192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39" name="Oval 192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40" name="Oval 193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41" name="Oval 193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42" name="Oval 193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43" name="Oval 193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44" name="Oval 193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45" name="Oval 193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46" name="Oval 193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47" name="Oval 193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48" name="Oval 193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49" name="Oval 193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50" name="Oval 194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51" name="Oval 194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52" name="Oval 194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53" name="Oval 194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54" name="Oval 194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55" name="Oval 194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56" name="Oval 194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57" name="Oval 194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58" name="Oval 194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59" name="Oval 194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60" name="Oval 195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61" name="Oval 195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62" name="Oval 195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63" name="Oval 195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64" name="Oval 195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65" name="Oval 195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66" name="Oval 195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67" name="Oval 195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68" name="Oval 195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69" name="Oval 195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70" name="Oval 196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71" name="Oval 196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72" name="Oval 196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73" name="Oval 196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74" name="Oval 196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75" name="Oval 196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76" name="Oval 196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77" name="Oval 196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78" name="Oval 196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79" name="Oval 196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80" name="Oval 197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81" name="Oval 197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82" name="Oval 197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83" name="Oval 197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84" name="Oval 197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85" name="Oval 197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86" name="Oval 197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87" name="Oval 197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88" name="Oval 197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89" name="Oval 197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90" name="Oval 198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91" name="Oval 198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92" name="Oval 198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93" name="Oval 198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94" name="Oval 198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95" name="Oval 198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96" name="Oval 198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97" name="Oval 198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98" name="Oval 198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3999" name="Oval 198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4000" name="Oval 199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4001" name="Oval 199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4002" name="Oval 199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4003" name="Oval 199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4004" name="Oval 199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4005" name="Oval 199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4006" name="Oval 199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4007" name="Oval 199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4008" name="Oval 199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4009" name="Oval 199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4010" name="Oval 200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4011" name="Oval 200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4012" name="Oval 200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4013" name="Oval 200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4014" name="Oval 2004"/>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4015" name="Oval 2005"/>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4016" name="Oval 2006"/>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4017" name="Oval 2007"/>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4018" name="Oval 2008"/>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4019" name="Oval 2009"/>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4020" name="Oval 2010"/>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4021" name="Oval 2011"/>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4022" name="Oval 2012"/>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4023" name="Oval 2013"/>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4024" name="Oval 2015"/>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4025" name="Oval 2016"/>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4026" name="Oval 2017"/>
            <p:cNvSpPr>
              <a:spLocks noChangeArrowheads="1"/>
            </p:cNvSpPr>
            <p:nvPr/>
          </p:nvSpPr>
          <p:spPr bwMode="auto">
            <a:xfrm>
              <a:off x="6130925" y="3963988"/>
              <a:ext cx="44450" cy="44450"/>
            </a:xfrm>
            <a:prstGeom prst="ellipse">
              <a:avLst/>
            </a:prstGeom>
            <a:solidFill>
              <a:srgbClr val="F4B183"/>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sp>
          <p:nvSpPr>
            <p:cNvPr id="4027" name="Oval 2018"/>
            <p:cNvSpPr>
              <a:spLocks noChangeArrowheads="1"/>
            </p:cNvSpPr>
            <p:nvPr/>
          </p:nvSpPr>
          <p:spPr bwMode="auto">
            <a:xfrm>
              <a:off x="6130925" y="3963988"/>
              <a:ext cx="44450" cy="44450"/>
            </a:xfrm>
            <a:prstGeom prst="ellipse">
              <a:avLst/>
            </a:prstGeom>
            <a:noFill/>
            <a:ln w="3175" cap="flat">
              <a:solidFill>
                <a:srgbClr val="843C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rial" panose="020B0604020202020204" pitchFamily="34" charset="0"/>
                <a:cs typeface="Arial" panose="020B0604020202020204" pitchFamily="34" charset="0"/>
              </a:endParaRPr>
            </a:p>
          </p:txBody>
        </p:sp>
      </p:grpSp>
      <p:cxnSp>
        <p:nvCxnSpPr>
          <p:cNvPr id="4029" name="Gerade Verbindung mit Pfeil 4028"/>
          <p:cNvCxnSpPr>
            <a:stCxn id="4033" idx="0"/>
          </p:cNvCxnSpPr>
          <p:nvPr/>
        </p:nvCxnSpPr>
        <p:spPr>
          <a:xfrm flipH="1" flipV="1">
            <a:off x="9774315" y="4261282"/>
            <a:ext cx="1271635" cy="85825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33" name="Textfeld 4032"/>
          <p:cNvSpPr txBox="1"/>
          <p:nvPr/>
        </p:nvSpPr>
        <p:spPr>
          <a:xfrm>
            <a:off x="10200456" y="5119537"/>
            <a:ext cx="1690988" cy="1384995"/>
          </a:xfrm>
          <a:prstGeom prst="rect">
            <a:avLst/>
          </a:prstGeom>
          <a:noFill/>
        </p:spPr>
        <p:txBody>
          <a:bodyPr wrap="square" rtlCol="0">
            <a:spAutoFit/>
          </a:bodyPr>
          <a:lstStyle/>
          <a:p>
            <a:r>
              <a:rPr lang="de-DE" sz="1200" b="1" dirty="0" err="1">
                <a:solidFill>
                  <a:srgbClr val="B4C7E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Any</a:t>
            </a:r>
            <a:r>
              <a:rPr lang="de-DE" sz="1200" dirty="0">
                <a:solidFill>
                  <a:srgbClr val="B4C7E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de-DE" sz="1200" dirty="0" err="1">
                <a:solidFill>
                  <a:srgbClr val="B4C7E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test</a:t>
            </a:r>
            <a:r>
              <a:rPr lang="de-DE" sz="1200" dirty="0">
                <a:solidFill>
                  <a:srgbClr val="B4C7E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de-DE" sz="1200" dirty="0" err="1">
                <a:solidFill>
                  <a:srgbClr val="B4C7E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of</a:t>
            </a:r>
            <a:r>
              <a:rPr lang="de-DE" sz="1200" dirty="0">
                <a:solidFill>
                  <a:srgbClr val="B4C7E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 </a:t>
            </a:r>
            <a:r>
              <a:rPr lang="de-DE" sz="1200" dirty="0" err="1">
                <a:solidFill>
                  <a:srgbClr val="B4C7E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vehicle</a:t>
            </a:r>
            <a:r>
              <a:rPr lang="de-DE" sz="1200" dirty="0">
                <a:solidFill>
                  <a:srgbClr val="B4C7E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variant </a:t>
            </a:r>
            <a:r>
              <a:rPr lang="de-DE" sz="1200" dirty="0" err="1">
                <a:solidFill>
                  <a:srgbClr val="B4C7E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from</a:t>
            </a:r>
            <a:r>
              <a:rPr lang="de-DE" sz="1200" dirty="0">
                <a:solidFill>
                  <a:srgbClr val="B4C7E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de-DE" sz="1200" dirty="0" err="1">
                <a:solidFill>
                  <a:srgbClr val="B4C7E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production</a:t>
            </a:r>
            <a:r>
              <a:rPr lang="de-DE" sz="1200" dirty="0">
                <a:solidFill>
                  <a:srgbClr val="B4C7E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on </a:t>
            </a:r>
            <a:r>
              <a:rPr lang="de-DE" sz="1200" b="1" dirty="0" err="1">
                <a:solidFill>
                  <a:srgbClr val="B4C7E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other</a:t>
            </a:r>
            <a:r>
              <a:rPr lang="de-DE" sz="1200" dirty="0">
                <a:solidFill>
                  <a:srgbClr val="B4C7E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de-DE" sz="1200" dirty="0" err="1">
                <a:solidFill>
                  <a:srgbClr val="B4C7E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test</a:t>
            </a:r>
            <a:r>
              <a:rPr lang="de-DE" sz="1200" dirty="0">
                <a:solidFill>
                  <a:srgbClr val="B4C7E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de-DE" sz="1200" dirty="0" err="1">
                <a:solidFill>
                  <a:srgbClr val="B4C7E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tracks</a:t>
            </a:r>
            <a:r>
              <a:rPr lang="de-DE" sz="1200" dirty="0">
                <a:solidFill>
                  <a:srgbClr val="B4C7E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de-DE" sz="1200" dirty="0" err="1">
                <a:solidFill>
                  <a:srgbClr val="B4C7E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with</a:t>
            </a:r>
            <a:r>
              <a:rPr lang="de-DE" sz="1200" dirty="0">
                <a:solidFill>
                  <a:srgbClr val="B4C7E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de-DE" sz="1200" b="1" dirty="0" err="1">
                <a:solidFill>
                  <a:srgbClr val="B4C7E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other</a:t>
            </a:r>
            <a:r>
              <a:rPr lang="de-DE" sz="1200" dirty="0">
                <a:solidFill>
                  <a:srgbClr val="B4C7E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de-DE" sz="1200" dirty="0" err="1">
                <a:solidFill>
                  <a:srgbClr val="B4C7E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equipment</a:t>
            </a:r>
            <a:r>
              <a:rPr lang="de-DE" sz="1200" dirty="0">
                <a:solidFill>
                  <a:srgbClr val="B4C7E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de-DE" sz="1200" dirty="0" err="1">
                <a:solidFill>
                  <a:srgbClr val="B4C7E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a:t>
            </a:r>
            <a:r>
              <a:rPr lang="de-DE" sz="1200" dirty="0">
                <a:solidFill>
                  <a:srgbClr val="B4C7E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de-DE" sz="1200" dirty="0" err="1">
                <a:solidFill>
                  <a:srgbClr val="B4C7E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test</a:t>
            </a:r>
            <a:r>
              <a:rPr lang="de-DE" sz="1200" dirty="0">
                <a:solidFill>
                  <a:srgbClr val="B4C7E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de-DE" sz="1200" dirty="0" err="1">
                <a:solidFill>
                  <a:srgbClr val="B4C7E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team</a:t>
            </a:r>
            <a:r>
              <a:rPr lang="de-DE" sz="1200" dirty="0">
                <a:solidFill>
                  <a:srgbClr val="B4C7E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de-DE" sz="1200" dirty="0" err="1">
                <a:solidFill>
                  <a:srgbClr val="B4C7E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under</a:t>
            </a:r>
            <a:r>
              <a:rPr lang="de-DE" sz="1200" dirty="0">
                <a:solidFill>
                  <a:srgbClr val="B4C7E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de-DE" sz="1200" b="1" dirty="0">
                <a:solidFill>
                  <a:srgbClr val="B4C7E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different</a:t>
            </a:r>
            <a:r>
              <a:rPr lang="de-DE" sz="1200" dirty="0">
                <a:solidFill>
                  <a:srgbClr val="B4C7E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de-DE" sz="1200" dirty="0" err="1">
                <a:solidFill>
                  <a:srgbClr val="B4C7E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ambient</a:t>
            </a:r>
            <a:r>
              <a:rPr lang="de-DE" sz="1200" dirty="0">
                <a:solidFill>
                  <a:srgbClr val="B4C7E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de-DE" sz="1200" dirty="0" err="1">
                <a:solidFill>
                  <a:srgbClr val="B4C7E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conditions</a:t>
            </a:r>
            <a:r>
              <a:rPr lang="de-DE" sz="1200" dirty="0">
                <a:solidFill>
                  <a:srgbClr val="B4C7E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cxnSp>
        <p:nvCxnSpPr>
          <p:cNvPr id="4034" name="Gerade Verbindung mit Pfeil 4033"/>
          <p:cNvCxnSpPr>
            <a:stCxn id="4037" idx="0"/>
            <a:endCxn id="4027" idx="2"/>
          </p:cNvCxnSpPr>
          <p:nvPr/>
        </p:nvCxnSpPr>
        <p:spPr>
          <a:xfrm flipV="1">
            <a:off x="7999608" y="4410323"/>
            <a:ext cx="797398" cy="85364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37" name="Textfeld 4036"/>
          <p:cNvSpPr txBox="1"/>
          <p:nvPr/>
        </p:nvSpPr>
        <p:spPr>
          <a:xfrm>
            <a:off x="7154114" y="5263970"/>
            <a:ext cx="1690988" cy="1200329"/>
          </a:xfrm>
          <a:prstGeom prst="rect">
            <a:avLst/>
          </a:prstGeom>
          <a:noFill/>
        </p:spPr>
        <p:txBody>
          <a:bodyPr wrap="square" rtlCol="0">
            <a:spAutoFit/>
          </a:bodyPr>
          <a:lstStyle/>
          <a:p>
            <a:r>
              <a:rPr lang="de-DE" sz="1200" dirty="0">
                <a:solidFill>
                  <a:srgbClr val="F4B18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Tests </a:t>
            </a:r>
            <a:r>
              <a:rPr lang="de-DE" sz="1200" dirty="0" err="1">
                <a:solidFill>
                  <a:srgbClr val="F4B18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for</a:t>
            </a:r>
            <a:r>
              <a:rPr lang="de-DE" sz="1200" dirty="0">
                <a:solidFill>
                  <a:srgbClr val="F4B18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Type </a:t>
            </a:r>
            <a:r>
              <a:rPr lang="de-DE" sz="1200" dirty="0" err="1">
                <a:solidFill>
                  <a:srgbClr val="F4B18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Approval</a:t>
            </a:r>
            <a:r>
              <a:rPr lang="de-DE" sz="1200" dirty="0">
                <a:solidFill>
                  <a:srgbClr val="F4B18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on </a:t>
            </a:r>
            <a:r>
              <a:rPr lang="de-DE" sz="1200" b="1" dirty="0" err="1">
                <a:solidFill>
                  <a:srgbClr val="F4B18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one</a:t>
            </a:r>
            <a:r>
              <a:rPr lang="de-DE" sz="1200" dirty="0">
                <a:solidFill>
                  <a:srgbClr val="F4B18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de-DE" sz="1200" dirty="0" err="1">
                <a:solidFill>
                  <a:srgbClr val="F4B18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discrete</a:t>
            </a:r>
            <a:r>
              <a:rPr lang="de-DE" sz="1200" dirty="0">
                <a:solidFill>
                  <a:srgbClr val="F4B18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de-DE" sz="1200" dirty="0" err="1">
                <a:solidFill>
                  <a:srgbClr val="F4B18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vehicle</a:t>
            </a:r>
            <a:r>
              <a:rPr lang="de-DE" sz="1200" dirty="0">
                <a:solidFill>
                  <a:srgbClr val="F4B18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on </a:t>
            </a:r>
            <a:r>
              <a:rPr lang="de-DE" sz="1200" b="1" dirty="0" err="1">
                <a:solidFill>
                  <a:srgbClr val="F4B18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one</a:t>
            </a:r>
            <a:r>
              <a:rPr lang="de-DE" sz="1200" dirty="0">
                <a:solidFill>
                  <a:srgbClr val="F4B18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de-DE" sz="1200" dirty="0" err="1">
                <a:solidFill>
                  <a:srgbClr val="F4B18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test</a:t>
            </a:r>
            <a:r>
              <a:rPr lang="de-DE" sz="1200" dirty="0">
                <a:solidFill>
                  <a:srgbClr val="F4B18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de-DE" sz="1200" dirty="0" err="1">
                <a:solidFill>
                  <a:srgbClr val="F4B18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track</a:t>
            </a:r>
            <a:r>
              <a:rPr lang="de-DE" sz="1200" dirty="0">
                <a:solidFill>
                  <a:srgbClr val="F4B18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de-DE" sz="1200" dirty="0" err="1">
                <a:solidFill>
                  <a:srgbClr val="F4B18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with</a:t>
            </a:r>
            <a:r>
              <a:rPr lang="de-DE" sz="1200" dirty="0">
                <a:solidFill>
                  <a:srgbClr val="F4B18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de-DE" sz="1200" b="1" dirty="0" err="1">
                <a:solidFill>
                  <a:srgbClr val="F4B18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one</a:t>
            </a:r>
            <a:r>
              <a:rPr lang="de-DE" sz="1200" dirty="0">
                <a:solidFill>
                  <a:srgbClr val="F4B18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de-DE" sz="1200" dirty="0" err="1">
                <a:solidFill>
                  <a:srgbClr val="F4B18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equipement</a:t>
            </a:r>
            <a:r>
              <a:rPr lang="de-DE" sz="1200" dirty="0">
                <a:solidFill>
                  <a:srgbClr val="F4B18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an </a:t>
            </a:r>
            <a:r>
              <a:rPr lang="de-DE" sz="1200" dirty="0" err="1">
                <a:solidFill>
                  <a:srgbClr val="F4B18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test</a:t>
            </a:r>
            <a:r>
              <a:rPr lang="de-DE" sz="1200" dirty="0">
                <a:solidFill>
                  <a:srgbClr val="F4B18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de-DE" sz="1200" dirty="0" err="1">
                <a:solidFill>
                  <a:srgbClr val="F4B18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team</a:t>
            </a:r>
            <a:r>
              <a:rPr lang="de-DE" sz="1200" dirty="0">
                <a:solidFill>
                  <a:srgbClr val="F4B18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on </a:t>
            </a:r>
            <a:r>
              <a:rPr lang="de-DE" sz="1200" b="1" dirty="0" err="1">
                <a:solidFill>
                  <a:srgbClr val="F4B18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one</a:t>
            </a:r>
            <a:r>
              <a:rPr lang="de-DE" sz="1200" dirty="0">
                <a:solidFill>
                  <a:srgbClr val="F4B18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de-DE" sz="1200" dirty="0" err="1">
                <a:solidFill>
                  <a:srgbClr val="F4B18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day</a:t>
            </a:r>
            <a:r>
              <a:rPr lang="de-DE" sz="1200" dirty="0">
                <a:solidFill>
                  <a:srgbClr val="F4B18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
        <p:nvSpPr>
          <p:cNvPr id="4044" name="Textfeld 4043"/>
          <p:cNvSpPr txBox="1"/>
          <p:nvPr/>
        </p:nvSpPr>
        <p:spPr>
          <a:xfrm>
            <a:off x="7104112" y="2518934"/>
            <a:ext cx="4787332" cy="584775"/>
          </a:xfrm>
          <a:prstGeom prst="rect">
            <a:avLst/>
          </a:prstGeom>
          <a:noFill/>
        </p:spPr>
        <p:txBody>
          <a:bodyPr wrap="square" rtlCol="0">
            <a:spAutoFit/>
          </a:bodyPr>
          <a:lstStyle/>
          <a:p>
            <a:r>
              <a:rPr lang="de-DE" sz="1600" dirty="0" err="1">
                <a:latin typeface="Arial" panose="020B0604020202020204" pitchFamily="34" charset="0"/>
                <a:cs typeface="Arial" panose="020B0604020202020204" pitchFamily="34" charset="0"/>
              </a:rPr>
              <a:t>Uncertainty</a:t>
            </a:r>
            <a:r>
              <a:rPr lang="de-DE" sz="1600" dirty="0">
                <a:latin typeface="Arial" panose="020B0604020202020204" pitchFamily="34" charset="0"/>
                <a:cs typeface="Arial" panose="020B0604020202020204" pitchFamily="34" charset="0"/>
              </a:rPr>
              <a:t> „Bubble“ </a:t>
            </a:r>
            <a:r>
              <a:rPr lang="de-DE" sz="1600" dirty="0" err="1">
                <a:latin typeface="Arial" panose="020B0604020202020204" pitchFamily="34" charset="0"/>
                <a:cs typeface="Arial" panose="020B0604020202020204" pitchFamily="34" charset="0"/>
              </a:rPr>
              <a:t>for</a:t>
            </a:r>
            <a:r>
              <a:rPr lang="de-DE" sz="1600" dirty="0">
                <a:latin typeface="Arial" panose="020B0604020202020204" pitchFamily="34" charset="0"/>
                <a:cs typeface="Arial" panose="020B0604020202020204" pitchFamily="34" charset="0"/>
              </a:rPr>
              <a:t> a </a:t>
            </a:r>
            <a:r>
              <a:rPr lang="de-DE" sz="1600" dirty="0" err="1">
                <a:latin typeface="Arial" panose="020B0604020202020204" pitchFamily="34" charset="0"/>
                <a:cs typeface="Arial" panose="020B0604020202020204" pitchFamily="34" charset="0"/>
              </a:rPr>
              <a:t>measurement</a:t>
            </a:r>
            <a:r>
              <a:rPr lang="de-DE" sz="1600" dirty="0">
                <a:latin typeface="Arial" panose="020B0604020202020204" pitchFamily="34" charset="0"/>
                <a:cs typeface="Arial" panose="020B0604020202020204" pitchFamily="34" charset="0"/>
              </a:rPr>
              <a:t> </a:t>
            </a:r>
            <a:r>
              <a:rPr lang="de-DE" sz="1600" dirty="0" err="1">
                <a:latin typeface="Arial" panose="020B0604020202020204" pitchFamily="34" charset="0"/>
                <a:cs typeface="Arial" panose="020B0604020202020204" pitchFamily="34" charset="0"/>
              </a:rPr>
              <a:t>procedure</a:t>
            </a:r>
            <a:r>
              <a:rPr lang="de-DE" sz="1600" dirty="0">
                <a:latin typeface="Arial" panose="020B0604020202020204" pitchFamily="34" charset="0"/>
                <a:cs typeface="Arial" panose="020B0604020202020204" pitchFamily="34" charset="0"/>
              </a:rPr>
              <a:t> </a:t>
            </a:r>
            <a:r>
              <a:rPr lang="de-DE" sz="1600" dirty="0" err="1">
                <a:latin typeface="Arial" panose="020B0604020202020204" pitchFamily="34" charset="0"/>
                <a:cs typeface="Arial" panose="020B0604020202020204" pitchFamily="34" charset="0"/>
              </a:rPr>
              <a:t>which</a:t>
            </a:r>
            <a:r>
              <a:rPr lang="de-DE" sz="1600" dirty="0">
                <a:latin typeface="Arial" panose="020B0604020202020204" pitchFamily="34" charset="0"/>
                <a:cs typeface="Arial" panose="020B0604020202020204" pitchFamily="34" charset="0"/>
              </a:rPr>
              <a:t> </a:t>
            </a:r>
            <a:r>
              <a:rPr lang="de-DE" sz="1600" dirty="0" err="1">
                <a:latin typeface="Arial" panose="020B0604020202020204" pitchFamily="34" charset="0"/>
                <a:cs typeface="Arial" panose="020B0604020202020204" pitchFamily="34" charset="0"/>
              </a:rPr>
              <a:t>creates</a:t>
            </a:r>
            <a:r>
              <a:rPr lang="de-DE" sz="1600" dirty="0">
                <a:latin typeface="Arial" panose="020B0604020202020204" pitchFamily="34" charset="0"/>
                <a:cs typeface="Arial" panose="020B0604020202020204" pitchFamily="34" charset="0"/>
              </a:rPr>
              <a:t> </a:t>
            </a:r>
            <a:r>
              <a:rPr lang="de-DE" sz="1600" dirty="0" err="1">
                <a:latin typeface="Arial" panose="020B0604020202020204" pitchFamily="34" charset="0"/>
                <a:cs typeface="Arial" panose="020B0604020202020204" pitchFamily="34" charset="0"/>
              </a:rPr>
              <a:t>the</a:t>
            </a:r>
            <a:r>
              <a:rPr lang="de-DE" sz="1600" dirty="0">
                <a:latin typeface="Arial" panose="020B0604020202020204" pitchFamily="34" charset="0"/>
                <a:cs typeface="Arial" panose="020B0604020202020204" pitchFamily="34" charset="0"/>
              </a:rPr>
              <a:t> </a:t>
            </a:r>
            <a:r>
              <a:rPr lang="de-DE" sz="1600" dirty="0" err="1">
                <a:latin typeface="Arial" panose="020B0604020202020204" pitchFamily="34" charset="0"/>
                <a:cs typeface="Arial" panose="020B0604020202020204" pitchFamily="34" charset="0"/>
              </a:rPr>
              <a:t>basis</a:t>
            </a:r>
            <a:r>
              <a:rPr lang="de-DE" sz="1600" dirty="0">
                <a:latin typeface="Arial" panose="020B0604020202020204" pitchFamily="34" charset="0"/>
                <a:cs typeface="Arial" panose="020B0604020202020204" pitchFamily="34" charset="0"/>
              </a:rPr>
              <a:t> </a:t>
            </a:r>
            <a:r>
              <a:rPr lang="de-DE" sz="1600" dirty="0" err="1">
                <a:latin typeface="Arial" panose="020B0604020202020204" pitchFamily="34" charset="0"/>
                <a:cs typeface="Arial" panose="020B0604020202020204" pitchFamily="34" charset="0"/>
              </a:rPr>
              <a:t>for</a:t>
            </a:r>
            <a:r>
              <a:rPr lang="de-DE" sz="1600" dirty="0">
                <a:latin typeface="Arial" panose="020B0604020202020204" pitchFamily="34" charset="0"/>
                <a:cs typeface="Arial" panose="020B0604020202020204" pitchFamily="34" charset="0"/>
              </a:rPr>
              <a:t> a UN Regulation.</a:t>
            </a:r>
          </a:p>
        </p:txBody>
      </p:sp>
    </p:spTree>
    <p:extLst>
      <p:ext uri="{BB962C8B-B14F-4D97-AF65-F5344CB8AC3E}">
        <p14:creationId xmlns:p14="http://schemas.microsoft.com/office/powerpoint/2010/main" val="1629458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vert="horz" lIns="91440" tIns="45720" rIns="91440" bIns="45720" rtlCol="0" anchor="ctr">
            <a:normAutofit fontScale="90000"/>
          </a:bodyPr>
          <a:lstStyle/>
          <a:p>
            <a:pPr algn="ctr"/>
            <a:r>
              <a:rPr lang="en-US" dirty="0">
                <a:latin typeface="+mn-lt"/>
                <a:cs typeface="Arial" panose="020B0604020202020204" pitchFamily="34" charset="0"/>
              </a:rPr>
              <a:t>Improved Uncertainty Estimate After Corrections for Temperature and Test Track (UN R51.03)</a:t>
            </a:r>
          </a:p>
        </p:txBody>
      </p:sp>
      <p:sp>
        <p:nvSpPr>
          <p:cNvPr id="3" name="Inhaltsplatzhalter 2"/>
          <p:cNvSpPr>
            <a:spLocks noGrp="1"/>
          </p:cNvSpPr>
          <p:nvPr>
            <p:ph idx="1"/>
          </p:nvPr>
        </p:nvSpPr>
        <p:spPr>
          <a:xfrm>
            <a:off x="263352" y="836712"/>
            <a:ext cx="3384376" cy="5073428"/>
          </a:xfrm>
        </p:spPr>
        <p:txBody>
          <a:bodyPr>
            <a:normAutofit/>
          </a:bodyPr>
          <a:lstStyle/>
          <a:p>
            <a:pPr lvl="0"/>
            <a:r>
              <a:rPr lang="en-US" sz="2000" dirty="0">
                <a:cs typeface="Arial" panose="020B0604020202020204" pitchFamily="34" charset="0"/>
              </a:rPr>
              <a:t>By applying the general numerical approach with the GUM, for carrying out calculations required as part of an evaluation on measurement uncertainty, the actual uncertainty for UN R51.03 </a:t>
            </a:r>
            <a:r>
              <a:rPr lang="en-US" sz="2000" b="1" u="sng" dirty="0">
                <a:cs typeface="Arial" panose="020B0604020202020204" pitchFamily="34" charset="0"/>
              </a:rPr>
              <a:t>for electric vehicles</a:t>
            </a:r>
            <a:r>
              <a:rPr lang="en-US" sz="2000" b="1" dirty="0">
                <a:cs typeface="Arial" panose="020B0604020202020204" pitchFamily="34" charset="0"/>
              </a:rPr>
              <a:t> </a:t>
            </a:r>
            <a:r>
              <a:rPr lang="en-US" sz="2000" dirty="0">
                <a:cs typeface="Arial" panose="020B0604020202020204" pitchFamily="34" charset="0"/>
              </a:rPr>
              <a:t>is provided by the table beside:</a:t>
            </a:r>
          </a:p>
          <a:p>
            <a:endParaRPr lang="en-US" sz="2000" dirty="0">
              <a:cs typeface="Arial" panose="020B0604020202020204" pitchFamily="34" charset="0"/>
            </a:endParaRPr>
          </a:p>
          <a:p>
            <a:endParaRPr lang="en-US" sz="2000" dirty="0">
              <a:cs typeface="Arial" panose="020B0604020202020204" pitchFamily="34" charset="0"/>
            </a:endParaRPr>
          </a:p>
        </p:txBody>
      </p:sp>
      <p:sp>
        <p:nvSpPr>
          <p:cNvPr id="6" name="Textfeld 5"/>
          <p:cNvSpPr txBox="1"/>
          <p:nvPr/>
        </p:nvSpPr>
        <p:spPr>
          <a:xfrm rot="16200000">
            <a:off x="9458162" y="3188760"/>
            <a:ext cx="4878259"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Impact based on experiences of manufacturer</a:t>
            </a:r>
          </a:p>
        </p:txBody>
      </p:sp>
      <p:pic>
        <p:nvPicPr>
          <p:cNvPr id="12" name="Grafik 11"/>
          <p:cNvPicPr>
            <a:picLocks noChangeAspect="1"/>
          </p:cNvPicPr>
          <p:nvPr/>
        </p:nvPicPr>
        <p:blipFill>
          <a:blip r:embed="rId2"/>
          <a:stretch>
            <a:fillRect/>
          </a:stretch>
        </p:blipFill>
        <p:spPr>
          <a:xfrm>
            <a:off x="3791744" y="859570"/>
            <a:ext cx="7128792" cy="5863750"/>
          </a:xfrm>
          <a:prstGeom prst="rect">
            <a:avLst/>
          </a:prstGeom>
        </p:spPr>
      </p:pic>
      <p:sp>
        <p:nvSpPr>
          <p:cNvPr id="13" name="Gleichschenkliges Dreieck 12"/>
          <p:cNvSpPr/>
          <p:nvPr/>
        </p:nvSpPr>
        <p:spPr>
          <a:xfrm rot="5400000">
            <a:off x="4187788" y="3904309"/>
            <a:ext cx="360040" cy="288032"/>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4" name="Gleichschenkliges Dreieck 13"/>
          <p:cNvSpPr/>
          <p:nvPr/>
        </p:nvSpPr>
        <p:spPr>
          <a:xfrm rot="5400000">
            <a:off x="4195045" y="3119478"/>
            <a:ext cx="360040" cy="288032"/>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8" name="Textfeld 7"/>
          <p:cNvSpPr txBox="1"/>
          <p:nvPr/>
        </p:nvSpPr>
        <p:spPr>
          <a:xfrm>
            <a:off x="9840416" y="6237312"/>
            <a:ext cx="1826141" cy="369332"/>
          </a:xfrm>
          <a:prstGeom prst="rect">
            <a:avLst/>
          </a:prstGeom>
          <a:solidFill>
            <a:schemeClr val="accent2">
              <a:lumMod val="20000"/>
              <a:lumOff val="80000"/>
            </a:schemeClr>
          </a:solidFill>
          <a:ln>
            <a:solidFill>
              <a:schemeClr val="tx1"/>
            </a:solidFill>
          </a:ln>
        </p:spPr>
        <p:txBody>
          <a:bodyPr wrap="none" rtlCol="0">
            <a:spAutoFit/>
          </a:bodyPr>
          <a:lstStyle/>
          <a:p>
            <a:r>
              <a:rPr lang="en-US" dirty="0">
                <a:latin typeface="Arial" panose="020B0604020202020204" pitchFamily="34" charset="0"/>
                <a:cs typeface="Arial" panose="020B0604020202020204" pitchFamily="34" charset="0"/>
              </a:rPr>
              <a:t>was: 3.41 dB(A)</a:t>
            </a:r>
          </a:p>
        </p:txBody>
      </p:sp>
    </p:spTree>
    <p:extLst>
      <p:ext uri="{BB962C8B-B14F-4D97-AF65-F5344CB8AC3E}">
        <p14:creationId xmlns:p14="http://schemas.microsoft.com/office/powerpoint/2010/main" val="24142511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vert="horz" lIns="91440" tIns="45720" rIns="91440" bIns="45720" rtlCol="0" anchor="ctr">
            <a:normAutofit/>
          </a:bodyPr>
          <a:lstStyle/>
          <a:p>
            <a:pPr algn="ctr"/>
            <a:r>
              <a:rPr lang="de-DE" dirty="0">
                <a:latin typeface="+mn-lt"/>
                <a:cs typeface="Arial" panose="020B0604020202020204" pitchFamily="34" charset="0"/>
              </a:rPr>
              <a:t>VENOLIVA STUDY on UN R51.03 (EU COM 2011)</a:t>
            </a:r>
          </a:p>
        </p:txBody>
      </p:sp>
      <p:sp>
        <p:nvSpPr>
          <p:cNvPr id="5" name="Inhaltsplatzhalter 4"/>
          <p:cNvSpPr>
            <a:spLocks noGrp="1"/>
          </p:cNvSpPr>
          <p:nvPr>
            <p:ph idx="1"/>
          </p:nvPr>
        </p:nvSpPr>
        <p:spPr/>
        <p:txBody>
          <a:bodyPr/>
          <a:lstStyle/>
          <a:p>
            <a:pPr marL="0" indent="0">
              <a:buNone/>
            </a:pPr>
            <a:r>
              <a:rPr lang="en-US" b="1" dirty="0">
                <a:cs typeface="Arial" panose="020B0604020202020204" pitchFamily="34" charset="0"/>
              </a:rPr>
              <a:t>10.3 Evaluation of test method B</a:t>
            </a:r>
          </a:p>
          <a:p>
            <a:pPr marL="0" indent="0">
              <a:buNone/>
            </a:pPr>
            <a:r>
              <a:rPr lang="en-US" dirty="0">
                <a:cs typeface="Arial" panose="020B0604020202020204" pitchFamily="34" charset="0"/>
              </a:rPr>
              <a:t>The practicability and manageability of method B was investigated by means of a small enquiry among a number of type approval authorities that had submitted significant numbers of test report files for the database. Based on the response from these type approval authorities the following conclusions can be drawn:</a:t>
            </a:r>
          </a:p>
          <a:p>
            <a:pPr marL="809625"/>
            <a:r>
              <a:rPr lang="en-US" dirty="0">
                <a:cs typeface="Arial" panose="020B0604020202020204" pitchFamily="34" charset="0"/>
              </a:rPr>
              <a:t>The complexity of the new method B for light vehicles (M1, N1 and N2 &lt; 3,5t) is approximately three times higher than of the current method A;</a:t>
            </a:r>
          </a:p>
          <a:p>
            <a:pPr marL="809625"/>
            <a:r>
              <a:rPr lang="en-US" dirty="0">
                <a:cs typeface="Arial" panose="020B0604020202020204" pitchFamily="34" charset="0"/>
              </a:rPr>
              <a:t>For these vehicles </a:t>
            </a:r>
            <a:r>
              <a:rPr lang="en-US" b="1" u="sng" dirty="0">
                <a:cs typeface="Arial" panose="020B0604020202020204" pitchFamily="34" charset="0"/>
              </a:rPr>
              <a:t>method B requires more attention to avoid errors and to achieve the necessary measurement accuracy</a:t>
            </a:r>
            <a:r>
              <a:rPr lang="en-US" dirty="0">
                <a:cs typeface="Arial" panose="020B0604020202020204" pitchFamily="34" charset="0"/>
              </a:rPr>
              <a:t> than method A;</a:t>
            </a:r>
          </a:p>
          <a:p>
            <a:pPr marL="809625"/>
            <a:r>
              <a:rPr lang="en-US" dirty="0">
                <a:cs typeface="Arial" panose="020B0604020202020204" pitchFamily="34" charset="0"/>
              </a:rPr>
              <a:t>Depending on the type of measuring equipment (fully integrated or separate systems) the management of the test process may be rather time consuming;</a:t>
            </a:r>
          </a:p>
          <a:p>
            <a:pPr marL="809625"/>
            <a:r>
              <a:rPr lang="en-US" b="1" u="sng" dirty="0">
                <a:cs typeface="Arial" panose="020B0604020202020204" pitchFamily="34" charset="0"/>
              </a:rPr>
              <a:t>Method B is more sensitive to environmental parameters</a:t>
            </a:r>
            <a:r>
              <a:rPr lang="en-US" dirty="0">
                <a:cs typeface="Arial" panose="020B0604020202020204" pitchFamily="34" charset="0"/>
              </a:rPr>
              <a:t>, because the test results for light vehicles are lower than for method A;</a:t>
            </a:r>
          </a:p>
          <a:p>
            <a:pPr marL="809625"/>
            <a:r>
              <a:rPr lang="en-US" dirty="0">
                <a:cs typeface="Arial" panose="020B0604020202020204" pitchFamily="34" charset="0"/>
              </a:rPr>
              <a:t>Nevertheless, method B is considered reproducible and manageable;</a:t>
            </a:r>
            <a:endParaRPr lang="de-DE" dirty="0">
              <a:cs typeface="Arial" panose="020B0604020202020204" pitchFamily="34" charset="0"/>
            </a:endParaRPr>
          </a:p>
        </p:txBody>
      </p:sp>
      <p:sp>
        <p:nvSpPr>
          <p:cNvPr id="2" name="Textfeld 1"/>
          <p:cNvSpPr txBox="1"/>
          <p:nvPr/>
        </p:nvSpPr>
        <p:spPr>
          <a:xfrm>
            <a:off x="983432" y="5490868"/>
            <a:ext cx="10598968" cy="1015663"/>
          </a:xfrm>
          <a:prstGeom prst="rect">
            <a:avLst/>
          </a:prstGeom>
          <a:solidFill>
            <a:schemeClr val="bg1">
              <a:lumMod val="85000"/>
            </a:schemeClr>
          </a:solidFill>
        </p:spPr>
        <p:txBody>
          <a:bodyPr wrap="square" rtlCol="0">
            <a:spAutoFit/>
          </a:bodyPr>
          <a:lstStyle/>
          <a:p>
            <a:r>
              <a:rPr lang="de-DE" sz="2000" dirty="0">
                <a:latin typeface="Arial" panose="020B0604020202020204" pitchFamily="34" charset="0"/>
                <a:cs typeface="Arial" panose="020B0604020202020204" pitchFamily="34" charset="0"/>
              </a:rPr>
              <a:t>The VENOLIVA STUDY </a:t>
            </a:r>
            <a:r>
              <a:rPr lang="de-DE" sz="2000" dirty="0" err="1">
                <a:latin typeface="Arial" panose="020B0604020202020204" pitchFamily="34" charset="0"/>
                <a:cs typeface="Arial" panose="020B0604020202020204" pitchFamily="34" charset="0"/>
              </a:rPr>
              <a:t>of</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the</a:t>
            </a:r>
            <a:r>
              <a:rPr lang="de-DE" sz="2000" dirty="0">
                <a:latin typeface="Arial" panose="020B0604020202020204" pitchFamily="34" charset="0"/>
                <a:cs typeface="Arial" panose="020B0604020202020204" pitchFamily="34" charset="0"/>
              </a:rPr>
              <a:t> European </a:t>
            </a:r>
            <a:r>
              <a:rPr lang="de-DE" sz="2000" dirty="0" err="1">
                <a:latin typeface="Arial" panose="020B0604020202020204" pitchFamily="34" charset="0"/>
                <a:cs typeface="Arial" panose="020B0604020202020204" pitchFamily="34" charset="0"/>
              </a:rPr>
              <a:t>Commission</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from</a:t>
            </a:r>
            <a:r>
              <a:rPr lang="de-DE" sz="2000" dirty="0">
                <a:latin typeface="Arial" panose="020B0604020202020204" pitchFamily="34" charset="0"/>
                <a:cs typeface="Arial" panose="020B0604020202020204" pitchFamily="34" charset="0"/>
              </a:rPr>
              <a:t> 2011 on </a:t>
            </a:r>
            <a:r>
              <a:rPr lang="de-DE" sz="2000" dirty="0" err="1">
                <a:latin typeface="Arial" panose="020B0604020202020204" pitchFamily="34" charset="0"/>
                <a:cs typeface="Arial" panose="020B0604020202020204" pitchFamily="34" charset="0"/>
              </a:rPr>
              <a:t>the</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introduction</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of</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the</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new</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test</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procedure</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method</a:t>
            </a:r>
            <a:r>
              <a:rPr lang="de-DE" sz="2000" dirty="0">
                <a:latin typeface="Arial" panose="020B0604020202020204" pitchFamily="34" charset="0"/>
                <a:cs typeface="Arial" panose="020B0604020202020204" pitchFamily="34" charset="0"/>
              </a:rPr>
              <a:t> B) </a:t>
            </a:r>
            <a:r>
              <a:rPr lang="de-DE" sz="2000" dirty="0" err="1">
                <a:latin typeface="Arial" panose="020B0604020202020204" pitchFamily="34" charset="0"/>
                <a:cs typeface="Arial" panose="020B0604020202020204" pitchFamily="34" charset="0"/>
              </a:rPr>
              <a:t>concludes</a:t>
            </a:r>
            <a:r>
              <a:rPr lang="de-DE" sz="2000" dirty="0">
                <a:latin typeface="Arial" panose="020B0604020202020204" pitchFamily="34" charset="0"/>
                <a:cs typeface="Arial" panose="020B0604020202020204" pitchFamily="34" charset="0"/>
              </a:rPr>
              <a:t> a </a:t>
            </a:r>
            <a:r>
              <a:rPr lang="de-DE" sz="2000" dirty="0" err="1">
                <a:latin typeface="Arial" panose="020B0604020202020204" pitchFamily="34" charset="0"/>
                <a:cs typeface="Arial" panose="020B0604020202020204" pitchFamily="34" charset="0"/>
              </a:rPr>
              <a:t>higher</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sensitivity</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with</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regard</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to</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measurement</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accuracy</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and</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ambient</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conditions</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compared</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to</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the</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old</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test</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procedure</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method</a:t>
            </a:r>
            <a:r>
              <a:rPr lang="de-DE" sz="2000" dirty="0">
                <a:latin typeface="Arial" panose="020B0604020202020204" pitchFamily="34" charset="0"/>
                <a:cs typeface="Arial" panose="020B0604020202020204" pitchFamily="34" charset="0"/>
              </a:rPr>
              <a:t> A)</a:t>
            </a:r>
          </a:p>
        </p:txBody>
      </p:sp>
      <p:sp>
        <p:nvSpPr>
          <p:cNvPr id="6" name="Gleichschenkliges Dreieck 5"/>
          <p:cNvSpPr/>
          <p:nvPr/>
        </p:nvSpPr>
        <p:spPr>
          <a:xfrm rot="5400000">
            <a:off x="186959" y="5703525"/>
            <a:ext cx="845282" cy="576064"/>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1876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vert="horz" lIns="91440" tIns="45720" rIns="91440" bIns="45720" rtlCol="0" anchor="ctr">
            <a:normAutofit/>
          </a:bodyPr>
          <a:lstStyle/>
          <a:p>
            <a:pPr algn="ctr"/>
            <a:r>
              <a:rPr lang="en-US" dirty="0">
                <a:latin typeface="+mn-lt"/>
                <a:cs typeface="Arial" panose="020B0604020202020204" pitchFamily="34" charset="0"/>
              </a:rPr>
              <a:t>VENOLIVA STUDY on UN R51.03 (EU COM 2011)</a:t>
            </a:r>
          </a:p>
        </p:txBody>
      </p:sp>
      <p:sp>
        <p:nvSpPr>
          <p:cNvPr id="5" name="Inhaltsplatzhalter 4"/>
          <p:cNvSpPr>
            <a:spLocks noGrp="1"/>
          </p:cNvSpPr>
          <p:nvPr>
            <p:ph idx="1"/>
          </p:nvPr>
        </p:nvSpPr>
        <p:spPr>
          <a:xfrm>
            <a:off x="191344" y="1052737"/>
            <a:ext cx="6494512" cy="5073428"/>
          </a:xfrm>
        </p:spPr>
        <p:txBody>
          <a:bodyPr>
            <a:normAutofit/>
          </a:bodyPr>
          <a:lstStyle/>
          <a:p>
            <a:pPr marL="0" indent="0">
              <a:buNone/>
            </a:pPr>
            <a:r>
              <a:rPr lang="en-US" b="1" dirty="0"/>
              <a:t>8.6 </a:t>
            </a:r>
            <a:r>
              <a:rPr lang="en-US" b="1" dirty="0" err="1"/>
              <a:t>Optimisation</a:t>
            </a:r>
            <a:r>
              <a:rPr lang="en-US" b="1" dirty="0"/>
              <a:t> of vehicles to the test method (</a:t>
            </a:r>
            <a:r>
              <a:rPr lang="en-US" b="1" dirty="0">
                <a:solidFill>
                  <a:srgbClr val="FF0000"/>
                </a:solidFill>
              </a:rPr>
              <a:t>M1 Vehicles</a:t>
            </a:r>
            <a:r>
              <a:rPr lang="en-US" b="1" dirty="0"/>
              <a:t>)</a:t>
            </a:r>
          </a:p>
          <a:p>
            <a:pPr marL="720725"/>
            <a:r>
              <a:rPr lang="en-US" dirty="0"/>
              <a:t>The current test method A has been in force for a very long period. </a:t>
            </a:r>
            <a:r>
              <a:rPr lang="en-US" b="1" u="sng" dirty="0"/>
              <a:t>Vehicle manufacturers have learnt to take the test conditions and the type approval requirements into account</a:t>
            </a:r>
            <a:r>
              <a:rPr lang="en-US" b="1" dirty="0"/>
              <a:t> </a:t>
            </a:r>
            <a:r>
              <a:rPr lang="en-US" dirty="0"/>
              <a:t>in the design process of the vehicles. </a:t>
            </a:r>
          </a:p>
          <a:p>
            <a:pPr marL="720725"/>
            <a:r>
              <a:rPr lang="en-US" b="1" u="sng" dirty="0"/>
              <a:t>This adaptation or </a:t>
            </a:r>
            <a:r>
              <a:rPr lang="en-US" b="1" u="sng" dirty="0" err="1"/>
              <a:t>optimisation</a:t>
            </a:r>
            <a:r>
              <a:rPr lang="en-US" b="1" u="sng" dirty="0"/>
              <a:t> to the test method has not yet taken place for test method B</a:t>
            </a:r>
            <a:r>
              <a:rPr lang="en-US" dirty="0"/>
              <a:t>, which is new and was applied on a large scale for the first time during the monitoring period. </a:t>
            </a:r>
          </a:p>
          <a:p>
            <a:pPr marL="720725"/>
            <a:r>
              <a:rPr lang="en-US" dirty="0"/>
              <a:t>The histograms for method A cut off sharply at the limit values, while the histograms for method B show a more natural tapering off to higher sound emission levels. </a:t>
            </a:r>
          </a:p>
          <a:p>
            <a:pPr marL="720725"/>
            <a:r>
              <a:rPr lang="en-US" dirty="0"/>
              <a:t>Based on the differences between the histograms for test methods A and B for these vehicles it may be assumed that after some time the results of test method B will show a similar high end cut off as the results of test method A. </a:t>
            </a:r>
          </a:p>
          <a:p>
            <a:pPr marL="720725"/>
            <a:r>
              <a:rPr lang="en-US" dirty="0"/>
              <a:t>The highest values will then be 72 or 73 dB(A). </a:t>
            </a:r>
          </a:p>
        </p:txBody>
      </p:sp>
      <p:pic>
        <p:nvPicPr>
          <p:cNvPr id="2" name="Grafik 1"/>
          <p:cNvPicPr>
            <a:picLocks noChangeAspect="1"/>
          </p:cNvPicPr>
          <p:nvPr/>
        </p:nvPicPr>
        <p:blipFill>
          <a:blip r:embed="rId2"/>
          <a:stretch>
            <a:fillRect/>
          </a:stretch>
        </p:blipFill>
        <p:spPr>
          <a:xfrm>
            <a:off x="6744072" y="1444139"/>
            <a:ext cx="2520000" cy="2395115"/>
          </a:xfrm>
          <a:prstGeom prst="rect">
            <a:avLst/>
          </a:prstGeom>
        </p:spPr>
      </p:pic>
      <p:pic>
        <p:nvPicPr>
          <p:cNvPr id="3" name="Grafik 2"/>
          <p:cNvPicPr>
            <a:picLocks noChangeAspect="1"/>
          </p:cNvPicPr>
          <p:nvPr/>
        </p:nvPicPr>
        <p:blipFill>
          <a:blip r:embed="rId3"/>
          <a:stretch>
            <a:fillRect/>
          </a:stretch>
        </p:blipFill>
        <p:spPr>
          <a:xfrm>
            <a:off x="9264072" y="1352990"/>
            <a:ext cx="2520000" cy="2520000"/>
          </a:xfrm>
          <a:prstGeom prst="rect">
            <a:avLst/>
          </a:prstGeom>
        </p:spPr>
      </p:pic>
      <p:pic>
        <p:nvPicPr>
          <p:cNvPr id="6" name="Grafik 5"/>
          <p:cNvPicPr>
            <a:picLocks noChangeAspect="1"/>
          </p:cNvPicPr>
          <p:nvPr/>
        </p:nvPicPr>
        <p:blipFill>
          <a:blip r:embed="rId4"/>
          <a:stretch>
            <a:fillRect/>
          </a:stretch>
        </p:blipFill>
        <p:spPr>
          <a:xfrm>
            <a:off x="7623887" y="1124744"/>
            <a:ext cx="3280370" cy="228246"/>
          </a:xfrm>
          <a:prstGeom prst="rect">
            <a:avLst/>
          </a:prstGeom>
        </p:spPr>
      </p:pic>
      <p:sp>
        <p:nvSpPr>
          <p:cNvPr id="7" name="Textfeld 6"/>
          <p:cNvSpPr txBox="1"/>
          <p:nvPr/>
        </p:nvSpPr>
        <p:spPr>
          <a:xfrm>
            <a:off x="7979126" y="4869160"/>
            <a:ext cx="3584681" cy="1477328"/>
          </a:xfrm>
          <a:prstGeom prst="rect">
            <a:avLst/>
          </a:prstGeom>
          <a:solidFill>
            <a:schemeClr val="bg1">
              <a:lumMod val="85000"/>
            </a:schemeClr>
          </a:solidFill>
        </p:spPr>
        <p:txBody>
          <a:bodyPr wrap="square" rtlCol="0">
            <a:spAutoFit/>
          </a:bodyPr>
          <a:lstStyle/>
          <a:p>
            <a:r>
              <a:rPr lang="en-US" dirty="0">
                <a:latin typeface="Arial" panose="020B0604020202020204" pitchFamily="34" charset="0"/>
              </a:rPr>
              <a:t>The basic limit for M1 vehicles was set to 72 dB(A) and included the assumption that manufacturer will „learn to take the best conditions into account“.</a:t>
            </a:r>
          </a:p>
        </p:txBody>
      </p:sp>
      <p:grpSp>
        <p:nvGrpSpPr>
          <p:cNvPr id="12" name="Gruppieren 11"/>
          <p:cNvGrpSpPr/>
          <p:nvPr/>
        </p:nvGrpSpPr>
        <p:grpSpPr>
          <a:xfrm>
            <a:off x="8116312" y="1577946"/>
            <a:ext cx="2362874" cy="1995069"/>
            <a:chOff x="8040216" y="1556792"/>
            <a:chExt cx="2448272" cy="2016224"/>
          </a:xfrm>
        </p:grpSpPr>
        <p:cxnSp>
          <p:nvCxnSpPr>
            <p:cNvPr id="9" name="Gerader Verbinder 8"/>
            <p:cNvCxnSpPr/>
            <p:nvPr/>
          </p:nvCxnSpPr>
          <p:spPr>
            <a:xfrm>
              <a:off x="8040216" y="1556792"/>
              <a:ext cx="0" cy="201622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Gerader Verbinder 10"/>
            <p:cNvCxnSpPr/>
            <p:nvPr/>
          </p:nvCxnSpPr>
          <p:spPr>
            <a:xfrm>
              <a:off x="10488488" y="1556792"/>
              <a:ext cx="0" cy="201622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14" name="Gerade Verbindung mit Pfeil 13"/>
          <p:cNvCxnSpPr/>
          <p:nvPr/>
        </p:nvCxnSpPr>
        <p:spPr>
          <a:xfrm flipH="1">
            <a:off x="8184232" y="2924944"/>
            <a:ext cx="288032" cy="288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feld 14"/>
          <p:cNvSpPr txBox="1"/>
          <p:nvPr/>
        </p:nvSpPr>
        <p:spPr>
          <a:xfrm>
            <a:off x="8184232" y="2630872"/>
            <a:ext cx="825867" cy="369332"/>
          </a:xfrm>
          <a:prstGeom prst="rect">
            <a:avLst/>
          </a:prstGeom>
          <a:noFill/>
        </p:spPr>
        <p:txBody>
          <a:bodyPr wrap="none" rtlCol="0">
            <a:spAutoFit/>
          </a:bodyPr>
          <a:lstStyle/>
          <a:p>
            <a:r>
              <a:rPr lang="en-US" dirty="0">
                <a:latin typeface="Arial" panose="020B0604020202020204" pitchFamily="34" charset="0"/>
              </a:rPr>
              <a:t>Diesel</a:t>
            </a:r>
          </a:p>
        </p:txBody>
      </p:sp>
      <p:sp>
        <p:nvSpPr>
          <p:cNvPr id="13" name="Gleichschenkliges Dreieck 12"/>
          <p:cNvSpPr/>
          <p:nvPr/>
        </p:nvSpPr>
        <p:spPr>
          <a:xfrm rot="5400000">
            <a:off x="6961200" y="5306860"/>
            <a:ext cx="1451463" cy="576064"/>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2731330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latin typeface="+mn-lt"/>
              </a:rPr>
              <a:t>ISO/IEC Guide 98-3 (</a:t>
            </a:r>
            <a:r>
              <a:rPr lang="en-US" u="sng" dirty="0">
                <a:effectLst>
                  <a:outerShdw blurRad="38100" dist="38100" dir="2700000" algn="tl">
                    <a:srgbClr val="000000">
                      <a:alpha val="43137"/>
                    </a:srgbClr>
                  </a:outerShdw>
                </a:effectLst>
                <a:latin typeface="+mn-lt"/>
              </a:rPr>
              <a:t>G</a:t>
            </a:r>
            <a:r>
              <a:rPr lang="en-US" dirty="0">
                <a:latin typeface="+mn-lt"/>
              </a:rPr>
              <a:t>uide to the expression of </a:t>
            </a:r>
            <a:r>
              <a:rPr lang="en-US" u="sng" dirty="0">
                <a:effectLst>
                  <a:outerShdw blurRad="38100" dist="38100" dir="2700000" algn="tl">
                    <a:srgbClr val="000000">
                      <a:alpha val="43137"/>
                    </a:srgbClr>
                  </a:outerShdw>
                </a:effectLst>
                <a:latin typeface="+mn-lt"/>
              </a:rPr>
              <a:t>U</a:t>
            </a:r>
            <a:r>
              <a:rPr lang="en-US" dirty="0">
                <a:latin typeface="+mn-lt"/>
              </a:rPr>
              <a:t>ncertainty in </a:t>
            </a:r>
            <a:r>
              <a:rPr lang="en-US" u="sng" dirty="0">
                <a:effectLst>
                  <a:outerShdw blurRad="38100" dist="38100" dir="2700000" algn="tl">
                    <a:srgbClr val="000000">
                      <a:alpha val="43137"/>
                    </a:srgbClr>
                  </a:outerShdw>
                </a:effectLst>
                <a:latin typeface="+mn-lt"/>
              </a:rPr>
              <a:t>M</a:t>
            </a:r>
            <a:r>
              <a:rPr lang="en-US" dirty="0">
                <a:latin typeface="+mn-lt"/>
              </a:rPr>
              <a:t>easurement)</a:t>
            </a:r>
            <a:endParaRPr lang="de-DE" dirty="0">
              <a:latin typeface="+mn-lt"/>
            </a:endParaRPr>
          </a:p>
        </p:txBody>
      </p:sp>
      <p:pic>
        <p:nvPicPr>
          <p:cNvPr id="4" name="Grafik 3"/>
          <p:cNvPicPr>
            <a:picLocks noChangeAspect="1"/>
          </p:cNvPicPr>
          <p:nvPr/>
        </p:nvPicPr>
        <p:blipFill>
          <a:blip r:embed="rId2"/>
          <a:stretch>
            <a:fillRect/>
          </a:stretch>
        </p:blipFill>
        <p:spPr>
          <a:xfrm>
            <a:off x="7248916" y="945763"/>
            <a:ext cx="4823748" cy="4427453"/>
          </a:xfrm>
          <a:prstGeom prst="rect">
            <a:avLst/>
          </a:prstGeom>
        </p:spPr>
      </p:pic>
      <p:sp>
        <p:nvSpPr>
          <p:cNvPr id="5" name="Textfeld 2"/>
          <p:cNvSpPr txBox="1"/>
          <p:nvPr/>
        </p:nvSpPr>
        <p:spPr>
          <a:xfrm>
            <a:off x="487218" y="945763"/>
            <a:ext cx="6904926" cy="5709255"/>
          </a:xfrm>
          <a:prstGeom prst="rect">
            <a:avLst/>
          </a:prstGeom>
          <a:noFill/>
        </p:spPr>
        <p:txBody>
          <a:bodyPr wrap="square" rtlCol="0">
            <a:spAutoFit/>
          </a:bodyPr>
          <a:lstStyle>
            <a:defPPr>
              <a:defRPr lang="fr-FR"/>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marL="285750" indent="-285750">
              <a:spcAft>
                <a:spcPts val="600"/>
              </a:spcAft>
              <a:buFont typeface="Wingdings" panose="05000000000000000000" pitchFamily="2" charset="2"/>
              <a:buChar char="Ø"/>
            </a:pPr>
            <a:r>
              <a:rPr lang="sv-SE" dirty="0"/>
              <a:t>The </a:t>
            </a:r>
            <a:r>
              <a:rPr lang="en-US" dirty="0"/>
              <a:t>uncertainty</a:t>
            </a:r>
            <a:r>
              <a:rPr lang="sv-SE" dirty="0"/>
              <a:t> </a:t>
            </a:r>
            <a:r>
              <a:rPr lang="en-US" dirty="0"/>
              <a:t>of results obtained from measurements can be evaluated by the procedure given in </a:t>
            </a:r>
            <a:r>
              <a:rPr lang="en-US" b="1" u="sng" dirty="0"/>
              <a:t>ISO/IEC Guide 98-3 </a:t>
            </a:r>
            <a:r>
              <a:rPr lang="en-US" dirty="0"/>
              <a:t>(GUM) or by interlaboratory comparisons in accordance with </a:t>
            </a:r>
            <a:r>
              <a:rPr lang="en-US" b="1" u="sng" dirty="0"/>
              <a:t>ISO 5725 </a:t>
            </a:r>
            <a:r>
              <a:rPr lang="sv-SE" dirty="0"/>
              <a:t>(part 1 to 6)</a:t>
            </a:r>
          </a:p>
          <a:p>
            <a:pPr marL="285750" indent="-285750">
              <a:spcAft>
                <a:spcPts val="600"/>
              </a:spcAft>
              <a:buFont typeface="Wingdings" panose="05000000000000000000" pitchFamily="2" charset="2"/>
              <a:buChar char="Ø"/>
            </a:pPr>
            <a:r>
              <a:rPr lang="en-US" dirty="0"/>
              <a:t>The procedure given in ISO 5725 </a:t>
            </a:r>
            <a:r>
              <a:rPr lang="sv-SE" dirty="0"/>
              <a:t>(part 1 to 6) </a:t>
            </a:r>
            <a:r>
              <a:rPr lang="en-US" dirty="0"/>
              <a:t>to estimate the uncertainties associated with the test procedures mentioned in UN Regulation No. 51.03 or No. 117.02 (for Rolling Sound) </a:t>
            </a:r>
            <a:r>
              <a:rPr lang="sv-SE" dirty="0"/>
              <a:t>is not followed, as </a:t>
            </a:r>
            <a:r>
              <a:rPr lang="en-US" dirty="0"/>
              <a:t>extensive inter- and intra-laboratory data are not available for the calculation of the uncertainties.</a:t>
            </a:r>
          </a:p>
          <a:p>
            <a:pPr marL="285750" indent="-285750">
              <a:spcAft>
                <a:spcPts val="600"/>
              </a:spcAft>
              <a:buFont typeface="Wingdings" panose="05000000000000000000" pitchFamily="2" charset="2"/>
              <a:buChar char="Ø"/>
            </a:pPr>
            <a:r>
              <a:rPr lang="en-US" dirty="0"/>
              <a:t>Instead, the procedure given in ISO/IEC Guide 98-3 (GUM) can be followed to estimate the uncertainties associated with the test procedures mentioned above. </a:t>
            </a:r>
          </a:p>
          <a:p>
            <a:pPr marL="285750" indent="-285750">
              <a:spcAft>
                <a:spcPts val="600"/>
              </a:spcAft>
              <a:buFont typeface="Wingdings" panose="05000000000000000000" pitchFamily="2" charset="2"/>
              <a:buChar char="Ø"/>
            </a:pPr>
            <a:r>
              <a:rPr lang="en-US" dirty="0"/>
              <a:t>The data for the calculation of the uncertainties are based on existing statistical data, analysis of tolerances and engineering judgement and can be grouped as follows for</a:t>
            </a:r>
          </a:p>
          <a:p>
            <a:pPr marL="742950" lvl="1" indent="-285750">
              <a:spcAft>
                <a:spcPts val="600"/>
              </a:spcAft>
              <a:buFont typeface="Wingdings" panose="05000000000000000000" pitchFamily="2" charset="2"/>
              <a:buChar char="Ø"/>
            </a:pPr>
            <a:r>
              <a:rPr lang="en-US" dirty="0"/>
              <a:t>the same vehicle</a:t>
            </a:r>
          </a:p>
          <a:p>
            <a:pPr marL="1200150" lvl="2" indent="-285750">
              <a:spcAft>
                <a:spcPts val="600"/>
              </a:spcAft>
              <a:buFont typeface="Wingdings" panose="05000000000000000000" pitchFamily="2" charset="2"/>
              <a:buChar char="ü"/>
            </a:pPr>
            <a:r>
              <a:rPr lang="en-US" dirty="0"/>
              <a:t>Run to Run</a:t>
            </a:r>
          </a:p>
          <a:p>
            <a:pPr marL="1200150" lvl="2" indent="-285750">
              <a:spcAft>
                <a:spcPts val="600"/>
              </a:spcAft>
              <a:buFont typeface="Wingdings" panose="05000000000000000000" pitchFamily="2" charset="2"/>
              <a:buChar char="ü"/>
            </a:pPr>
            <a:r>
              <a:rPr lang="en-US" dirty="0"/>
              <a:t>Day to Day</a:t>
            </a:r>
          </a:p>
          <a:p>
            <a:pPr marL="1200150" lvl="2" indent="-285750">
              <a:spcAft>
                <a:spcPts val="600"/>
              </a:spcAft>
              <a:buFont typeface="Wingdings" panose="05000000000000000000" pitchFamily="2" charset="2"/>
              <a:buChar char="ü"/>
            </a:pPr>
            <a:r>
              <a:rPr lang="en-US" dirty="0"/>
              <a:t>Site to Site</a:t>
            </a:r>
          </a:p>
          <a:p>
            <a:pPr marL="742950" lvl="2" indent="-285750">
              <a:spcAft>
                <a:spcPts val="600"/>
              </a:spcAft>
              <a:buFont typeface="Wingdings" panose="05000000000000000000" pitchFamily="2" charset="2"/>
              <a:buChar char="Ø"/>
            </a:pPr>
            <a:r>
              <a:rPr lang="en-US" dirty="0"/>
              <a:t>different vehicles of the same kind</a:t>
            </a:r>
          </a:p>
          <a:p>
            <a:pPr marL="1200150" lvl="2" indent="-285750">
              <a:spcAft>
                <a:spcPts val="600"/>
              </a:spcAft>
              <a:buFont typeface="Wingdings" panose="05000000000000000000" pitchFamily="2" charset="2"/>
              <a:buChar char="ü"/>
            </a:pPr>
            <a:r>
              <a:rPr lang="en-US" dirty="0"/>
              <a:t>New Vehicle to new Vehicle or, new Vehicle to used Vehicle</a:t>
            </a:r>
          </a:p>
        </p:txBody>
      </p:sp>
    </p:spTree>
    <p:extLst>
      <p:ext uri="{BB962C8B-B14F-4D97-AF65-F5344CB8AC3E}">
        <p14:creationId xmlns:p14="http://schemas.microsoft.com/office/powerpoint/2010/main" val="3613654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876000" y="1780707"/>
            <a:ext cx="10440000" cy="3753750"/>
          </a:xfrm>
          <a:prstGeom prst="rect">
            <a:avLst/>
          </a:prstGeom>
        </p:spPr>
      </p:pic>
      <p:sp>
        <p:nvSpPr>
          <p:cNvPr id="2" name="Titel 1"/>
          <p:cNvSpPr>
            <a:spLocks noGrp="1"/>
          </p:cNvSpPr>
          <p:nvPr>
            <p:ph type="title"/>
          </p:nvPr>
        </p:nvSpPr>
        <p:spPr/>
        <p:txBody>
          <a:bodyPr/>
          <a:lstStyle/>
          <a:p>
            <a:pPr algn="ctr"/>
            <a:r>
              <a:rPr lang="en-US" dirty="0">
                <a:latin typeface="+mn-lt"/>
                <a:cs typeface="Arial" panose="020B0604020202020204" pitchFamily="34" charset="0"/>
              </a:rPr>
              <a:t>How are Uncertainties Handled Today in a Regulation?</a:t>
            </a:r>
          </a:p>
        </p:txBody>
      </p:sp>
      <p:sp>
        <p:nvSpPr>
          <p:cNvPr id="3" name="Inhaltsplatzhalter 2"/>
          <p:cNvSpPr>
            <a:spLocks noGrp="1"/>
          </p:cNvSpPr>
          <p:nvPr>
            <p:ph idx="1"/>
          </p:nvPr>
        </p:nvSpPr>
        <p:spPr>
          <a:xfrm>
            <a:off x="263352" y="908720"/>
            <a:ext cx="11665296" cy="5616623"/>
          </a:xfrm>
        </p:spPr>
        <p:txBody>
          <a:bodyPr>
            <a:noAutofit/>
          </a:bodyPr>
          <a:lstStyle/>
          <a:p>
            <a:pPr lvl="0">
              <a:spcBef>
                <a:spcPts val="1200"/>
              </a:spcBef>
            </a:pPr>
            <a:r>
              <a:rPr lang="en-GB" dirty="0">
                <a:cs typeface="Arial" panose="020B0604020202020204" pitchFamily="34" charset="0"/>
              </a:rPr>
              <a:t>Regulations provide already provisions to ensure accurate testing. Without these provisions, test results would not be repeatable and would provide a variation, which is inacceptable for the purpose of regulation.</a:t>
            </a:r>
            <a:br>
              <a:rPr lang="en-GB" dirty="0">
                <a:cs typeface="Arial" panose="020B0604020202020204" pitchFamily="34" charset="0"/>
              </a:rPr>
            </a:br>
            <a:br>
              <a:rPr lang="en-GB" dirty="0">
                <a:cs typeface="Arial" panose="020B0604020202020204" pitchFamily="34" charset="0"/>
              </a:rPr>
            </a:br>
            <a:br>
              <a:rPr lang="en-GB" dirty="0">
                <a:cs typeface="Arial" panose="020B0604020202020204" pitchFamily="34" charset="0"/>
              </a:rPr>
            </a:br>
            <a:endParaRPr lang="en-GB" dirty="0">
              <a:cs typeface="Arial" panose="020B0604020202020204" pitchFamily="34" charset="0"/>
            </a:endParaRPr>
          </a:p>
          <a:p>
            <a:pPr>
              <a:spcBef>
                <a:spcPts val="1200"/>
              </a:spcBef>
            </a:pPr>
            <a:endParaRPr lang="en-GB" dirty="0">
              <a:cs typeface="Arial" panose="020B0604020202020204" pitchFamily="34" charset="0"/>
            </a:endParaRPr>
          </a:p>
          <a:p>
            <a:pPr>
              <a:spcBef>
                <a:spcPts val="1200"/>
              </a:spcBef>
            </a:pPr>
            <a:endParaRPr lang="en-GB" dirty="0">
              <a:cs typeface="Arial" panose="020B0604020202020204" pitchFamily="34" charset="0"/>
            </a:endParaRPr>
          </a:p>
          <a:p>
            <a:pPr>
              <a:spcBef>
                <a:spcPts val="1200"/>
              </a:spcBef>
            </a:pPr>
            <a:endParaRPr lang="en-GB" dirty="0">
              <a:cs typeface="Arial" panose="020B0604020202020204" pitchFamily="34" charset="0"/>
            </a:endParaRPr>
          </a:p>
          <a:p>
            <a:pPr>
              <a:spcBef>
                <a:spcPts val="1200"/>
              </a:spcBef>
            </a:pPr>
            <a:endParaRPr lang="en-GB" dirty="0">
              <a:cs typeface="Arial" panose="020B0604020202020204" pitchFamily="34" charset="0"/>
            </a:endParaRPr>
          </a:p>
          <a:p>
            <a:pPr>
              <a:spcBef>
                <a:spcPts val="1200"/>
              </a:spcBef>
            </a:pPr>
            <a:endParaRPr lang="en-GB" dirty="0">
              <a:cs typeface="Arial" panose="020B0604020202020204" pitchFamily="34" charset="0"/>
            </a:endParaRPr>
          </a:p>
          <a:p>
            <a:pPr>
              <a:spcBef>
                <a:spcPts val="1200"/>
              </a:spcBef>
            </a:pPr>
            <a:endParaRPr lang="en-GB" dirty="0">
              <a:cs typeface="Arial" panose="020B0604020202020204" pitchFamily="34" charset="0"/>
            </a:endParaRPr>
          </a:p>
          <a:p>
            <a:pPr>
              <a:spcBef>
                <a:spcPts val="1200"/>
              </a:spcBef>
            </a:pPr>
            <a:endParaRPr lang="en-GB" dirty="0">
              <a:cs typeface="Arial" panose="020B0604020202020204" pitchFamily="34" charset="0"/>
            </a:endParaRPr>
          </a:p>
          <a:p>
            <a:pPr>
              <a:spcBef>
                <a:spcPts val="1200"/>
              </a:spcBef>
            </a:pPr>
            <a:endParaRPr lang="en-GB" dirty="0">
              <a:cs typeface="Arial" panose="020B0604020202020204" pitchFamily="34" charset="0"/>
            </a:endParaRPr>
          </a:p>
          <a:p>
            <a:pPr>
              <a:spcBef>
                <a:spcPts val="1200"/>
              </a:spcBef>
            </a:pPr>
            <a:endParaRPr lang="en-GB" dirty="0">
              <a:cs typeface="Arial" panose="020B0604020202020204" pitchFamily="34" charset="0"/>
            </a:endParaRPr>
          </a:p>
          <a:p>
            <a:pPr>
              <a:spcBef>
                <a:spcPts val="1200"/>
              </a:spcBef>
            </a:pPr>
            <a:r>
              <a:rPr lang="en-GB" b="1" dirty="0">
                <a:cs typeface="Arial" panose="020B0604020202020204" pitchFamily="34" charset="0"/>
              </a:rPr>
              <a:t>However, even with all these provisions, uncertainties remain and must be assessed, especially when considering third party testing such as in-use conformity and market surveillance provide additional uncertainties. </a:t>
            </a:r>
            <a:endParaRPr lang="de-DE" b="1" dirty="0">
              <a:cs typeface="Arial" panose="020B0604020202020204" pitchFamily="34" charset="0"/>
            </a:endParaRPr>
          </a:p>
        </p:txBody>
      </p:sp>
    </p:spTree>
    <p:extLst>
      <p:ext uri="{BB962C8B-B14F-4D97-AF65-F5344CB8AC3E}">
        <p14:creationId xmlns:p14="http://schemas.microsoft.com/office/powerpoint/2010/main" val="4031082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a:stretch>
            <a:fillRect/>
          </a:stretch>
        </p:blipFill>
        <p:spPr>
          <a:xfrm>
            <a:off x="705833" y="4033871"/>
            <a:ext cx="3214800" cy="2223694"/>
          </a:xfrm>
          <a:prstGeom prst="rect">
            <a:avLst/>
          </a:prstGeom>
        </p:spPr>
      </p:pic>
      <p:sp>
        <p:nvSpPr>
          <p:cNvPr id="2" name="Titel 1"/>
          <p:cNvSpPr>
            <a:spLocks noGrp="1"/>
          </p:cNvSpPr>
          <p:nvPr>
            <p:ph type="title"/>
          </p:nvPr>
        </p:nvSpPr>
        <p:spPr/>
        <p:txBody>
          <a:bodyPr>
            <a:normAutofit/>
          </a:bodyPr>
          <a:lstStyle/>
          <a:p>
            <a:pPr algn="ctr"/>
            <a:r>
              <a:rPr lang="en-US" dirty="0">
                <a:latin typeface="+mn-lt"/>
                <a:cs typeface="Arial" panose="020B0604020202020204" pitchFamily="34" charset="0"/>
              </a:rPr>
              <a:t>Uncertainty Estimate Based on the GUM Assessment Principles for UN R51.03</a:t>
            </a:r>
          </a:p>
        </p:txBody>
      </p:sp>
      <p:sp>
        <p:nvSpPr>
          <p:cNvPr id="3" name="Inhaltsplatzhalter 2"/>
          <p:cNvSpPr>
            <a:spLocks noGrp="1"/>
          </p:cNvSpPr>
          <p:nvPr>
            <p:ph idx="1"/>
          </p:nvPr>
        </p:nvSpPr>
        <p:spPr>
          <a:xfrm>
            <a:off x="207624" y="1052736"/>
            <a:ext cx="4104456" cy="5073428"/>
          </a:xfrm>
        </p:spPr>
        <p:txBody>
          <a:bodyPr>
            <a:normAutofit/>
          </a:bodyPr>
          <a:lstStyle/>
          <a:p>
            <a:pPr lvl="0"/>
            <a:r>
              <a:rPr lang="en-US" dirty="0">
                <a:cs typeface="Arial" panose="020B0604020202020204" pitchFamily="34" charset="0"/>
              </a:rPr>
              <a:t>By applying the principles of the GUM, on the type approval condition according to Annex 3 of UN R51.03, the </a:t>
            </a:r>
            <a:r>
              <a:rPr lang="en-US" u="sng" dirty="0">
                <a:solidFill>
                  <a:srgbClr val="C00000"/>
                </a:solidFill>
                <a:effectLst>
                  <a:outerShdw blurRad="38100" dist="38100" dir="2700000" algn="tl">
                    <a:srgbClr val="000000">
                      <a:alpha val="43137"/>
                    </a:srgbClr>
                  </a:outerShdw>
                </a:effectLst>
                <a:cs typeface="Arial" panose="020B0604020202020204" pitchFamily="34" charset="0"/>
              </a:rPr>
              <a:t>measurement uncertainty for a M1 passenger car </a:t>
            </a:r>
            <a:r>
              <a:rPr lang="en-US" dirty="0">
                <a:cs typeface="Arial" panose="020B0604020202020204" pitchFamily="34" charset="0"/>
              </a:rPr>
              <a:t>equipped with a combustion engine is provided by the table beside:</a:t>
            </a:r>
          </a:p>
          <a:p>
            <a:endParaRPr lang="en-US" dirty="0">
              <a:cs typeface="Arial" panose="020B0604020202020204" pitchFamily="34" charset="0"/>
            </a:endParaRPr>
          </a:p>
          <a:p>
            <a:endParaRPr lang="en-US" dirty="0">
              <a:cs typeface="Arial" panose="020B0604020202020204" pitchFamily="34" charset="0"/>
            </a:endParaRPr>
          </a:p>
        </p:txBody>
      </p:sp>
      <p:pic>
        <p:nvPicPr>
          <p:cNvPr id="4" name="Grafik 3"/>
          <p:cNvPicPr>
            <a:picLocks noChangeAspect="1"/>
          </p:cNvPicPr>
          <p:nvPr/>
        </p:nvPicPr>
        <p:blipFill rotWithShape="1">
          <a:blip r:embed="rId3"/>
          <a:srcRect t="2806"/>
          <a:stretch/>
        </p:blipFill>
        <p:spPr>
          <a:xfrm>
            <a:off x="4439816" y="929768"/>
            <a:ext cx="6624736" cy="5717602"/>
          </a:xfrm>
          <a:prstGeom prst="rect">
            <a:avLst/>
          </a:prstGeom>
        </p:spPr>
      </p:pic>
      <p:sp>
        <p:nvSpPr>
          <p:cNvPr id="8" name="Textfeld 7"/>
          <p:cNvSpPr txBox="1"/>
          <p:nvPr/>
        </p:nvSpPr>
        <p:spPr>
          <a:xfrm>
            <a:off x="4367808" y="5771640"/>
            <a:ext cx="3618298" cy="253916"/>
          </a:xfrm>
          <a:prstGeom prst="rect">
            <a:avLst/>
          </a:prstGeom>
          <a:noFill/>
        </p:spPr>
        <p:txBody>
          <a:bodyPr wrap="none" rtlCol="0">
            <a:spAutoFit/>
          </a:bodyPr>
          <a:lstStyle/>
          <a:p>
            <a:r>
              <a:rPr lang="en-US" sz="1050" dirty="0">
                <a:latin typeface="Arial" panose="020B0604020202020204" pitchFamily="34" charset="0"/>
                <a:cs typeface="Arial" panose="020B0604020202020204" pitchFamily="34" charset="0"/>
              </a:rPr>
              <a:t>Impacts estimated based on experiences of manufacturer</a:t>
            </a:r>
          </a:p>
        </p:txBody>
      </p:sp>
      <p:sp>
        <p:nvSpPr>
          <p:cNvPr id="9" name="Textfeld 8"/>
          <p:cNvSpPr txBox="1"/>
          <p:nvPr/>
        </p:nvSpPr>
        <p:spPr>
          <a:xfrm>
            <a:off x="10800962" y="3033070"/>
            <a:ext cx="319318" cy="276999"/>
          </a:xfrm>
          <a:prstGeom prst="rect">
            <a:avLst/>
          </a:prstGeom>
          <a:noFill/>
        </p:spPr>
        <p:txBody>
          <a:bodyPr wrap="none" rtlCol="0">
            <a:spAutoFit/>
          </a:bodyPr>
          <a:lstStyle/>
          <a:p>
            <a:r>
              <a:rPr lang="en-US" sz="1200" dirty="0">
                <a:solidFill>
                  <a:srgbClr val="C00000"/>
                </a:solidFill>
                <a:latin typeface="Arial" panose="020B0604020202020204" pitchFamily="34" charset="0"/>
                <a:cs typeface="Arial" panose="020B0604020202020204" pitchFamily="34" charset="0"/>
              </a:rPr>
              <a:t>1)</a:t>
            </a:r>
          </a:p>
        </p:txBody>
      </p:sp>
      <p:sp>
        <p:nvSpPr>
          <p:cNvPr id="10" name="Textfeld 9"/>
          <p:cNvSpPr txBox="1"/>
          <p:nvPr/>
        </p:nvSpPr>
        <p:spPr>
          <a:xfrm>
            <a:off x="10344472" y="4033872"/>
            <a:ext cx="319318" cy="276999"/>
          </a:xfrm>
          <a:prstGeom prst="rect">
            <a:avLst/>
          </a:prstGeom>
          <a:noFill/>
        </p:spPr>
        <p:txBody>
          <a:bodyPr wrap="none" rtlCol="0">
            <a:spAutoFit/>
          </a:bodyPr>
          <a:lstStyle/>
          <a:p>
            <a:r>
              <a:rPr lang="en-US" sz="1200" dirty="0">
                <a:solidFill>
                  <a:srgbClr val="C00000"/>
                </a:solidFill>
                <a:latin typeface="Arial" panose="020B0604020202020204" pitchFamily="34" charset="0"/>
                <a:cs typeface="Arial" panose="020B0604020202020204" pitchFamily="34" charset="0"/>
              </a:rPr>
              <a:t>2)</a:t>
            </a:r>
          </a:p>
        </p:txBody>
      </p:sp>
      <p:sp>
        <p:nvSpPr>
          <p:cNvPr id="11" name="Textfeld 10"/>
          <p:cNvSpPr txBox="1"/>
          <p:nvPr/>
        </p:nvSpPr>
        <p:spPr>
          <a:xfrm rot="16200000">
            <a:off x="9775305" y="3564513"/>
            <a:ext cx="3614192" cy="938719"/>
          </a:xfrm>
          <a:prstGeom prst="rect">
            <a:avLst/>
          </a:prstGeom>
          <a:noFill/>
        </p:spPr>
        <p:txBody>
          <a:bodyPr wrap="square" rtlCol="0">
            <a:spAutoFit/>
          </a:bodyPr>
          <a:lstStyle/>
          <a:p>
            <a:pPr>
              <a:spcBef>
                <a:spcPts val="600"/>
              </a:spcBef>
            </a:pPr>
            <a:r>
              <a:rPr lang="en-US" sz="900" dirty="0">
                <a:latin typeface="Arial" panose="020B0604020202020204" pitchFamily="34" charset="0"/>
                <a:cs typeface="Arial" panose="020B0604020202020204" pitchFamily="34" charset="0"/>
              </a:rPr>
              <a:t>Remarks:</a:t>
            </a:r>
          </a:p>
          <a:p>
            <a:pPr>
              <a:spcBef>
                <a:spcPts val="600"/>
              </a:spcBef>
            </a:pPr>
            <a:r>
              <a:rPr lang="en-US" sz="900" b="1" dirty="0">
                <a:solidFill>
                  <a:srgbClr val="C00000"/>
                </a:solidFill>
                <a:latin typeface="Arial" panose="020B0604020202020204" pitchFamily="34" charset="0"/>
                <a:cs typeface="Arial" panose="020B0604020202020204" pitchFamily="34" charset="0"/>
              </a:rPr>
              <a:t>1) </a:t>
            </a:r>
            <a:r>
              <a:rPr lang="en-US" sz="900" dirty="0">
                <a:latin typeface="Arial" panose="020B0604020202020204" pitchFamily="34" charset="0"/>
                <a:cs typeface="Arial" panose="020B0604020202020204" pitchFamily="34" charset="0"/>
              </a:rPr>
              <a:t>Test are allowed at temperatures below 10°C. In this case additional uncertainties must be kept in mind.</a:t>
            </a:r>
          </a:p>
          <a:p>
            <a:pPr>
              <a:spcBef>
                <a:spcPts val="600"/>
              </a:spcBef>
            </a:pPr>
            <a:r>
              <a:rPr lang="en-US" sz="900" b="1" dirty="0">
                <a:solidFill>
                  <a:srgbClr val="C00000"/>
                </a:solidFill>
                <a:latin typeface="Arial" panose="020B0604020202020204" pitchFamily="34" charset="0"/>
                <a:cs typeface="Arial" panose="020B0604020202020204" pitchFamily="34" charset="0"/>
              </a:rPr>
              <a:t>2) </a:t>
            </a:r>
            <a:r>
              <a:rPr lang="en-US" sz="900" dirty="0">
                <a:latin typeface="Arial" panose="020B0604020202020204" pitchFamily="34" charset="0"/>
                <a:cs typeface="Arial" panose="020B0604020202020204" pitchFamily="34" charset="0"/>
              </a:rPr>
              <a:t>Site to Site variation for </a:t>
            </a:r>
            <a:r>
              <a:rPr lang="en-US" sz="900" dirty="0" err="1">
                <a:latin typeface="Arial" panose="020B0604020202020204" pitchFamily="34" charset="0"/>
                <a:cs typeface="Arial" panose="020B0604020202020204" pitchFamily="34" charset="0"/>
              </a:rPr>
              <a:t>CoP</a:t>
            </a:r>
            <a:r>
              <a:rPr lang="en-US" sz="900" dirty="0">
                <a:latin typeface="Arial" panose="020B0604020202020204" pitchFamily="34" charset="0"/>
                <a:cs typeface="Arial" panose="020B0604020202020204" pitchFamily="34" charset="0"/>
              </a:rPr>
              <a:t> is quoted less, as manufacturer will select the test site for their </a:t>
            </a:r>
            <a:r>
              <a:rPr lang="en-US" sz="900" dirty="0" err="1">
                <a:latin typeface="Arial" panose="020B0604020202020204" pitchFamily="34" charset="0"/>
                <a:cs typeface="Arial" panose="020B0604020202020204" pitchFamily="34" charset="0"/>
              </a:rPr>
              <a:t>CoP</a:t>
            </a:r>
            <a:r>
              <a:rPr lang="en-US" sz="900" dirty="0">
                <a:latin typeface="Arial" panose="020B0604020202020204" pitchFamily="34" charset="0"/>
                <a:cs typeface="Arial" panose="020B0604020202020204" pitchFamily="34" charset="0"/>
              </a:rPr>
              <a:t> tests.</a:t>
            </a:r>
          </a:p>
        </p:txBody>
      </p:sp>
      <p:sp>
        <p:nvSpPr>
          <p:cNvPr id="6" name="Textfeld 5"/>
          <p:cNvSpPr txBox="1"/>
          <p:nvPr/>
        </p:nvSpPr>
        <p:spPr>
          <a:xfrm>
            <a:off x="4871864" y="716431"/>
            <a:ext cx="5942652" cy="261610"/>
          </a:xfrm>
          <a:prstGeom prst="rect">
            <a:avLst/>
          </a:prstGeom>
          <a:noFill/>
        </p:spPr>
        <p:txBody>
          <a:bodyPr wrap="none" rtlCol="0">
            <a:spAutoFit/>
          </a:bodyPr>
          <a:lstStyle/>
          <a:p>
            <a:r>
              <a:rPr lang="de-DE" sz="1100" dirty="0" err="1">
                <a:latin typeface="Arial" panose="020B0604020202020204" pitchFamily="34" charset="0"/>
                <a:cs typeface="Arial" panose="020B0604020202020204" pitchFamily="34" charset="0"/>
              </a:rPr>
              <a:t>Example</a:t>
            </a:r>
            <a:r>
              <a:rPr lang="de-DE" sz="1100" dirty="0">
                <a:latin typeface="Arial" panose="020B0604020202020204" pitchFamily="34" charset="0"/>
                <a:cs typeface="Arial" panose="020B0604020202020204" pitchFamily="34" charset="0"/>
              </a:rPr>
              <a:t>: Measurement </a:t>
            </a:r>
            <a:r>
              <a:rPr lang="de-DE" sz="1100" dirty="0" err="1">
                <a:latin typeface="Arial" panose="020B0604020202020204" pitchFamily="34" charset="0"/>
                <a:cs typeface="Arial" panose="020B0604020202020204" pitchFamily="34" charset="0"/>
              </a:rPr>
              <a:t>Uncertainty</a:t>
            </a:r>
            <a:r>
              <a:rPr lang="de-DE" sz="1100" dirty="0">
                <a:latin typeface="Arial" panose="020B0604020202020204" pitchFamily="34" charset="0"/>
                <a:cs typeface="Arial" panose="020B0604020202020204" pitchFamily="34" charset="0"/>
              </a:rPr>
              <a:t> </a:t>
            </a:r>
            <a:r>
              <a:rPr lang="de-DE" sz="1100" dirty="0" err="1">
                <a:latin typeface="Arial" panose="020B0604020202020204" pitchFamily="34" charset="0"/>
                <a:cs typeface="Arial" panose="020B0604020202020204" pitchFamily="34" charset="0"/>
              </a:rPr>
              <a:t>Full</a:t>
            </a:r>
            <a:r>
              <a:rPr lang="de-DE" sz="1100" dirty="0">
                <a:latin typeface="Arial" panose="020B0604020202020204" pitchFamily="34" charset="0"/>
                <a:cs typeface="Arial" panose="020B0604020202020204" pitchFamily="34" charset="0"/>
              </a:rPr>
              <a:t> Assessment </a:t>
            </a:r>
            <a:r>
              <a:rPr lang="de-DE" sz="1100" dirty="0" err="1">
                <a:latin typeface="Arial" panose="020B0604020202020204" pitchFamily="34" charset="0"/>
                <a:cs typeface="Arial" panose="020B0604020202020204" pitchFamily="34" charset="0"/>
              </a:rPr>
              <a:t>for</a:t>
            </a:r>
            <a:r>
              <a:rPr lang="de-DE" sz="1100" dirty="0">
                <a:latin typeface="Arial" panose="020B0604020202020204" pitchFamily="34" charset="0"/>
                <a:cs typeface="Arial" panose="020B0604020202020204" pitchFamily="34" charset="0"/>
              </a:rPr>
              <a:t> M1 ICE </a:t>
            </a:r>
            <a:r>
              <a:rPr lang="de-DE" sz="1100" dirty="0" err="1">
                <a:latin typeface="Arial" panose="020B0604020202020204" pitchFamily="34" charset="0"/>
                <a:cs typeface="Arial" panose="020B0604020202020204" pitchFamily="34" charset="0"/>
              </a:rPr>
              <a:t>Vehicles</a:t>
            </a:r>
            <a:r>
              <a:rPr lang="de-DE" sz="1100" dirty="0">
                <a:latin typeface="Arial" panose="020B0604020202020204" pitchFamily="34" charset="0"/>
                <a:cs typeface="Arial" panose="020B0604020202020204" pitchFamily="34" charset="0"/>
              </a:rPr>
              <a:t> </a:t>
            </a:r>
            <a:r>
              <a:rPr lang="de-DE" sz="1100" dirty="0" err="1">
                <a:latin typeface="Arial" panose="020B0604020202020204" pitchFamily="34" charset="0"/>
                <a:cs typeface="Arial" panose="020B0604020202020204" pitchFamily="34" charset="0"/>
              </a:rPr>
              <a:t>Under</a:t>
            </a:r>
            <a:r>
              <a:rPr lang="de-DE" sz="1100" dirty="0">
                <a:latin typeface="Arial" panose="020B0604020202020204" pitchFamily="34" charset="0"/>
                <a:cs typeface="Arial" panose="020B0604020202020204" pitchFamily="34" charset="0"/>
              </a:rPr>
              <a:t> UN R51.03</a:t>
            </a:r>
          </a:p>
        </p:txBody>
      </p:sp>
      <p:sp>
        <p:nvSpPr>
          <p:cNvPr id="7" name="Textfeld 6"/>
          <p:cNvSpPr txBox="1"/>
          <p:nvPr/>
        </p:nvSpPr>
        <p:spPr>
          <a:xfrm>
            <a:off x="551384" y="3757213"/>
            <a:ext cx="3648115" cy="276999"/>
          </a:xfrm>
          <a:prstGeom prst="rect">
            <a:avLst/>
          </a:prstGeom>
          <a:noFill/>
        </p:spPr>
        <p:txBody>
          <a:bodyPr wrap="none" rtlCol="0">
            <a:spAutoFit/>
          </a:bodyPr>
          <a:lstStyle/>
          <a:p>
            <a:r>
              <a:rPr lang="de-DE" sz="1200" b="1" dirty="0">
                <a:latin typeface="Arial" panose="020B0604020202020204" pitchFamily="34" charset="0"/>
                <a:cs typeface="Arial" panose="020B0604020202020204" pitchFamily="34" charset="0"/>
              </a:rPr>
              <a:t>Summary Table </a:t>
            </a:r>
            <a:r>
              <a:rPr lang="de-DE" sz="1200" b="1" dirty="0" err="1">
                <a:latin typeface="Arial" panose="020B0604020202020204" pitchFamily="34" charset="0"/>
                <a:cs typeface="Arial" panose="020B0604020202020204" pitchFamily="34" charset="0"/>
              </a:rPr>
              <a:t>for</a:t>
            </a:r>
            <a:r>
              <a:rPr lang="de-DE" sz="1200" b="1" dirty="0">
                <a:latin typeface="Arial" panose="020B0604020202020204" pitchFamily="34" charset="0"/>
                <a:cs typeface="Arial" panose="020B0604020202020204" pitchFamily="34" charset="0"/>
              </a:rPr>
              <a:t> UN R51.03 and UN R117.02</a:t>
            </a:r>
          </a:p>
        </p:txBody>
      </p:sp>
    </p:spTree>
    <p:extLst>
      <p:ext uri="{BB962C8B-B14F-4D97-AF65-F5344CB8AC3E}">
        <p14:creationId xmlns:p14="http://schemas.microsoft.com/office/powerpoint/2010/main" val="3292897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vert="horz" lIns="91440" tIns="45720" rIns="91440" bIns="45720" rtlCol="0" anchor="ctr">
            <a:normAutofit/>
          </a:bodyPr>
          <a:lstStyle/>
          <a:p>
            <a:pPr algn="ctr"/>
            <a:r>
              <a:rPr lang="en-US" dirty="0">
                <a:latin typeface="+mn-lt"/>
                <a:cs typeface="Arial" panose="020B0604020202020204" pitchFamily="34" charset="0"/>
              </a:rPr>
              <a:t>Strategic Approach to Improve Measurement Uncertainties</a:t>
            </a:r>
          </a:p>
        </p:txBody>
      </p:sp>
      <p:sp>
        <p:nvSpPr>
          <p:cNvPr id="3" name="Inhaltsplatzhalter 2"/>
          <p:cNvSpPr>
            <a:spLocks noGrp="1"/>
          </p:cNvSpPr>
          <p:nvPr>
            <p:ph idx="1"/>
          </p:nvPr>
        </p:nvSpPr>
        <p:spPr>
          <a:xfrm>
            <a:off x="335360" y="908720"/>
            <a:ext cx="11247040" cy="5073428"/>
          </a:xfrm>
        </p:spPr>
        <p:txBody>
          <a:bodyPr>
            <a:normAutofit/>
          </a:bodyPr>
          <a:lstStyle/>
          <a:p>
            <a:pPr lvl="0"/>
            <a:r>
              <a:rPr lang="en-US" dirty="0">
                <a:cs typeface="Arial" panose="020B0604020202020204" pitchFamily="34" charset="0"/>
              </a:rPr>
              <a:t>Measurement Uncertainties can be minimized by various additional measures</a:t>
            </a:r>
          </a:p>
        </p:txBody>
      </p:sp>
      <p:graphicFrame>
        <p:nvGraphicFramePr>
          <p:cNvPr id="4" name="Tabelle 3"/>
          <p:cNvGraphicFramePr>
            <a:graphicFrameLocks noGrp="1"/>
          </p:cNvGraphicFramePr>
          <p:nvPr>
            <p:extLst>
              <p:ext uri="{D42A27DB-BD31-4B8C-83A1-F6EECF244321}">
                <p14:modId xmlns:p14="http://schemas.microsoft.com/office/powerpoint/2010/main" val="928773344"/>
              </p:ext>
            </p:extLst>
          </p:nvPr>
        </p:nvGraphicFramePr>
        <p:xfrm>
          <a:off x="695400" y="1340768"/>
          <a:ext cx="10801200" cy="3510280"/>
        </p:xfrm>
        <a:graphic>
          <a:graphicData uri="http://schemas.openxmlformats.org/drawingml/2006/table">
            <a:tbl>
              <a:tblPr firstRow="1" bandRow="1">
                <a:tableStyleId>{7DF18680-E054-41AD-8BC1-D1AEF772440D}</a:tableStyleId>
              </a:tblPr>
              <a:tblGrid>
                <a:gridCol w="648072">
                  <a:extLst>
                    <a:ext uri="{9D8B030D-6E8A-4147-A177-3AD203B41FA5}">
                      <a16:colId xmlns:a16="http://schemas.microsoft.com/office/drawing/2014/main" val="3236445426"/>
                    </a:ext>
                  </a:extLst>
                </a:gridCol>
                <a:gridCol w="3024336">
                  <a:extLst>
                    <a:ext uri="{9D8B030D-6E8A-4147-A177-3AD203B41FA5}">
                      <a16:colId xmlns:a16="http://schemas.microsoft.com/office/drawing/2014/main" val="3800502126"/>
                    </a:ext>
                  </a:extLst>
                </a:gridCol>
                <a:gridCol w="3240360">
                  <a:extLst>
                    <a:ext uri="{9D8B030D-6E8A-4147-A177-3AD203B41FA5}">
                      <a16:colId xmlns:a16="http://schemas.microsoft.com/office/drawing/2014/main" val="1506787382"/>
                    </a:ext>
                  </a:extLst>
                </a:gridCol>
                <a:gridCol w="3888432">
                  <a:extLst>
                    <a:ext uri="{9D8B030D-6E8A-4147-A177-3AD203B41FA5}">
                      <a16:colId xmlns:a16="http://schemas.microsoft.com/office/drawing/2014/main" val="417534559"/>
                    </a:ext>
                  </a:extLst>
                </a:gridCol>
              </a:tblGrid>
              <a:tr h="370840">
                <a:tc>
                  <a:txBody>
                    <a:bodyPr/>
                    <a:lstStyle/>
                    <a:p>
                      <a:pPr algn="ctr"/>
                      <a:r>
                        <a:rPr lang="en-US" sz="1600" noProof="0" dirty="0"/>
                        <a:t>Pos.</a:t>
                      </a:r>
                      <a:endParaRPr lang="en-US" sz="1600" noProof="0" dirty="0">
                        <a:latin typeface="Arial" panose="020B0604020202020204" pitchFamily="34" charset="0"/>
                        <a:cs typeface="Arial" panose="020B0604020202020204" pitchFamily="34" charset="0"/>
                      </a:endParaRPr>
                    </a:p>
                  </a:txBody>
                  <a:tcPr/>
                </a:tc>
                <a:tc>
                  <a:txBody>
                    <a:bodyPr/>
                    <a:lstStyle/>
                    <a:p>
                      <a:r>
                        <a:rPr lang="en-US" sz="1600" noProof="0" dirty="0"/>
                        <a:t>Measure</a:t>
                      </a:r>
                      <a:endParaRPr lang="en-US" sz="1600" noProof="0" dirty="0">
                        <a:latin typeface="Arial" panose="020B0604020202020204" pitchFamily="34" charset="0"/>
                        <a:cs typeface="Arial" panose="020B0604020202020204" pitchFamily="34" charset="0"/>
                      </a:endParaRPr>
                    </a:p>
                  </a:txBody>
                  <a:tcPr/>
                </a:tc>
                <a:tc>
                  <a:txBody>
                    <a:bodyPr/>
                    <a:lstStyle/>
                    <a:p>
                      <a:r>
                        <a:rPr lang="en-US" sz="1600" noProof="0" dirty="0"/>
                        <a:t>Advantage</a:t>
                      </a:r>
                      <a:endParaRPr lang="en-US" sz="1600" noProof="0" dirty="0">
                        <a:latin typeface="Arial" panose="020B0604020202020204" pitchFamily="34" charset="0"/>
                        <a:cs typeface="Arial" panose="020B0604020202020204" pitchFamily="34" charset="0"/>
                      </a:endParaRPr>
                    </a:p>
                  </a:txBody>
                  <a:tcPr/>
                </a:tc>
                <a:tc>
                  <a:txBody>
                    <a:bodyPr/>
                    <a:lstStyle/>
                    <a:p>
                      <a:r>
                        <a:rPr lang="en-US" sz="1600" noProof="0" dirty="0"/>
                        <a:t>Drawback</a:t>
                      </a:r>
                      <a:endParaRPr lang="en-US" sz="16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49245598"/>
                  </a:ext>
                </a:extLst>
              </a:tr>
              <a:tr h="370840">
                <a:tc>
                  <a:txBody>
                    <a:bodyPr/>
                    <a:lstStyle/>
                    <a:p>
                      <a:pPr algn="ctr"/>
                      <a:r>
                        <a:rPr lang="en-US" sz="1600" noProof="0" dirty="0"/>
                        <a:t>1</a:t>
                      </a:r>
                      <a:endParaRPr lang="en-US" sz="1600" noProof="0" dirty="0">
                        <a:latin typeface="Arial" panose="020B0604020202020204" pitchFamily="34" charset="0"/>
                        <a:cs typeface="Arial" panose="020B0604020202020204" pitchFamily="34" charset="0"/>
                      </a:endParaRPr>
                    </a:p>
                  </a:txBody>
                  <a:tcPr/>
                </a:tc>
                <a:tc>
                  <a:txBody>
                    <a:bodyPr/>
                    <a:lstStyle/>
                    <a:p>
                      <a:r>
                        <a:rPr lang="en-US" sz="1600" noProof="0" dirty="0"/>
                        <a:t>Narrow the application range to minimize external influences</a:t>
                      </a:r>
                      <a:endParaRPr lang="en-US" sz="1600" noProof="0" dirty="0">
                        <a:latin typeface="Arial" panose="020B0604020202020204" pitchFamily="34" charset="0"/>
                        <a:cs typeface="Arial" panose="020B0604020202020204" pitchFamily="34" charset="0"/>
                      </a:endParaRPr>
                    </a:p>
                  </a:txBody>
                  <a:tcPr/>
                </a:tc>
                <a:tc>
                  <a:txBody>
                    <a:bodyPr/>
                    <a:lstStyle/>
                    <a:p>
                      <a:r>
                        <a:rPr lang="en-US" sz="1600" noProof="0" dirty="0"/>
                        <a:t>Scientifically</a:t>
                      </a:r>
                      <a:r>
                        <a:rPr lang="en-US" sz="1600" baseline="0" noProof="0" dirty="0"/>
                        <a:t> most preferable to have uniform test conditions</a:t>
                      </a:r>
                      <a:endParaRPr lang="en-US" sz="1600" noProof="0" dirty="0">
                        <a:latin typeface="Arial" panose="020B0604020202020204" pitchFamily="34" charset="0"/>
                        <a:cs typeface="Arial" panose="020B0604020202020204" pitchFamily="34" charset="0"/>
                      </a:endParaRPr>
                    </a:p>
                  </a:txBody>
                  <a:tcPr/>
                </a:tc>
                <a:tc>
                  <a:txBody>
                    <a:bodyPr/>
                    <a:lstStyle/>
                    <a:p>
                      <a:r>
                        <a:rPr lang="en-US" sz="1600" noProof="0" dirty="0"/>
                        <a:t>Practically not possible for outdoor measurements, not</a:t>
                      </a:r>
                      <a:r>
                        <a:rPr lang="en-US" sz="1600" baseline="0" noProof="0" dirty="0"/>
                        <a:t> realistic for real world conditions</a:t>
                      </a:r>
                      <a:endParaRPr lang="en-US" sz="16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87689921"/>
                  </a:ext>
                </a:extLst>
              </a:tr>
              <a:tr h="370840">
                <a:tc>
                  <a:txBody>
                    <a:bodyPr/>
                    <a:lstStyle/>
                    <a:p>
                      <a:pPr algn="ctr"/>
                      <a:r>
                        <a:rPr lang="en-US" sz="1600" noProof="0" dirty="0"/>
                        <a:t>2</a:t>
                      </a:r>
                      <a:endParaRPr lang="en-US" sz="1600" noProof="0" dirty="0">
                        <a:latin typeface="Arial" panose="020B0604020202020204" pitchFamily="34" charset="0"/>
                        <a:cs typeface="Arial" panose="020B0604020202020204" pitchFamily="34" charset="0"/>
                      </a:endParaRPr>
                    </a:p>
                  </a:txBody>
                  <a:tcPr/>
                </a:tc>
                <a:tc>
                  <a:txBody>
                    <a:bodyPr/>
                    <a:lstStyle/>
                    <a:p>
                      <a:r>
                        <a:rPr lang="en-US" sz="1600" noProof="0" dirty="0"/>
                        <a:t>Introduce compensation models</a:t>
                      </a:r>
                      <a:endParaRPr lang="en-US" sz="1600" noProof="0" dirty="0">
                        <a:latin typeface="Arial" panose="020B0604020202020204" pitchFamily="34" charset="0"/>
                        <a:cs typeface="Arial" panose="020B0604020202020204" pitchFamily="34" charset="0"/>
                      </a:endParaRPr>
                    </a:p>
                  </a:txBody>
                  <a:tcPr/>
                </a:tc>
                <a:tc>
                  <a:txBody>
                    <a:bodyPr/>
                    <a:lstStyle/>
                    <a:p>
                      <a:r>
                        <a:rPr lang="en-US" sz="1600" noProof="0" dirty="0"/>
                        <a:t>Allows larger application range</a:t>
                      </a:r>
                      <a:endParaRPr lang="en-US" sz="1600" noProof="0" dirty="0">
                        <a:latin typeface="Arial" panose="020B0604020202020204" pitchFamily="34" charset="0"/>
                        <a:cs typeface="Arial" panose="020B0604020202020204" pitchFamily="34" charset="0"/>
                      </a:endParaRPr>
                    </a:p>
                  </a:txBody>
                  <a:tcPr/>
                </a:tc>
                <a:tc>
                  <a:txBody>
                    <a:bodyPr/>
                    <a:lstStyle/>
                    <a:p>
                      <a:r>
                        <a:rPr lang="en-US" sz="1600" noProof="0" dirty="0"/>
                        <a:t>Not always applicable, introduces</a:t>
                      </a:r>
                      <a:r>
                        <a:rPr lang="en-US" sz="1600" baseline="0" noProof="0" dirty="0"/>
                        <a:t> own uncertainties</a:t>
                      </a:r>
                      <a:endParaRPr lang="en-US" sz="16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53623765"/>
                  </a:ext>
                </a:extLst>
              </a:tr>
              <a:tr h="370840">
                <a:tc>
                  <a:txBody>
                    <a:bodyPr/>
                    <a:lstStyle/>
                    <a:p>
                      <a:pPr algn="ctr"/>
                      <a:r>
                        <a:rPr lang="en-US" sz="1600" noProof="0" dirty="0"/>
                        <a:t>3</a:t>
                      </a:r>
                      <a:endParaRPr lang="en-US" sz="1600" noProof="0" dirty="0">
                        <a:latin typeface="Arial" panose="020B0604020202020204" pitchFamily="34" charset="0"/>
                        <a:cs typeface="Arial" panose="020B0604020202020204" pitchFamily="34" charset="0"/>
                      </a:endParaRPr>
                    </a:p>
                  </a:txBody>
                  <a:tcPr/>
                </a:tc>
                <a:tc>
                  <a:txBody>
                    <a:bodyPr/>
                    <a:lstStyle/>
                    <a:p>
                      <a:r>
                        <a:rPr lang="en-US" sz="1600" noProof="0" dirty="0"/>
                        <a:t>Apply tolerances</a:t>
                      </a:r>
                      <a:endParaRPr lang="en-US" sz="1600" noProof="0" dirty="0">
                        <a:latin typeface="Arial" panose="020B0604020202020204" pitchFamily="34" charset="0"/>
                        <a:cs typeface="Arial" panose="020B0604020202020204" pitchFamily="34" charset="0"/>
                      </a:endParaRPr>
                    </a:p>
                  </a:txBody>
                  <a:tcPr/>
                </a:tc>
                <a:tc>
                  <a:txBody>
                    <a:bodyPr/>
                    <a:lstStyle/>
                    <a:p>
                      <a:r>
                        <a:rPr lang="en-US" sz="1600" noProof="0" dirty="0"/>
                        <a:t>Simple,</a:t>
                      </a:r>
                      <a:r>
                        <a:rPr lang="en-US" sz="1600" baseline="0" noProof="0" dirty="0"/>
                        <a:t> considerable for non-type approval measurements</a:t>
                      </a:r>
                      <a:endParaRPr lang="en-US" sz="1600" noProof="0" dirty="0">
                        <a:latin typeface="Arial" panose="020B0604020202020204" pitchFamily="34" charset="0"/>
                        <a:cs typeface="Arial" panose="020B0604020202020204" pitchFamily="34" charset="0"/>
                      </a:endParaRPr>
                    </a:p>
                  </a:txBody>
                  <a:tcPr/>
                </a:tc>
                <a:tc>
                  <a:txBody>
                    <a:bodyPr/>
                    <a:lstStyle/>
                    <a:p>
                      <a:r>
                        <a:rPr lang="en-US" sz="1600" noProof="0" dirty="0"/>
                        <a:t>Could be understood as weakening of applied limits</a:t>
                      </a:r>
                      <a:endParaRPr lang="en-US" sz="16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95294685"/>
                  </a:ext>
                </a:extLst>
              </a:tr>
              <a:tr h="370840">
                <a:tc>
                  <a:txBody>
                    <a:bodyPr/>
                    <a:lstStyle/>
                    <a:p>
                      <a:pPr algn="ctr"/>
                      <a:r>
                        <a:rPr lang="en-US" sz="1600" noProof="0" dirty="0"/>
                        <a:t>4</a:t>
                      </a:r>
                      <a:endParaRPr lang="en-US" sz="1600" noProof="0" dirty="0">
                        <a:latin typeface="Arial" panose="020B0604020202020204" pitchFamily="34" charset="0"/>
                        <a:cs typeface="Arial" panose="020B0604020202020204" pitchFamily="34" charset="0"/>
                      </a:endParaRPr>
                    </a:p>
                  </a:txBody>
                  <a:tcPr/>
                </a:tc>
                <a:tc>
                  <a:txBody>
                    <a:bodyPr/>
                    <a:lstStyle/>
                    <a:p>
                      <a:r>
                        <a:rPr lang="en-US" sz="1600" noProof="0" dirty="0"/>
                        <a:t>Statistical compliance</a:t>
                      </a:r>
                      <a:endParaRPr lang="en-US" sz="1600" noProof="0" dirty="0">
                        <a:latin typeface="Arial" panose="020B0604020202020204" pitchFamily="34" charset="0"/>
                        <a:cs typeface="Arial" panose="020B0604020202020204" pitchFamily="34" charset="0"/>
                      </a:endParaRPr>
                    </a:p>
                  </a:txBody>
                  <a:tcPr/>
                </a:tc>
                <a:tc>
                  <a:txBody>
                    <a:bodyPr/>
                    <a:lstStyle/>
                    <a:p>
                      <a:r>
                        <a:rPr lang="en-US" sz="1600" noProof="0" dirty="0"/>
                        <a:t>Already introduced system for </a:t>
                      </a:r>
                      <a:r>
                        <a:rPr lang="en-US" sz="1600" noProof="0" dirty="0" err="1"/>
                        <a:t>CoP</a:t>
                      </a:r>
                      <a:endParaRPr lang="en-US" sz="1600" noProof="0" dirty="0">
                        <a:latin typeface="Arial" panose="020B0604020202020204" pitchFamily="34" charset="0"/>
                        <a:cs typeface="Arial" panose="020B0604020202020204" pitchFamily="34" charset="0"/>
                      </a:endParaRPr>
                    </a:p>
                  </a:txBody>
                  <a:tcPr/>
                </a:tc>
                <a:tc>
                  <a:txBody>
                    <a:bodyPr/>
                    <a:lstStyle/>
                    <a:p>
                      <a:r>
                        <a:rPr lang="en-US" sz="1600" noProof="0" dirty="0"/>
                        <a:t>Some vehicles not fully compliant to the regulation</a:t>
                      </a:r>
                      <a:endParaRPr lang="en-US" sz="16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78694250"/>
                  </a:ext>
                </a:extLst>
              </a:tr>
              <a:tr h="370840">
                <a:tc>
                  <a:txBody>
                    <a:bodyPr/>
                    <a:lstStyle/>
                    <a:p>
                      <a:pPr algn="ctr"/>
                      <a:r>
                        <a:rPr lang="en-US" sz="1600" noProof="0" dirty="0"/>
                        <a:t>5</a:t>
                      </a:r>
                      <a:endParaRPr lang="en-US" sz="1600" noProof="0" dirty="0">
                        <a:latin typeface="Arial" panose="020B0604020202020204" pitchFamily="34" charset="0"/>
                        <a:cs typeface="Arial" panose="020B0604020202020204" pitchFamily="34" charset="0"/>
                      </a:endParaRPr>
                    </a:p>
                  </a:txBody>
                  <a:tcPr/>
                </a:tc>
                <a:tc>
                  <a:txBody>
                    <a:bodyPr/>
                    <a:lstStyle/>
                    <a:p>
                      <a:r>
                        <a:rPr lang="en-US" sz="1600" noProof="0" dirty="0"/>
                        <a:t>Repeat measurements under type approval conditions</a:t>
                      </a:r>
                      <a:endParaRPr lang="en-US" sz="1600" noProof="0" dirty="0">
                        <a:latin typeface="Arial" panose="020B0604020202020204" pitchFamily="34" charset="0"/>
                        <a:cs typeface="Arial" panose="020B0604020202020204" pitchFamily="34" charset="0"/>
                      </a:endParaRPr>
                    </a:p>
                  </a:txBody>
                  <a:tcPr/>
                </a:tc>
                <a:tc>
                  <a:txBody>
                    <a:bodyPr/>
                    <a:lstStyle/>
                    <a:p>
                      <a:r>
                        <a:rPr lang="en-US" sz="1600" noProof="0" dirty="0"/>
                        <a:t>Most accurate procedure</a:t>
                      </a:r>
                      <a:endParaRPr lang="en-US" sz="1600" noProof="0" dirty="0">
                        <a:latin typeface="Arial" panose="020B0604020202020204" pitchFamily="34" charset="0"/>
                        <a:cs typeface="Arial" panose="020B0604020202020204" pitchFamily="34" charset="0"/>
                      </a:endParaRPr>
                    </a:p>
                  </a:txBody>
                  <a:tcPr/>
                </a:tc>
                <a:tc>
                  <a:txBody>
                    <a:bodyPr/>
                    <a:lstStyle/>
                    <a:p>
                      <a:r>
                        <a:rPr lang="en-US" sz="1600" noProof="0" dirty="0"/>
                        <a:t>Difficult to arrange</a:t>
                      </a:r>
                      <a:endParaRPr lang="en-US" sz="16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53275242"/>
                  </a:ext>
                </a:extLst>
              </a:tr>
            </a:tbl>
          </a:graphicData>
        </a:graphic>
      </p:graphicFrame>
      <p:sp>
        <p:nvSpPr>
          <p:cNvPr id="5" name="Textfeld 4"/>
          <p:cNvSpPr txBox="1"/>
          <p:nvPr/>
        </p:nvSpPr>
        <p:spPr>
          <a:xfrm>
            <a:off x="335360" y="4941168"/>
            <a:ext cx="11247040" cy="1785104"/>
          </a:xfrm>
          <a:prstGeom prst="rect">
            <a:avLst/>
          </a:prstGeom>
          <a:noFill/>
        </p:spPr>
        <p:txBody>
          <a:bodyPr wrap="square" rtlCol="0">
            <a:spAutoFit/>
          </a:bodyPr>
          <a:lstStyle/>
          <a:p>
            <a:pPr marL="285750" indent="-285750">
              <a:spcAft>
                <a:spcPts val="1200"/>
              </a:spcAft>
              <a:buFont typeface="Wingdings" panose="05000000000000000000" pitchFamily="2" charset="2"/>
              <a:buChar char="Ø"/>
            </a:pPr>
            <a:r>
              <a:rPr lang="en-US" dirty="0">
                <a:latin typeface="Arial" panose="020B0604020202020204" pitchFamily="34" charset="0"/>
                <a:cs typeface="Arial" panose="020B0604020202020204" pitchFamily="34" charset="0"/>
              </a:rPr>
              <a:t>A mix of these measures can balance the request for a large control range to reflect real world conditions and to keep the precision of the test method in a technically and politically acceptable range.</a:t>
            </a:r>
          </a:p>
          <a:p>
            <a:pPr marL="285750" indent="-285750">
              <a:spcAft>
                <a:spcPts val="1200"/>
              </a:spcAft>
              <a:buFont typeface="Wingdings" panose="05000000000000000000" pitchFamily="2" charset="2"/>
              <a:buChar char="Ø"/>
            </a:pPr>
            <a:r>
              <a:rPr lang="en-US" dirty="0">
                <a:latin typeface="Arial" panose="020B0604020202020204" pitchFamily="34" charset="0"/>
                <a:cs typeface="Arial" panose="020B0604020202020204" pitchFamily="34" charset="0"/>
              </a:rPr>
              <a:t>Limits have an impact on the source distribution of vehicles and components. Different source compositions will result different sensitivities on uncertainty parameters. </a:t>
            </a:r>
          </a:p>
          <a:p>
            <a:pPr marL="285750" indent="-285750">
              <a:spcAft>
                <a:spcPts val="1200"/>
              </a:spcAft>
              <a:buFont typeface="Wingdings" panose="05000000000000000000" pitchFamily="2" charset="2"/>
              <a:buChar char="Ø"/>
            </a:pPr>
            <a:r>
              <a:rPr lang="en-US" dirty="0">
                <a:latin typeface="Arial" panose="020B0604020202020204" pitchFamily="34" charset="0"/>
                <a:cs typeface="Arial" panose="020B0604020202020204" pitchFamily="34" charset="0"/>
              </a:rPr>
              <a:t>Enforcement of limits shall consider such sensitivities.</a:t>
            </a:r>
          </a:p>
        </p:txBody>
      </p:sp>
    </p:spTree>
    <p:extLst>
      <p:ext uri="{BB962C8B-B14F-4D97-AF65-F5344CB8AC3E}">
        <p14:creationId xmlns:p14="http://schemas.microsoft.com/office/powerpoint/2010/main" val="2208067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1121060" y="1975548"/>
            <a:ext cx="10440000" cy="4346447"/>
          </a:xfrm>
          <a:prstGeom prst="rect">
            <a:avLst/>
          </a:prstGeom>
        </p:spPr>
      </p:pic>
      <p:sp>
        <p:nvSpPr>
          <p:cNvPr id="2" name="Titel 1"/>
          <p:cNvSpPr>
            <a:spLocks noGrp="1"/>
          </p:cNvSpPr>
          <p:nvPr>
            <p:ph type="title"/>
          </p:nvPr>
        </p:nvSpPr>
        <p:spPr>
          <a:xfrm>
            <a:off x="838200" y="266330"/>
            <a:ext cx="10515600" cy="424695"/>
          </a:xfrm>
        </p:spPr>
        <p:txBody>
          <a:bodyPr vert="horz" lIns="91440" tIns="45720" rIns="91440" bIns="45720" rtlCol="0" anchor="ctr">
            <a:noAutofit/>
          </a:bodyPr>
          <a:lstStyle/>
          <a:p>
            <a:pPr algn="ctr"/>
            <a:r>
              <a:rPr lang="de-DE" dirty="0" err="1">
                <a:latin typeface="+mn-lt"/>
                <a:cs typeface="Arial" panose="020B0604020202020204" pitchFamily="34" charset="0"/>
              </a:rPr>
              <a:t>Improvement</a:t>
            </a:r>
            <a:r>
              <a:rPr lang="de-DE" dirty="0">
                <a:latin typeface="+mn-lt"/>
                <a:cs typeface="Arial" panose="020B0604020202020204" pitchFamily="34" charset="0"/>
              </a:rPr>
              <a:t> </a:t>
            </a:r>
            <a:r>
              <a:rPr lang="de-DE" dirty="0" err="1">
                <a:latin typeface="+mn-lt"/>
                <a:cs typeface="Arial" panose="020B0604020202020204" pitchFamily="34" charset="0"/>
              </a:rPr>
              <a:t>of</a:t>
            </a:r>
            <a:r>
              <a:rPr lang="de-DE" dirty="0">
                <a:latin typeface="+mn-lt"/>
                <a:cs typeface="Arial" panose="020B0604020202020204" pitchFamily="34" charset="0"/>
              </a:rPr>
              <a:t> Measurement </a:t>
            </a:r>
            <a:r>
              <a:rPr lang="de-DE" dirty="0" err="1">
                <a:latin typeface="+mn-lt"/>
                <a:cs typeface="Arial" panose="020B0604020202020204" pitchFamily="34" charset="0"/>
              </a:rPr>
              <a:t>Uncertainties</a:t>
            </a:r>
            <a:endParaRPr lang="de-DE" dirty="0">
              <a:latin typeface="+mn-lt"/>
              <a:cs typeface="Arial" panose="020B0604020202020204" pitchFamily="34" charset="0"/>
            </a:endParaRPr>
          </a:p>
        </p:txBody>
      </p:sp>
      <p:sp>
        <p:nvSpPr>
          <p:cNvPr id="3" name="Inhaltsplatzhalter 2"/>
          <p:cNvSpPr>
            <a:spLocks noGrp="1"/>
          </p:cNvSpPr>
          <p:nvPr>
            <p:ph idx="1"/>
          </p:nvPr>
        </p:nvSpPr>
        <p:spPr>
          <a:xfrm>
            <a:off x="263352" y="799873"/>
            <a:ext cx="11665296" cy="5616623"/>
          </a:xfrm>
        </p:spPr>
        <p:txBody>
          <a:bodyPr>
            <a:noAutofit/>
          </a:bodyPr>
          <a:lstStyle/>
          <a:p>
            <a:pPr lvl="0">
              <a:spcBef>
                <a:spcPts val="600"/>
              </a:spcBef>
            </a:pPr>
            <a:r>
              <a:rPr lang="en-GB" dirty="0">
                <a:cs typeface="Arial" panose="020B0604020202020204" pitchFamily="34" charset="0"/>
              </a:rPr>
              <a:t>The comparison of UN R117.02 and UN R51.03 show, that by harmonizing requirements, the level of uncertainty can already be approved. </a:t>
            </a:r>
          </a:p>
          <a:p>
            <a:pPr lvl="0">
              <a:spcBef>
                <a:spcPts val="600"/>
              </a:spcBef>
            </a:pPr>
            <a:r>
              <a:rPr lang="en-GB" dirty="0">
                <a:cs typeface="Arial" panose="020B0604020202020204" pitchFamily="34" charset="0"/>
              </a:rPr>
              <a:t>Red colour indicated improvements, by already existing measures, green colour introduces new provisions.</a:t>
            </a:r>
          </a:p>
        </p:txBody>
      </p:sp>
    </p:spTree>
    <p:extLst>
      <p:ext uri="{BB962C8B-B14F-4D97-AF65-F5344CB8AC3E}">
        <p14:creationId xmlns:p14="http://schemas.microsoft.com/office/powerpoint/2010/main" val="117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p:cNvSpPr/>
          <p:nvPr/>
        </p:nvSpPr>
        <p:spPr>
          <a:xfrm>
            <a:off x="9762306" y="187223"/>
            <a:ext cx="2299063" cy="26161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Arial" panose="020B0604020202020204" pitchFamily="34" charset="0"/>
              <a:cs typeface="Arial" panose="020B0604020202020204" pitchFamily="34" charset="0"/>
            </a:endParaRPr>
          </a:p>
        </p:txBody>
      </p:sp>
      <p:sp>
        <p:nvSpPr>
          <p:cNvPr id="9" name="Textfeld 8"/>
          <p:cNvSpPr txBox="1"/>
          <p:nvPr/>
        </p:nvSpPr>
        <p:spPr>
          <a:xfrm>
            <a:off x="623392" y="236158"/>
            <a:ext cx="10739765" cy="461665"/>
          </a:xfrm>
          <a:prstGeom prst="rect">
            <a:avLst/>
          </a:prstGeom>
        </p:spPr>
        <p:txBody>
          <a:bodyPr vert="horz" lIns="91440" tIns="45720" rIns="91440" bIns="45720" rtlCol="0" anchor="ctr">
            <a:normAutofit fontScale="92500"/>
          </a:bodyPr>
          <a:lstStyle>
            <a:lvl1pPr algn="ctr">
              <a:lnSpc>
                <a:spcPct val="90000"/>
              </a:lnSpc>
              <a:spcBef>
                <a:spcPct val="0"/>
              </a:spcBef>
              <a:buNone/>
              <a:defRPr sz="2400" b="1">
                <a:ea typeface="+mj-ea"/>
                <a:cs typeface="Arial" panose="020B0604020202020204" pitchFamily="34" charset="0"/>
              </a:defRPr>
            </a:lvl1pPr>
          </a:lstStyle>
          <a:p>
            <a:r>
              <a:rPr lang="de-DE" dirty="0" err="1"/>
              <a:t>Compensation</a:t>
            </a:r>
            <a:r>
              <a:rPr lang="de-DE" dirty="0"/>
              <a:t> </a:t>
            </a:r>
            <a:r>
              <a:rPr lang="de-DE" dirty="0" err="1"/>
              <a:t>for</a:t>
            </a:r>
            <a:r>
              <a:rPr lang="de-DE" dirty="0"/>
              <a:t> </a:t>
            </a:r>
            <a:r>
              <a:rPr lang="de-DE" dirty="0" err="1"/>
              <a:t>Influence</a:t>
            </a:r>
            <a:r>
              <a:rPr lang="de-DE" dirty="0"/>
              <a:t> </a:t>
            </a:r>
            <a:r>
              <a:rPr lang="de-DE" dirty="0" err="1"/>
              <a:t>Factors</a:t>
            </a:r>
            <a:r>
              <a:rPr lang="de-DE" dirty="0"/>
              <a:t> UN R117 </a:t>
            </a:r>
            <a:r>
              <a:rPr lang="de-DE" dirty="0" err="1"/>
              <a:t>and</a:t>
            </a:r>
            <a:r>
              <a:rPr lang="de-DE" dirty="0"/>
              <a:t> UN R51 – </a:t>
            </a:r>
            <a:r>
              <a:rPr lang="de-DE" dirty="0" err="1"/>
              <a:t>Temperature</a:t>
            </a:r>
            <a:r>
              <a:rPr lang="de-DE" dirty="0"/>
              <a:t> </a:t>
            </a:r>
            <a:r>
              <a:rPr lang="de-DE" dirty="0" err="1"/>
              <a:t>and</a:t>
            </a:r>
            <a:r>
              <a:rPr lang="de-DE" dirty="0"/>
              <a:t> Test Track</a:t>
            </a:r>
          </a:p>
        </p:txBody>
      </p:sp>
      <p:sp>
        <p:nvSpPr>
          <p:cNvPr id="25" name="Rechteck 24"/>
          <p:cNvSpPr/>
          <p:nvPr/>
        </p:nvSpPr>
        <p:spPr>
          <a:xfrm>
            <a:off x="3177125" y="1052736"/>
            <a:ext cx="3600000" cy="1080000"/>
          </a:xfrm>
          <a:prstGeom prst="rect">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p:spPr>
        <p:style>
          <a:lnRef idx="0">
            <a:scrgbClr r="0" g="0" b="0"/>
          </a:lnRef>
          <a:fillRef idx="3">
            <a:scrgbClr r="0" g="0" b="0"/>
          </a:fillRef>
          <a:effectRef idx="3">
            <a:scrgbClr r="0" g="0" b="0"/>
          </a:effectRef>
          <a:fontRef idx="minor">
            <a:schemeClr val="lt1"/>
          </a:fontRef>
        </p:style>
        <p:txBody>
          <a:bodyPr spcFirstLastPara="0" vert="horz" wrap="square" lIns="72000" tIns="72000" rIns="72000" bIns="72000" numCol="1" spcCol="1270" anchor="ctr" anchorCtr="0">
            <a:noAutofit/>
          </a:bodyPr>
          <a:lstStyle/>
          <a:p>
            <a:pPr lvl="0" algn="ctr" defTabSz="800100">
              <a:lnSpc>
                <a:spcPct val="90000"/>
              </a:lnSpc>
              <a:spcBef>
                <a:spcPct val="0"/>
              </a:spcBef>
              <a:spcAft>
                <a:spcPct val="35000"/>
              </a:spcAft>
            </a:pPr>
            <a:r>
              <a:rPr lang="de-DE" b="1" dirty="0">
                <a:solidFill>
                  <a:sysClr val="window" lastClr="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Today </a:t>
            </a:r>
            <a:r>
              <a:rPr lang="de-DE" b="1" dirty="0" err="1">
                <a:solidFill>
                  <a:sysClr val="window" lastClr="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available</a:t>
            </a:r>
            <a:r>
              <a:rPr lang="de-DE" b="1" dirty="0">
                <a:solidFill>
                  <a:sysClr val="window" lastClr="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de-DE" b="1" dirty="0">
                <a:solidFill>
                  <a:sysClr val="window" lastClr="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de-DE" b="1" dirty="0" err="1">
                <a:solidFill>
                  <a:sysClr val="window" lastClr="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compensation</a:t>
            </a:r>
            <a:r>
              <a:rPr lang="de-DE" b="1" dirty="0">
                <a:solidFill>
                  <a:sysClr val="window" lastClr="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de-DE" b="1" dirty="0" err="1">
                <a:solidFill>
                  <a:sysClr val="window" lastClr="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procedures</a:t>
            </a:r>
            <a:r>
              <a:rPr lang="de-DE" b="1" dirty="0">
                <a:solidFill>
                  <a:sysClr val="window" lastClr="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de-DE" b="1" dirty="0" err="1">
                <a:solidFill>
                  <a:sysClr val="window" lastClr="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for</a:t>
            </a:r>
            <a:r>
              <a:rPr lang="de-DE" b="1" dirty="0">
                <a:solidFill>
                  <a:sysClr val="window" lastClr="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de-DE" b="1" dirty="0" err="1">
                <a:solidFill>
                  <a:sysClr val="window" lastClr="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sound</a:t>
            </a:r>
            <a:r>
              <a:rPr lang="de-DE" b="1" dirty="0">
                <a:solidFill>
                  <a:sysClr val="window" lastClr="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de-DE" b="1" dirty="0" err="1">
                <a:solidFill>
                  <a:sysClr val="window" lastClr="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measurements</a:t>
            </a:r>
            <a:endParaRPr lang="de-DE" b="1" dirty="0">
              <a:solidFill>
                <a:sysClr val="window" lastClr="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6" name="Rechteck 25"/>
          <p:cNvSpPr/>
          <p:nvPr/>
        </p:nvSpPr>
        <p:spPr>
          <a:xfrm>
            <a:off x="1055440" y="2700097"/>
            <a:ext cx="3600000" cy="1080000"/>
          </a:xfrm>
          <a:prstGeom prst="rect">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p:spPr>
        <p:style>
          <a:lnRef idx="0">
            <a:scrgbClr r="0" g="0" b="0"/>
          </a:lnRef>
          <a:fillRef idx="3">
            <a:scrgbClr r="0" g="0" b="0"/>
          </a:fillRef>
          <a:effectRef idx="3">
            <a:scrgbClr r="0" g="0" b="0"/>
          </a:effectRef>
          <a:fontRef idx="minor">
            <a:schemeClr val="lt1"/>
          </a:fontRef>
        </p:style>
        <p:txBody>
          <a:bodyPr spcFirstLastPara="0" vert="horz" wrap="square" lIns="72000" tIns="72000" rIns="72000" bIns="72000" numCol="1" spcCol="1270" anchor="ctr" anchorCtr="0">
            <a:noAutofit/>
          </a:bodyPr>
          <a:lstStyle/>
          <a:p>
            <a:pPr lvl="0" algn="ctr" defTabSz="622300">
              <a:lnSpc>
                <a:spcPct val="90000"/>
              </a:lnSpc>
              <a:spcBef>
                <a:spcPct val="0"/>
              </a:spcBef>
              <a:spcAft>
                <a:spcPct val="35000"/>
              </a:spcAft>
            </a:pPr>
            <a:r>
              <a:rPr lang="de-DE" b="1" dirty="0" err="1">
                <a:solidFill>
                  <a:sysClr val="window" lastClr="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Compensation</a:t>
            </a:r>
            <a:r>
              <a:rPr lang="de-DE" b="1" dirty="0">
                <a:solidFill>
                  <a:sysClr val="window" lastClr="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de-DE" b="1" dirty="0" err="1">
                <a:solidFill>
                  <a:sysClr val="window" lastClr="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for</a:t>
            </a:r>
            <a:br>
              <a:rPr lang="de-DE" b="1" dirty="0">
                <a:solidFill>
                  <a:sysClr val="window" lastClr="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de-DE" b="1" dirty="0" err="1">
                <a:solidFill>
                  <a:sysClr val="window" lastClr="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Temperature</a:t>
            </a:r>
            <a:r>
              <a:rPr lang="de-DE" b="1" dirty="0">
                <a:solidFill>
                  <a:sysClr val="window" lastClr="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(Road Surface)</a:t>
            </a:r>
            <a:br>
              <a:rPr lang="de-DE" b="1" dirty="0">
                <a:solidFill>
                  <a:sysClr val="window" lastClr="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de-DE" dirty="0">
                <a:solidFill>
                  <a:sysClr val="window" lastClr="FFFFFF"/>
                </a:solidFill>
                <a:latin typeface="Arial" panose="020B0604020202020204" pitchFamily="34" charset="0"/>
                <a:cs typeface="Arial" panose="020B0604020202020204" pitchFamily="34" charset="0"/>
              </a:rPr>
              <a:t>e.g. UN R117 </a:t>
            </a:r>
            <a:r>
              <a:rPr lang="de-DE" dirty="0" err="1">
                <a:solidFill>
                  <a:sysClr val="window" lastClr="FFFFFF"/>
                </a:solidFill>
                <a:latin typeface="Arial" panose="020B0604020202020204" pitchFamily="34" charset="0"/>
                <a:cs typeface="Arial" panose="020B0604020202020204" pitchFamily="34" charset="0"/>
              </a:rPr>
              <a:t>or</a:t>
            </a:r>
            <a:r>
              <a:rPr lang="de-DE" dirty="0">
                <a:solidFill>
                  <a:sysClr val="window" lastClr="FFFFFF"/>
                </a:solidFill>
                <a:latin typeface="Arial" panose="020B0604020202020204" pitchFamily="34" charset="0"/>
                <a:cs typeface="Arial" panose="020B0604020202020204" pitchFamily="34" charset="0"/>
              </a:rPr>
              <a:t> ISO13255</a:t>
            </a:r>
          </a:p>
        </p:txBody>
      </p:sp>
      <p:sp>
        <p:nvSpPr>
          <p:cNvPr id="27" name="Rechteck 26"/>
          <p:cNvSpPr/>
          <p:nvPr/>
        </p:nvSpPr>
        <p:spPr>
          <a:xfrm>
            <a:off x="5231904" y="2700097"/>
            <a:ext cx="3600000" cy="1080000"/>
          </a:xfrm>
          <a:prstGeom prst="rect">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p:spPr>
        <p:style>
          <a:lnRef idx="0">
            <a:scrgbClr r="0" g="0" b="0"/>
          </a:lnRef>
          <a:fillRef idx="3">
            <a:scrgbClr r="0" g="0" b="0"/>
          </a:fillRef>
          <a:effectRef idx="3">
            <a:scrgbClr r="0" g="0" b="0"/>
          </a:effectRef>
          <a:fontRef idx="minor">
            <a:schemeClr val="lt1"/>
          </a:fontRef>
        </p:style>
        <p:txBody>
          <a:bodyPr spcFirstLastPara="0" vert="horz" wrap="square" lIns="72000" tIns="72000" rIns="72000" bIns="72000" numCol="1" spcCol="1270" anchor="ctr" anchorCtr="0">
            <a:noAutofit/>
          </a:bodyPr>
          <a:lstStyle/>
          <a:p>
            <a:pPr lvl="0" algn="ctr" defTabSz="622300">
              <a:lnSpc>
                <a:spcPct val="90000"/>
              </a:lnSpc>
              <a:spcBef>
                <a:spcPct val="0"/>
              </a:spcBef>
              <a:spcAft>
                <a:spcPct val="35000"/>
              </a:spcAft>
            </a:pPr>
            <a:r>
              <a:rPr lang="de-DE" b="1" dirty="0" err="1">
                <a:solidFill>
                  <a:sysClr val="window" lastClr="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Compensation</a:t>
            </a:r>
            <a:r>
              <a:rPr lang="de-DE" b="1" dirty="0">
                <a:solidFill>
                  <a:sysClr val="window" lastClr="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de-DE" b="1" dirty="0" err="1">
                <a:solidFill>
                  <a:sysClr val="window" lastClr="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for</a:t>
            </a:r>
            <a:r>
              <a:rPr lang="de-DE" b="1" dirty="0">
                <a:solidFill>
                  <a:sysClr val="window" lastClr="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de-DE" b="1" dirty="0">
                <a:solidFill>
                  <a:sysClr val="window" lastClr="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de-DE" b="1" dirty="0">
                <a:solidFill>
                  <a:sysClr val="window" lastClr="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Test Track </a:t>
            </a:r>
            <a:r>
              <a:rPr lang="de-DE" b="1" dirty="0" err="1">
                <a:solidFill>
                  <a:sysClr val="window" lastClr="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Influence</a:t>
            </a:r>
            <a:r>
              <a:rPr lang="de-DE" b="1" dirty="0">
                <a:solidFill>
                  <a:sysClr val="window" lastClr="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lvl="0" algn="ctr" defTabSz="622300">
              <a:lnSpc>
                <a:spcPct val="90000"/>
              </a:lnSpc>
              <a:spcBef>
                <a:spcPct val="0"/>
              </a:spcBef>
              <a:spcAft>
                <a:spcPct val="35000"/>
              </a:spcAft>
            </a:pPr>
            <a:r>
              <a:rPr lang="de-DE" dirty="0" err="1">
                <a:solidFill>
                  <a:sysClr val="window" lastClr="FFFFFF"/>
                </a:solidFill>
                <a:latin typeface="Arial" panose="020B0604020202020204" pitchFamily="34" charset="0"/>
                <a:cs typeface="Arial" panose="020B0604020202020204" pitchFamily="34" charset="0"/>
              </a:rPr>
              <a:t>by</a:t>
            </a:r>
            <a:r>
              <a:rPr lang="de-DE" dirty="0">
                <a:solidFill>
                  <a:sysClr val="window" lastClr="FFFFFF"/>
                </a:solidFill>
                <a:latin typeface="Arial" panose="020B0604020202020204" pitchFamily="34" charset="0"/>
                <a:cs typeface="Arial" panose="020B0604020202020204" pitchFamily="34" charset="0"/>
              </a:rPr>
              <a:t> </a:t>
            </a:r>
            <a:r>
              <a:rPr lang="de-DE" dirty="0" err="1">
                <a:solidFill>
                  <a:sysClr val="window" lastClr="FFFFFF"/>
                </a:solidFill>
                <a:latin typeface="Arial" panose="020B0604020202020204" pitchFamily="34" charset="0"/>
                <a:cs typeface="Arial" panose="020B0604020202020204" pitchFamily="34" charset="0"/>
              </a:rPr>
              <a:t>one</a:t>
            </a:r>
            <a:r>
              <a:rPr lang="de-DE" dirty="0">
                <a:solidFill>
                  <a:sysClr val="window" lastClr="FFFFFF"/>
                </a:solidFill>
                <a:latin typeface="Arial" panose="020B0604020202020204" pitchFamily="34" charset="0"/>
                <a:cs typeface="Arial" panose="020B0604020202020204" pitchFamily="34" charset="0"/>
              </a:rPr>
              <a:t> </a:t>
            </a:r>
            <a:r>
              <a:rPr lang="de-DE" dirty="0" err="1">
                <a:solidFill>
                  <a:sysClr val="window" lastClr="FFFFFF"/>
                </a:solidFill>
                <a:latin typeface="Arial" panose="020B0604020202020204" pitchFamily="34" charset="0"/>
                <a:cs typeface="Arial" panose="020B0604020202020204" pitchFamily="34" charset="0"/>
              </a:rPr>
              <a:t>of</a:t>
            </a:r>
            <a:r>
              <a:rPr lang="de-DE" dirty="0">
                <a:solidFill>
                  <a:sysClr val="window" lastClr="FFFFFF"/>
                </a:solidFill>
                <a:latin typeface="Arial" panose="020B0604020202020204" pitchFamily="34" charset="0"/>
                <a:cs typeface="Arial" panose="020B0604020202020204" pitchFamily="34" charset="0"/>
              </a:rPr>
              <a:t> </a:t>
            </a:r>
            <a:r>
              <a:rPr lang="de-DE" dirty="0" err="1">
                <a:solidFill>
                  <a:sysClr val="window" lastClr="FFFFFF"/>
                </a:solidFill>
                <a:latin typeface="Arial" panose="020B0604020202020204" pitchFamily="34" charset="0"/>
                <a:cs typeface="Arial" panose="020B0604020202020204" pitchFamily="34" charset="0"/>
              </a:rPr>
              <a:t>the</a:t>
            </a:r>
            <a:r>
              <a:rPr lang="de-DE" dirty="0">
                <a:solidFill>
                  <a:sysClr val="window" lastClr="FFFFFF"/>
                </a:solidFill>
                <a:latin typeface="Arial" panose="020B0604020202020204" pitchFamily="34" charset="0"/>
                <a:cs typeface="Arial" panose="020B0604020202020204" pitchFamily="34" charset="0"/>
              </a:rPr>
              <a:t> </a:t>
            </a:r>
            <a:r>
              <a:rPr lang="de-DE" dirty="0" err="1">
                <a:solidFill>
                  <a:sysClr val="window" lastClr="FFFFFF"/>
                </a:solidFill>
                <a:latin typeface="Arial" panose="020B0604020202020204" pitchFamily="34" charset="0"/>
                <a:cs typeface="Arial" panose="020B0604020202020204" pitchFamily="34" charset="0"/>
              </a:rPr>
              <a:t>following</a:t>
            </a:r>
            <a:r>
              <a:rPr lang="de-DE" dirty="0">
                <a:solidFill>
                  <a:sysClr val="window" lastClr="FFFFFF"/>
                </a:solidFill>
                <a:latin typeface="Arial" panose="020B0604020202020204" pitchFamily="34" charset="0"/>
                <a:cs typeface="Arial" panose="020B0604020202020204" pitchFamily="34" charset="0"/>
              </a:rPr>
              <a:t> </a:t>
            </a:r>
            <a:r>
              <a:rPr lang="de-DE" dirty="0" err="1">
                <a:solidFill>
                  <a:sysClr val="window" lastClr="FFFFFF"/>
                </a:solidFill>
                <a:latin typeface="Arial" panose="020B0604020202020204" pitchFamily="34" charset="0"/>
                <a:cs typeface="Arial" panose="020B0604020202020204" pitchFamily="34" charset="0"/>
              </a:rPr>
              <a:t>methods</a:t>
            </a:r>
            <a:endParaRPr lang="de-DE" dirty="0">
              <a:solidFill>
                <a:sysClr val="window" lastClr="FFFFFF"/>
              </a:solidFill>
              <a:latin typeface="Arial" panose="020B0604020202020204" pitchFamily="34" charset="0"/>
              <a:cs typeface="Arial" panose="020B0604020202020204" pitchFamily="34" charset="0"/>
            </a:endParaRPr>
          </a:p>
        </p:txBody>
      </p:sp>
      <p:sp>
        <p:nvSpPr>
          <p:cNvPr id="28" name="Rechteck 27"/>
          <p:cNvSpPr/>
          <p:nvPr/>
        </p:nvSpPr>
        <p:spPr>
          <a:xfrm>
            <a:off x="3168220" y="4284392"/>
            <a:ext cx="3600000" cy="2405257"/>
          </a:xfrm>
          <a:prstGeom prst="rect">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p:spPr>
        <p:style>
          <a:lnRef idx="0">
            <a:scrgbClr r="0" g="0" b="0"/>
          </a:lnRef>
          <a:fillRef idx="3">
            <a:scrgbClr r="0" g="0" b="0"/>
          </a:fillRef>
          <a:effectRef idx="3">
            <a:scrgbClr r="0" g="0" b="0"/>
          </a:effectRef>
          <a:fontRef idx="minor">
            <a:schemeClr val="lt1"/>
          </a:fontRef>
        </p:style>
        <p:txBody>
          <a:bodyPr spcFirstLastPara="0" vert="horz" wrap="square" lIns="72000" tIns="72000" rIns="72000" bIns="72000" numCol="1" spcCol="1270" anchor="ctr" anchorCtr="0">
            <a:noAutofit/>
          </a:bodyPr>
          <a:lstStyle/>
          <a:p>
            <a:pPr lvl="0" algn="ctr" defTabSz="622300">
              <a:lnSpc>
                <a:spcPct val="90000"/>
              </a:lnSpc>
              <a:spcBef>
                <a:spcPct val="0"/>
              </a:spcBef>
              <a:spcAft>
                <a:spcPct val="35000"/>
              </a:spcAft>
            </a:pPr>
            <a:r>
              <a:rPr lang="de-DE" b="1" dirty="0" err="1">
                <a:solidFill>
                  <a:sysClr val="window" lastClr="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Method</a:t>
            </a:r>
            <a:r>
              <a:rPr lang="de-DE" b="1" dirty="0">
                <a:solidFill>
                  <a:sysClr val="window" lastClr="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a:t>
            </a:r>
          </a:p>
          <a:p>
            <a:pPr lvl="0" defTabSz="622300">
              <a:lnSpc>
                <a:spcPct val="90000"/>
              </a:lnSpc>
              <a:spcBef>
                <a:spcPct val="0"/>
              </a:spcBef>
              <a:spcAft>
                <a:spcPct val="35000"/>
              </a:spcAft>
            </a:pPr>
            <a:r>
              <a:rPr lang="de-DE" sz="1600" dirty="0" err="1">
                <a:solidFill>
                  <a:sysClr val="window" lastClr="FFFFFF"/>
                </a:solidFill>
                <a:latin typeface="Arial" panose="020B0604020202020204" pitchFamily="34" charset="0"/>
                <a:cs typeface="Arial" panose="020B0604020202020204" pitchFamily="34" charset="0"/>
              </a:rPr>
              <a:t>Correction</a:t>
            </a:r>
            <a:r>
              <a:rPr lang="de-DE" sz="1600" dirty="0">
                <a:solidFill>
                  <a:sysClr val="window" lastClr="FFFFFF"/>
                </a:solidFill>
                <a:latin typeface="Arial" panose="020B0604020202020204" pitchFamily="34" charset="0"/>
                <a:cs typeface="Arial" panose="020B0604020202020204" pitchFamily="34" charset="0"/>
              </a:rPr>
              <a:t> </a:t>
            </a:r>
            <a:r>
              <a:rPr lang="de-DE" sz="1600" dirty="0" err="1">
                <a:solidFill>
                  <a:sysClr val="window" lastClr="FFFFFF"/>
                </a:solidFill>
                <a:latin typeface="Arial" panose="020B0604020202020204" pitchFamily="34" charset="0"/>
                <a:cs typeface="Arial" panose="020B0604020202020204" pitchFamily="34" charset="0"/>
              </a:rPr>
              <a:t>calculation</a:t>
            </a:r>
            <a:r>
              <a:rPr lang="de-DE" sz="1600" dirty="0">
                <a:solidFill>
                  <a:sysClr val="window" lastClr="FFFFFF"/>
                </a:solidFill>
                <a:latin typeface="Arial" panose="020B0604020202020204" pitchFamily="34" charset="0"/>
                <a:cs typeface="Arial" panose="020B0604020202020204" pitchFamily="34" charset="0"/>
              </a:rPr>
              <a:t> </a:t>
            </a:r>
            <a:r>
              <a:rPr lang="de-DE" sz="1600" dirty="0" err="1">
                <a:solidFill>
                  <a:sysClr val="window" lastClr="FFFFFF"/>
                </a:solidFill>
                <a:latin typeface="Arial" panose="020B0604020202020204" pitchFamily="34" charset="0"/>
                <a:cs typeface="Arial" panose="020B0604020202020204" pitchFamily="34" charset="0"/>
              </a:rPr>
              <a:t>based</a:t>
            </a:r>
            <a:r>
              <a:rPr lang="de-DE" sz="1600" dirty="0">
                <a:solidFill>
                  <a:sysClr val="window" lastClr="FFFFFF"/>
                </a:solidFill>
                <a:latin typeface="Arial" panose="020B0604020202020204" pitchFamily="34" charset="0"/>
                <a:cs typeface="Arial" panose="020B0604020202020204" pitchFamily="34" charset="0"/>
              </a:rPr>
              <a:t> on </a:t>
            </a:r>
            <a:r>
              <a:rPr lang="de-DE" sz="1600" dirty="0" err="1">
                <a:solidFill>
                  <a:sysClr val="window" lastClr="FFFFFF"/>
                </a:solidFill>
                <a:latin typeface="Arial" panose="020B0604020202020204" pitchFamily="34" charset="0"/>
                <a:cs typeface="Arial" panose="020B0604020202020204" pitchFamily="34" charset="0"/>
              </a:rPr>
              <a:t>test</a:t>
            </a:r>
            <a:r>
              <a:rPr lang="de-DE" sz="1600" dirty="0">
                <a:solidFill>
                  <a:sysClr val="window" lastClr="FFFFFF"/>
                </a:solidFill>
                <a:latin typeface="Arial" panose="020B0604020202020204" pitchFamily="34" charset="0"/>
                <a:cs typeface="Arial" panose="020B0604020202020204" pitchFamily="34" charset="0"/>
              </a:rPr>
              <a:t> </a:t>
            </a:r>
            <a:r>
              <a:rPr lang="de-DE" sz="1600" dirty="0" err="1">
                <a:solidFill>
                  <a:sysClr val="window" lastClr="FFFFFF"/>
                </a:solidFill>
                <a:latin typeface="Arial" panose="020B0604020202020204" pitchFamily="34" charset="0"/>
                <a:cs typeface="Arial" panose="020B0604020202020204" pitchFamily="34" charset="0"/>
              </a:rPr>
              <a:t>track</a:t>
            </a:r>
            <a:r>
              <a:rPr lang="de-DE" sz="1600" dirty="0">
                <a:solidFill>
                  <a:sysClr val="window" lastClr="FFFFFF"/>
                </a:solidFill>
                <a:latin typeface="Arial" panose="020B0604020202020204" pitchFamily="34" charset="0"/>
                <a:cs typeface="Arial" panose="020B0604020202020204" pitchFamily="34" charset="0"/>
              </a:rPr>
              <a:t> </a:t>
            </a:r>
            <a:r>
              <a:rPr lang="de-DE" sz="1600" dirty="0" err="1">
                <a:solidFill>
                  <a:sysClr val="window" lastClr="FFFFFF"/>
                </a:solidFill>
                <a:latin typeface="Arial" panose="020B0604020202020204" pitchFamily="34" charset="0"/>
                <a:cs typeface="Arial" panose="020B0604020202020204" pitchFamily="34" charset="0"/>
              </a:rPr>
              <a:t>parameters</a:t>
            </a:r>
            <a:r>
              <a:rPr lang="de-DE" sz="1600" dirty="0">
                <a:solidFill>
                  <a:sysClr val="window" lastClr="FFFFFF"/>
                </a:solidFill>
                <a:latin typeface="Arial" panose="020B0604020202020204" pitchFamily="34" charset="0"/>
                <a:cs typeface="Arial" panose="020B0604020202020204" pitchFamily="34" charset="0"/>
              </a:rPr>
              <a:t> – </a:t>
            </a:r>
            <a:r>
              <a:rPr lang="de-DE" sz="1600" dirty="0" err="1">
                <a:solidFill>
                  <a:sysClr val="window" lastClr="FFFFFF"/>
                </a:solidFill>
                <a:latin typeface="Arial" panose="020B0604020202020204" pitchFamily="34" charset="0"/>
                <a:cs typeface="Arial" panose="020B0604020202020204" pitchFamily="34" charset="0"/>
              </a:rPr>
              <a:t>description</a:t>
            </a:r>
            <a:r>
              <a:rPr lang="de-DE" sz="1600" dirty="0">
                <a:solidFill>
                  <a:sysClr val="window" lastClr="FFFFFF"/>
                </a:solidFill>
                <a:latin typeface="Arial" panose="020B0604020202020204" pitchFamily="34" charset="0"/>
                <a:cs typeface="Arial" panose="020B0604020202020204" pitchFamily="34" charset="0"/>
              </a:rPr>
              <a:t> </a:t>
            </a:r>
            <a:r>
              <a:rPr lang="de-DE" sz="1600" dirty="0" err="1">
                <a:solidFill>
                  <a:sysClr val="window" lastClr="FFFFFF"/>
                </a:solidFill>
                <a:latin typeface="Arial" panose="020B0604020202020204" pitchFamily="34" charset="0"/>
                <a:cs typeface="Arial" panose="020B0604020202020204" pitchFamily="34" charset="0"/>
              </a:rPr>
              <a:t>of</a:t>
            </a:r>
            <a:r>
              <a:rPr lang="de-DE" sz="1600" dirty="0">
                <a:solidFill>
                  <a:sysClr val="window" lastClr="FFFFFF"/>
                </a:solidFill>
                <a:latin typeface="Arial" panose="020B0604020202020204" pitchFamily="34" charset="0"/>
                <a:cs typeface="Arial" panose="020B0604020202020204" pitchFamily="34" charset="0"/>
              </a:rPr>
              <a:t> </a:t>
            </a:r>
            <a:r>
              <a:rPr lang="de-DE" sz="1600" dirty="0" err="1">
                <a:solidFill>
                  <a:sysClr val="window" lastClr="FFFFFF"/>
                </a:solidFill>
                <a:latin typeface="Arial" panose="020B0604020202020204" pitchFamily="34" charset="0"/>
                <a:cs typeface="Arial" panose="020B0604020202020204" pitchFamily="34" charset="0"/>
              </a:rPr>
              <a:t>the</a:t>
            </a:r>
            <a:r>
              <a:rPr lang="de-DE" sz="1600" dirty="0">
                <a:solidFill>
                  <a:sysClr val="window" lastClr="FFFFFF"/>
                </a:solidFill>
                <a:latin typeface="Arial" panose="020B0604020202020204" pitchFamily="34" charset="0"/>
                <a:cs typeface="Arial" panose="020B0604020202020204" pitchFamily="34" charset="0"/>
              </a:rPr>
              <a:t> </a:t>
            </a:r>
            <a:r>
              <a:rPr lang="de-DE" sz="1600" dirty="0" err="1">
                <a:solidFill>
                  <a:sysClr val="window" lastClr="FFFFFF"/>
                </a:solidFill>
                <a:latin typeface="Arial" panose="020B0604020202020204" pitchFamily="34" charset="0"/>
                <a:cs typeface="Arial" panose="020B0604020202020204" pitchFamily="34" charset="0"/>
              </a:rPr>
              <a:t>calculation</a:t>
            </a:r>
            <a:r>
              <a:rPr lang="de-DE" sz="1600" dirty="0">
                <a:solidFill>
                  <a:sysClr val="window" lastClr="FFFFFF"/>
                </a:solidFill>
                <a:latin typeface="Arial" panose="020B0604020202020204" pitchFamily="34" charset="0"/>
                <a:cs typeface="Arial" panose="020B0604020202020204" pitchFamily="34" charset="0"/>
              </a:rPr>
              <a:t> </a:t>
            </a:r>
            <a:r>
              <a:rPr lang="de-DE" sz="1600" dirty="0" err="1">
                <a:solidFill>
                  <a:sysClr val="window" lastClr="FFFFFF"/>
                </a:solidFill>
                <a:latin typeface="Arial" panose="020B0604020202020204" pitchFamily="34" charset="0"/>
                <a:cs typeface="Arial" panose="020B0604020202020204" pitchFamily="34" charset="0"/>
              </a:rPr>
              <a:t>could</a:t>
            </a:r>
            <a:r>
              <a:rPr lang="de-DE" sz="1600" dirty="0">
                <a:solidFill>
                  <a:sysClr val="window" lastClr="FFFFFF"/>
                </a:solidFill>
                <a:latin typeface="Arial" panose="020B0604020202020204" pitchFamily="34" charset="0"/>
                <a:cs typeface="Arial" panose="020B0604020202020204" pitchFamily="34" charset="0"/>
              </a:rPr>
              <a:t> </a:t>
            </a:r>
            <a:r>
              <a:rPr lang="de-DE" sz="1600" dirty="0" err="1">
                <a:solidFill>
                  <a:sysClr val="window" lastClr="FFFFFF"/>
                </a:solidFill>
                <a:latin typeface="Arial" panose="020B0604020202020204" pitchFamily="34" charset="0"/>
                <a:cs typeface="Arial" panose="020B0604020202020204" pitchFamily="34" charset="0"/>
              </a:rPr>
              <a:t>be</a:t>
            </a:r>
            <a:r>
              <a:rPr lang="de-DE" sz="1600" dirty="0">
                <a:solidFill>
                  <a:sysClr val="window" lastClr="FFFFFF"/>
                </a:solidFill>
                <a:latin typeface="Arial" panose="020B0604020202020204" pitchFamily="34" charset="0"/>
                <a:cs typeface="Arial" panose="020B0604020202020204" pitchFamily="34" charset="0"/>
              </a:rPr>
              <a:t> </a:t>
            </a:r>
            <a:r>
              <a:rPr lang="de-DE" sz="1600" dirty="0" err="1">
                <a:solidFill>
                  <a:sysClr val="window" lastClr="FFFFFF"/>
                </a:solidFill>
                <a:latin typeface="Arial" panose="020B0604020202020204" pitchFamily="34" charset="0"/>
                <a:cs typeface="Arial" panose="020B0604020202020204" pitchFamily="34" charset="0"/>
              </a:rPr>
              <a:t>subject</a:t>
            </a:r>
            <a:r>
              <a:rPr lang="de-DE" sz="1600" dirty="0">
                <a:solidFill>
                  <a:sysClr val="window" lastClr="FFFFFF"/>
                </a:solidFill>
                <a:latin typeface="Arial" panose="020B0604020202020204" pitchFamily="34" charset="0"/>
                <a:cs typeface="Arial" panose="020B0604020202020204" pitchFamily="34" charset="0"/>
              </a:rPr>
              <a:t> </a:t>
            </a:r>
            <a:r>
              <a:rPr lang="de-DE" sz="1600" dirty="0" err="1">
                <a:solidFill>
                  <a:sysClr val="window" lastClr="FFFFFF"/>
                </a:solidFill>
                <a:latin typeface="Arial" panose="020B0604020202020204" pitchFamily="34" charset="0"/>
                <a:cs typeface="Arial" panose="020B0604020202020204" pitchFamily="34" charset="0"/>
              </a:rPr>
              <a:t>of</a:t>
            </a:r>
            <a:r>
              <a:rPr lang="de-DE" sz="1600" dirty="0">
                <a:solidFill>
                  <a:sysClr val="window" lastClr="FFFFFF"/>
                </a:solidFill>
                <a:latin typeface="Arial" panose="020B0604020202020204" pitchFamily="34" charset="0"/>
                <a:cs typeface="Arial" panose="020B0604020202020204" pitchFamily="34" charset="0"/>
              </a:rPr>
              <a:t> an </a:t>
            </a:r>
            <a:r>
              <a:rPr lang="de-DE" sz="1600" dirty="0" err="1">
                <a:solidFill>
                  <a:sysClr val="window" lastClr="FFFFFF"/>
                </a:solidFill>
                <a:latin typeface="Arial" panose="020B0604020202020204" pitchFamily="34" charset="0"/>
                <a:cs typeface="Arial" panose="020B0604020202020204" pitchFamily="34" charset="0"/>
              </a:rPr>
              <a:t>extension</a:t>
            </a:r>
            <a:r>
              <a:rPr lang="de-DE" sz="1600" dirty="0">
                <a:solidFill>
                  <a:sysClr val="window" lastClr="FFFFFF"/>
                </a:solidFill>
                <a:latin typeface="Arial" panose="020B0604020202020204" pitchFamily="34" charset="0"/>
                <a:cs typeface="Arial" panose="020B0604020202020204" pitchFamily="34" charset="0"/>
              </a:rPr>
              <a:t> </a:t>
            </a:r>
            <a:r>
              <a:rPr lang="de-DE" sz="1600" dirty="0" err="1">
                <a:solidFill>
                  <a:sysClr val="window" lastClr="FFFFFF"/>
                </a:solidFill>
                <a:latin typeface="Arial" panose="020B0604020202020204" pitchFamily="34" charset="0"/>
                <a:cs typeface="Arial" panose="020B0604020202020204" pitchFamily="34" charset="0"/>
              </a:rPr>
              <a:t>of</a:t>
            </a:r>
            <a:r>
              <a:rPr lang="de-DE" sz="1600" dirty="0">
                <a:solidFill>
                  <a:sysClr val="window" lastClr="FFFFFF"/>
                </a:solidFill>
                <a:latin typeface="Arial" panose="020B0604020202020204" pitchFamily="34" charset="0"/>
                <a:cs typeface="Arial" panose="020B0604020202020204" pitchFamily="34" charset="0"/>
              </a:rPr>
              <a:t> </a:t>
            </a:r>
            <a:r>
              <a:rPr lang="de-DE" sz="1600" dirty="0" err="1">
                <a:solidFill>
                  <a:sysClr val="window" lastClr="FFFFFF"/>
                </a:solidFill>
                <a:latin typeface="Arial" panose="020B0604020202020204" pitchFamily="34" charset="0"/>
                <a:cs typeface="Arial" panose="020B0604020202020204" pitchFamily="34" charset="0"/>
              </a:rPr>
              <a:t>the</a:t>
            </a:r>
            <a:r>
              <a:rPr lang="de-DE" sz="1600" dirty="0">
                <a:solidFill>
                  <a:sysClr val="window" lastClr="FFFFFF"/>
                </a:solidFill>
                <a:latin typeface="Arial" panose="020B0604020202020204" pitchFamily="34" charset="0"/>
                <a:cs typeface="Arial" panose="020B0604020202020204" pitchFamily="34" charset="0"/>
              </a:rPr>
              <a:t> ISO 10844 </a:t>
            </a:r>
            <a:r>
              <a:rPr lang="de-DE" sz="1600" dirty="0" err="1">
                <a:solidFill>
                  <a:sysClr val="window" lastClr="FFFFFF"/>
                </a:solidFill>
                <a:latin typeface="Arial" panose="020B0604020202020204" pitchFamily="34" charset="0"/>
                <a:cs typeface="Arial" panose="020B0604020202020204" pitchFamily="34" charset="0"/>
              </a:rPr>
              <a:t>or</a:t>
            </a:r>
            <a:r>
              <a:rPr lang="de-DE" sz="1600" dirty="0">
                <a:solidFill>
                  <a:sysClr val="window" lastClr="FFFFFF"/>
                </a:solidFill>
                <a:latin typeface="Arial" panose="020B0604020202020204" pitchFamily="34" charset="0"/>
                <a:cs typeface="Arial" panose="020B0604020202020204" pitchFamily="34" charset="0"/>
              </a:rPr>
              <a:t> </a:t>
            </a:r>
            <a:r>
              <a:rPr lang="de-DE" sz="1600" dirty="0" err="1">
                <a:solidFill>
                  <a:sysClr val="window" lastClr="FFFFFF"/>
                </a:solidFill>
                <a:latin typeface="Arial" panose="020B0604020202020204" pitchFamily="34" charset="0"/>
                <a:cs typeface="Arial" panose="020B0604020202020204" pitchFamily="34" charset="0"/>
              </a:rPr>
              <a:t>could</a:t>
            </a:r>
            <a:r>
              <a:rPr lang="de-DE" sz="1600" dirty="0">
                <a:solidFill>
                  <a:sysClr val="window" lastClr="FFFFFF"/>
                </a:solidFill>
                <a:latin typeface="Arial" panose="020B0604020202020204" pitchFamily="34" charset="0"/>
                <a:cs typeface="Arial" panose="020B0604020202020204" pitchFamily="34" charset="0"/>
              </a:rPr>
              <a:t> </a:t>
            </a:r>
            <a:r>
              <a:rPr lang="de-DE" sz="1600" dirty="0" err="1">
                <a:solidFill>
                  <a:sysClr val="window" lastClr="FFFFFF"/>
                </a:solidFill>
                <a:latin typeface="Arial" panose="020B0604020202020204" pitchFamily="34" charset="0"/>
                <a:cs typeface="Arial" panose="020B0604020202020204" pitchFamily="34" charset="0"/>
              </a:rPr>
              <a:t>be</a:t>
            </a:r>
            <a:r>
              <a:rPr lang="de-DE" sz="1600" dirty="0">
                <a:solidFill>
                  <a:sysClr val="window" lastClr="FFFFFF"/>
                </a:solidFill>
                <a:latin typeface="Arial" panose="020B0604020202020204" pitchFamily="34" charset="0"/>
                <a:cs typeface="Arial" panose="020B0604020202020204" pitchFamily="34" charset="0"/>
              </a:rPr>
              <a:t> </a:t>
            </a:r>
            <a:r>
              <a:rPr lang="de-DE" sz="1600" dirty="0" err="1">
                <a:solidFill>
                  <a:sysClr val="window" lastClr="FFFFFF"/>
                </a:solidFill>
                <a:latin typeface="Arial" panose="020B0604020202020204" pitchFamily="34" charset="0"/>
                <a:cs typeface="Arial" panose="020B0604020202020204" pitchFamily="34" charset="0"/>
              </a:rPr>
              <a:t>done</a:t>
            </a:r>
            <a:r>
              <a:rPr lang="de-DE" sz="1600" dirty="0">
                <a:solidFill>
                  <a:sysClr val="window" lastClr="FFFFFF"/>
                </a:solidFill>
                <a:latin typeface="Arial" panose="020B0604020202020204" pitchFamily="34" charset="0"/>
                <a:cs typeface="Arial" panose="020B0604020202020204" pitchFamily="34" charset="0"/>
              </a:rPr>
              <a:t> in an </a:t>
            </a:r>
            <a:r>
              <a:rPr lang="de-DE" sz="1600" dirty="0" err="1">
                <a:solidFill>
                  <a:sysClr val="window" lastClr="FFFFFF"/>
                </a:solidFill>
                <a:latin typeface="Arial" panose="020B0604020202020204" pitchFamily="34" charset="0"/>
                <a:cs typeface="Arial" panose="020B0604020202020204" pitchFamily="34" charset="0"/>
              </a:rPr>
              <a:t>own</a:t>
            </a:r>
            <a:r>
              <a:rPr lang="de-DE" sz="1600" dirty="0">
                <a:solidFill>
                  <a:sysClr val="window" lastClr="FFFFFF"/>
                </a:solidFill>
                <a:latin typeface="Arial" panose="020B0604020202020204" pitchFamily="34" charset="0"/>
                <a:cs typeface="Arial" panose="020B0604020202020204" pitchFamily="34" charset="0"/>
              </a:rPr>
              <a:t> </a:t>
            </a:r>
            <a:r>
              <a:rPr lang="de-DE" sz="1600" dirty="0" err="1">
                <a:solidFill>
                  <a:sysClr val="window" lastClr="FFFFFF"/>
                </a:solidFill>
                <a:latin typeface="Arial" panose="020B0604020202020204" pitchFamily="34" charset="0"/>
                <a:cs typeface="Arial" panose="020B0604020202020204" pitchFamily="34" charset="0"/>
              </a:rPr>
              <a:t>standard</a:t>
            </a:r>
            <a:r>
              <a:rPr lang="de-DE" sz="1600" dirty="0">
                <a:solidFill>
                  <a:sysClr val="window" lastClr="FFFFFF"/>
                </a:solidFill>
                <a:latin typeface="Arial" panose="020B0604020202020204" pitchFamily="34" charset="0"/>
                <a:cs typeface="Arial" panose="020B0604020202020204" pitchFamily="34" charset="0"/>
              </a:rPr>
              <a:t>.</a:t>
            </a:r>
            <a:br>
              <a:rPr lang="de-DE" sz="1600" dirty="0">
                <a:solidFill>
                  <a:sysClr val="window" lastClr="FFFFFF"/>
                </a:solidFill>
                <a:latin typeface="Arial" panose="020B0604020202020204" pitchFamily="34" charset="0"/>
                <a:cs typeface="Arial" panose="020B0604020202020204" pitchFamily="34" charset="0"/>
              </a:rPr>
            </a:br>
            <a:br>
              <a:rPr lang="de-DE" sz="1600" dirty="0">
                <a:solidFill>
                  <a:sysClr val="window" lastClr="FFFFFF"/>
                </a:solidFill>
                <a:latin typeface="Arial" panose="020B0604020202020204" pitchFamily="34" charset="0"/>
                <a:cs typeface="Arial" panose="020B0604020202020204" pitchFamily="34" charset="0"/>
              </a:rPr>
            </a:br>
            <a:br>
              <a:rPr lang="de-DE" sz="1600" dirty="0">
                <a:solidFill>
                  <a:sysClr val="window" lastClr="FFFFFF"/>
                </a:solidFill>
                <a:latin typeface="Arial" panose="020B0604020202020204" pitchFamily="34" charset="0"/>
                <a:cs typeface="Arial" panose="020B0604020202020204" pitchFamily="34" charset="0"/>
              </a:rPr>
            </a:br>
            <a:endParaRPr lang="de-DE" sz="1600" dirty="0">
              <a:solidFill>
                <a:sysClr val="window" lastClr="FFFFFF"/>
              </a:solidFill>
              <a:latin typeface="Arial" panose="020B0604020202020204" pitchFamily="34" charset="0"/>
              <a:cs typeface="Arial" panose="020B0604020202020204" pitchFamily="34" charset="0"/>
            </a:endParaRPr>
          </a:p>
        </p:txBody>
      </p:sp>
      <p:sp>
        <p:nvSpPr>
          <p:cNvPr id="29" name="Rechteck 28"/>
          <p:cNvSpPr/>
          <p:nvPr/>
        </p:nvSpPr>
        <p:spPr>
          <a:xfrm>
            <a:off x="7248528" y="4284391"/>
            <a:ext cx="3600000" cy="2405257"/>
          </a:xfrm>
          <a:prstGeom prst="rect">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p:spPr>
        <p:style>
          <a:lnRef idx="0">
            <a:scrgbClr r="0" g="0" b="0"/>
          </a:lnRef>
          <a:fillRef idx="3">
            <a:scrgbClr r="0" g="0" b="0"/>
          </a:fillRef>
          <a:effectRef idx="3">
            <a:scrgbClr r="0" g="0" b="0"/>
          </a:effectRef>
          <a:fontRef idx="minor">
            <a:schemeClr val="lt1"/>
          </a:fontRef>
        </p:style>
        <p:txBody>
          <a:bodyPr spcFirstLastPara="0" vert="horz" wrap="square" lIns="72000" tIns="72000" rIns="72000" bIns="72000" numCol="1" spcCol="1270" anchor="ctr" anchorCtr="0">
            <a:noAutofit/>
          </a:bodyPr>
          <a:lstStyle/>
          <a:p>
            <a:pPr lvl="0" algn="ctr" defTabSz="622300">
              <a:lnSpc>
                <a:spcPct val="90000"/>
              </a:lnSpc>
              <a:spcBef>
                <a:spcPct val="0"/>
              </a:spcBef>
              <a:spcAft>
                <a:spcPct val="35000"/>
              </a:spcAft>
            </a:pPr>
            <a:r>
              <a:rPr lang="de-DE" b="1" u="sng" dirty="0" err="1">
                <a:solidFill>
                  <a:sysClr val="window" lastClr="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Method</a:t>
            </a:r>
            <a:r>
              <a:rPr lang="de-DE" b="1" u="sng" dirty="0">
                <a:solidFill>
                  <a:sysClr val="window" lastClr="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B</a:t>
            </a:r>
          </a:p>
          <a:p>
            <a:pPr lvl="0" defTabSz="622300">
              <a:lnSpc>
                <a:spcPct val="90000"/>
              </a:lnSpc>
              <a:spcBef>
                <a:spcPct val="0"/>
              </a:spcBef>
              <a:spcAft>
                <a:spcPct val="35000"/>
              </a:spcAft>
            </a:pPr>
            <a:r>
              <a:rPr lang="de-DE" sz="1600" u="sng" dirty="0" err="1">
                <a:solidFill>
                  <a:sysClr val="window" lastClr="FFFFFF"/>
                </a:solidFill>
                <a:latin typeface="Arial" panose="020B0604020202020204" pitchFamily="34" charset="0"/>
                <a:cs typeface="Arial" panose="020B0604020202020204" pitchFamily="34" charset="0"/>
              </a:rPr>
              <a:t>For</a:t>
            </a:r>
            <a:r>
              <a:rPr lang="de-DE" sz="1600" u="sng" dirty="0">
                <a:solidFill>
                  <a:sysClr val="window" lastClr="FFFFFF"/>
                </a:solidFill>
                <a:latin typeface="Arial" panose="020B0604020202020204" pitchFamily="34" charset="0"/>
                <a:cs typeface="Arial" panose="020B0604020202020204" pitchFamily="34" charset="0"/>
              </a:rPr>
              <a:t> UN R51.03</a:t>
            </a:r>
            <a:r>
              <a:rPr lang="de-DE" sz="1600" dirty="0">
                <a:solidFill>
                  <a:sysClr val="window" lastClr="FFFFFF"/>
                </a:solidFill>
                <a:latin typeface="Arial" panose="020B0604020202020204" pitchFamily="34" charset="0"/>
                <a:cs typeface="Arial" panose="020B0604020202020204" pitchFamily="34" charset="0"/>
              </a:rPr>
              <a:t>: </a:t>
            </a:r>
            <a:r>
              <a:rPr lang="de-DE" sz="1600" dirty="0" err="1">
                <a:solidFill>
                  <a:sysClr val="window" lastClr="FFFFFF"/>
                </a:solidFill>
                <a:latin typeface="Arial" panose="020B0604020202020204" pitchFamily="34" charset="0"/>
                <a:cs typeface="Arial" panose="020B0604020202020204" pitchFamily="34" charset="0"/>
              </a:rPr>
              <a:t>Correction</a:t>
            </a:r>
            <a:r>
              <a:rPr lang="de-DE" sz="1600" dirty="0">
                <a:solidFill>
                  <a:sysClr val="window" lastClr="FFFFFF"/>
                </a:solidFill>
                <a:latin typeface="Arial" panose="020B0604020202020204" pitchFamily="34" charset="0"/>
                <a:cs typeface="Arial" panose="020B0604020202020204" pitchFamily="34" charset="0"/>
              </a:rPr>
              <a:t> </a:t>
            </a:r>
            <a:r>
              <a:rPr lang="de-DE" sz="1600" dirty="0" err="1">
                <a:solidFill>
                  <a:sysClr val="window" lastClr="FFFFFF"/>
                </a:solidFill>
                <a:latin typeface="Arial" panose="020B0604020202020204" pitchFamily="34" charset="0"/>
                <a:cs typeface="Arial" panose="020B0604020202020204" pitchFamily="34" charset="0"/>
              </a:rPr>
              <a:t>based</a:t>
            </a:r>
            <a:r>
              <a:rPr lang="de-DE" sz="1600" dirty="0">
                <a:solidFill>
                  <a:sysClr val="window" lastClr="FFFFFF"/>
                </a:solidFill>
                <a:latin typeface="Arial" panose="020B0604020202020204" pitchFamily="34" charset="0"/>
                <a:cs typeface="Arial" panose="020B0604020202020204" pitchFamily="34" charset="0"/>
              </a:rPr>
              <a:t> on </a:t>
            </a:r>
            <a:r>
              <a:rPr lang="de-DE" sz="1600" dirty="0" err="1">
                <a:solidFill>
                  <a:sysClr val="window" lastClr="FFFFFF"/>
                </a:solidFill>
                <a:latin typeface="Arial" panose="020B0604020202020204" pitchFamily="34" charset="0"/>
                <a:cs typeface="Arial" panose="020B0604020202020204" pitchFamily="34" charset="0"/>
              </a:rPr>
              <a:t>free-rolling</a:t>
            </a:r>
            <a:r>
              <a:rPr lang="de-DE" sz="1600" dirty="0">
                <a:solidFill>
                  <a:sysClr val="window" lastClr="FFFFFF"/>
                </a:solidFill>
                <a:latin typeface="Arial" panose="020B0604020202020204" pitchFamily="34" charset="0"/>
                <a:cs typeface="Arial" panose="020B0604020202020204" pitchFamily="34" charset="0"/>
              </a:rPr>
              <a:t> </a:t>
            </a:r>
            <a:r>
              <a:rPr lang="de-DE" sz="1600" dirty="0" err="1">
                <a:solidFill>
                  <a:sysClr val="window" lastClr="FFFFFF"/>
                </a:solidFill>
                <a:latin typeface="Arial" panose="020B0604020202020204" pitchFamily="34" charset="0"/>
                <a:cs typeface="Arial" panose="020B0604020202020204" pitchFamily="34" charset="0"/>
              </a:rPr>
              <a:t>noise</a:t>
            </a:r>
            <a:r>
              <a:rPr lang="de-DE" sz="1600" dirty="0">
                <a:solidFill>
                  <a:sysClr val="window" lastClr="FFFFFF"/>
                </a:solidFill>
                <a:latin typeface="Arial" panose="020B0604020202020204" pitchFamily="34" charset="0"/>
                <a:cs typeface="Arial" panose="020B0604020202020204" pitchFamily="34" charset="0"/>
              </a:rPr>
              <a:t> </a:t>
            </a:r>
            <a:r>
              <a:rPr lang="de-DE" sz="1600" dirty="0" err="1">
                <a:solidFill>
                  <a:sysClr val="window" lastClr="FFFFFF"/>
                </a:solidFill>
                <a:latin typeface="Arial" panose="020B0604020202020204" pitchFamily="34" charset="0"/>
                <a:cs typeface="Arial" panose="020B0604020202020204" pitchFamily="34" charset="0"/>
              </a:rPr>
              <a:t>reference</a:t>
            </a:r>
            <a:r>
              <a:rPr lang="de-DE" sz="1600" dirty="0">
                <a:solidFill>
                  <a:sysClr val="window" lastClr="FFFFFF"/>
                </a:solidFill>
                <a:latin typeface="Arial" panose="020B0604020202020204" pitchFamily="34" charset="0"/>
                <a:cs typeface="Arial" panose="020B0604020202020204" pitchFamily="34" charset="0"/>
              </a:rPr>
              <a:t> </a:t>
            </a:r>
            <a:r>
              <a:rPr lang="de-DE" sz="1600" dirty="0" err="1">
                <a:solidFill>
                  <a:sysClr val="window" lastClr="FFFFFF"/>
                </a:solidFill>
                <a:latin typeface="Arial" panose="020B0604020202020204" pitchFamily="34" charset="0"/>
                <a:cs typeface="Arial" panose="020B0604020202020204" pitchFamily="34" charset="0"/>
              </a:rPr>
              <a:t>measurement</a:t>
            </a:r>
            <a:r>
              <a:rPr lang="de-DE" sz="1600" dirty="0">
                <a:solidFill>
                  <a:sysClr val="window" lastClr="FFFFFF"/>
                </a:solidFill>
                <a:latin typeface="Arial" panose="020B0604020202020204" pitchFamily="34" charset="0"/>
                <a:cs typeface="Arial" panose="020B0604020202020204" pitchFamily="34" charset="0"/>
              </a:rPr>
              <a:t> </a:t>
            </a:r>
            <a:r>
              <a:rPr lang="de-DE" sz="1600" dirty="0" err="1">
                <a:solidFill>
                  <a:sysClr val="window" lastClr="FFFFFF"/>
                </a:solidFill>
                <a:latin typeface="Arial" panose="020B0604020202020204" pitchFamily="34" charset="0"/>
                <a:cs typeface="Arial" panose="020B0604020202020204" pitchFamily="34" charset="0"/>
              </a:rPr>
              <a:t>data</a:t>
            </a:r>
            <a:r>
              <a:rPr lang="de-DE" sz="1600" dirty="0">
                <a:solidFill>
                  <a:sysClr val="window" lastClr="FFFFFF"/>
                </a:solidFill>
                <a:latin typeface="Arial" panose="020B0604020202020204" pitchFamily="34" charset="0"/>
                <a:cs typeface="Arial" panose="020B0604020202020204" pitchFamily="34" charset="0"/>
              </a:rPr>
              <a:t>, </a:t>
            </a:r>
            <a:r>
              <a:rPr lang="de-DE" sz="1600" dirty="0" err="1">
                <a:solidFill>
                  <a:sysClr val="window" lastClr="FFFFFF"/>
                </a:solidFill>
                <a:latin typeface="Arial" panose="020B0604020202020204" pitchFamily="34" charset="0"/>
                <a:cs typeface="Arial" panose="020B0604020202020204" pitchFamily="34" charset="0"/>
              </a:rPr>
              <a:t>delivered</a:t>
            </a:r>
            <a:r>
              <a:rPr lang="de-DE" sz="1600" dirty="0">
                <a:solidFill>
                  <a:sysClr val="window" lastClr="FFFFFF"/>
                </a:solidFill>
                <a:latin typeface="Arial" panose="020B0604020202020204" pitchFamily="34" charset="0"/>
                <a:cs typeface="Arial" panose="020B0604020202020204" pitchFamily="34" charset="0"/>
              </a:rPr>
              <a:t> </a:t>
            </a:r>
            <a:r>
              <a:rPr lang="de-DE" sz="1600" dirty="0" err="1">
                <a:solidFill>
                  <a:sysClr val="window" lastClr="FFFFFF"/>
                </a:solidFill>
                <a:latin typeface="Arial" panose="020B0604020202020204" pitchFamily="34" charset="0"/>
                <a:cs typeface="Arial" panose="020B0604020202020204" pitchFamily="34" charset="0"/>
              </a:rPr>
              <a:t>during</a:t>
            </a:r>
            <a:r>
              <a:rPr lang="de-DE" sz="1600" dirty="0">
                <a:solidFill>
                  <a:sysClr val="window" lastClr="FFFFFF"/>
                </a:solidFill>
                <a:latin typeface="Arial" panose="020B0604020202020204" pitchFamily="34" charset="0"/>
                <a:cs typeface="Arial" panose="020B0604020202020204" pitchFamily="34" charset="0"/>
              </a:rPr>
              <a:t> </a:t>
            </a:r>
            <a:r>
              <a:rPr lang="de-DE" sz="1600" dirty="0" err="1">
                <a:solidFill>
                  <a:sysClr val="window" lastClr="FFFFFF"/>
                </a:solidFill>
                <a:latin typeface="Arial" panose="020B0604020202020204" pitchFamily="34" charset="0"/>
                <a:cs typeface="Arial" panose="020B0604020202020204" pitchFamily="34" charset="0"/>
              </a:rPr>
              <a:t>the</a:t>
            </a:r>
            <a:r>
              <a:rPr lang="de-DE" sz="1600" dirty="0">
                <a:solidFill>
                  <a:sysClr val="window" lastClr="FFFFFF"/>
                </a:solidFill>
                <a:latin typeface="Arial" panose="020B0604020202020204" pitchFamily="34" charset="0"/>
                <a:cs typeface="Arial" panose="020B0604020202020204" pitchFamily="34" charset="0"/>
              </a:rPr>
              <a:t> </a:t>
            </a:r>
            <a:r>
              <a:rPr lang="de-DE" sz="1600" dirty="0" err="1">
                <a:solidFill>
                  <a:sysClr val="window" lastClr="FFFFFF"/>
                </a:solidFill>
                <a:latin typeface="Arial" panose="020B0604020202020204" pitchFamily="34" charset="0"/>
                <a:cs typeface="Arial" panose="020B0604020202020204" pitchFamily="34" charset="0"/>
              </a:rPr>
              <a:t>approval</a:t>
            </a:r>
            <a:r>
              <a:rPr lang="de-DE" sz="1600" dirty="0">
                <a:solidFill>
                  <a:sysClr val="window" lastClr="FFFFFF"/>
                </a:solidFill>
                <a:latin typeface="Arial" panose="020B0604020202020204" pitchFamily="34" charset="0"/>
                <a:cs typeface="Arial" panose="020B0604020202020204" pitchFamily="34" charset="0"/>
              </a:rPr>
              <a:t> </a:t>
            </a:r>
            <a:r>
              <a:rPr lang="de-DE" sz="1600" dirty="0" err="1">
                <a:solidFill>
                  <a:sysClr val="window" lastClr="FFFFFF"/>
                </a:solidFill>
                <a:latin typeface="Arial" panose="020B0604020202020204" pitchFamily="34" charset="0"/>
                <a:cs typeface="Arial" panose="020B0604020202020204" pitchFamily="34" charset="0"/>
              </a:rPr>
              <a:t>process</a:t>
            </a:r>
            <a:r>
              <a:rPr lang="de-DE" sz="1600" dirty="0">
                <a:solidFill>
                  <a:sysClr val="window" lastClr="FFFFFF"/>
                </a:solidFill>
                <a:latin typeface="Arial" panose="020B0604020202020204" pitchFamily="34" charset="0"/>
                <a:cs typeface="Arial" panose="020B0604020202020204" pitchFamily="34" charset="0"/>
              </a:rPr>
              <a:t>.</a:t>
            </a:r>
            <a:br>
              <a:rPr lang="de-DE" sz="1600" dirty="0">
                <a:solidFill>
                  <a:sysClr val="window" lastClr="FFFFFF"/>
                </a:solidFill>
                <a:latin typeface="Arial" panose="020B0604020202020204" pitchFamily="34" charset="0"/>
                <a:cs typeface="Arial" panose="020B0604020202020204" pitchFamily="34" charset="0"/>
              </a:rPr>
            </a:br>
            <a:br>
              <a:rPr lang="de-DE" sz="1600" dirty="0">
                <a:solidFill>
                  <a:sysClr val="window" lastClr="FFFFFF"/>
                </a:solidFill>
                <a:latin typeface="Arial" panose="020B0604020202020204" pitchFamily="34" charset="0"/>
                <a:cs typeface="Arial" panose="020B0604020202020204" pitchFamily="34" charset="0"/>
              </a:rPr>
            </a:br>
            <a:r>
              <a:rPr lang="de-DE" sz="1600" u="sng" dirty="0" err="1">
                <a:solidFill>
                  <a:sysClr val="window" lastClr="FFFFFF"/>
                </a:solidFill>
                <a:latin typeface="Arial" panose="020B0604020202020204" pitchFamily="34" charset="0"/>
                <a:cs typeface="Arial" panose="020B0604020202020204" pitchFamily="34" charset="0"/>
              </a:rPr>
              <a:t>For</a:t>
            </a:r>
            <a:r>
              <a:rPr lang="de-DE" sz="1600" u="sng" dirty="0">
                <a:solidFill>
                  <a:sysClr val="window" lastClr="FFFFFF"/>
                </a:solidFill>
                <a:latin typeface="Arial" panose="020B0604020202020204" pitchFamily="34" charset="0"/>
                <a:cs typeface="Arial" panose="020B0604020202020204" pitchFamily="34" charset="0"/>
              </a:rPr>
              <a:t> UN R117.02</a:t>
            </a:r>
            <a:r>
              <a:rPr lang="de-DE" sz="1600" dirty="0">
                <a:solidFill>
                  <a:sysClr val="window" lastClr="FFFFFF"/>
                </a:solidFill>
                <a:latin typeface="Arial" panose="020B0604020202020204" pitchFamily="34" charset="0"/>
                <a:cs typeface="Arial" panose="020B0604020202020204" pitchFamily="34" charset="0"/>
              </a:rPr>
              <a:t>: </a:t>
            </a:r>
            <a:r>
              <a:rPr lang="de-DE" sz="1600" dirty="0" err="1">
                <a:solidFill>
                  <a:sysClr val="window" lastClr="FFFFFF"/>
                </a:solidFill>
                <a:latin typeface="Arial" panose="020B0604020202020204" pitchFamily="34" charset="0"/>
                <a:cs typeface="Arial" panose="020B0604020202020204" pitchFamily="34" charset="0"/>
              </a:rPr>
              <a:t>Based</a:t>
            </a:r>
            <a:r>
              <a:rPr lang="de-DE" sz="1600" dirty="0">
                <a:solidFill>
                  <a:sysClr val="window" lastClr="FFFFFF"/>
                </a:solidFill>
                <a:latin typeface="Arial" panose="020B0604020202020204" pitchFamily="34" charset="0"/>
                <a:cs typeface="Arial" panose="020B0604020202020204" pitchFamily="34" charset="0"/>
              </a:rPr>
              <a:t> on </a:t>
            </a:r>
            <a:r>
              <a:rPr lang="de-DE" sz="1600" dirty="0" err="1">
                <a:solidFill>
                  <a:sysClr val="window" lastClr="FFFFFF"/>
                </a:solidFill>
                <a:latin typeface="Arial" panose="020B0604020202020204" pitchFamily="34" charset="0"/>
                <a:cs typeface="Arial" panose="020B0604020202020204" pitchFamily="34" charset="0"/>
              </a:rPr>
              <a:t>interlaboratory</a:t>
            </a:r>
            <a:r>
              <a:rPr lang="de-DE" sz="1600" dirty="0">
                <a:solidFill>
                  <a:sysClr val="window" lastClr="FFFFFF"/>
                </a:solidFill>
                <a:latin typeface="Arial" panose="020B0604020202020204" pitchFamily="34" charset="0"/>
                <a:cs typeface="Arial" panose="020B0604020202020204" pitchFamily="34" charset="0"/>
              </a:rPr>
              <a:t> </a:t>
            </a:r>
            <a:r>
              <a:rPr lang="de-DE" sz="1600" dirty="0" err="1">
                <a:solidFill>
                  <a:sysClr val="window" lastClr="FFFFFF"/>
                </a:solidFill>
                <a:latin typeface="Arial" panose="020B0604020202020204" pitchFamily="34" charset="0"/>
                <a:cs typeface="Arial" panose="020B0604020202020204" pitchFamily="34" charset="0"/>
              </a:rPr>
              <a:t>round</a:t>
            </a:r>
            <a:r>
              <a:rPr lang="de-DE" sz="1600" dirty="0">
                <a:solidFill>
                  <a:sysClr val="window" lastClr="FFFFFF"/>
                </a:solidFill>
                <a:latin typeface="Arial" panose="020B0604020202020204" pitchFamily="34" charset="0"/>
                <a:cs typeface="Arial" panose="020B0604020202020204" pitchFamily="34" charset="0"/>
              </a:rPr>
              <a:t> </a:t>
            </a:r>
            <a:r>
              <a:rPr lang="de-DE" sz="1600" dirty="0" err="1">
                <a:solidFill>
                  <a:sysClr val="window" lastClr="FFFFFF"/>
                </a:solidFill>
                <a:latin typeface="Arial" panose="020B0604020202020204" pitchFamily="34" charset="0"/>
                <a:cs typeface="Arial" panose="020B0604020202020204" pitchFamily="34" charset="0"/>
              </a:rPr>
              <a:t>robin</a:t>
            </a:r>
            <a:r>
              <a:rPr lang="de-DE" sz="1600" dirty="0">
                <a:solidFill>
                  <a:sysClr val="window" lastClr="FFFFFF"/>
                </a:solidFill>
                <a:latin typeface="Arial" panose="020B0604020202020204" pitchFamily="34" charset="0"/>
                <a:cs typeface="Arial" panose="020B0604020202020204" pitchFamily="34" charset="0"/>
              </a:rPr>
              <a:t> </a:t>
            </a:r>
            <a:r>
              <a:rPr lang="de-DE" sz="1600" dirty="0" err="1">
                <a:solidFill>
                  <a:sysClr val="window" lastClr="FFFFFF"/>
                </a:solidFill>
                <a:latin typeface="Arial" panose="020B0604020202020204" pitchFamily="34" charset="0"/>
                <a:cs typeface="Arial" panose="020B0604020202020204" pitchFamily="34" charset="0"/>
              </a:rPr>
              <a:t>data</a:t>
            </a:r>
            <a:r>
              <a:rPr lang="de-DE" sz="1600" dirty="0">
                <a:solidFill>
                  <a:sysClr val="window" lastClr="FFFFFF"/>
                </a:solidFill>
                <a:latin typeface="Arial" panose="020B0604020202020204" pitchFamily="34" charset="0"/>
                <a:cs typeface="Arial" panose="020B0604020202020204" pitchFamily="34" charset="0"/>
              </a:rPr>
              <a:t> (ISO5725)</a:t>
            </a:r>
          </a:p>
        </p:txBody>
      </p:sp>
      <p:cxnSp>
        <p:nvCxnSpPr>
          <p:cNvPr id="31" name="Gewinkelter Verbinder 30"/>
          <p:cNvCxnSpPr>
            <a:stCxn id="25" idx="2"/>
            <a:endCxn id="27" idx="0"/>
          </p:cNvCxnSpPr>
          <p:nvPr/>
        </p:nvCxnSpPr>
        <p:spPr>
          <a:xfrm rot="16200000" flipH="1">
            <a:off x="5720834" y="1389026"/>
            <a:ext cx="567361" cy="2054779"/>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5" name="Gewinkelter Verbinder 34"/>
          <p:cNvCxnSpPr>
            <a:stCxn id="25" idx="2"/>
            <a:endCxn id="26" idx="0"/>
          </p:cNvCxnSpPr>
          <p:nvPr/>
        </p:nvCxnSpPr>
        <p:spPr>
          <a:xfrm rot="5400000">
            <a:off x="3632603" y="1355574"/>
            <a:ext cx="567361" cy="2121685"/>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7" name="Gewinkelter Verbinder 36"/>
          <p:cNvCxnSpPr>
            <a:stCxn id="27" idx="2"/>
            <a:endCxn id="28" idx="0"/>
          </p:cNvCxnSpPr>
          <p:nvPr/>
        </p:nvCxnSpPr>
        <p:spPr>
          <a:xfrm rot="5400000">
            <a:off x="5747915" y="3000402"/>
            <a:ext cx="504295" cy="2063684"/>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9" name="Gewinkelter Verbinder 38"/>
          <p:cNvCxnSpPr>
            <a:stCxn id="27" idx="2"/>
            <a:endCxn id="29" idx="0"/>
          </p:cNvCxnSpPr>
          <p:nvPr/>
        </p:nvCxnSpPr>
        <p:spPr>
          <a:xfrm rot="16200000" flipH="1">
            <a:off x="7788069" y="3023932"/>
            <a:ext cx="504294" cy="2016624"/>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3" name="Gruppieren 2"/>
          <p:cNvGrpSpPr/>
          <p:nvPr/>
        </p:nvGrpSpPr>
        <p:grpSpPr>
          <a:xfrm>
            <a:off x="335360" y="4293096"/>
            <a:ext cx="2941033" cy="1200329"/>
            <a:chOff x="335360" y="4581128"/>
            <a:chExt cx="2941033" cy="1200329"/>
          </a:xfrm>
        </p:grpSpPr>
        <p:sp>
          <p:nvSpPr>
            <p:cNvPr id="17" name="Gleichschenkliges Dreieck 16"/>
            <p:cNvSpPr/>
            <p:nvPr/>
          </p:nvSpPr>
          <p:spPr>
            <a:xfrm rot="16200000" flipV="1">
              <a:off x="2880349" y="4653136"/>
              <a:ext cx="432048" cy="360040"/>
            </a:xfrm>
            <a:prstGeom prst="triangle">
              <a:avLst/>
            </a:prstGeom>
            <a:solidFill>
              <a:srgbClr val="467BBA"/>
            </a:solidFill>
            <a:ln>
              <a:solidFill>
                <a:srgbClr val="0000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Arial" panose="020B0604020202020204" pitchFamily="34" charset="0"/>
                <a:cs typeface="Arial" panose="020B0604020202020204" pitchFamily="34" charset="0"/>
              </a:endParaRPr>
            </a:p>
          </p:txBody>
        </p:sp>
        <p:sp>
          <p:nvSpPr>
            <p:cNvPr id="18" name="Textfeld 17"/>
            <p:cNvSpPr txBox="1"/>
            <p:nvPr/>
          </p:nvSpPr>
          <p:spPr>
            <a:xfrm>
              <a:off x="335360" y="4581128"/>
              <a:ext cx="2580993" cy="1200329"/>
            </a:xfrm>
            <a:prstGeom prst="rect">
              <a:avLst/>
            </a:prstGeom>
            <a:noFill/>
            <a:ln w="12700">
              <a:solidFill>
                <a:srgbClr val="0000A3"/>
              </a:solidFill>
            </a:ln>
          </p:spPr>
          <p:txBody>
            <a:bodyPr wrap="square" rtlCol="0">
              <a:spAutoFit/>
            </a:bodyPr>
            <a:lstStyle/>
            <a:p>
              <a:r>
                <a:rPr lang="de-DE" sz="1200" dirty="0">
                  <a:latin typeface="Arial" panose="020B0604020202020204" pitchFamily="34" charset="0"/>
                  <a:cs typeface="Arial" panose="020B0604020202020204" pitchFamily="34" charset="0"/>
                </a:rPr>
                <a:t>ISSUE:</a:t>
              </a:r>
            </a:p>
            <a:p>
              <a:r>
                <a:rPr lang="de-DE" sz="1200" dirty="0">
                  <a:latin typeface="Arial" panose="020B0604020202020204" pitchFamily="34" charset="0"/>
                  <a:cs typeface="Arial" panose="020B0604020202020204" pitchFamily="34" charset="0"/>
                </a:rPr>
                <a:t>The „VDA“ </a:t>
              </a:r>
              <a:r>
                <a:rPr lang="de-DE" sz="1200" dirty="0" err="1">
                  <a:latin typeface="Arial" panose="020B0604020202020204" pitchFamily="34" charset="0"/>
                  <a:cs typeface="Arial" panose="020B0604020202020204" pitchFamily="34" charset="0"/>
                </a:rPr>
                <a:t>formula</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might</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be</a:t>
              </a:r>
              <a:r>
                <a:rPr lang="de-DE" sz="1200" dirty="0">
                  <a:latin typeface="Arial" panose="020B0604020202020204" pitchFamily="34" charset="0"/>
                  <a:cs typeface="Arial" panose="020B0604020202020204" pitchFamily="34" charset="0"/>
                </a:rPr>
                <a:t> an </a:t>
              </a:r>
              <a:r>
                <a:rPr lang="de-DE" sz="1200" dirty="0" err="1">
                  <a:latin typeface="Arial" panose="020B0604020202020204" pitchFamily="34" charset="0"/>
                  <a:cs typeface="Arial" panose="020B0604020202020204" pitchFamily="34" charset="0"/>
                </a:rPr>
                <a:t>interesting</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approach</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however</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validation</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is</a:t>
              </a:r>
              <a:r>
                <a:rPr lang="de-DE" sz="1200" dirty="0">
                  <a:latin typeface="Arial" panose="020B0604020202020204" pitchFamily="34" charset="0"/>
                  <a:cs typeface="Arial" panose="020B0604020202020204" pitchFamily="34" charset="0"/>
                </a:rPr>
                <a:t> still </a:t>
              </a:r>
              <a:r>
                <a:rPr lang="de-DE" sz="1200" dirty="0" err="1">
                  <a:latin typeface="Arial" panose="020B0604020202020204" pitchFamily="34" charset="0"/>
                  <a:cs typeface="Arial" panose="020B0604020202020204" pitchFamily="34" charset="0"/>
                </a:rPr>
                <a:t>needed</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for</a:t>
              </a:r>
              <a:r>
                <a:rPr lang="de-DE" sz="1200" dirty="0">
                  <a:latin typeface="Arial" panose="020B0604020202020204" pitchFamily="34" charset="0"/>
                  <a:cs typeface="Arial" panose="020B0604020202020204" pitchFamily="34" charset="0"/>
                </a:rPr>
                <a:t> a </a:t>
              </a:r>
              <a:r>
                <a:rPr lang="de-DE" sz="1200" dirty="0" err="1">
                  <a:latin typeface="Arial" panose="020B0604020202020204" pitchFamily="34" charset="0"/>
                  <a:cs typeface="Arial" panose="020B0604020202020204" pitchFamily="34" charset="0"/>
                </a:rPr>
                <a:t>general</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use</a:t>
              </a:r>
              <a:r>
                <a:rPr lang="de-DE" sz="1200" dirty="0">
                  <a:latin typeface="Arial" panose="020B0604020202020204" pitchFamily="34" charset="0"/>
                  <a:cs typeface="Arial" panose="020B0604020202020204" pitchFamily="34" charset="0"/>
                </a:rPr>
                <a:t> on all ISO 10844 </a:t>
              </a:r>
              <a:r>
                <a:rPr lang="de-DE" sz="1200" dirty="0" err="1">
                  <a:latin typeface="Arial" panose="020B0604020202020204" pitchFamily="34" charset="0"/>
                  <a:cs typeface="Arial" panose="020B0604020202020204" pitchFamily="34" charset="0"/>
                </a:rPr>
                <a:t>test</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tracks</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and</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for</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any</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tyre</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dimension</a:t>
              </a:r>
              <a:r>
                <a:rPr lang="de-DE" sz="1200" dirty="0">
                  <a:latin typeface="Arial" panose="020B0604020202020204" pitchFamily="34" charset="0"/>
                  <a:cs typeface="Arial" panose="020B0604020202020204" pitchFamily="34" charset="0"/>
                </a:rPr>
                <a:t>.</a:t>
              </a:r>
            </a:p>
          </p:txBody>
        </p:sp>
      </p:grpSp>
      <p:grpSp>
        <p:nvGrpSpPr>
          <p:cNvPr id="4" name="Gruppieren 3"/>
          <p:cNvGrpSpPr/>
          <p:nvPr/>
        </p:nvGrpSpPr>
        <p:grpSpPr>
          <a:xfrm>
            <a:off x="9203639" y="3061409"/>
            <a:ext cx="2797017" cy="1375703"/>
            <a:chOff x="9242736" y="3421449"/>
            <a:chExt cx="2797017" cy="1375703"/>
          </a:xfrm>
        </p:grpSpPr>
        <p:sp>
          <p:nvSpPr>
            <p:cNvPr id="5" name="Textfeld 4"/>
            <p:cNvSpPr txBox="1"/>
            <p:nvPr/>
          </p:nvSpPr>
          <p:spPr>
            <a:xfrm>
              <a:off x="9242736" y="3421449"/>
              <a:ext cx="2797017" cy="1015663"/>
            </a:xfrm>
            <a:prstGeom prst="rect">
              <a:avLst/>
            </a:prstGeom>
            <a:noFill/>
            <a:ln w="12700">
              <a:solidFill>
                <a:srgbClr val="0000A3"/>
              </a:solidFill>
            </a:ln>
          </p:spPr>
          <p:txBody>
            <a:bodyPr wrap="square" rtlCol="0">
              <a:spAutoFit/>
            </a:bodyPr>
            <a:lstStyle/>
            <a:p>
              <a:r>
                <a:rPr lang="de-DE" sz="1200" dirty="0">
                  <a:latin typeface="Arial" panose="020B0604020202020204" pitchFamily="34" charset="0"/>
                  <a:cs typeface="Arial" panose="020B0604020202020204" pitchFamily="34" charset="0"/>
                </a:rPr>
                <a:t>IDEA FOR DISCUSSION:</a:t>
              </a:r>
            </a:p>
            <a:p>
              <a:r>
                <a:rPr lang="de-DE" sz="1200" dirty="0" err="1">
                  <a:latin typeface="Arial" panose="020B0604020202020204" pitchFamily="34" charset="0"/>
                  <a:cs typeface="Arial" panose="020B0604020202020204" pitchFamily="34" charset="0"/>
                </a:rPr>
                <a:t>For</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each</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tyre</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which</a:t>
              </a:r>
              <a:r>
                <a:rPr lang="de-DE" sz="1200" dirty="0">
                  <a:latin typeface="Arial" panose="020B0604020202020204" pitchFamily="34" charset="0"/>
                  <a:cs typeface="Arial" panose="020B0604020202020204" pitchFamily="34" charset="0"/>
                </a:rPr>
                <a:t> a </a:t>
              </a:r>
              <a:r>
                <a:rPr lang="de-DE" sz="1200" dirty="0" err="1">
                  <a:latin typeface="Arial" panose="020B0604020202020204" pitchFamily="34" charset="0"/>
                  <a:cs typeface="Arial" panose="020B0604020202020204" pitchFamily="34" charset="0"/>
                </a:rPr>
                <a:t>manufacturer</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nominates</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as</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version</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to</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the</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vehicle</a:t>
              </a:r>
              <a:r>
                <a:rPr lang="de-DE" sz="1200" dirty="0">
                  <a:latin typeface="Arial" panose="020B0604020202020204" pitchFamily="34" charset="0"/>
                  <a:cs typeface="Arial" panose="020B0604020202020204" pitchFamily="34" charset="0"/>
                </a:rPr>
                <a:t> type, </a:t>
              </a:r>
              <a:r>
                <a:rPr lang="de-DE" sz="1200" dirty="0" err="1">
                  <a:latin typeface="Arial" panose="020B0604020202020204" pitchFamily="34" charset="0"/>
                  <a:cs typeface="Arial" panose="020B0604020202020204" pitchFamily="34" charset="0"/>
                </a:rPr>
                <a:t>free</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rolling</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sound</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data</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could</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be</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made</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available</a:t>
              </a:r>
              <a:r>
                <a:rPr lang="de-DE" sz="1200" dirty="0">
                  <a:latin typeface="Arial" panose="020B0604020202020204" pitchFamily="34" charset="0"/>
                  <a:cs typeface="Arial" panose="020B0604020202020204" pitchFamily="34" charset="0"/>
                </a:rPr>
                <a:t>.</a:t>
              </a:r>
            </a:p>
          </p:txBody>
        </p:sp>
        <p:sp>
          <p:nvSpPr>
            <p:cNvPr id="2" name="Gleichschenkliges Dreieck 1"/>
            <p:cNvSpPr/>
            <p:nvPr/>
          </p:nvSpPr>
          <p:spPr>
            <a:xfrm flipV="1">
              <a:off x="9912424" y="4437112"/>
              <a:ext cx="432048" cy="360040"/>
            </a:xfrm>
            <a:prstGeom prst="triangle">
              <a:avLst/>
            </a:prstGeom>
            <a:solidFill>
              <a:srgbClr val="467BBA"/>
            </a:solidFill>
            <a:ln>
              <a:solidFill>
                <a:srgbClr val="0000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5226995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vert="horz" lIns="91440" tIns="45720" rIns="91440" bIns="45720" rtlCol="0" anchor="ctr">
            <a:normAutofit/>
          </a:bodyPr>
          <a:lstStyle/>
          <a:p>
            <a:pPr algn="ctr"/>
            <a:r>
              <a:rPr lang="de-DE" dirty="0" err="1">
                <a:latin typeface="+mn-lt"/>
                <a:cs typeface="Arial" panose="020B0604020202020204" pitchFamily="34" charset="0"/>
              </a:rPr>
              <a:t>Improved</a:t>
            </a:r>
            <a:r>
              <a:rPr lang="de-DE" dirty="0">
                <a:latin typeface="+mn-lt"/>
                <a:cs typeface="Arial" panose="020B0604020202020204" pitchFamily="34" charset="0"/>
              </a:rPr>
              <a:t> </a:t>
            </a:r>
            <a:r>
              <a:rPr lang="de-DE" dirty="0" err="1">
                <a:latin typeface="+mn-lt"/>
                <a:cs typeface="Arial" panose="020B0604020202020204" pitchFamily="34" charset="0"/>
              </a:rPr>
              <a:t>Uncertainty</a:t>
            </a:r>
            <a:r>
              <a:rPr lang="de-DE" dirty="0">
                <a:latin typeface="+mn-lt"/>
                <a:cs typeface="Arial" panose="020B0604020202020204" pitchFamily="34" charset="0"/>
              </a:rPr>
              <a:t> </a:t>
            </a:r>
            <a:r>
              <a:rPr lang="de-DE" dirty="0" err="1">
                <a:latin typeface="+mn-lt"/>
                <a:cs typeface="Arial" panose="020B0604020202020204" pitchFamily="34" charset="0"/>
              </a:rPr>
              <a:t>Estimate</a:t>
            </a:r>
            <a:r>
              <a:rPr lang="de-DE" dirty="0">
                <a:latin typeface="+mn-lt"/>
                <a:cs typeface="Arial" panose="020B0604020202020204" pitchFamily="34" charset="0"/>
              </a:rPr>
              <a:t> After </a:t>
            </a:r>
            <a:r>
              <a:rPr lang="de-DE" dirty="0" err="1">
                <a:latin typeface="+mn-lt"/>
                <a:cs typeface="Arial" panose="020B0604020202020204" pitchFamily="34" charset="0"/>
              </a:rPr>
              <a:t>Corrections</a:t>
            </a:r>
            <a:r>
              <a:rPr lang="de-DE" dirty="0">
                <a:latin typeface="+mn-lt"/>
                <a:cs typeface="Arial" panose="020B0604020202020204" pitchFamily="34" charset="0"/>
              </a:rPr>
              <a:t> </a:t>
            </a:r>
            <a:r>
              <a:rPr lang="de-DE" dirty="0" err="1">
                <a:latin typeface="+mn-lt"/>
                <a:cs typeface="Arial" panose="020B0604020202020204" pitchFamily="34" charset="0"/>
              </a:rPr>
              <a:t>for</a:t>
            </a:r>
            <a:r>
              <a:rPr lang="de-DE" dirty="0">
                <a:latin typeface="+mn-lt"/>
                <a:cs typeface="Arial" panose="020B0604020202020204" pitchFamily="34" charset="0"/>
              </a:rPr>
              <a:t> </a:t>
            </a:r>
            <a:r>
              <a:rPr lang="de-DE" dirty="0" err="1">
                <a:latin typeface="+mn-lt"/>
                <a:cs typeface="Arial" panose="020B0604020202020204" pitchFamily="34" charset="0"/>
              </a:rPr>
              <a:t>Temperature</a:t>
            </a:r>
            <a:r>
              <a:rPr lang="de-DE" dirty="0">
                <a:latin typeface="+mn-lt"/>
                <a:cs typeface="Arial" panose="020B0604020202020204" pitchFamily="34" charset="0"/>
              </a:rPr>
              <a:t> </a:t>
            </a:r>
            <a:r>
              <a:rPr lang="de-DE" dirty="0" err="1">
                <a:latin typeface="+mn-lt"/>
                <a:cs typeface="Arial" panose="020B0604020202020204" pitchFamily="34" charset="0"/>
              </a:rPr>
              <a:t>and</a:t>
            </a:r>
            <a:r>
              <a:rPr lang="de-DE" dirty="0">
                <a:latin typeface="+mn-lt"/>
                <a:cs typeface="Arial" panose="020B0604020202020204" pitchFamily="34" charset="0"/>
              </a:rPr>
              <a:t> Test Track</a:t>
            </a:r>
          </a:p>
        </p:txBody>
      </p:sp>
      <p:sp>
        <p:nvSpPr>
          <p:cNvPr id="3" name="Inhaltsplatzhalter 2"/>
          <p:cNvSpPr>
            <a:spLocks noGrp="1"/>
          </p:cNvSpPr>
          <p:nvPr>
            <p:ph idx="1"/>
          </p:nvPr>
        </p:nvSpPr>
        <p:spPr>
          <a:xfrm>
            <a:off x="263352" y="836712"/>
            <a:ext cx="4032448" cy="5073428"/>
          </a:xfrm>
        </p:spPr>
        <p:txBody>
          <a:bodyPr>
            <a:normAutofit/>
          </a:bodyPr>
          <a:lstStyle/>
          <a:p>
            <a:pPr lvl="0"/>
            <a:r>
              <a:rPr lang="en-GB" dirty="0">
                <a:cs typeface="Arial" panose="020B0604020202020204" pitchFamily="34" charset="0"/>
              </a:rPr>
              <a:t>By reducing the uncertainty budgets for the two parameters on which a compensation has been applied, the overall uncertainty is reduced.</a:t>
            </a:r>
          </a:p>
          <a:p>
            <a:pPr lvl="0"/>
            <a:r>
              <a:rPr lang="en-GB" dirty="0">
                <a:cs typeface="Arial" panose="020B0604020202020204" pitchFamily="34" charset="0"/>
              </a:rPr>
              <a:t>The shares of uncertainty budgets become more harmonized, which make a test procedure more robust.</a:t>
            </a:r>
            <a:endParaRPr lang="de-DE" dirty="0">
              <a:cs typeface="Arial" panose="020B0604020202020204" pitchFamily="34" charset="0"/>
            </a:endParaRPr>
          </a:p>
        </p:txBody>
      </p:sp>
      <p:sp>
        <p:nvSpPr>
          <p:cNvPr id="13" name="Gleichschenkliges Dreieck 12"/>
          <p:cNvSpPr/>
          <p:nvPr/>
        </p:nvSpPr>
        <p:spPr>
          <a:xfrm rot="5400000">
            <a:off x="2856013" y="5108448"/>
            <a:ext cx="983375" cy="264040"/>
          </a:xfrm>
          <a:prstGeom prst="triangle">
            <a:avLst>
              <a:gd name="adj" fmla="val 4843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Arial" panose="020B0604020202020204" pitchFamily="34" charset="0"/>
              <a:cs typeface="Arial" panose="020B0604020202020204" pitchFamily="34" charset="0"/>
            </a:endParaRPr>
          </a:p>
        </p:txBody>
      </p:sp>
      <p:pic>
        <p:nvPicPr>
          <p:cNvPr id="8" name="Grafik 7"/>
          <p:cNvPicPr>
            <a:picLocks noChangeAspect="1"/>
          </p:cNvPicPr>
          <p:nvPr/>
        </p:nvPicPr>
        <p:blipFill>
          <a:blip r:embed="rId2"/>
          <a:stretch>
            <a:fillRect/>
          </a:stretch>
        </p:blipFill>
        <p:spPr>
          <a:xfrm>
            <a:off x="4519081" y="859570"/>
            <a:ext cx="6624000" cy="5907015"/>
          </a:xfrm>
          <a:prstGeom prst="rect">
            <a:avLst/>
          </a:prstGeom>
        </p:spPr>
      </p:pic>
      <p:pic>
        <p:nvPicPr>
          <p:cNvPr id="10" name="Grafik 9"/>
          <p:cNvPicPr>
            <a:picLocks noChangeAspect="1"/>
          </p:cNvPicPr>
          <p:nvPr/>
        </p:nvPicPr>
        <p:blipFill>
          <a:blip r:embed="rId3"/>
          <a:stretch>
            <a:fillRect/>
          </a:stretch>
        </p:blipFill>
        <p:spPr>
          <a:xfrm>
            <a:off x="658404" y="4340467"/>
            <a:ext cx="2536172" cy="1800000"/>
          </a:xfrm>
          <a:prstGeom prst="rect">
            <a:avLst/>
          </a:prstGeom>
        </p:spPr>
      </p:pic>
      <p:pic>
        <p:nvPicPr>
          <p:cNvPr id="11" name="Grafik 10"/>
          <p:cNvPicPr>
            <a:picLocks noChangeAspect="1"/>
          </p:cNvPicPr>
          <p:nvPr/>
        </p:nvPicPr>
        <p:blipFill>
          <a:blip r:embed="rId4"/>
          <a:stretch>
            <a:fillRect/>
          </a:stretch>
        </p:blipFill>
        <p:spPr>
          <a:xfrm>
            <a:off x="3515429" y="4340467"/>
            <a:ext cx="866956" cy="1800000"/>
          </a:xfrm>
          <a:prstGeom prst="rect">
            <a:avLst/>
          </a:prstGeom>
        </p:spPr>
      </p:pic>
      <p:sp>
        <p:nvSpPr>
          <p:cNvPr id="15" name="Textfeld 14"/>
          <p:cNvSpPr txBox="1"/>
          <p:nvPr/>
        </p:nvSpPr>
        <p:spPr>
          <a:xfrm>
            <a:off x="4439816" y="5877272"/>
            <a:ext cx="3618298" cy="253916"/>
          </a:xfrm>
          <a:prstGeom prst="rect">
            <a:avLst/>
          </a:prstGeom>
          <a:noFill/>
        </p:spPr>
        <p:txBody>
          <a:bodyPr wrap="none" rtlCol="0">
            <a:spAutoFit/>
          </a:bodyPr>
          <a:lstStyle/>
          <a:p>
            <a:r>
              <a:rPr lang="en-US" sz="1050" dirty="0">
                <a:latin typeface="Arial" panose="020B0604020202020204" pitchFamily="34" charset="0"/>
                <a:cs typeface="Arial" panose="020B0604020202020204" pitchFamily="34" charset="0"/>
              </a:rPr>
              <a:t>Impacts estimated based on experiences of manufacturer</a:t>
            </a:r>
          </a:p>
        </p:txBody>
      </p:sp>
      <p:sp>
        <p:nvSpPr>
          <p:cNvPr id="16" name="Textfeld 15"/>
          <p:cNvSpPr txBox="1"/>
          <p:nvPr/>
        </p:nvSpPr>
        <p:spPr>
          <a:xfrm rot="16200000">
            <a:off x="9834681" y="3602985"/>
            <a:ext cx="3614192" cy="861774"/>
          </a:xfrm>
          <a:prstGeom prst="rect">
            <a:avLst/>
          </a:prstGeom>
          <a:noFill/>
        </p:spPr>
        <p:txBody>
          <a:bodyPr wrap="square" rtlCol="0">
            <a:spAutoFit/>
          </a:bodyPr>
          <a:lstStyle/>
          <a:p>
            <a:pPr>
              <a:spcBef>
                <a:spcPts val="300"/>
              </a:spcBef>
            </a:pPr>
            <a:r>
              <a:rPr lang="en-US" sz="900" dirty="0">
                <a:latin typeface="Arial" panose="020B0604020202020204" pitchFamily="34" charset="0"/>
                <a:cs typeface="Arial" panose="020B0604020202020204" pitchFamily="34" charset="0"/>
              </a:rPr>
              <a:t>Remarks:</a:t>
            </a:r>
          </a:p>
          <a:p>
            <a:pPr>
              <a:spcBef>
                <a:spcPts val="300"/>
              </a:spcBef>
            </a:pPr>
            <a:r>
              <a:rPr lang="en-US" sz="900" b="1" dirty="0">
                <a:solidFill>
                  <a:srgbClr val="C00000"/>
                </a:solidFill>
                <a:latin typeface="Arial" panose="020B0604020202020204" pitchFamily="34" charset="0"/>
                <a:cs typeface="Arial" panose="020B0604020202020204" pitchFamily="34" charset="0"/>
              </a:rPr>
              <a:t>1) </a:t>
            </a:r>
            <a:r>
              <a:rPr lang="en-US" sz="900" dirty="0">
                <a:latin typeface="Arial" panose="020B0604020202020204" pitchFamily="34" charset="0"/>
                <a:cs typeface="Arial" panose="020B0604020202020204" pitchFamily="34" charset="0"/>
              </a:rPr>
              <a:t>Test are allowed at temperatures below 10°C. In this case additional uncertainties must be kept in mind.</a:t>
            </a:r>
          </a:p>
          <a:p>
            <a:pPr>
              <a:spcBef>
                <a:spcPts val="300"/>
              </a:spcBef>
            </a:pPr>
            <a:r>
              <a:rPr lang="en-US" sz="900" b="1" dirty="0">
                <a:solidFill>
                  <a:srgbClr val="C00000"/>
                </a:solidFill>
                <a:latin typeface="Arial" panose="020B0604020202020204" pitchFamily="34" charset="0"/>
                <a:cs typeface="Arial" panose="020B0604020202020204" pitchFamily="34" charset="0"/>
              </a:rPr>
              <a:t>2) </a:t>
            </a:r>
            <a:r>
              <a:rPr lang="en-US" sz="900" dirty="0">
                <a:latin typeface="Arial" panose="020B0604020202020204" pitchFamily="34" charset="0"/>
                <a:cs typeface="Arial" panose="020B0604020202020204" pitchFamily="34" charset="0"/>
              </a:rPr>
              <a:t>Site to Site variation for </a:t>
            </a:r>
            <a:r>
              <a:rPr lang="en-US" sz="900" dirty="0" err="1">
                <a:latin typeface="Arial" panose="020B0604020202020204" pitchFamily="34" charset="0"/>
                <a:cs typeface="Arial" panose="020B0604020202020204" pitchFamily="34" charset="0"/>
              </a:rPr>
              <a:t>CoP</a:t>
            </a:r>
            <a:r>
              <a:rPr lang="en-US" sz="900" dirty="0">
                <a:latin typeface="Arial" panose="020B0604020202020204" pitchFamily="34" charset="0"/>
                <a:cs typeface="Arial" panose="020B0604020202020204" pitchFamily="34" charset="0"/>
              </a:rPr>
              <a:t> is quoted less, as manufacturer will select the test site for their </a:t>
            </a:r>
            <a:r>
              <a:rPr lang="en-US" sz="900" dirty="0" err="1">
                <a:latin typeface="Arial" panose="020B0604020202020204" pitchFamily="34" charset="0"/>
                <a:cs typeface="Arial" panose="020B0604020202020204" pitchFamily="34" charset="0"/>
              </a:rPr>
              <a:t>CoP</a:t>
            </a:r>
            <a:r>
              <a:rPr lang="en-US" sz="900" dirty="0">
                <a:latin typeface="Arial" panose="020B0604020202020204" pitchFamily="34" charset="0"/>
                <a:cs typeface="Arial" panose="020B0604020202020204" pitchFamily="34" charset="0"/>
              </a:rPr>
              <a:t> tests.</a:t>
            </a:r>
          </a:p>
        </p:txBody>
      </p:sp>
      <p:sp>
        <p:nvSpPr>
          <p:cNvPr id="19" name="Textfeld 18"/>
          <p:cNvSpPr txBox="1"/>
          <p:nvPr/>
        </p:nvSpPr>
        <p:spPr>
          <a:xfrm>
            <a:off x="695400" y="4033872"/>
            <a:ext cx="3563155" cy="276999"/>
          </a:xfrm>
          <a:prstGeom prst="rect">
            <a:avLst/>
          </a:prstGeom>
          <a:noFill/>
        </p:spPr>
        <p:txBody>
          <a:bodyPr wrap="none" rtlCol="0">
            <a:spAutoFit/>
          </a:bodyPr>
          <a:lstStyle/>
          <a:p>
            <a:r>
              <a:rPr lang="de-DE" sz="1200" b="1" dirty="0">
                <a:latin typeface="Arial" panose="020B0604020202020204" pitchFamily="34" charset="0"/>
                <a:cs typeface="Arial" panose="020B0604020202020204" pitchFamily="34" charset="0"/>
              </a:rPr>
              <a:t>Summary Table </a:t>
            </a:r>
            <a:r>
              <a:rPr lang="de-DE" sz="1200" b="1" dirty="0" err="1">
                <a:latin typeface="Arial" panose="020B0604020202020204" pitchFamily="34" charset="0"/>
                <a:cs typeface="Arial" panose="020B0604020202020204" pitchFamily="34" charset="0"/>
              </a:rPr>
              <a:t>for</a:t>
            </a:r>
            <a:r>
              <a:rPr lang="de-DE" sz="1200" b="1" dirty="0">
                <a:latin typeface="Arial" panose="020B0604020202020204" pitchFamily="34" charset="0"/>
                <a:cs typeface="Arial" panose="020B0604020202020204" pitchFamily="34" charset="0"/>
              </a:rPr>
              <a:t> UN R51.03 and UN R117.02</a:t>
            </a:r>
          </a:p>
        </p:txBody>
      </p:sp>
      <p:sp>
        <p:nvSpPr>
          <p:cNvPr id="20" name="Textfeld 19"/>
          <p:cNvSpPr txBox="1"/>
          <p:nvPr/>
        </p:nvSpPr>
        <p:spPr>
          <a:xfrm>
            <a:off x="8063201" y="6055417"/>
            <a:ext cx="1714178" cy="295175"/>
          </a:xfrm>
          <a:prstGeom prst="rect">
            <a:avLst/>
          </a:prstGeom>
          <a:solidFill>
            <a:schemeClr val="accent2">
              <a:lumMod val="20000"/>
              <a:lumOff val="80000"/>
            </a:schemeClr>
          </a:solidFill>
          <a:ln>
            <a:solidFill>
              <a:schemeClr val="tx1"/>
            </a:solidFill>
          </a:ln>
        </p:spPr>
        <p:txBody>
          <a:bodyPr wrap="none" lIns="36000" tIns="18000" rIns="36000" bIns="0" rtlCol="0" anchor="ctr" anchorCtr="0">
            <a:spAutoFit/>
          </a:bodyPr>
          <a:lstStyle/>
          <a:p>
            <a:r>
              <a:rPr lang="de-DE" dirty="0">
                <a:latin typeface="Arial" panose="020B0604020202020204" pitchFamily="34" charset="0"/>
                <a:cs typeface="Arial" panose="020B0604020202020204" pitchFamily="34" charset="0"/>
              </a:rPr>
              <a:t>was: 2.65 dB(A)</a:t>
            </a:r>
          </a:p>
        </p:txBody>
      </p:sp>
    </p:spTree>
    <p:extLst>
      <p:ext uri="{BB962C8B-B14F-4D97-AF65-F5344CB8AC3E}">
        <p14:creationId xmlns:p14="http://schemas.microsoft.com/office/powerpoint/2010/main" val="21619324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2291</Words>
  <Application>Microsoft Office PowerPoint</Application>
  <PresentationFormat>Widescreen</PresentationFormat>
  <Paragraphs>180</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Cambria Math</vt:lpstr>
      <vt:lpstr>Wingdings</vt:lpstr>
      <vt:lpstr>Office Theme</vt:lpstr>
      <vt:lpstr>Task Force  Measurement Uncertainty</vt:lpstr>
      <vt:lpstr>Task Force Measurement Uncertainty</vt:lpstr>
      <vt:lpstr>ISO/IEC Guide 98-3 (Guide to the expression of Uncertainty in Measurement)</vt:lpstr>
      <vt:lpstr>How are Uncertainties Handled Today in a Regulation?</vt:lpstr>
      <vt:lpstr>Uncertainty Estimate Based on the GUM Assessment Principles for UN R51.03</vt:lpstr>
      <vt:lpstr>Strategic Approach to Improve Measurement Uncertainties</vt:lpstr>
      <vt:lpstr>Improvement of Measurement Uncertainties</vt:lpstr>
      <vt:lpstr>PowerPoint Presentation</vt:lpstr>
      <vt:lpstr>Improved Uncertainty Estimate After Corrections for Temperature and Test Track</vt:lpstr>
      <vt:lpstr>EU COMMISSION STUDY VENOLIVA (GRB-54-01)  on Vehicle Noise Limits for EU Noise Legislation and for UN R51.03</vt:lpstr>
      <vt:lpstr>Proposal for Consideration</vt:lpstr>
      <vt:lpstr>BACKUP MATERIAL</vt:lpstr>
      <vt:lpstr>Uncertainty Estimate Based on the GUM Assessment Principles for UN R117</vt:lpstr>
      <vt:lpstr>Uncertainty Estimate Based on the GUM Assessment Principles for UN R51.03</vt:lpstr>
      <vt:lpstr>PowerPoint Presentation</vt:lpstr>
      <vt:lpstr>ISO/TS 13471-2:Temperature Correction Procedure:</vt:lpstr>
      <vt:lpstr>PowerPoint Presentation</vt:lpstr>
      <vt:lpstr>PowerPoint Presentation</vt:lpstr>
      <vt:lpstr>Update of the Uncertainty Sheets based on the Compensation</vt:lpstr>
      <vt:lpstr>Improved Uncertainty Estimate After Corrections for Temperature and Test Track (UN R51.03)</vt:lpstr>
      <vt:lpstr>VENOLIVA STUDY on UN R51.03 (EU COM 2011)</vt:lpstr>
      <vt:lpstr>VENOLIVA STUDY on UN R51.03 (EU COM 2011)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2020-01-14T05:33:44Z</dcterms:created>
  <dcterms:modified xsi:type="dcterms:W3CDTF">2020-01-23T16:33:02Z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7f2ec83-e677-438d-afb7-4c7c0dbc872b_Enabled">
    <vt:lpwstr>True</vt:lpwstr>
  </property>
  <property fmtid="{D5CDD505-2E9C-101B-9397-08002B2CF9AE}" pid="3" name="MSIP_Label_a7f2ec83-e677-438d-afb7-4c7c0dbc872b_SiteId">
    <vt:lpwstr>3bc062e4-ac9d-4c17-b4dd-3aad637ff1ac</vt:lpwstr>
  </property>
  <property fmtid="{D5CDD505-2E9C-101B-9397-08002B2CF9AE}" pid="4" name="MSIP_Label_a7f2ec83-e677-438d-afb7-4c7c0dbc872b_Ref">
    <vt:lpwstr>https://api.informationprotection.azure.com/api/3bc062e4-ac9d-4c17-b4dd-3aad637ff1ac</vt:lpwstr>
  </property>
  <property fmtid="{D5CDD505-2E9C-101B-9397-08002B2CF9AE}" pid="5" name="MSIP_Label_a7f2ec83-e677-438d-afb7-4c7c0dbc872b_Owner">
    <vt:lpwstr>manfred.klopotek@scania.com</vt:lpwstr>
  </property>
  <property fmtid="{D5CDD505-2E9C-101B-9397-08002B2CF9AE}" pid="6" name="MSIP_Label_a7f2ec83-e677-438d-afb7-4c7c0dbc872b_SetDate">
    <vt:lpwstr>2020-01-23T16:19:04.1513760+01:00</vt:lpwstr>
  </property>
  <property fmtid="{D5CDD505-2E9C-101B-9397-08002B2CF9AE}" pid="7" name="MSIP_Label_a7f2ec83-e677-438d-afb7-4c7c0dbc872b_Name">
    <vt:lpwstr>Internal</vt:lpwstr>
  </property>
  <property fmtid="{D5CDD505-2E9C-101B-9397-08002B2CF9AE}" pid="8" name="MSIP_Label_a7f2ec83-e677-438d-afb7-4c7c0dbc872b_Application">
    <vt:lpwstr>Microsoft Azure Information Protection</vt:lpwstr>
  </property>
  <property fmtid="{D5CDD505-2E9C-101B-9397-08002B2CF9AE}" pid="9" name="MSIP_Label_a7f2ec83-e677-438d-afb7-4c7c0dbc872b_Extended_MSFT_Method">
    <vt:lpwstr>Automatic</vt:lpwstr>
  </property>
  <property fmtid="{D5CDD505-2E9C-101B-9397-08002B2CF9AE}" pid="10" name="Sensitivity">
    <vt:lpwstr>Internal</vt:lpwstr>
  </property>
</Properties>
</file>