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8" r:id="rId1"/>
  </p:sldMasterIdLst>
  <p:notesMasterIdLst>
    <p:notesMasterId r:id="rId5"/>
  </p:notesMasterIdLst>
  <p:handoutMasterIdLst>
    <p:handoutMasterId r:id="rId6"/>
  </p:handoutMasterIdLst>
  <p:sldIdLst>
    <p:sldId id="288" r:id="rId2"/>
    <p:sldId id="289" r:id="rId3"/>
    <p:sldId id="287" r:id="rId4"/>
  </p:sldIdLst>
  <p:sldSz cx="9906000" cy="6858000" type="A4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559" autoAdjust="0"/>
    <p:restoredTop sz="94581" autoAdjust="0"/>
  </p:normalViewPr>
  <p:slideViewPr>
    <p:cSldViewPr>
      <p:cViewPr varScale="1">
        <p:scale>
          <a:sx n="68" d="100"/>
          <a:sy n="68" d="100"/>
        </p:scale>
        <p:origin x="1620" y="66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8" d="100"/>
          <a:sy n="78" d="100"/>
        </p:scale>
        <p:origin x="3978" y="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E143CF-C05C-4899-A90B-0EF0DB90A256}" type="datetimeFigureOut">
              <a:rPr lang="en-US" smtClean="0"/>
              <a:pPr/>
              <a:t>9/20/2019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15768F-C471-4493-AADC-36862818B8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6507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1FE176-7828-4E25-A303-EFB7A6EB15F0}" type="datetimeFigureOut">
              <a:rPr lang="en-GB" smtClean="0"/>
              <a:pPr/>
              <a:t>20/09/2019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1200" y="744538"/>
            <a:ext cx="537527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8FC0D7-00BE-487F-A0DC-9FF156A82E8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76422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997DC1-E067-48EF-902A-D6CADE02BB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E16713E-8236-474B-BBE1-5B332F4A972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544D42-D496-4F15-AB6D-A284B0CF30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06595-588A-49FA-80F6-8BE6A9273341}" type="datetimeFigureOut">
              <a:rPr lang="en-GB" smtClean="0"/>
              <a:t>20/09/2019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DC2C56-7A9E-4614-974F-02000076DF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C298F5-89B9-40B2-A8E2-39542DFF2C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1FB5B-09FF-4F1E-B209-07E69030DA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96682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69415E-6F6B-435A-B7AC-71752E1B6D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60354AF-124C-4B00-AEC5-062BCE9A7C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491812-3EBF-4C95-B787-AF3D54526F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06595-588A-49FA-80F6-8BE6A9273341}" type="datetimeFigureOut">
              <a:rPr lang="en-GB" smtClean="0"/>
              <a:t>20/09/2019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B2BB33-2BBB-49C2-A595-2A37143A9B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6F223A-8E6C-4EDF-915D-1B9C5CDA5D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1FB5B-09FF-4F1E-B209-07E69030DA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12969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242C384-15F5-4691-AC05-1D16C114683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089775" y="365125"/>
            <a:ext cx="2135188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AF4CB6D-726B-4AAB-8371-BA39F8DDA5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56337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D1780C-1BC0-47EB-AB28-E7D3EF734D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06595-588A-49FA-80F6-8BE6A9273341}" type="datetimeFigureOut">
              <a:rPr lang="en-GB" smtClean="0"/>
              <a:t>20/09/2019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70258A-574F-41EE-980F-89D4E571D4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F66AEC-8191-4D4B-9C2C-213EC3FF13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1FB5B-09FF-4F1E-B209-07E69030DA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69795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1484784"/>
            <a:ext cx="9906000" cy="53732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Placeholder 21"/>
          <p:cNvSpPr>
            <a:spLocks noGrp="1"/>
          </p:cNvSpPr>
          <p:nvPr>
            <p:ph type="title"/>
          </p:nvPr>
        </p:nvSpPr>
        <p:spPr>
          <a:xfrm>
            <a:off x="3577" y="2276872"/>
            <a:ext cx="9906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GB" sz="4000" b="1" dirty="0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Main title</a:t>
            </a:r>
          </a:p>
        </p:txBody>
      </p:sp>
      <p:sp>
        <p:nvSpPr>
          <p:cNvPr id="3" name="Text Placeholder 22"/>
          <p:cNvSpPr>
            <a:spLocks noGrp="1"/>
          </p:cNvSpPr>
          <p:nvPr>
            <p:ph idx="1" hasCustomPrompt="1"/>
          </p:nvPr>
        </p:nvSpPr>
        <p:spPr>
          <a:xfrm>
            <a:off x="0" y="3573017"/>
            <a:ext cx="9906000" cy="26642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 sz="2400"/>
            </a:lvl1pPr>
          </a:lstStyle>
          <a:p>
            <a:pPr algn="ctr">
              <a:lnSpc>
                <a:spcPct val="80000"/>
              </a:lnSpc>
            </a:pPr>
            <a:r>
              <a:rPr lang="es-AR" sz="2400" b="1" dirty="0" err="1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Subtitle</a:t>
            </a:r>
            <a:endParaRPr lang="es-AR" sz="24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endParaRPr lang="es-AR" sz="24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es-AR" b="1" dirty="0" err="1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Author</a:t>
            </a:r>
            <a:endParaRPr lang="es-AR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fr-CH" sz="1800" dirty="0" err="1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Her</a:t>
            </a:r>
            <a:r>
              <a:rPr lang="fr-CH" sz="18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/</a:t>
            </a:r>
            <a:r>
              <a:rPr lang="fr-CH" sz="1800" dirty="0" err="1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his</a:t>
            </a:r>
            <a:r>
              <a:rPr lang="fr-CH" sz="18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fr-CH" sz="1800" dirty="0" err="1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title</a:t>
            </a:r>
            <a:endParaRPr lang="en-US" sz="1800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endParaRPr lang="es-AR" sz="24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es-AR" sz="2400" b="1" dirty="0" err="1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Location</a:t>
            </a:r>
            <a:endParaRPr lang="es-AR" sz="2400" b="1" dirty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fr-CH" sz="2400" b="1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Date</a:t>
            </a:r>
            <a:endParaRPr lang="en-GB" sz="2400" b="1" dirty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10588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3"/>
          <p:cNvSpPr>
            <a:spLocks noGrp="1" noChangeArrowheads="1"/>
          </p:cNvSpPr>
          <p:nvPr>
            <p:ph type="title"/>
          </p:nvPr>
        </p:nvSpPr>
        <p:spPr>
          <a:xfrm>
            <a:off x="3152800" y="332656"/>
            <a:ext cx="6753200" cy="1143000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pPr algn="l" eaLnBrk="1" hangingPunct="1"/>
            <a:r>
              <a:rPr lang="en-GB" sz="4000" b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Main title here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849313" y="2132856"/>
            <a:ext cx="8496300" cy="4032994"/>
          </a:xfrm>
        </p:spPr>
        <p:txBody>
          <a:bodyPr/>
          <a:lstStyle>
            <a:lvl1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0594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 noChangeArrowheads="1"/>
          </p:cNvSpPr>
          <p:nvPr userDrawn="1"/>
        </p:nvSpPr>
        <p:spPr>
          <a:xfrm>
            <a:off x="3152800" y="332656"/>
            <a:ext cx="6753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0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Main title here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quarter" idx="10"/>
          </p:nvPr>
        </p:nvSpPr>
        <p:spPr>
          <a:xfrm>
            <a:off x="849313" y="2132856"/>
            <a:ext cx="8496300" cy="4032994"/>
          </a:xfrm>
        </p:spPr>
        <p:txBody>
          <a:bodyPr/>
          <a:lstStyle>
            <a:lvl1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511317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 txBox="1">
            <a:spLocks noChangeArrowheads="1"/>
          </p:cNvSpPr>
          <p:nvPr userDrawn="1"/>
        </p:nvSpPr>
        <p:spPr>
          <a:xfrm>
            <a:off x="3152800" y="332656"/>
            <a:ext cx="6753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0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Main title here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sz="quarter" idx="10"/>
          </p:nvPr>
        </p:nvSpPr>
        <p:spPr>
          <a:xfrm>
            <a:off x="849313" y="2132856"/>
            <a:ext cx="8496300" cy="4032994"/>
          </a:xfrm>
        </p:spPr>
        <p:txBody>
          <a:bodyPr/>
          <a:lstStyle>
            <a:lvl1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398854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2348880"/>
            <a:ext cx="4375150" cy="3777284"/>
          </a:xfrm>
        </p:spPr>
        <p:txBody>
          <a:bodyPr/>
          <a:lstStyle>
            <a:lvl1pPr>
              <a:defRPr lang="en-US" sz="2000" b="1" kern="1200" baseline="0" dirty="0" smtClean="0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 sz="2400">
                <a:solidFill>
                  <a:schemeClr val="accent6">
                    <a:lumMod val="50000"/>
                  </a:schemeClr>
                </a:solidFill>
              </a:defRPr>
            </a:lvl2pPr>
            <a:lvl3pPr>
              <a:defRPr sz="2000">
                <a:solidFill>
                  <a:schemeClr val="accent6">
                    <a:lumMod val="50000"/>
                  </a:schemeClr>
                </a:solidFill>
              </a:defRPr>
            </a:lvl3pPr>
            <a:lvl4pPr>
              <a:defRPr sz="1800">
                <a:solidFill>
                  <a:schemeClr val="accent6">
                    <a:lumMod val="50000"/>
                  </a:schemeClr>
                </a:solidFill>
              </a:defRPr>
            </a:lvl4pPr>
            <a:lvl5pPr>
              <a:defRPr sz="1800">
                <a:solidFill>
                  <a:schemeClr val="accent6">
                    <a:lumMod val="50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2348880"/>
            <a:ext cx="4375150" cy="3777284"/>
          </a:xfrm>
        </p:spPr>
        <p:txBody>
          <a:bodyPr/>
          <a:lstStyle>
            <a:lvl1pPr>
              <a:defRPr lang="en-US" sz="2000" b="1" kern="1200" baseline="0" dirty="0" smtClean="0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 sz="2400">
                <a:solidFill>
                  <a:schemeClr val="accent6">
                    <a:lumMod val="50000"/>
                  </a:schemeClr>
                </a:solidFill>
              </a:defRPr>
            </a:lvl2pPr>
            <a:lvl3pPr>
              <a:defRPr sz="2000">
                <a:solidFill>
                  <a:schemeClr val="accent6">
                    <a:lumMod val="50000"/>
                  </a:schemeClr>
                </a:solidFill>
              </a:defRPr>
            </a:lvl3pPr>
            <a:lvl4pPr>
              <a:defRPr sz="1800">
                <a:solidFill>
                  <a:schemeClr val="accent6">
                    <a:lumMod val="50000"/>
                  </a:schemeClr>
                </a:solidFill>
              </a:defRPr>
            </a:lvl4pPr>
            <a:lvl5pPr>
              <a:defRPr sz="1800">
                <a:solidFill>
                  <a:schemeClr val="accent6">
                    <a:lumMod val="50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3"/>
          <p:cNvSpPr>
            <a:spLocks noGrp="1" noChangeArrowheads="1"/>
          </p:cNvSpPr>
          <p:nvPr>
            <p:ph type="title"/>
          </p:nvPr>
        </p:nvSpPr>
        <p:spPr>
          <a:xfrm>
            <a:off x="3152800" y="332656"/>
            <a:ext cx="6753200" cy="1143000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pPr algn="l" eaLnBrk="1" hangingPunct="1"/>
            <a:r>
              <a:rPr lang="en-GB" sz="4000" b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Main title here</a:t>
            </a:r>
          </a:p>
        </p:txBody>
      </p:sp>
    </p:spTree>
    <p:extLst>
      <p:ext uri="{BB962C8B-B14F-4D97-AF65-F5344CB8AC3E}">
        <p14:creationId xmlns:p14="http://schemas.microsoft.com/office/powerpoint/2010/main" val="34884689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3"/>
          <p:cNvSpPr>
            <a:spLocks noGrp="1" noChangeArrowheads="1"/>
          </p:cNvSpPr>
          <p:nvPr>
            <p:ph type="title"/>
          </p:nvPr>
        </p:nvSpPr>
        <p:spPr>
          <a:xfrm>
            <a:off x="3152800" y="332656"/>
            <a:ext cx="6753200" cy="1143000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pPr algn="l" eaLnBrk="1" hangingPunct="1"/>
            <a:r>
              <a:rPr lang="en-GB" sz="4000" b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Main title here</a:t>
            </a:r>
          </a:p>
        </p:txBody>
      </p:sp>
    </p:spTree>
    <p:extLst>
      <p:ext uri="{BB962C8B-B14F-4D97-AF65-F5344CB8AC3E}">
        <p14:creationId xmlns:p14="http://schemas.microsoft.com/office/powerpoint/2010/main" val="20356510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B8E026-F4A6-4873-9030-2E3EFE0DA2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1039" y="365125"/>
            <a:ext cx="722429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0AFB5F-21FF-4A95-BFDF-65F129DACD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A461A1-FEAF-4227-9FE7-6B37084E56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06595-588A-49FA-80F6-8BE6A9273341}" type="datetimeFigureOut">
              <a:rPr lang="en-GB" smtClean="0"/>
              <a:t>20/09/2019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17DC2A-8703-4B43-A5E6-B7DFF3EAE0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B5D964-D483-4906-82F8-43A6733491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1FB5B-09FF-4F1E-B209-07E69030DA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78306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3B6B1E-3D6F-4652-A377-24D6E5D3BA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6275" y="1709738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CC80F3-61BA-4ADA-88E9-9A243AEDF8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76275" y="4589463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42C71A-E7C4-4CDD-BDC3-1C6BC602F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06595-588A-49FA-80F6-8BE6A9273341}" type="datetimeFigureOut">
              <a:rPr lang="en-GB" smtClean="0"/>
              <a:t>20/09/2019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D406A2-26D4-459C-8320-A564DC0F12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C5E548-9441-4F72-AD57-B62ABB88D9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1FB5B-09FF-4F1E-B209-07E69030DA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21689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27AA9F-0FEB-4B41-A231-CEB0866058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59BD24-3C29-4020-BD2D-12C6B18880D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195762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1EE84C7-6D7C-46D8-929E-D3FDF4B6F1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029200" y="1825625"/>
            <a:ext cx="4195763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292D56-9A4B-4978-9585-8AF137CEC2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06595-588A-49FA-80F6-8BE6A9273341}" type="datetimeFigureOut">
              <a:rPr lang="en-GB" smtClean="0"/>
              <a:t>20/09/2019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F41E970-1A11-44A2-84CD-0733541275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B439BAF-7F32-4494-829F-B585DDF1A2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1FB5B-09FF-4F1E-B209-07E69030DA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70564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4A9D32-633F-4867-B92A-EAB4D85355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625" y="365125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91F3B8-2447-45A4-A958-32C841A3D5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2625" y="1681163"/>
            <a:ext cx="41910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FC0397A-C816-4F79-B956-E2BB4C7CCB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82625" y="2505075"/>
            <a:ext cx="419100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959EB37-A61A-4235-9C3B-B30D1AA4489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6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15D06C5-A1DE-4F51-ABCC-39D2D72156E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6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E3EBC66-AA20-4ADC-AB33-13410A53FC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06595-588A-49FA-80F6-8BE6A9273341}" type="datetimeFigureOut">
              <a:rPr lang="en-GB" smtClean="0"/>
              <a:t>20/09/2019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D8B527F-1C4A-4732-BE1A-3CAAFB10B8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895E2EB-16A0-4EC1-81E8-953124AC6B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1FB5B-09FF-4F1E-B209-07E69030DA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5657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4CA27B-1419-4315-B645-5882B8CDC1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2550ED2-8A98-4E62-B974-41D199E407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06595-588A-49FA-80F6-8BE6A9273341}" type="datetimeFigureOut">
              <a:rPr lang="en-GB" smtClean="0"/>
              <a:t>20/09/2019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C2A4937-10F4-403C-BB07-151F954121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DD24F08-4013-457F-9AF1-9260720497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1FB5B-09FF-4F1E-B209-07E69030DA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15178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A3D1A13-07BB-4834-AC84-8DA85AB348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06595-588A-49FA-80F6-8BE6A9273341}" type="datetimeFigureOut">
              <a:rPr lang="en-GB" smtClean="0"/>
              <a:t>20/09/2019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874C8DB-866F-489F-9FA7-94F3012EFF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0738E5-A0D1-4E43-904B-C123AF5C54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1FB5B-09FF-4F1E-B209-07E69030DA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42070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D6B4BB-2DD9-4E5E-8B1E-24F7A0BDA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A35BC3-AFE1-4E2C-B744-51981E044C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032B785-24D9-439A-AD38-E17E7E0579B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03E99E-0C58-4B08-9B7E-450E723E81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06595-588A-49FA-80F6-8BE6A9273341}" type="datetimeFigureOut">
              <a:rPr lang="en-GB" smtClean="0"/>
              <a:t>20/09/2019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3CE04C6-533F-42AC-9D84-F93AF52C42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040E88-6737-49A4-AEE8-AC2C57C048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1FB5B-09FF-4F1E-B209-07E69030DA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45563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A6A028-701D-4BBB-B92A-D7AB9F7AAC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0E6A92D-6A5A-43C5-A558-E7C518D3AE9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14B9080-30D3-4D39-AF2F-0CD297F79F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E9F83F-E659-40FC-8E1D-A0C2C5A4B1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06595-588A-49FA-80F6-8BE6A9273341}" type="datetimeFigureOut">
              <a:rPr lang="en-GB" smtClean="0"/>
              <a:t>20/09/2019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955095C-87F1-4AD6-B182-F23B574758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99DD20D-F504-40F9-AAFA-A54C5DA85D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1FB5B-09FF-4F1E-B209-07E69030DA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98465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11CC487-CD18-4F7E-9210-C75ABB37E3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1039" y="365125"/>
            <a:ext cx="715228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2837DC-77C5-489E-AD22-ADC163B7C3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510C8D-94B6-4F4D-B133-225532FC9DE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81038" y="6356350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506595-588A-49FA-80F6-8BE6A9273341}" type="datetimeFigureOut">
              <a:rPr lang="en-GB" smtClean="0"/>
              <a:t>20/09/2019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2FE0F9-8FEB-4CE3-B1F9-5AC9E356A93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281363" y="6356350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CH" dirty="0"/>
              <a:t>GRVA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AF934B-4306-463B-8B57-2EC43AB7DC9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996113" y="6356350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B1FB5B-09FF-4F1E-B209-07E69030DA42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0464CFE-F15D-421E-816D-11E16FAFAA8E}"/>
              </a:ext>
            </a:extLst>
          </p:cNvPr>
          <p:cNvPicPr>
            <a:picLocks noChangeAspect="1"/>
          </p:cNvPicPr>
          <p:nvPr userDrawn="1"/>
        </p:nvPicPr>
        <p:blipFill>
          <a:blip r:embed="rId19"/>
          <a:stretch>
            <a:fillRect/>
          </a:stretch>
        </p:blipFill>
        <p:spPr>
          <a:xfrm>
            <a:off x="7958136" y="347663"/>
            <a:ext cx="1266825" cy="1343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05901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50" r:id="rId12"/>
    <p:sldLayoutId id="2147483649" r:id="rId13"/>
    <p:sldLayoutId id="2147483651" r:id="rId14"/>
    <p:sldLayoutId id="2147483652" r:id="rId15"/>
    <p:sldLayoutId id="2147483653" r:id="rId16"/>
    <p:sldLayoutId id="2147483654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unece.org/fileadmin/DAM/trans/doc/2019/wp29/WP29-177-16e.pdf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FC0377A6-8E71-4DD6-A972-936F6460D8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38250" y="2601119"/>
            <a:ext cx="7429500" cy="1655762"/>
          </a:xfrm>
        </p:spPr>
        <p:txBody>
          <a:bodyPr/>
          <a:lstStyle/>
          <a:p>
            <a:r>
              <a:rPr lang="en-US" dirty="0"/>
              <a:t>Highlights of the 178</a:t>
            </a:r>
            <a:r>
              <a:rPr lang="en-US" baseline="30000" dirty="0"/>
              <a:t>th</a:t>
            </a:r>
            <a:r>
              <a:rPr lang="en-US" dirty="0"/>
              <a:t> WP.29 session </a:t>
            </a:r>
          </a:p>
          <a:p>
            <a:r>
              <a:rPr lang="en-US" dirty="0"/>
              <a:t>and</a:t>
            </a:r>
          </a:p>
          <a:p>
            <a:r>
              <a:rPr lang="en-US" dirty="0"/>
              <a:t>Other GRVA relevant information</a:t>
            </a:r>
          </a:p>
        </p:txBody>
      </p:sp>
      <p:sp>
        <p:nvSpPr>
          <p:cNvPr id="4" name="Textfeld 12">
            <a:extLst>
              <a:ext uri="{FF2B5EF4-FFF2-40B4-BE49-F238E27FC236}">
                <a16:creationId xmlns:a16="http://schemas.microsoft.com/office/drawing/2014/main" id="{17B02166-AC4C-4121-BB5A-CBEC24E912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2480" y="106829"/>
            <a:ext cx="295232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en-US" sz="1200" u="sng" dirty="0">
                <a:latin typeface="Times New Roman" pitchFamily="18" charset="0"/>
                <a:cs typeface="Times New Roman" pitchFamily="18" charset="0"/>
              </a:rPr>
              <a:t>Informal document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b="1" dirty="0">
                <a:latin typeface="Times New Roman" pitchFamily="18" charset="0"/>
                <a:cs typeface="Times New Roman" pitchFamily="18" charset="0"/>
              </a:rPr>
              <a:t>GRVA-04-16</a:t>
            </a:r>
            <a:endParaRPr lang="de-DE" sz="1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4th GRVA, 24 – 27 September 2019,</a:t>
            </a:r>
          </a:p>
          <a:p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Agenda item 2</a:t>
            </a:r>
            <a:endParaRPr lang="de-DE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feld 12">
            <a:extLst>
              <a:ext uri="{FF2B5EF4-FFF2-40B4-BE49-F238E27FC236}">
                <a16:creationId xmlns:a16="http://schemas.microsoft.com/office/drawing/2014/main" id="{441F979A-DAA9-4577-A319-C7EBF246E2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93160" y="109775"/>
            <a:ext cx="29523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eaLnBrk="1" hangingPunct="1"/>
            <a:r>
              <a:rPr lang="fr-CH" sz="1200" u="sng" dirty="0">
                <a:latin typeface="Times New Roman" pitchFamily="18" charset="0"/>
                <a:cs typeface="Times New Roman" pitchFamily="18" charset="0"/>
              </a:rPr>
              <a:t>Note by the </a:t>
            </a:r>
            <a:r>
              <a:rPr lang="fr-CH" sz="1200" u="sng" dirty="0" err="1">
                <a:latin typeface="Times New Roman" pitchFamily="18" charset="0"/>
                <a:cs typeface="Times New Roman" pitchFamily="18" charset="0"/>
              </a:rPr>
              <a:t>secretariat</a:t>
            </a:r>
            <a:endParaRPr lang="de-DE" sz="1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45459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496" y="318937"/>
            <a:ext cx="8280920" cy="1210146"/>
          </a:xfrm>
        </p:spPr>
        <p:txBody>
          <a:bodyPr>
            <a:noAutofit/>
          </a:bodyPr>
          <a:lstStyle/>
          <a:p>
            <a:pPr algn="l"/>
            <a:r>
              <a:rPr lang="en-GB" sz="33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Relevant highlights of the 178 WP.29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496" y="1412776"/>
            <a:ext cx="9649072" cy="5184576"/>
          </a:xfrm>
        </p:spPr>
        <p:txBody>
          <a:bodyPr>
            <a:noAutofit/>
          </a:bodyPr>
          <a:lstStyle/>
          <a:p>
            <a:pPr marL="85725" indent="0">
              <a:buNone/>
            </a:pPr>
            <a:r>
              <a:rPr lang="en-US" sz="1800" dirty="0">
                <a:solidFill>
                  <a:srgbClr val="002060"/>
                </a:solidFill>
              </a:rPr>
              <a:t>General</a:t>
            </a:r>
          </a:p>
          <a:p>
            <a:pPr marL="266700" indent="-180975">
              <a:buFont typeface="Arial" pitchFamily="34" charset="0"/>
              <a:buChar char="•"/>
            </a:pPr>
            <a:r>
              <a:rPr lang="en-US" sz="1800" dirty="0"/>
              <a:t>WP.29 adopted the Framework Document on the safety of Automated Vehicles.</a:t>
            </a:r>
          </a:p>
          <a:p>
            <a:pPr marL="266700" indent="-180975">
              <a:buFont typeface="Arial" pitchFamily="34" charset="0"/>
              <a:buChar char="•"/>
            </a:pPr>
            <a:r>
              <a:rPr lang="en-US" sz="1800" dirty="0"/>
              <a:t>WP.29 adopted the </a:t>
            </a:r>
            <a:r>
              <a:rPr lang="en-US" sz="1800" dirty="0" err="1"/>
              <a:t>ToR</a:t>
            </a:r>
            <a:r>
              <a:rPr lang="en-US" sz="1800" dirty="0"/>
              <a:t> and </a:t>
            </a:r>
            <a:r>
              <a:rPr lang="en-US" sz="1800" dirty="0" err="1"/>
              <a:t>RoP</a:t>
            </a:r>
            <a:r>
              <a:rPr lang="en-US" sz="1800" dirty="0"/>
              <a:t> for the IWGs on FRAV, VMAD and EDR/DSSAD.</a:t>
            </a:r>
          </a:p>
          <a:p>
            <a:pPr marL="723900" lvl="1" indent="-180975"/>
            <a:r>
              <a:rPr lang="en-US" sz="1400" dirty="0">
                <a:solidFill>
                  <a:srgbClr val="002060"/>
                </a:solidFill>
              </a:rPr>
              <a:t>See Annex V of the session report for the IWG on FRAV (reproduced in GRVA-04-13)</a:t>
            </a:r>
          </a:p>
          <a:p>
            <a:pPr marL="723900" lvl="1" indent="-180975"/>
            <a:r>
              <a:rPr lang="en-US" sz="1400" dirty="0">
                <a:solidFill>
                  <a:srgbClr val="002060"/>
                </a:solidFill>
              </a:rPr>
              <a:t>See Annex VI for the IWG on VMAD (reproduced in GRVA-04-14)</a:t>
            </a:r>
          </a:p>
          <a:p>
            <a:pPr marL="723900" lvl="1" indent="-180975"/>
            <a:r>
              <a:rPr lang="en-US" sz="1400" dirty="0">
                <a:solidFill>
                  <a:srgbClr val="002060"/>
                </a:solidFill>
              </a:rPr>
              <a:t>See Annex VII for the IWG on EDR/DSSAD (reproduced in GRVA-04-15)</a:t>
            </a:r>
          </a:p>
          <a:p>
            <a:pPr marL="266700" indent="-180975">
              <a:spcBef>
                <a:spcPts val="600"/>
              </a:spcBef>
            </a:pPr>
            <a:r>
              <a:rPr lang="en-US" sz="1800" dirty="0"/>
              <a:t>AC.2 requested the GRs to deliver their group’s priorities.</a:t>
            </a:r>
          </a:p>
          <a:p>
            <a:pPr marL="266700" indent="-180975">
              <a:spcBef>
                <a:spcPts val="600"/>
              </a:spcBef>
            </a:pPr>
            <a:r>
              <a:rPr lang="en-US" sz="1800" dirty="0"/>
              <a:t>WP.29 adopted the </a:t>
            </a:r>
            <a:r>
              <a:rPr lang="en-US" sz="1800" dirty="0" err="1"/>
              <a:t>ToR</a:t>
            </a:r>
            <a:r>
              <a:rPr lang="en-US" sz="1800" dirty="0"/>
              <a:t> of the IWG on ITS.</a:t>
            </a:r>
          </a:p>
          <a:p>
            <a:pPr marL="266700" indent="-180975">
              <a:spcBef>
                <a:spcPts val="600"/>
              </a:spcBef>
            </a:pPr>
            <a:r>
              <a:rPr lang="en-US" sz="1800" dirty="0"/>
              <a:t>WP.29 welcomed the UK’s presentation their work on a Multi-User Scenario Catalogue for Connected and automated vehicles (MUSICC). UK proposed that such DB be hosted by UNECE.</a:t>
            </a:r>
          </a:p>
          <a:p>
            <a:pPr marL="85725" indent="0">
              <a:buNone/>
            </a:pPr>
            <a:r>
              <a:rPr lang="en-US" sz="1800" dirty="0">
                <a:solidFill>
                  <a:srgbClr val="002060"/>
                </a:solidFill>
              </a:rPr>
              <a:t>1958 Agreement</a:t>
            </a:r>
          </a:p>
          <a:p>
            <a:pPr marL="266700" indent="-180975">
              <a:spcBef>
                <a:spcPts val="600"/>
              </a:spcBef>
            </a:pPr>
            <a:r>
              <a:rPr lang="en-US" sz="1800" dirty="0"/>
              <a:t>WP.29 recommended the GRs to review approval marking provisions having in mind UI.</a:t>
            </a:r>
          </a:p>
          <a:p>
            <a:pPr marL="266700" indent="-180975">
              <a:spcBef>
                <a:spcPts val="600"/>
              </a:spcBef>
            </a:pPr>
            <a:r>
              <a:rPr lang="en-US" sz="1800" dirty="0"/>
              <a:t>AC.1 adopted all proposals submitted by GRVA.</a:t>
            </a:r>
          </a:p>
          <a:p>
            <a:pPr marL="85725" indent="0">
              <a:buNone/>
            </a:pPr>
            <a:r>
              <a:rPr lang="en-US" sz="1800" dirty="0">
                <a:solidFill>
                  <a:srgbClr val="002060"/>
                </a:solidFill>
              </a:rPr>
              <a:t>1997 Agreement</a:t>
            </a:r>
          </a:p>
          <a:p>
            <a:pPr marL="371475" indent="-285750"/>
            <a:r>
              <a:rPr lang="en-US" sz="1800" dirty="0"/>
              <a:t>WP.29 referred WP.20-178-14 to all GRs (see item 13)</a:t>
            </a:r>
          </a:p>
          <a:p>
            <a:pPr marL="85725" indent="0">
              <a:spcBef>
                <a:spcPts val="600"/>
              </a:spcBef>
              <a:buNone/>
            </a:pPr>
            <a:endParaRPr lang="en-US" sz="1800" dirty="0"/>
          </a:p>
          <a:p>
            <a:pPr marL="266700" indent="-180975">
              <a:spcBef>
                <a:spcPts val="600"/>
              </a:spcBef>
            </a:pPr>
            <a:endParaRPr lang="en-US" sz="1800" dirty="0"/>
          </a:p>
          <a:p>
            <a:pPr marL="85725" indent="0">
              <a:spcBef>
                <a:spcPts val="600"/>
              </a:spcBef>
              <a:buNone/>
            </a:pPr>
            <a:endParaRPr lang="en-US" sz="1800" dirty="0"/>
          </a:p>
          <a:p>
            <a:pPr marL="266700" indent="-180975">
              <a:spcBef>
                <a:spcPts val="600"/>
              </a:spcBef>
            </a:pPr>
            <a:r>
              <a:rPr lang="en-US" sz="1800" dirty="0"/>
              <a:t>The IWG on PTI presented its proposal to address the  assurance of the safety of vehicles and their equipment and systems, including automated/autonomous driving systems in operation.</a:t>
            </a:r>
          </a:p>
          <a:p>
            <a:pPr marL="85725" indent="0">
              <a:spcBef>
                <a:spcPts val="600"/>
              </a:spcBef>
              <a:buNone/>
            </a:pPr>
            <a:r>
              <a:rPr lang="en-US" sz="1800" dirty="0"/>
              <a:t>	</a:t>
            </a:r>
            <a:r>
              <a:rPr lang="en-US" sz="1800" dirty="0">
                <a:sym typeface="Wingdings" panose="05000000000000000000" pitchFamily="2" charset="2"/>
              </a:rPr>
              <a:t> </a:t>
            </a:r>
            <a:r>
              <a:rPr lang="en-US" sz="1800" dirty="0"/>
              <a:t>See </a:t>
            </a:r>
            <a:r>
              <a:rPr lang="en-US" sz="1800" dirty="0">
                <a:hlinkClick r:id="rId2"/>
              </a:rPr>
              <a:t>WP.29-177-16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2665384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496" y="346646"/>
            <a:ext cx="8280920" cy="1210146"/>
          </a:xfrm>
        </p:spPr>
        <p:txBody>
          <a:bodyPr>
            <a:noAutofit/>
          </a:bodyPr>
          <a:lstStyle/>
          <a:p>
            <a:pPr algn="l"/>
            <a:r>
              <a:rPr lang="en-GB" sz="33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General information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496" y="1412776"/>
            <a:ext cx="9649072" cy="5184576"/>
          </a:xfrm>
        </p:spPr>
        <p:txBody>
          <a:bodyPr>
            <a:noAutofit/>
          </a:bodyPr>
          <a:lstStyle/>
          <a:p>
            <a:pPr marL="266700" indent="-180975">
              <a:buFont typeface="Arial" pitchFamily="34" charset="0"/>
              <a:buChar char="•"/>
            </a:pPr>
            <a:r>
              <a:rPr lang="en-US" sz="1800" dirty="0">
                <a:solidFill>
                  <a:srgbClr val="002060"/>
                </a:solidFill>
              </a:rPr>
              <a:t>List of Participants</a:t>
            </a:r>
          </a:p>
          <a:p>
            <a:pPr marL="534988">
              <a:lnSpc>
                <a:spcPct val="100000"/>
              </a:lnSpc>
              <a:spcBef>
                <a:spcPts val="0"/>
              </a:spcBef>
            </a:pPr>
            <a:r>
              <a:rPr lang="en-US" sz="1800" dirty="0"/>
              <a:t>Please check, correct and sign the provisional list of participants.</a:t>
            </a:r>
          </a:p>
          <a:p>
            <a:pPr marL="534988">
              <a:lnSpc>
                <a:spcPct val="100000"/>
              </a:lnSpc>
              <a:spcBef>
                <a:spcPts val="0"/>
              </a:spcBef>
            </a:pPr>
            <a:r>
              <a:rPr lang="en-US" sz="1800" dirty="0"/>
              <a:t>If your name not listed, fill out one of the registration forms annexed to the yellow  file.</a:t>
            </a:r>
          </a:p>
          <a:p>
            <a:pPr marL="534988">
              <a:lnSpc>
                <a:spcPct val="100000"/>
              </a:lnSpc>
              <a:spcBef>
                <a:spcPts val="0"/>
              </a:spcBef>
            </a:pPr>
            <a:r>
              <a:rPr lang="en-US" sz="1800" dirty="0"/>
              <a:t>At the end of the session, we will circulate the updated participant list by email.</a:t>
            </a:r>
            <a:br>
              <a:rPr lang="en-US" sz="1800" dirty="0"/>
            </a:br>
            <a:endParaRPr lang="en-US" sz="1800" dirty="0">
              <a:solidFill>
                <a:srgbClr val="002060"/>
              </a:solidFill>
            </a:endParaRPr>
          </a:p>
          <a:p>
            <a:pPr marL="266700" indent="-180975">
              <a:spcBef>
                <a:spcPts val="600"/>
              </a:spcBef>
              <a:buFont typeface="Arial" pitchFamily="34" charset="0"/>
              <a:buChar char="•"/>
            </a:pPr>
            <a:r>
              <a:rPr lang="en-US" sz="1800" dirty="0">
                <a:solidFill>
                  <a:srgbClr val="002060"/>
                </a:solidFill>
              </a:rPr>
              <a:t>Tax free petrol coupons</a:t>
            </a:r>
          </a:p>
          <a:p>
            <a:pPr marL="534988">
              <a:lnSpc>
                <a:spcPct val="100000"/>
              </a:lnSpc>
              <a:spcBef>
                <a:spcPts val="0"/>
              </a:spcBef>
            </a:pPr>
            <a:r>
              <a:rPr lang="en-US" sz="1800" dirty="0"/>
              <a:t>For delegates of Contracting Parties: as usual, tax free petrol coupons are available</a:t>
            </a:r>
          </a:p>
          <a:p>
            <a:pPr marL="534988">
              <a:lnSpc>
                <a:spcPct val="100000"/>
              </a:lnSpc>
              <a:spcBef>
                <a:spcPts val="0"/>
              </a:spcBef>
            </a:pPr>
            <a:r>
              <a:rPr lang="en-US" sz="1800" dirty="0"/>
              <a:t>Please fill in the details requested and return them to the secretariat</a:t>
            </a:r>
          </a:p>
          <a:p>
            <a:pPr marL="534988">
              <a:lnSpc>
                <a:spcPct val="100000"/>
              </a:lnSpc>
              <a:spcBef>
                <a:spcPts val="0"/>
              </a:spcBef>
            </a:pPr>
            <a:r>
              <a:rPr lang="en-US" sz="1800" dirty="0"/>
              <a:t>Copies of passport and car registration papers are needed for this purpose</a:t>
            </a:r>
          </a:p>
          <a:p>
            <a:pPr marL="266700"/>
            <a:endParaRPr lang="en-US" sz="1800" dirty="0">
              <a:solidFill>
                <a:srgbClr val="002060"/>
              </a:solidFill>
            </a:endParaRPr>
          </a:p>
          <a:p>
            <a:pPr marL="266700" indent="-180975">
              <a:spcBef>
                <a:spcPts val="600"/>
              </a:spcBef>
              <a:buFont typeface="Arial" pitchFamily="34" charset="0"/>
              <a:buChar char="•"/>
            </a:pPr>
            <a:r>
              <a:rPr lang="en-US" sz="1800" dirty="0">
                <a:solidFill>
                  <a:srgbClr val="002060"/>
                </a:solidFill>
              </a:rPr>
              <a:t>Next session and submission of official working documents for the next session</a:t>
            </a:r>
          </a:p>
          <a:p>
            <a:pPr marL="447675" indent="-180975">
              <a:lnSpc>
                <a:spcPct val="10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en-US" sz="1800" dirty="0"/>
              <a:t>Please </a:t>
            </a:r>
            <a:r>
              <a:rPr lang="en-US" sz="1800" b="1" dirty="0"/>
              <a:t>register</a:t>
            </a:r>
            <a:r>
              <a:rPr lang="en-US" sz="1800" dirty="0"/>
              <a:t> to the meeting (e.g. online) even if you are the holder of a long duration badge.</a:t>
            </a:r>
          </a:p>
          <a:p>
            <a:pPr marL="447675" indent="-180975">
              <a:lnSpc>
                <a:spcPct val="10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en-US" sz="1800" dirty="0"/>
              <a:t>The </a:t>
            </a:r>
            <a:r>
              <a:rPr lang="en-US" sz="1800" b="1" dirty="0"/>
              <a:t>next session</a:t>
            </a:r>
            <a:r>
              <a:rPr lang="en-US" sz="1800" dirty="0"/>
              <a:t> will be held on </a:t>
            </a:r>
            <a:r>
              <a:rPr lang="en-US" sz="1800" b="1" dirty="0"/>
              <a:t>10-14 February 2020</a:t>
            </a:r>
          </a:p>
          <a:p>
            <a:pPr marL="447675" indent="-180975">
              <a:lnSpc>
                <a:spcPct val="10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en-US" sz="1800" dirty="0"/>
              <a:t>The </a:t>
            </a:r>
            <a:r>
              <a:rPr lang="en-US" sz="1800" b="1" dirty="0"/>
              <a:t>deadline for the submission of official working documents</a:t>
            </a:r>
            <a:r>
              <a:rPr lang="en-US" sz="1800" dirty="0"/>
              <a:t> is</a:t>
            </a:r>
            <a:r>
              <a:rPr lang="en-US" sz="1800" b="1" dirty="0"/>
              <a:t> </a:t>
            </a:r>
            <a:r>
              <a:rPr lang="en-US" sz="1800" b="1"/>
              <a:t>15 November </a:t>
            </a:r>
            <a:r>
              <a:rPr lang="en-US" sz="1800" b="1" dirty="0"/>
              <a:t>2019</a:t>
            </a:r>
          </a:p>
          <a:p>
            <a:pPr marL="447675" indent="-180975">
              <a:lnSpc>
                <a:spcPct val="100000"/>
              </a:lnSpc>
              <a:spcBef>
                <a:spcPts val="0"/>
              </a:spcBef>
              <a:buFont typeface="Arial" pitchFamily="34" charset="0"/>
              <a:buChar char="•"/>
            </a:pPr>
            <a:endParaRPr lang="en-US" sz="1800" dirty="0"/>
          </a:p>
          <a:p>
            <a:pPr marL="266700" indent="-180975">
              <a:spcBef>
                <a:spcPts val="600"/>
              </a:spcBef>
            </a:pPr>
            <a:r>
              <a:rPr lang="en-US" sz="1800" dirty="0">
                <a:solidFill>
                  <a:srgbClr val="002060"/>
                </a:solidFill>
              </a:rPr>
              <a:t>Request from the Document Management Section</a:t>
            </a:r>
          </a:p>
          <a:p>
            <a:pPr marL="26670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/>
              <a:t>According to the UN Rules and Procedures relevant for official document, all text included in drawings and pictures should be editable. No text should be included as embedded image.</a:t>
            </a:r>
          </a:p>
        </p:txBody>
      </p:sp>
    </p:spTree>
    <p:extLst>
      <p:ext uri="{BB962C8B-B14F-4D97-AF65-F5344CB8AC3E}">
        <p14:creationId xmlns:p14="http://schemas.microsoft.com/office/powerpoint/2010/main" val="2256515904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19461</TotalTime>
  <Words>305</Words>
  <Application>Microsoft Office PowerPoint</Application>
  <PresentationFormat>A4 Paper (210x297 mm)</PresentationFormat>
  <Paragraphs>44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Verdana</vt:lpstr>
      <vt:lpstr>Custom Design</vt:lpstr>
      <vt:lpstr>PowerPoint Presentation</vt:lpstr>
      <vt:lpstr>Relevant highlights of the 178 WP.29</vt:lpstr>
      <vt:lpstr>General information</vt:lpstr>
    </vt:vector>
  </TitlesOfParts>
  <Company>ECE-ISU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Yves Clopt</dc:creator>
  <cp:lastModifiedBy>Francois E. Guichard</cp:lastModifiedBy>
  <cp:revision>227</cp:revision>
  <cp:lastPrinted>2018-09-17T10:18:42Z</cp:lastPrinted>
  <dcterms:created xsi:type="dcterms:W3CDTF">2014-03-30T12:17:15Z</dcterms:created>
  <dcterms:modified xsi:type="dcterms:W3CDTF">2019-09-20T12:53:24Z</dcterms:modified>
</cp:coreProperties>
</file>