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94" r:id="rId3"/>
    <p:sldId id="312" r:id="rId4"/>
    <p:sldId id="272" r:id="rId5"/>
    <p:sldId id="328" r:id="rId6"/>
    <p:sldId id="295" r:id="rId7"/>
    <p:sldId id="273" r:id="rId8"/>
    <p:sldId id="274" r:id="rId9"/>
    <p:sldId id="275" r:id="rId10"/>
    <p:sldId id="283" r:id="rId11"/>
    <p:sldId id="296" r:id="rId12"/>
    <p:sldId id="325" r:id="rId13"/>
    <p:sldId id="326" r:id="rId14"/>
    <p:sldId id="324" r:id="rId15"/>
    <p:sldId id="280" r:id="rId16"/>
    <p:sldId id="303" r:id="rId17"/>
    <p:sldId id="370" r:id="rId18"/>
    <p:sldId id="304" r:id="rId19"/>
    <p:sldId id="330" r:id="rId20"/>
    <p:sldId id="323" r:id="rId21"/>
    <p:sldId id="369" r:id="rId22"/>
    <p:sldId id="371" r:id="rId23"/>
    <p:sldId id="372" r:id="rId24"/>
    <p:sldId id="313" r:id="rId25"/>
    <p:sldId id="364" r:id="rId26"/>
    <p:sldId id="365" r:id="rId27"/>
    <p:sldId id="373" r:id="rId28"/>
    <p:sldId id="297" r:id="rId29"/>
    <p:sldId id="331" r:id="rId30"/>
    <p:sldId id="298" r:id="rId31"/>
    <p:sldId id="266" r:id="rId32"/>
    <p:sldId id="267" r:id="rId33"/>
    <p:sldId id="268" r:id="rId34"/>
    <p:sldId id="332" r:id="rId35"/>
    <p:sldId id="334" r:id="rId36"/>
    <p:sldId id="335" r:id="rId37"/>
    <p:sldId id="336" r:id="rId38"/>
    <p:sldId id="337" r:id="rId39"/>
    <p:sldId id="338" r:id="rId40"/>
    <p:sldId id="339" r:id="rId41"/>
    <p:sldId id="340" r:id="rId42"/>
    <p:sldId id="341" r:id="rId43"/>
    <p:sldId id="342" r:id="rId44"/>
    <p:sldId id="360" r:id="rId45"/>
    <p:sldId id="361" r:id="rId46"/>
    <p:sldId id="362" r:id="rId47"/>
    <p:sldId id="363" r:id="rId48"/>
    <p:sldId id="333"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ramm, Peter (059)" initials="SP(" lastIdx="6" clrIdx="0">
    <p:extLst>
      <p:ext uri="{19B8F6BF-5375-455C-9EA6-DF929625EA0E}">
        <p15:presenceInfo xmlns:p15="http://schemas.microsoft.com/office/powerpoint/2012/main" userId="S-1-5-21-1482476501-1450960922-725345543-3629324" providerId="AD"/>
      </p:ext>
    </p:extLst>
  </p:cmAuthor>
  <p:cmAuthor id="2" name="Esser, Matthias (059)" initials="ESSERMA" lastIdx="2" clrIdx="1">
    <p:extLst>
      <p:ext uri="{19B8F6BF-5375-455C-9EA6-DF929625EA0E}">
        <p15:presenceInfo xmlns:p15="http://schemas.microsoft.com/office/powerpoint/2012/main" userId="Esser, Matthias (05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3"/>
    <a:srgbClr val="0082B3"/>
    <a:srgbClr val="9E9E9E"/>
    <a:srgbClr val="002060"/>
    <a:srgbClr val="385D8A"/>
    <a:srgbClr val="35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1" d="100"/>
          <a:sy n="111" d="100"/>
        </p:scale>
        <p:origin x="336"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DC98E-03BA-47B5-949F-E08C706377E6}" type="doc">
      <dgm:prSet loTypeId="urn:microsoft.com/office/officeart/2005/8/layout/pyramid1" loCatId="pyramid" qsTypeId="urn:microsoft.com/office/officeart/2005/8/quickstyle/3d2" qsCatId="3D" csTypeId="urn:microsoft.com/office/officeart/2005/8/colors/accent3_2" csCatId="accent3" phldr="1"/>
      <dgm:spPr/>
    </dgm:pt>
    <dgm:pt modelId="{A4148734-5752-47C0-A610-417EB0337941}">
      <dgm:prSet phldrT="[Text]" custT="1"/>
      <dgm:spPr>
        <a:solidFill>
          <a:srgbClr val="0082B3"/>
        </a:solidFill>
        <a:ln>
          <a:solidFill>
            <a:schemeClr val="tx1"/>
          </a:solidFill>
        </a:ln>
      </dgm:spPr>
      <dgm:t>
        <a:bodyPr/>
        <a:lstStyle/>
        <a:p>
          <a:r>
            <a:rPr lang="de-DE" sz="3000" dirty="0">
              <a:solidFill>
                <a:schemeClr val="bg1"/>
              </a:solidFill>
            </a:rPr>
            <a:t>Real- World- Test Drive</a:t>
          </a:r>
        </a:p>
      </dgm:t>
    </dgm:pt>
    <dgm:pt modelId="{481F7247-3936-4109-8356-28C52C6AD535}" type="parTrans" cxnId="{35ABD2D5-8FC3-4383-AC46-1B8C7D80839D}">
      <dgm:prSet/>
      <dgm:spPr/>
      <dgm:t>
        <a:bodyPr/>
        <a:lstStyle/>
        <a:p>
          <a:endParaRPr lang="de-DE"/>
        </a:p>
      </dgm:t>
    </dgm:pt>
    <dgm:pt modelId="{F5F35D73-2006-454C-BCC3-F10F003CA182}" type="sibTrans" cxnId="{35ABD2D5-8FC3-4383-AC46-1B8C7D80839D}">
      <dgm:prSet/>
      <dgm:spPr/>
      <dgm:t>
        <a:bodyPr/>
        <a:lstStyle/>
        <a:p>
          <a:endParaRPr lang="de-DE"/>
        </a:p>
      </dgm:t>
    </dgm:pt>
    <dgm:pt modelId="{4C9D13FF-5DB9-4806-B278-734E57944E82}">
      <dgm:prSet phldrT="[Text]" custT="1"/>
      <dgm:spPr>
        <a:solidFill>
          <a:srgbClr val="9E9E9E"/>
        </a:solidFill>
        <a:ln>
          <a:solidFill>
            <a:schemeClr val="tx1"/>
          </a:solidFill>
        </a:ln>
      </dgm:spPr>
      <dgm:t>
        <a:bodyPr/>
        <a:lstStyle/>
        <a:p>
          <a:r>
            <a:rPr lang="de-DE" sz="3000" dirty="0" err="1">
              <a:solidFill>
                <a:schemeClr val="bg1"/>
              </a:solidFill>
            </a:rPr>
            <a:t>Physical</a:t>
          </a:r>
          <a:r>
            <a:rPr lang="de-DE" sz="3000" dirty="0">
              <a:solidFill>
                <a:schemeClr val="bg1"/>
              </a:solidFill>
            </a:rPr>
            <a:t> </a:t>
          </a:r>
          <a:r>
            <a:rPr lang="de-DE" sz="3000" dirty="0" err="1">
              <a:solidFill>
                <a:schemeClr val="bg1"/>
              </a:solidFill>
            </a:rPr>
            <a:t>Certification</a:t>
          </a:r>
          <a:r>
            <a:rPr lang="de-DE" sz="3000" dirty="0">
              <a:solidFill>
                <a:schemeClr val="bg1"/>
              </a:solidFill>
            </a:rPr>
            <a:t> Tests</a:t>
          </a:r>
        </a:p>
      </dgm:t>
    </dgm:pt>
    <dgm:pt modelId="{3522009D-6DF4-48A2-A9DC-937912A4C51D}" type="parTrans" cxnId="{8C9D7C7E-EF39-4358-A5E1-92689B5D7FBA}">
      <dgm:prSet/>
      <dgm:spPr/>
      <dgm:t>
        <a:bodyPr/>
        <a:lstStyle/>
        <a:p>
          <a:endParaRPr lang="de-DE"/>
        </a:p>
      </dgm:t>
    </dgm:pt>
    <dgm:pt modelId="{CBB04FEA-6E49-40FF-B4AA-DE829D4552FC}" type="sibTrans" cxnId="{8C9D7C7E-EF39-4358-A5E1-92689B5D7FBA}">
      <dgm:prSet/>
      <dgm:spPr/>
      <dgm:t>
        <a:bodyPr/>
        <a:lstStyle/>
        <a:p>
          <a:endParaRPr lang="de-DE"/>
        </a:p>
      </dgm:t>
    </dgm:pt>
    <dgm:pt modelId="{D37F469A-218F-4FAD-984C-575D17E093B0}">
      <dgm:prSet phldrT="[Text]" custT="1"/>
      <dgm:spPr>
        <a:solidFill>
          <a:srgbClr val="002060"/>
        </a:solidFill>
        <a:ln>
          <a:solidFill>
            <a:schemeClr val="tx1"/>
          </a:solidFill>
        </a:ln>
      </dgm:spPr>
      <dgm:t>
        <a:bodyPr/>
        <a:lstStyle/>
        <a:p>
          <a:r>
            <a:rPr lang="de-DE" sz="3000" dirty="0">
              <a:solidFill>
                <a:schemeClr val="bg1"/>
              </a:solidFill>
            </a:rPr>
            <a:t>Audit </a:t>
          </a:r>
          <a:r>
            <a:rPr lang="de-DE" sz="3000" dirty="0" err="1">
              <a:solidFill>
                <a:schemeClr val="bg1"/>
              </a:solidFill>
            </a:rPr>
            <a:t>and</a:t>
          </a:r>
          <a:r>
            <a:rPr lang="de-DE" sz="3000" dirty="0">
              <a:solidFill>
                <a:schemeClr val="bg1"/>
              </a:solidFill>
            </a:rPr>
            <a:t> Assessment</a:t>
          </a:r>
        </a:p>
      </dgm:t>
    </dgm:pt>
    <dgm:pt modelId="{E6E23447-3DD7-4358-92E8-5F47AAE28A79}" type="parTrans" cxnId="{7F2901A7-862E-4F1A-963A-FD73C3651F24}">
      <dgm:prSet/>
      <dgm:spPr/>
      <dgm:t>
        <a:bodyPr/>
        <a:lstStyle/>
        <a:p>
          <a:endParaRPr lang="de-DE"/>
        </a:p>
      </dgm:t>
    </dgm:pt>
    <dgm:pt modelId="{CFAA20F3-130E-4B3B-8B2B-896DC457474D}" type="sibTrans" cxnId="{7F2901A7-862E-4F1A-963A-FD73C3651F24}">
      <dgm:prSet/>
      <dgm:spPr/>
      <dgm:t>
        <a:bodyPr/>
        <a:lstStyle/>
        <a:p>
          <a:endParaRPr lang="de-DE"/>
        </a:p>
      </dgm:t>
    </dgm:pt>
    <dgm:pt modelId="{AD652D37-A741-47F5-A527-25324A2EE3B4}" type="pres">
      <dgm:prSet presAssocID="{532DC98E-03BA-47B5-949F-E08C706377E6}" presName="Name0" presStyleCnt="0">
        <dgm:presLayoutVars>
          <dgm:dir/>
          <dgm:animLvl val="lvl"/>
          <dgm:resizeHandles val="exact"/>
        </dgm:presLayoutVars>
      </dgm:prSet>
      <dgm:spPr/>
    </dgm:pt>
    <dgm:pt modelId="{1AD7647F-42BB-476E-9F26-8174CD3C8AB6}" type="pres">
      <dgm:prSet presAssocID="{A4148734-5752-47C0-A610-417EB0337941}" presName="Name8" presStyleCnt="0"/>
      <dgm:spPr/>
    </dgm:pt>
    <dgm:pt modelId="{EB1EF0E0-3FF3-4E6D-ABD7-1123074F1B6E}" type="pres">
      <dgm:prSet presAssocID="{A4148734-5752-47C0-A610-417EB0337941}" presName="level" presStyleLbl="node1" presStyleIdx="0" presStyleCnt="3" custLinFactNeighborX="-522" custLinFactNeighborY="-22616">
        <dgm:presLayoutVars>
          <dgm:chMax val="1"/>
          <dgm:bulletEnabled val="1"/>
        </dgm:presLayoutVars>
      </dgm:prSet>
      <dgm:spPr/>
    </dgm:pt>
    <dgm:pt modelId="{983B48C6-E449-4133-AA1A-EEF4551E8288}" type="pres">
      <dgm:prSet presAssocID="{A4148734-5752-47C0-A610-417EB0337941}" presName="levelTx" presStyleLbl="revTx" presStyleIdx="0" presStyleCnt="0">
        <dgm:presLayoutVars>
          <dgm:chMax val="1"/>
          <dgm:bulletEnabled val="1"/>
        </dgm:presLayoutVars>
      </dgm:prSet>
      <dgm:spPr/>
    </dgm:pt>
    <dgm:pt modelId="{4D54DCBB-7B48-4DB7-9769-737D46BCA600}" type="pres">
      <dgm:prSet presAssocID="{4C9D13FF-5DB9-4806-B278-734E57944E82}" presName="Name8" presStyleCnt="0"/>
      <dgm:spPr/>
    </dgm:pt>
    <dgm:pt modelId="{0A049459-781A-4DD7-A3E5-224F8EAFDCAB}" type="pres">
      <dgm:prSet presAssocID="{4C9D13FF-5DB9-4806-B278-734E57944E82}" presName="level" presStyleLbl="node1" presStyleIdx="1" presStyleCnt="3" custLinFactNeighborX="-261" custLinFactNeighborY="307">
        <dgm:presLayoutVars>
          <dgm:chMax val="1"/>
          <dgm:bulletEnabled val="1"/>
        </dgm:presLayoutVars>
      </dgm:prSet>
      <dgm:spPr/>
    </dgm:pt>
    <dgm:pt modelId="{8F5E734F-2BC0-4BB7-B6C5-9CCEF4C41DA2}" type="pres">
      <dgm:prSet presAssocID="{4C9D13FF-5DB9-4806-B278-734E57944E82}" presName="levelTx" presStyleLbl="revTx" presStyleIdx="0" presStyleCnt="0">
        <dgm:presLayoutVars>
          <dgm:chMax val="1"/>
          <dgm:bulletEnabled val="1"/>
        </dgm:presLayoutVars>
      </dgm:prSet>
      <dgm:spPr/>
    </dgm:pt>
    <dgm:pt modelId="{B02E706E-E80B-42B4-93A3-C90992A450F7}" type="pres">
      <dgm:prSet presAssocID="{D37F469A-218F-4FAD-984C-575D17E093B0}" presName="Name8" presStyleCnt="0"/>
      <dgm:spPr/>
    </dgm:pt>
    <dgm:pt modelId="{8DC83636-3E4D-441C-873E-1DD21C0742DB}" type="pres">
      <dgm:prSet presAssocID="{D37F469A-218F-4FAD-984C-575D17E093B0}" presName="level" presStyleLbl="node1" presStyleIdx="2" presStyleCnt="3" custLinFactNeighborY="19385">
        <dgm:presLayoutVars>
          <dgm:chMax val="1"/>
          <dgm:bulletEnabled val="1"/>
        </dgm:presLayoutVars>
      </dgm:prSet>
      <dgm:spPr/>
    </dgm:pt>
    <dgm:pt modelId="{E75D6260-A5FB-47E6-8415-C1B70AD5D3C7}" type="pres">
      <dgm:prSet presAssocID="{D37F469A-218F-4FAD-984C-575D17E093B0}" presName="levelTx" presStyleLbl="revTx" presStyleIdx="0" presStyleCnt="0">
        <dgm:presLayoutVars>
          <dgm:chMax val="1"/>
          <dgm:bulletEnabled val="1"/>
        </dgm:presLayoutVars>
      </dgm:prSet>
      <dgm:spPr/>
    </dgm:pt>
  </dgm:ptLst>
  <dgm:cxnLst>
    <dgm:cxn modelId="{4EF61227-2C2E-4D4E-8B47-A5F6937AD5BA}" type="presOf" srcId="{4C9D13FF-5DB9-4806-B278-734E57944E82}" destId="{0A049459-781A-4DD7-A3E5-224F8EAFDCAB}" srcOrd="0" destOrd="0" presId="urn:microsoft.com/office/officeart/2005/8/layout/pyramid1"/>
    <dgm:cxn modelId="{D6063C37-3ACA-4234-B1F4-031D8F55CD23}" type="presOf" srcId="{D37F469A-218F-4FAD-984C-575D17E093B0}" destId="{E75D6260-A5FB-47E6-8415-C1B70AD5D3C7}" srcOrd="1" destOrd="0" presId="urn:microsoft.com/office/officeart/2005/8/layout/pyramid1"/>
    <dgm:cxn modelId="{AE646576-0690-42ED-BE42-F3E62AF58964}" type="presOf" srcId="{532DC98E-03BA-47B5-949F-E08C706377E6}" destId="{AD652D37-A741-47F5-A527-25324A2EE3B4}" srcOrd="0" destOrd="0" presId="urn:microsoft.com/office/officeart/2005/8/layout/pyramid1"/>
    <dgm:cxn modelId="{8C9D7C7E-EF39-4358-A5E1-92689B5D7FBA}" srcId="{532DC98E-03BA-47B5-949F-E08C706377E6}" destId="{4C9D13FF-5DB9-4806-B278-734E57944E82}" srcOrd="1" destOrd="0" parTransId="{3522009D-6DF4-48A2-A9DC-937912A4C51D}" sibTransId="{CBB04FEA-6E49-40FF-B4AA-DE829D4552FC}"/>
    <dgm:cxn modelId="{9DDEEBA5-2251-4754-8D75-5AF6FE5B5483}" type="presOf" srcId="{A4148734-5752-47C0-A610-417EB0337941}" destId="{983B48C6-E449-4133-AA1A-EEF4551E8288}" srcOrd="1" destOrd="0" presId="urn:microsoft.com/office/officeart/2005/8/layout/pyramid1"/>
    <dgm:cxn modelId="{7F2901A7-862E-4F1A-963A-FD73C3651F24}" srcId="{532DC98E-03BA-47B5-949F-E08C706377E6}" destId="{D37F469A-218F-4FAD-984C-575D17E093B0}" srcOrd="2" destOrd="0" parTransId="{E6E23447-3DD7-4358-92E8-5F47AAE28A79}" sibTransId="{CFAA20F3-130E-4B3B-8B2B-896DC457474D}"/>
    <dgm:cxn modelId="{978347D3-34DB-44CC-AE7A-A0C06503257E}" type="presOf" srcId="{A4148734-5752-47C0-A610-417EB0337941}" destId="{EB1EF0E0-3FF3-4E6D-ABD7-1123074F1B6E}" srcOrd="0" destOrd="0" presId="urn:microsoft.com/office/officeart/2005/8/layout/pyramid1"/>
    <dgm:cxn modelId="{35ABD2D5-8FC3-4383-AC46-1B8C7D80839D}" srcId="{532DC98E-03BA-47B5-949F-E08C706377E6}" destId="{A4148734-5752-47C0-A610-417EB0337941}" srcOrd="0" destOrd="0" parTransId="{481F7247-3936-4109-8356-28C52C6AD535}" sibTransId="{F5F35D73-2006-454C-BCC3-F10F003CA182}"/>
    <dgm:cxn modelId="{720D30F3-5154-48A3-A539-0923C499ED83}" type="presOf" srcId="{4C9D13FF-5DB9-4806-B278-734E57944E82}" destId="{8F5E734F-2BC0-4BB7-B6C5-9CCEF4C41DA2}" srcOrd="1" destOrd="0" presId="urn:microsoft.com/office/officeart/2005/8/layout/pyramid1"/>
    <dgm:cxn modelId="{86ACF7F3-DE7C-4F2C-898C-3D3DEAE6471C}" type="presOf" srcId="{D37F469A-218F-4FAD-984C-575D17E093B0}" destId="{8DC83636-3E4D-441C-873E-1DD21C0742DB}" srcOrd="0" destOrd="0" presId="urn:microsoft.com/office/officeart/2005/8/layout/pyramid1"/>
    <dgm:cxn modelId="{57A347AB-DB2C-49CE-8690-ADDC5F2C9A3D}" type="presParOf" srcId="{AD652D37-A741-47F5-A527-25324A2EE3B4}" destId="{1AD7647F-42BB-476E-9F26-8174CD3C8AB6}" srcOrd="0" destOrd="0" presId="urn:microsoft.com/office/officeart/2005/8/layout/pyramid1"/>
    <dgm:cxn modelId="{14D85D82-312B-42D9-918D-5739D1A63F17}" type="presParOf" srcId="{1AD7647F-42BB-476E-9F26-8174CD3C8AB6}" destId="{EB1EF0E0-3FF3-4E6D-ABD7-1123074F1B6E}" srcOrd="0" destOrd="0" presId="urn:microsoft.com/office/officeart/2005/8/layout/pyramid1"/>
    <dgm:cxn modelId="{C487F483-C495-4C63-8861-849D4BEB1084}" type="presParOf" srcId="{1AD7647F-42BB-476E-9F26-8174CD3C8AB6}" destId="{983B48C6-E449-4133-AA1A-EEF4551E8288}" srcOrd="1" destOrd="0" presId="urn:microsoft.com/office/officeart/2005/8/layout/pyramid1"/>
    <dgm:cxn modelId="{1F4C9FC9-B3B0-4FF9-9BA3-CFD3B2CEF5F5}" type="presParOf" srcId="{AD652D37-A741-47F5-A527-25324A2EE3B4}" destId="{4D54DCBB-7B48-4DB7-9769-737D46BCA600}" srcOrd="1" destOrd="0" presId="urn:microsoft.com/office/officeart/2005/8/layout/pyramid1"/>
    <dgm:cxn modelId="{E6172FB2-0496-4437-9D8C-AE0C47EF7F98}" type="presParOf" srcId="{4D54DCBB-7B48-4DB7-9769-737D46BCA600}" destId="{0A049459-781A-4DD7-A3E5-224F8EAFDCAB}" srcOrd="0" destOrd="0" presId="urn:microsoft.com/office/officeart/2005/8/layout/pyramid1"/>
    <dgm:cxn modelId="{6F812B45-FA97-44AA-8396-923BF8D21D3B}" type="presParOf" srcId="{4D54DCBB-7B48-4DB7-9769-737D46BCA600}" destId="{8F5E734F-2BC0-4BB7-B6C5-9CCEF4C41DA2}" srcOrd="1" destOrd="0" presId="urn:microsoft.com/office/officeart/2005/8/layout/pyramid1"/>
    <dgm:cxn modelId="{C175FB79-27A0-481B-AD33-7771F7CF06AD}" type="presParOf" srcId="{AD652D37-A741-47F5-A527-25324A2EE3B4}" destId="{B02E706E-E80B-42B4-93A3-C90992A450F7}" srcOrd="2" destOrd="0" presId="urn:microsoft.com/office/officeart/2005/8/layout/pyramid1"/>
    <dgm:cxn modelId="{CF9D8AC8-B70A-4F89-9871-B6DBE4B6F200}" type="presParOf" srcId="{B02E706E-E80B-42B4-93A3-C90992A450F7}" destId="{8DC83636-3E4D-441C-873E-1DD21C0742DB}" srcOrd="0" destOrd="0" presId="urn:microsoft.com/office/officeart/2005/8/layout/pyramid1"/>
    <dgm:cxn modelId="{708DBD64-6ADC-405F-A56D-8BD96DD7B2C5}" type="presParOf" srcId="{B02E706E-E80B-42B4-93A3-C90992A450F7}" destId="{E75D6260-A5FB-47E6-8415-C1B70AD5D3C7}"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EF0E0-3FF3-4E6D-ABD7-1123074F1B6E}">
      <dsp:nvSpPr>
        <dsp:cNvPr id="0" name=""/>
        <dsp:cNvSpPr/>
      </dsp:nvSpPr>
      <dsp:spPr>
        <a:xfrm>
          <a:off x="1598927" y="0"/>
          <a:ext cx="1607318" cy="1557891"/>
        </a:xfrm>
        <a:prstGeom prst="trapezoid">
          <a:avLst>
            <a:gd name="adj" fmla="val 51586"/>
          </a:avLst>
        </a:prstGeom>
        <a:solidFill>
          <a:srgbClr val="0082B3"/>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e-DE" sz="3000" kern="1200" dirty="0">
              <a:solidFill>
                <a:schemeClr val="bg1"/>
              </a:solidFill>
            </a:rPr>
            <a:t>Real- World- Test Drive</a:t>
          </a:r>
        </a:p>
      </dsp:txBody>
      <dsp:txXfrm>
        <a:off x="1598927" y="0"/>
        <a:ext cx="1607318" cy="1557891"/>
      </dsp:txXfrm>
    </dsp:sp>
    <dsp:sp modelId="{0A049459-781A-4DD7-A3E5-224F8EAFDCAB}">
      <dsp:nvSpPr>
        <dsp:cNvPr id="0" name=""/>
        <dsp:cNvSpPr/>
      </dsp:nvSpPr>
      <dsp:spPr>
        <a:xfrm>
          <a:off x="795268" y="1562674"/>
          <a:ext cx="3214636" cy="1557891"/>
        </a:xfrm>
        <a:prstGeom prst="trapezoid">
          <a:avLst>
            <a:gd name="adj" fmla="val 51586"/>
          </a:avLst>
        </a:prstGeom>
        <a:solidFill>
          <a:srgbClr val="9E9E9E"/>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e-DE" sz="3000" kern="1200" dirty="0" err="1">
              <a:solidFill>
                <a:schemeClr val="bg1"/>
              </a:solidFill>
            </a:rPr>
            <a:t>Physical</a:t>
          </a:r>
          <a:r>
            <a:rPr lang="de-DE" sz="3000" kern="1200" dirty="0">
              <a:solidFill>
                <a:schemeClr val="bg1"/>
              </a:solidFill>
            </a:rPr>
            <a:t> </a:t>
          </a:r>
          <a:r>
            <a:rPr lang="de-DE" sz="3000" kern="1200" dirty="0" err="1">
              <a:solidFill>
                <a:schemeClr val="bg1"/>
              </a:solidFill>
            </a:rPr>
            <a:t>Certification</a:t>
          </a:r>
          <a:r>
            <a:rPr lang="de-DE" sz="3000" kern="1200" dirty="0">
              <a:solidFill>
                <a:schemeClr val="bg1"/>
              </a:solidFill>
            </a:rPr>
            <a:t> Tests</a:t>
          </a:r>
        </a:p>
      </dsp:txBody>
      <dsp:txXfrm>
        <a:off x="1357830" y="1562674"/>
        <a:ext cx="2089513" cy="1557891"/>
      </dsp:txXfrm>
    </dsp:sp>
    <dsp:sp modelId="{8DC83636-3E4D-441C-873E-1DD21C0742DB}">
      <dsp:nvSpPr>
        <dsp:cNvPr id="0" name=""/>
        <dsp:cNvSpPr/>
      </dsp:nvSpPr>
      <dsp:spPr>
        <a:xfrm>
          <a:off x="0" y="3115783"/>
          <a:ext cx="4821953" cy="1557891"/>
        </a:xfrm>
        <a:prstGeom prst="trapezoid">
          <a:avLst>
            <a:gd name="adj" fmla="val 51586"/>
          </a:avLst>
        </a:prstGeom>
        <a:solidFill>
          <a:srgbClr val="002060"/>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e-DE" sz="3000" kern="1200" dirty="0">
              <a:solidFill>
                <a:schemeClr val="bg1"/>
              </a:solidFill>
            </a:rPr>
            <a:t>Audit </a:t>
          </a:r>
          <a:r>
            <a:rPr lang="de-DE" sz="3000" kern="1200" dirty="0" err="1">
              <a:solidFill>
                <a:schemeClr val="bg1"/>
              </a:solidFill>
            </a:rPr>
            <a:t>and</a:t>
          </a:r>
          <a:r>
            <a:rPr lang="de-DE" sz="3000" kern="1200" dirty="0">
              <a:solidFill>
                <a:schemeClr val="bg1"/>
              </a:solidFill>
            </a:rPr>
            <a:t> Assessment</a:t>
          </a:r>
        </a:p>
      </dsp:txBody>
      <dsp:txXfrm>
        <a:off x="843841" y="3115783"/>
        <a:ext cx="3134270" cy="15578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2F65E-60A1-44C3-879B-77028890763F}" type="datetimeFigureOut">
              <a:rPr lang="en-GB" smtClean="0"/>
              <a:t>14/01/2019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1F85C-1F14-4DAF-8DBC-A0FA6213F795}" type="slidenum">
              <a:rPr lang="en-GB" smtClean="0"/>
              <a:t>‹#›</a:t>
            </a:fld>
            <a:endParaRPr lang="en-GB"/>
          </a:p>
        </p:txBody>
      </p:sp>
    </p:spTree>
    <p:extLst>
      <p:ext uri="{BB962C8B-B14F-4D97-AF65-F5344CB8AC3E}">
        <p14:creationId xmlns:p14="http://schemas.microsoft.com/office/powerpoint/2010/main" val="112047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a:t>
            </a:fld>
            <a:endParaRPr lang="en-GB"/>
          </a:p>
        </p:txBody>
      </p:sp>
    </p:spTree>
    <p:extLst>
      <p:ext uri="{BB962C8B-B14F-4D97-AF65-F5344CB8AC3E}">
        <p14:creationId xmlns:p14="http://schemas.microsoft.com/office/powerpoint/2010/main" val="398038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10</a:t>
            </a:fld>
            <a:endParaRPr lang="en-GB"/>
          </a:p>
        </p:txBody>
      </p:sp>
    </p:spTree>
    <p:extLst>
      <p:ext uri="{BB962C8B-B14F-4D97-AF65-F5344CB8AC3E}">
        <p14:creationId xmlns:p14="http://schemas.microsoft.com/office/powerpoint/2010/main" val="191470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11</a:t>
            </a:fld>
            <a:endParaRPr lang="en-GB"/>
          </a:p>
        </p:txBody>
      </p:sp>
    </p:spTree>
    <p:extLst>
      <p:ext uri="{BB962C8B-B14F-4D97-AF65-F5344CB8AC3E}">
        <p14:creationId xmlns:p14="http://schemas.microsoft.com/office/powerpoint/2010/main" val="225560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12</a:t>
            </a:fld>
            <a:endParaRPr lang="en-GB"/>
          </a:p>
        </p:txBody>
      </p:sp>
    </p:spTree>
    <p:extLst>
      <p:ext uri="{BB962C8B-B14F-4D97-AF65-F5344CB8AC3E}">
        <p14:creationId xmlns:p14="http://schemas.microsoft.com/office/powerpoint/2010/main" val="249409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13</a:t>
            </a:fld>
            <a:endParaRPr lang="en-GB"/>
          </a:p>
        </p:txBody>
      </p:sp>
    </p:spTree>
    <p:extLst>
      <p:ext uri="{BB962C8B-B14F-4D97-AF65-F5344CB8AC3E}">
        <p14:creationId xmlns:p14="http://schemas.microsoft.com/office/powerpoint/2010/main" val="431518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14</a:t>
            </a:fld>
            <a:endParaRPr lang="en-GB"/>
          </a:p>
        </p:txBody>
      </p:sp>
    </p:spTree>
    <p:extLst>
      <p:ext uri="{BB962C8B-B14F-4D97-AF65-F5344CB8AC3E}">
        <p14:creationId xmlns:p14="http://schemas.microsoft.com/office/powerpoint/2010/main" val="96148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15</a:t>
            </a:fld>
            <a:endParaRPr lang="en-GB"/>
          </a:p>
        </p:txBody>
      </p:sp>
    </p:spTree>
    <p:extLst>
      <p:ext uri="{BB962C8B-B14F-4D97-AF65-F5344CB8AC3E}">
        <p14:creationId xmlns:p14="http://schemas.microsoft.com/office/powerpoint/2010/main" val="73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16</a:t>
            </a:fld>
            <a:endParaRPr lang="en-GB"/>
          </a:p>
        </p:txBody>
      </p:sp>
    </p:spTree>
    <p:extLst>
      <p:ext uri="{BB962C8B-B14F-4D97-AF65-F5344CB8AC3E}">
        <p14:creationId xmlns:p14="http://schemas.microsoft.com/office/powerpoint/2010/main" val="339516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17</a:t>
            </a:fld>
            <a:endParaRPr lang="en-GB"/>
          </a:p>
        </p:txBody>
      </p:sp>
    </p:spTree>
    <p:extLst>
      <p:ext uri="{BB962C8B-B14F-4D97-AF65-F5344CB8AC3E}">
        <p14:creationId xmlns:p14="http://schemas.microsoft.com/office/powerpoint/2010/main" val="108781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18</a:t>
            </a:fld>
            <a:endParaRPr lang="en-GB"/>
          </a:p>
        </p:txBody>
      </p:sp>
    </p:spTree>
    <p:extLst>
      <p:ext uri="{BB962C8B-B14F-4D97-AF65-F5344CB8AC3E}">
        <p14:creationId xmlns:p14="http://schemas.microsoft.com/office/powerpoint/2010/main" val="189532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19</a:t>
            </a:fld>
            <a:endParaRPr lang="en-GB"/>
          </a:p>
        </p:txBody>
      </p:sp>
    </p:spTree>
    <p:extLst>
      <p:ext uri="{BB962C8B-B14F-4D97-AF65-F5344CB8AC3E}">
        <p14:creationId xmlns:p14="http://schemas.microsoft.com/office/powerpoint/2010/main" val="178131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a:t>
            </a:fld>
            <a:endParaRPr lang="en-GB"/>
          </a:p>
        </p:txBody>
      </p:sp>
    </p:spTree>
    <p:extLst>
      <p:ext uri="{BB962C8B-B14F-4D97-AF65-F5344CB8AC3E}">
        <p14:creationId xmlns:p14="http://schemas.microsoft.com/office/powerpoint/2010/main" val="692594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20</a:t>
            </a:fld>
            <a:endParaRPr lang="en-GB"/>
          </a:p>
        </p:txBody>
      </p:sp>
    </p:spTree>
    <p:extLst>
      <p:ext uri="{BB962C8B-B14F-4D97-AF65-F5344CB8AC3E}">
        <p14:creationId xmlns:p14="http://schemas.microsoft.com/office/powerpoint/2010/main" val="2825104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21</a:t>
            </a:fld>
            <a:endParaRPr lang="en-GB"/>
          </a:p>
        </p:txBody>
      </p:sp>
    </p:spTree>
    <p:extLst>
      <p:ext uri="{BB962C8B-B14F-4D97-AF65-F5344CB8AC3E}">
        <p14:creationId xmlns:p14="http://schemas.microsoft.com/office/powerpoint/2010/main" val="3197492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22</a:t>
            </a:fld>
            <a:endParaRPr lang="en-GB"/>
          </a:p>
        </p:txBody>
      </p:sp>
    </p:spTree>
    <p:extLst>
      <p:ext uri="{BB962C8B-B14F-4D97-AF65-F5344CB8AC3E}">
        <p14:creationId xmlns:p14="http://schemas.microsoft.com/office/powerpoint/2010/main" val="632466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23</a:t>
            </a:fld>
            <a:endParaRPr lang="en-GB"/>
          </a:p>
        </p:txBody>
      </p:sp>
    </p:spTree>
    <p:extLst>
      <p:ext uri="{BB962C8B-B14F-4D97-AF65-F5344CB8AC3E}">
        <p14:creationId xmlns:p14="http://schemas.microsoft.com/office/powerpoint/2010/main" val="3806051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24</a:t>
            </a:fld>
            <a:endParaRPr lang="en-GB"/>
          </a:p>
        </p:txBody>
      </p:sp>
    </p:spTree>
    <p:extLst>
      <p:ext uri="{BB962C8B-B14F-4D97-AF65-F5344CB8AC3E}">
        <p14:creationId xmlns:p14="http://schemas.microsoft.com/office/powerpoint/2010/main" val="2459679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25</a:t>
            </a:fld>
            <a:endParaRPr lang="en-GB"/>
          </a:p>
        </p:txBody>
      </p:sp>
    </p:spTree>
    <p:extLst>
      <p:ext uri="{BB962C8B-B14F-4D97-AF65-F5344CB8AC3E}">
        <p14:creationId xmlns:p14="http://schemas.microsoft.com/office/powerpoint/2010/main" val="2402795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26</a:t>
            </a:fld>
            <a:endParaRPr lang="en-GB"/>
          </a:p>
        </p:txBody>
      </p:sp>
    </p:spTree>
    <p:extLst>
      <p:ext uri="{BB962C8B-B14F-4D97-AF65-F5344CB8AC3E}">
        <p14:creationId xmlns:p14="http://schemas.microsoft.com/office/powerpoint/2010/main" val="4193051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27</a:t>
            </a:fld>
            <a:endParaRPr lang="en-GB"/>
          </a:p>
        </p:txBody>
      </p:sp>
    </p:spTree>
    <p:extLst>
      <p:ext uri="{BB962C8B-B14F-4D97-AF65-F5344CB8AC3E}">
        <p14:creationId xmlns:p14="http://schemas.microsoft.com/office/powerpoint/2010/main" val="335071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28</a:t>
            </a:fld>
            <a:endParaRPr lang="en-GB"/>
          </a:p>
        </p:txBody>
      </p:sp>
    </p:spTree>
    <p:extLst>
      <p:ext uri="{BB962C8B-B14F-4D97-AF65-F5344CB8AC3E}">
        <p14:creationId xmlns:p14="http://schemas.microsoft.com/office/powerpoint/2010/main" val="303636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29</a:t>
            </a:fld>
            <a:endParaRPr lang="en-GB"/>
          </a:p>
        </p:txBody>
      </p:sp>
    </p:spTree>
    <p:extLst>
      <p:ext uri="{BB962C8B-B14F-4D97-AF65-F5344CB8AC3E}">
        <p14:creationId xmlns:p14="http://schemas.microsoft.com/office/powerpoint/2010/main" val="379541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3</a:t>
            </a:fld>
            <a:endParaRPr lang="en-GB"/>
          </a:p>
        </p:txBody>
      </p:sp>
    </p:spTree>
    <p:extLst>
      <p:ext uri="{BB962C8B-B14F-4D97-AF65-F5344CB8AC3E}">
        <p14:creationId xmlns:p14="http://schemas.microsoft.com/office/powerpoint/2010/main" val="1391333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30</a:t>
            </a:fld>
            <a:endParaRPr lang="en-GB"/>
          </a:p>
        </p:txBody>
      </p:sp>
    </p:spTree>
    <p:extLst>
      <p:ext uri="{BB962C8B-B14F-4D97-AF65-F5344CB8AC3E}">
        <p14:creationId xmlns:p14="http://schemas.microsoft.com/office/powerpoint/2010/main" val="311532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31</a:t>
            </a:fld>
            <a:endParaRPr lang="en-GB"/>
          </a:p>
        </p:txBody>
      </p:sp>
    </p:spTree>
    <p:extLst>
      <p:ext uri="{BB962C8B-B14F-4D97-AF65-F5344CB8AC3E}">
        <p14:creationId xmlns:p14="http://schemas.microsoft.com/office/powerpoint/2010/main" val="2658334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32</a:t>
            </a:fld>
            <a:endParaRPr lang="en-GB"/>
          </a:p>
        </p:txBody>
      </p:sp>
    </p:spTree>
    <p:extLst>
      <p:ext uri="{BB962C8B-B14F-4D97-AF65-F5344CB8AC3E}">
        <p14:creationId xmlns:p14="http://schemas.microsoft.com/office/powerpoint/2010/main" val="751849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33</a:t>
            </a:fld>
            <a:endParaRPr lang="en-GB"/>
          </a:p>
        </p:txBody>
      </p:sp>
    </p:spTree>
    <p:extLst>
      <p:ext uri="{BB962C8B-B14F-4D97-AF65-F5344CB8AC3E}">
        <p14:creationId xmlns:p14="http://schemas.microsoft.com/office/powerpoint/2010/main" val="567867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34</a:t>
            </a:fld>
            <a:endParaRPr lang="en-GB"/>
          </a:p>
        </p:txBody>
      </p:sp>
    </p:spTree>
    <p:extLst>
      <p:ext uri="{BB962C8B-B14F-4D97-AF65-F5344CB8AC3E}">
        <p14:creationId xmlns:p14="http://schemas.microsoft.com/office/powerpoint/2010/main" val="722472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E9E72B7-31AD-495E-85BD-38B210EA31A8}" type="slidenum">
              <a:rPr lang="de-DE" smtClean="0"/>
              <a:t>35</a:t>
            </a:fld>
            <a:endParaRPr lang="de-DE"/>
          </a:p>
        </p:txBody>
      </p:sp>
    </p:spTree>
    <p:extLst>
      <p:ext uri="{BB962C8B-B14F-4D97-AF65-F5344CB8AC3E}">
        <p14:creationId xmlns:p14="http://schemas.microsoft.com/office/powerpoint/2010/main" val="2045829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E9E72B7-31AD-495E-85BD-38B210EA31A8}" type="slidenum">
              <a:rPr lang="de-DE" smtClean="0"/>
              <a:t>36</a:t>
            </a:fld>
            <a:endParaRPr lang="de-DE"/>
          </a:p>
        </p:txBody>
      </p:sp>
    </p:spTree>
    <p:extLst>
      <p:ext uri="{BB962C8B-B14F-4D97-AF65-F5344CB8AC3E}">
        <p14:creationId xmlns:p14="http://schemas.microsoft.com/office/powerpoint/2010/main" val="3161881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E9E72B7-31AD-495E-85BD-38B210EA31A8}" type="slidenum">
              <a:rPr lang="de-DE" smtClean="0"/>
              <a:t>37</a:t>
            </a:fld>
            <a:endParaRPr lang="de-DE"/>
          </a:p>
        </p:txBody>
      </p:sp>
    </p:spTree>
    <p:extLst>
      <p:ext uri="{BB962C8B-B14F-4D97-AF65-F5344CB8AC3E}">
        <p14:creationId xmlns:p14="http://schemas.microsoft.com/office/powerpoint/2010/main" val="4017638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E9E72B7-31AD-495E-85BD-38B210EA31A8}" type="slidenum">
              <a:rPr lang="de-DE" smtClean="0"/>
              <a:t>38</a:t>
            </a:fld>
            <a:endParaRPr lang="de-DE"/>
          </a:p>
        </p:txBody>
      </p:sp>
    </p:spTree>
    <p:extLst>
      <p:ext uri="{BB962C8B-B14F-4D97-AF65-F5344CB8AC3E}">
        <p14:creationId xmlns:p14="http://schemas.microsoft.com/office/powerpoint/2010/main" val="1375456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E9E72B7-31AD-495E-85BD-38B210EA31A8}" type="slidenum">
              <a:rPr lang="de-DE" smtClean="0"/>
              <a:t>39</a:t>
            </a:fld>
            <a:endParaRPr lang="de-DE"/>
          </a:p>
        </p:txBody>
      </p:sp>
    </p:spTree>
    <p:extLst>
      <p:ext uri="{BB962C8B-B14F-4D97-AF65-F5344CB8AC3E}">
        <p14:creationId xmlns:p14="http://schemas.microsoft.com/office/powerpoint/2010/main" val="53866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4</a:t>
            </a:fld>
            <a:endParaRPr lang="en-GB"/>
          </a:p>
        </p:txBody>
      </p:sp>
    </p:spTree>
    <p:extLst>
      <p:ext uri="{BB962C8B-B14F-4D97-AF65-F5344CB8AC3E}">
        <p14:creationId xmlns:p14="http://schemas.microsoft.com/office/powerpoint/2010/main" val="1758465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E9E72B7-31AD-495E-85BD-38B210EA31A8}" type="slidenum">
              <a:rPr lang="de-DE" smtClean="0"/>
              <a:t>40</a:t>
            </a:fld>
            <a:endParaRPr lang="de-DE"/>
          </a:p>
        </p:txBody>
      </p:sp>
    </p:spTree>
    <p:extLst>
      <p:ext uri="{BB962C8B-B14F-4D97-AF65-F5344CB8AC3E}">
        <p14:creationId xmlns:p14="http://schemas.microsoft.com/office/powerpoint/2010/main" val="1506829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E9E72B7-31AD-495E-85BD-38B210EA31A8}" type="slidenum">
              <a:rPr lang="de-DE" smtClean="0"/>
              <a:t>41</a:t>
            </a:fld>
            <a:endParaRPr lang="de-DE"/>
          </a:p>
        </p:txBody>
      </p:sp>
    </p:spTree>
    <p:extLst>
      <p:ext uri="{BB962C8B-B14F-4D97-AF65-F5344CB8AC3E}">
        <p14:creationId xmlns:p14="http://schemas.microsoft.com/office/powerpoint/2010/main" val="4176871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E9E72B7-31AD-495E-85BD-38B210EA31A8}" type="slidenum">
              <a:rPr lang="de-DE" smtClean="0"/>
              <a:t>42</a:t>
            </a:fld>
            <a:endParaRPr lang="de-DE"/>
          </a:p>
        </p:txBody>
      </p:sp>
    </p:spTree>
    <p:extLst>
      <p:ext uri="{BB962C8B-B14F-4D97-AF65-F5344CB8AC3E}">
        <p14:creationId xmlns:p14="http://schemas.microsoft.com/office/powerpoint/2010/main" val="848084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E9E72B7-31AD-495E-85BD-38B210EA31A8}" type="slidenum">
              <a:rPr lang="de-DE" smtClean="0"/>
              <a:t>43</a:t>
            </a:fld>
            <a:endParaRPr lang="de-DE"/>
          </a:p>
        </p:txBody>
      </p:sp>
    </p:spTree>
    <p:extLst>
      <p:ext uri="{BB962C8B-B14F-4D97-AF65-F5344CB8AC3E}">
        <p14:creationId xmlns:p14="http://schemas.microsoft.com/office/powerpoint/2010/main" val="1781134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44</a:t>
            </a:fld>
            <a:endParaRPr lang="en-GB"/>
          </a:p>
        </p:txBody>
      </p:sp>
    </p:spTree>
    <p:extLst>
      <p:ext uri="{BB962C8B-B14F-4D97-AF65-F5344CB8AC3E}">
        <p14:creationId xmlns:p14="http://schemas.microsoft.com/office/powerpoint/2010/main" val="33025246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45</a:t>
            </a:fld>
            <a:endParaRPr lang="en-GB"/>
          </a:p>
        </p:txBody>
      </p:sp>
    </p:spTree>
    <p:extLst>
      <p:ext uri="{BB962C8B-B14F-4D97-AF65-F5344CB8AC3E}">
        <p14:creationId xmlns:p14="http://schemas.microsoft.com/office/powerpoint/2010/main" val="1831467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46</a:t>
            </a:fld>
            <a:endParaRPr lang="en-GB"/>
          </a:p>
        </p:txBody>
      </p:sp>
    </p:spTree>
    <p:extLst>
      <p:ext uri="{BB962C8B-B14F-4D97-AF65-F5344CB8AC3E}">
        <p14:creationId xmlns:p14="http://schemas.microsoft.com/office/powerpoint/2010/main" val="148925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47</a:t>
            </a:fld>
            <a:endParaRPr lang="en-GB"/>
          </a:p>
        </p:txBody>
      </p:sp>
    </p:spTree>
    <p:extLst>
      <p:ext uri="{BB962C8B-B14F-4D97-AF65-F5344CB8AC3E}">
        <p14:creationId xmlns:p14="http://schemas.microsoft.com/office/powerpoint/2010/main" val="947842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48</a:t>
            </a:fld>
            <a:endParaRPr lang="en-GB"/>
          </a:p>
        </p:txBody>
      </p:sp>
    </p:spTree>
    <p:extLst>
      <p:ext uri="{BB962C8B-B14F-4D97-AF65-F5344CB8AC3E}">
        <p14:creationId xmlns:p14="http://schemas.microsoft.com/office/powerpoint/2010/main" val="1810272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49</a:t>
            </a:fld>
            <a:endParaRPr lang="en-GB"/>
          </a:p>
        </p:txBody>
      </p:sp>
    </p:spTree>
    <p:extLst>
      <p:ext uri="{BB962C8B-B14F-4D97-AF65-F5344CB8AC3E}">
        <p14:creationId xmlns:p14="http://schemas.microsoft.com/office/powerpoint/2010/main" val="133694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5</a:t>
            </a:fld>
            <a:endParaRPr lang="en-GB"/>
          </a:p>
        </p:txBody>
      </p:sp>
    </p:spTree>
    <p:extLst>
      <p:ext uri="{BB962C8B-B14F-4D97-AF65-F5344CB8AC3E}">
        <p14:creationId xmlns:p14="http://schemas.microsoft.com/office/powerpoint/2010/main" val="2503339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50</a:t>
            </a:fld>
            <a:endParaRPr lang="en-GB"/>
          </a:p>
        </p:txBody>
      </p:sp>
    </p:spTree>
    <p:extLst>
      <p:ext uri="{BB962C8B-B14F-4D97-AF65-F5344CB8AC3E}">
        <p14:creationId xmlns:p14="http://schemas.microsoft.com/office/powerpoint/2010/main" val="12385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51</a:t>
            </a:fld>
            <a:endParaRPr lang="en-GB"/>
          </a:p>
        </p:txBody>
      </p:sp>
    </p:spTree>
    <p:extLst>
      <p:ext uri="{BB962C8B-B14F-4D97-AF65-F5344CB8AC3E}">
        <p14:creationId xmlns:p14="http://schemas.microsoft.com/office/powerpoint/2010/main" val="2666815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52</a:t>
            </a:fld>
            <a:endParaRPr lang="en-GB"/>
          </a:p>
        </p:txBody>
      </p:sp>
    </p:spTree>
    <p:extLst>
      <p:ext uri="{BB962C8B-B14F-4D97-AF65-F5344CB8AC3E}">
        <p14:creationId xmlns:p14="http://schemas.microsoft.com/office/powerpoint/2010/main" val="196258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53</a:t>
            </a:fld>
            <a:endParaRPr lang="en-GB"/>
          </a:p>
        </p:txBody>
      </p:sp>
    </p:spTree>
    <p:extLst>
      <p:ext uri="{BB962C8B-B14F-4D97-AF65-F5344CB8AC3E}">
        <p14:creationId xmlns:p14="http://schemas.microsoft.com/office/powerpoint/2010/main" val="35186448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F7D1-C267-48B6-88F7-4DE5E763AABE}" type="slidenum">
              <a:rPr lang="en-GB" smtClean="0"/>
              <a:t>54</a:t>
            </a:fld>
            <a:endParaRPr lang="en-GB"/>
          </a:p>
        </p:txBody>
      </p:sp>
    </p:spTree>
    <p:extLst>
      <p:ext uri="{BB962C8B-B14F-4D97-AF65-F5344CB8AC3E}">
        <p14:creationId xmlns:p14="http://schemas.microsoft.com/office/powerpoint/2010/main" val="368116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55</a:t>
            </a:fld>
            <a:endParaRPr lang="en-GB"/>
          </a:p>
        </p:txBody>
      </p:sp>
    </p:spTree>
    <p:extLst>
      <p:ext uri="{BB962C8B-B14F-4D97-AF65-F5344CB8AC3E}">
        <p14:creationId xmlns:p14="http://schemas.microsoft.com/office/powerpoint/2010/main" val="35878725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56</a:t>
            </a:fld>
            <a:endParaRPr lang="en-GB"/>
          </a:p>
        </p:txBody>
      </p:sp>
    </p:spTree>
    <p:extLst>
      <p:ext uri="{BB962C8B-B14F-4D97-AF65-F5344CB8AC3E}">
        <p14:creationId xmlns:p14="http://schemas.microsoft.com/office/powerpoint/2010/main" val="40210878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57</a:t>
            </a:fld>
            <a:endParaRPr lang="en-GB"/>
          </a:p>
        </p:txBody>
      </p:sp>
    </p:spTree>
    <p:extLst>
      <p:ext uri="{BB962C8B-B14F-4D97-AF65-F5344CB8AC3E}">
        <p14:creationId xmlns:p14="http://schemas.microsoft.com/office/powerpoint/2010/main" val="29112680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58</a:t>
            </a:fld>
            <a:endParaRPr lang="en-GB"/>
          </a:p>
        </p:txBody>
      </p:sp>
    </p:spTree>
    <p:extLst>
      <p:ext uri="{BB962C8B-B14F-4D97-AF65-F5344CB8AC3E}">
        <p14:creationId xmlns:p14="http://schemas.microsoft.com/office/powerpoint/2010/main" val="1056316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59</a:t>
            </a:fld>
            <a:endParaRPr lang="en-GB"/>
          </a:p>
        </p:txBody>
      </p:sp>
    </p:spTree>
    <p:extLst>
      <p:ext uri="{BB962C8B-B14F-4D97-AF65-F5344CB8AC3E}">
        <p14:creationId xmlns:p14="http://schemas.microsoft.com/office/powerpoint/2010/main" val="285079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6</a:t>
            </a:fld>
            <a:endParaRPr lang="en-GB"/>
          </a:p>
        </p:txBody>
      </p:sp>
    </p:spTree>
    <p:extLst>
      <p:ext uri="{BB962C8B-B14F-4D97-AF65-F5344CB8AC3E}">
        <p14:creationId xmlns:p14="http://schemas.microsoft.com/office/powerpoint/2010/main" val="20911598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60</a:t>
            </a:fld>
            <a:endParaRPr lang="en-GB"/>
          </a:p>
        </p:txBody>
      </p:sp>
    </p:spTree>
    <p:extLst>
      <p:ext uri="{BB962C8B-B14F-4D97-AF65-F5344CB8AC3E}">
        <p14:creationId xmlns:p14="http://schemas.microsoft.com/office/powerpoint/2010/main" val="10112803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61</a:t>
            </a:fld>
            <a:endParaRPr lang="en-GB"/>
          </a:p>
        </p:txBody>
      </p:sp>
    </p:spTree>
    <p:extLst>
      <p:ext uri="{BB962C8B-B14F-4D97-AF65-F5344CB8AC3E}">
        <p14:creationId xmlns:p14="http://schemas.microsoft.com/office/powerpoint/2010/main" val="42290185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62</a:t>
            </a:fld>
            <a:endParaRPr lang="en-GB"/>
          </a:p>
        </p:txBody>
      </p:sp>
    </p:spTree>
    <p:extLst>
      <p:ext uri="{BB962C8B-B14F-4D97-AF65-F5344CB8AC3E}">
        <p14:creationId xmlns:p14="http://schemas.microsoft.com/office/powerpoint/2010/main" val="10762333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63</a:t>
            </a:fld>
            <a:endParaRPr lang="en-GB"/>
          </a:p>
        </p:txBody>
      </p:sp>
    </p:spTree>
    <p:extLst>
      <p:ext uri="{BB962C8B-B14F-4D97-AF65-F5344CB8AC3E}">
        <p14:creationId xmlns:p14="http://schemas.microsoft.com/office/powerpoint/2010/main" val="27887502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64</a:t>
            </a:fld>
            <a:endParaRPr lang="en-GB"/>
          </a:p>
        </p:txBody>
      </p:sp>
    </p:spTree>
    <p:extLst>
      <p:ext uri="{BB962C8B-B14F-4D97-AF65-F5344CB8AC3E}">
        <p14:creationId xmlns:p14="http://schemas.microsoft.com/office/powerpoint/2010/main" val="12406851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65</a:t>
            </a:fld>
            <a:endParaRPr lang="en-GB"/>
          </a:p>
        </p:txBody>
      </p:sp>
    </p:spTree>
    <p:extLst>
      <p:ext uri="{BB962C8B-B14F-4D97-AF65-F5344CB8AC3E}">
        <p14:creationId xmlns:p14="http://schemas.microsoft.com/office/powerpoint/2010/main" val="65042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7</a:t>
            </a:fld>
            <a:endParaRPr lang="en-GB"/>
          </a:p>
        </p:txBody>
      </p:sp>
    </p:spTree>
    <p:extLst>
      <p:ext uri="{BB962C8B-B14F-4D97-AF65-F5344CB8AC3E}">
        <p14:creationId xmlns:p14="http://schemas.microsoft.com/office/powerpoint/2010/main" val="207852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8</a:t>
            </a:fld>
            <a:endParaRPr lang="en-GB"/>
          </a:p>
        </p:txBody>
      </p:sp>
    </p:spTree>
    <p:extLst>
      <p:ext uri="{BB962C8B-B14F-4D97-AF65-F5344CB8AC3E}">
        <p14:creationId xmlns:p14="http://schemas.microsoft.com/office/powerpoint/2010/main" val="58217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B1F85C-1F14-4DAF-8DBC-A0FA6213F795}" type="slidenum">
              <a:rPr lang="en-GB" smtClean="0"/>
              <a:t>9</a:t>
            </a:fld>
            <a:endParaRPr lang="en-GB"/>
          </a:p>
        </p:txBody>
      </p:sp>
    </p:spTree>
    <p:extLst>
      <p:ext uri="{BB962C8B-B14F-4D97-AF65-F5344CB8AC3E}">
        <p14:creationId xmlns:p14="http://schemas.microsoft.com/office/powerpoint/2010/main" val="91351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7487ED-C666-410F-8D51-10E9CFC4C5DA}"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36426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7487ED-C666-410F-8D51-10E9CFC4C5DA}"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57263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7487ED-C666-410F-8D51-10E9CFC4C5DA}"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4247541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rge Statement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82096" y="2231579"/>
            <a:ext cx="9627811" cy="2521857"/>
          </a:xfrm>
        </p:spPr>
        <p:txBody>
          <a:bodyPr/>
          <a:lstStyle>
            <a:lvl1pPr marL="0" indent="0" algn="l">
              <a:lnSpc>
                <a:spcPts val="4240"/>
              </a:lnSpc>
              <a:buNone/>
              <a:defRPr sz="3200"/>
            </a:lvl1pPr>
            <a:lvl2pPr marL="0" indent="0" algn="ctr">
              <a:buNone/>
              <a:defRPr sz="2667"/>
            </a:lvl2pPr>
            <a:lvl3pPr marL="0" indent="0" algn="ctr">
              <a:buNone/>
              <a:defRPr sz="2667"/>
            </a:lvl3pPr>
            <a:lvl4pPr marL="0" indent="0" algn="ctr">
              <a:buNone/>
              <a:defRPr sz="2667"/>
            </a:lvl4pPr>
            <a:lvl5pPr marL="0" indent="0" algn="ctr">
              <a:buNone/>
              <a:defRPr sz="2667"/>
            </a:lvl5pPr>
          </a:lstStyle>
          <a:p>
            <a:pPr lvl="0"/>
            <a:r>
              <a:rPr lang="en-US" dirty="0"/>
              <a:t>Click to edit Master text styles</a:t>
            </a:r>
          </a:p>
        </p:txBody>
      </p:sp>
      <p:sp>
        <p:nvSpPr>
          <p:cNvPr id="6" name="Title 5"/>
          <p:cNvSpPr>
            <a:spLocks noGrp="1"/>
          </p:cNvSpPr>
          <p:nvPr>
            <p:ph type="title"/>
          </p:nvPr>
        </p:nvSpPr>
        <p:spPr/>
        <p:txBody>
          <a:bodyPr/>
          <a:lstStyle>
            <a:lvl1pPr>
              <a:defRPr cap="all"/>
            </a:lvl1pPr>
          </a:lstStyle>
          <a:p>
            <a:r>
              <a:rPr lang="en-US" dirty="0"/>
              <a:t>Click to edit Master title style</a:t>
            </a:r>
          </a:p>
        </p:txBody>
      </p:sp>
      <p:sp>
        <p:nvSpPr>
          <p:cNvPr id="4" name="Slide Number Placeholder 4"/>
          <p:cNvSpPr>
            <a:spLocks noGrp="1"/>
          </p:cNvSpPr>
          <p:nvPr>
            <p:ph type="sldNum" sz="quarter" idx="11"/>
          </p:nvPr>
        </p:nvSpPr>
        <p:spPr/>
        <p:txBody>
          <a:bodyPr/>
          <a:lstStyle>
            <a:lvl1pPr>
              <a:defRPr/>
            </a:lvl1pPr>
          </a:lstStyle>
          <a:p>
            <a:pPr>
              <a:defRPr/>
            </a:pPr>
            <a:fld id="{F9032037-87EA-4A27-9592-E8D0F0213666}" type="slidenum">
              <a:rPr lang="en-US" altLang="en-US"/>
              <a:pPr>
                <a:defRPr/>
              </a:pPr>
              <a:t>‹#›</a:t>
            </a:fld>
            <a:endParaRPr lang="en-US" altLang="en-US"/>
          </a:p>
        </p:txBody>
      </p:sp>
      <p:sp>
        <p:nvSpPr>
          <p:cNvPr id="5" name="Date Placeholder 1"/>
          <p:cNvSpPr>
            <a:spLocks noGrp="1"/>
          </p:cNvSpPr>
          <p:nvPr>
            <p:ph type="dt" sz="half" idx="12"/>
          </p:nvPr>
        </p:nvSpPr>
        <p:spPr/>
        <p:txBody>
          <a:bodyPr/>
          <a:lstStyle>
            <a:lvl1pPr>
              <a:defRPr/>
            </a:lvl1pPr>
          </a:lstStyle>
          <a:p>
            <a:pPr>
              <a:defRPr/>
            </a:pPr>
            <a:r>
              <a:rPr lang="de-DE"/>
              <a:t>11. April 2018</a:t>
            </a:r>
            <a:endParaRPr lang="en-US"/>
          </a:p>
        </p:txBody>
      </p:sp>
      <p:sp>
        <p:nvSpPr>
          <p:cNvPr id="7" name="Footer Placeholder 2"/>
          <p:cNvSpPr>
            <a:spLocks noGrp="1"/>
          </p:cNvSpPr>
          <p:nvPr>
            <p:ph type="ftr" sz="quarter" idx="13"/>
          </p:nvPr>
        </p:nvSpPr>
        <p:spPr/>
        <p:txBody>
          <a:bodyPr/>
          <a:lstStyle>
            <a:lvl1pPr>
              <a:defRPr/>
            </a:lvl1pPr>
          </a:lstStyle>
          <a:p>
            <a:pPr>
              <a:defRPr/>
            </a:pPr>
            <a:r>
              <a:rPr lang="en-US"/>
              <a:t>FORD CONFIDENTIAL – </a:t>
            </a:r>
            <a:r>
              <a:rPr lang="de-DE"/>
              <a:t>Zertifizierung von automatisierten / autonomen Fahrzeugen</a:t>
            </a:r>
            <a:endParaRPr lang="en-US"/>
          </a:p>
        </p:txBody>
      </p:sp>
    </p:spTree>
    <p:extLst>
      <p:ext uri="{BB962C8B-B14F-4D97-AF65-F5344CB8AC3E}">
        <p14:creationId xmlns:p14="http://schemas.microsoft.com/office/powerpoint/2010/main" val="38254443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Full P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8416" y="989015"/>
            <a:ext cx="10972800" cy="48609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cap="all"/>
            </a:lvl1pPr>
          </a:lstStyle>
          <a:p>
            <a:r>
              <a:rPr lang="en-US" dirty="0"/>
              <a:t>Click to edit Master title style</a:t>
            </a:r>
          </a:p>
        </p:txBody>
      </p:sp>
      <p:sp>
        <p:nvSpPr>
          <p:cNvPr id="4" name="Slide Number Placeholder 4"/>
          <p:cNvSpPr>
            <a:spLocks noGrp="1"/>
          </p:cNvSpPr>
          <p:nvPr>
            <p:ph type="sldNum" sz="quarter" idx="11"/>
          </p:nvPr>
        </p:nvSpPr>
        <p:spPr/>
        <p:txBody>
          <a:bodyPr/>
          <a:lstStyle>
            <a:lvl1pPr>
              <a:defRPr/>
            </a:lvl1pPr>
          </a:lstStyle>
          <a:p>
            <a:pPr>
              <a:defRPr/>
            </a:pPr>
            <a:fld id="{B4C5FB47-EBC3-4A99-ACDF-2F04881F7FA9}" type="slidenum">
              <a:rPr lang="en-US" altLang="en-US"/>
              <a:pPr>
                <a:defRPr/>
              </a:pPr>
              <a:t>‹#›</a:t>
            </a:fld>
            <a:endParaRPr lang="en-US" altLang="en-US"/>
          </a:p>
        </p:txBody>
      </p:sp>
      <p:sp>
        <p:nvSpPr>
          <p:cNvPr id="5" name="Date Placeholder 1"/>
          <p:cNvSpPr>
            <a:spLocks noGrp="1"/>
          </p:cNvSpPr>
          <p:nvPr>
            <p:ph type="dt" sz="half" idx="12"/>
          </p:nvPr>
        </p:nvSpPr>
        <p:spPr/>
        <p:txBody>
          <a:bodyPr/>
          <a:lstStyle>
            <a:lvl1pPr>
              <a:defRPr/>
            </a:lvl1pPr>
          </a:lstStyle>
          <a:p>
            <a:pPr>
              <a:defRPr/>
            </a:pPr>
            <a:fld id="{57CADF7C-9385-4E85-9BD2-574C49659BC8}" type="datetime1">
              <a:rPr lang="de-DE"/>
              <a:pPr>
                <a:defRPr/>
              </a:pPr>
              <a:t>14.01.2019</a:t>
            </a:fld>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a:t>FORD CONFIDENTIAL – Presentation title</a:t>
            </a:r>
            <a:endParaRPr lang="en-US" dirty="0"/>
          </a:p>
        </p:txBody>
      </p:sp>
    </p:spTree>
    <p:extLst>
      <p:ext uri="{BB962C8B-B14F-4D97-AF65-F5344CB8AC3E}">
        <p14:creationId xmlns:p14="http://schemas.microsoft.com/office/powerpoint/2010/main" val="35630333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7487ED-C666-410F-8D51-10E9CFC4C5DA}"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335352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7487ED-C666-410F-8D51-10E9CFC4C5DA}"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243152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7487ED-C666-410F-8D51-10E9CFC4C5DA}" type="datetimeFigureOut">
              <a:rPr lang="en-GB" smtClean="0"/>
              <a:t>14/01/2019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262227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7487ED-C666-410F-8D51-10E9CFC4C5DA}" type="datetimeFigureOut">
              <a:rPr lang="en-GB" smtClean="0"/>
              <a:t>14/01/2019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347401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7487ED-C666-410F-8D51-10E9CFC4C5DA}" type="datetimeFigureOut">
              <a:rPr lang="en-GB" smtClean="0"/>
              <a:t>14/01/2019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318405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487ED-C666-410F-8D51-10E9CFC4C5DA}" type="datetimeFigureOut">
              <a:rPr lang="en-GB" smtClean="0"/>
              <a:t>14/01/2019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15443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7487ED-C666-410F-8D51-10E9CFC4C5DA}" type="datetimeFigureOut">
              <a:rPr lang="en-GB" smtClean="0"/>
              <a:t>14/01/2019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30050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7487ED-C666-410F-8D51-10E9CFC4C5DA}" type="datetimeFigureOut">
              <a:rPr lang="en-GB" smtClean="0"/>
              <a:t>14/01/2019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2967B1-E64E-4C3E-8F49-361857DFC82F}" type="slidenum">
              <a:rPr lang="en-GB" smtClean="0"/>
              <a:t>‹#›</a:t>
            </a:fld>
            <a:endParaRPr lang="en-GB"/>
          </a:p>
        </p:txBody>
      </p:sp>
    </p:spTree>
    <p:extLst>
      <p:ext uri="{BB962C8B-B14F-4D97-AF65-F5344CB8AC3E}">
        <p14:creationId xmlns:p14="http://schemas.microsoft.com/office/powerpoint/2010/main" val="266171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487ED-C666-410F-8D51-10E9CFC4C5DA}" type="datetimeFigureOut">
              <a:rPr lang="en-GB" smtClean="0"/>
              <a:t>14/01/2019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967B1-E64E-4C3E-8F49-361857DFC82F}" type="slidenum">
              <a:rPr lang="en-GB" smtClean="0"/>
              <a:t>‹#›</a:t>
            </a:fld>
            <a:endParaRPr lang="en-GB"/>
          </a:p>
        </p:txBody>
      </p:sp>
      <p:pic>
        <p:nvPicPr>
          <p:cNvPr id="8" name="Рисунок 1" descr="C:\Users\EMR001-1\Downloads\nouveaulogooica.jpg"/>
          <p:cNvPicPr/>
          <p:nvPr userDrawn="1"/>
        </p:nvPicPr>
        <p:blipFill>
          <a:blip r:embed="rId15" cstate="print"/>
          <a:srcRect/>
          <a:stretch>
            <a:fillRect/>
          </a:stretch>
        </p:blipFill>
        <p:spPr bwMode="auto">
          <a:xfrm>
            <a:off x="10587599" y="0"/>
            <a:ext cx="1549028" cy="779214"/>
          </a:xfrm>
          <a:prstGeom prst="rect">
            <a:avLst/>
          </a:prstGeom>
          <a:noFill/>
          <a:ln w="9525">
            <a:noFill/>
            <a:miter lim="800000"/>
            <a:headEnd/>
            <a:tailEnd/>
          </a:ln>
        </p:spPr>
      </p:pic>
    </p:spTree>
    <p:extLst>
      <p:ext uri="{BB962C8B-B14F-4D97-AF65-F5344CB8AC3E}">
        <p14:creationId xmlns:p14="http://schemas.microsoft.com/office/powerpoint/2010/main" val="2872665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xml"/><Relationship Id="rId7" Type="http://schemas.openxmlformats.org/officeDocument/2006/relationships/image" Target="../media/image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3.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889" y="1881484"/>
            <a:ext cx="10916239" cy="2387600"/>
          </a:xfrm>
        </p:spPr>
        <p:txBody>
          <a:bodyPr>
            <a:normAutofit fontScale="90000"/>
          </a:bodyPr>
          <a:lstStyle/>
          <a:p>
            <a:r>
              <a:rPr lang="en-GB"/>
              <a:t>Future </a:t>
            </a:r>
            <a:r>
              <a:rPr lang="en-GB" dirty="0"/>
              <a:t>Certification of  Automated/Autonomous Driving Systems</a:t>
            </a:r>
          </a:p>
        </p:txBody>
      </p:sp>
      <p:sp>
        <p:nvSpPr>
          <p:cNvPr id="3" name="Subtitle 2"/>
          <p:cNvSpPr>
            <a:spLocks noGrp="1"/>
          </p:cNvSpPr>
          <p:nvPr>
            <p:ph type="subTitle" idx="1"/>
          </p:nvPr>
        </p:nvSpPr>
        <p:spPr>
          <a:xfrm>
            <a:off x="273377" y="4661817"/>
            <a:ext cx="11557262" cy="1477651"/>
          </a:xfrm>
        </p:spPr>
        <p:txBody>
          <a:bodyPr/>
          <a:lstStyle/>
          <a:p>
            <a:r>
              <a:rPr lang="en-US" dirty="0"/>
              <a:t>2019/01/28 - 2019/02/01, GRVA-02</a:t>
            </a:r>
          </a:p>
          <a:p>
            <a:r>
              <a:rPr lang="en-US" dirty="0"/>
              <a:t>Submitted by the experts of OICA</a:t>
            </a:r>
          </a:p>
        </p:txBody>
      </p:sp>
      <p:sp>
        <p:nvSpPr>
          <p:cNvPr id="4" name="TextBox 3">
            <a:extLst>
              <a:ext uri="{FF2B5EF4-FFF2-40B4-BE49-F238E27FC236}">
                <a16:creationId xmlns:a16="http://schemas.microsoft.com/office/drawing/2014/main" id="{4F8D196D-3214-457A-9063-31CF3B374BA5}"/>
              </a:ext>
            </a:extLst>
          </p:cNvPr>
          <p:cNvSpPr txBox="1"/>
          <p:nvPr/>
        </p:nvSpPr>
        <p:spPr>
          <a:xfrm>
            <a:off x="273377" y="250166"/>
            <a:ext cx="3992824" cy="923330"/>
          </a:xfrm>
          <a:prstGeom prst="rect">
            <a:avLst/>
          </a:prstGeom>
          <a:noFill/>
        </p:spPr>
        <p:txBody>
          <a:bodyPr wrap="none" rtlCol="0">
            <a:spAutoFit/>
          </a:bodyPr>
          <a:lstStyle/>
          <a:p>
            <a:r>
              <a:rPr lang="fr-CH" u="sng" dirty="0"/>
              <a:t>Informal document</a:t>
            </a:r>
            <a:r>
              <a:rPr lang="fr-CH" dirty="0"/>
              <a:t> </a:t>
            </a:r>
            <a:r>
              <a:rPr lang="fr-CH" b="1" dirty="0"/>
              <a:t>GRVA-02-09</a:t>
            </a:r>
          </a:p>
          <a:p>
            <a:r>
              <a:rPr lang="fr-CH" dirty="0"/>
              <a:t>2nd GRVA, 28 </a:t>
            </a:r>
            <a:r>
              <a:rPr lang="fr-CH" dirty="0" err="1"/>
              <a:t>January</a:t>
            </a:r>
            <a:r>
              <a:rPr lang="fr-CH" dirty="0"/>
              <a:t> – 1 </a:t>
            </a:r>
            <a:r>
              <a:rPr lang="fr-CH" dirty="0" err="1"/>
              <a:t>February</a:t>
            </a:r>
            <a:r>
              <a:rPr lang="fr-CH" dirty="0"/>
              <a:t> 2019</a:t>
            </a:r>
          </a:p>
          <a:p>
            <a:r>
              <a:rPr lang="fr-CH" dirty="0"/>
              <a:t>Agenda item 5 (a)</a:t>
            </a:r>
            <a:endParaRPr lang="en-GB" dirty="0"/>
          </a:p>
        </p:txBody>
      </p:sp>
    </p:spTree>
    <p:extLst>
      <p:ext uri="{BB962C8B-B14F-4D97-AF65-F5344CB8AC3E}">
        <p14:creationId xmlns:p14="http://schemas.microsoft.com/office/powerpoint/2010/main" val="256467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85" y="174608"/>
            <a:ext cx="10515600" cy="768568"/>
          </a:xfrm>
        </p:spPr>
        <p:txBody>
          <a:bodyPr anchor="t">
            <a:normAutofit/>
          </a:bodyPr>
          <a:lstStyle/>
          <a:p>
            <a:r>
              <a:rPr lang="de-DE" kern="0" dirty="0"/>
              <a:t>Paradigm shift - new approach required</a:t>
            </a:r>
            <a:endParaRPr lang="en-US" sz="3600" kern="0" dirty="0"/>
          </a:p>
        </p:txBody>
      </p:sp>
      <p:sp>
        <p:nvSpPr>
          <p:cNvPr id="119" name="Rounded Rectangle 33"/>
          <p:cNvSpPr/>
          <p:nvPr/>
        </p:nvSpPr>
        <p:spPr>
          <a:xfrm>
            <a:off x="7152283" y="1597182"/>
            <a:ext cx="2775104" cy="4482243"/>
          </a:xfrm>
          <a:prstGeom prst="roundRect">
            <a:avLst>
              <a:gd name="adj" fmla="val 7741"/>
            </a:avLst>
          </a:prstGeom>
          <a:solidFill>
            <a:srgbClr val="8064A2">
              <a:lumMod val="20000"/>
              <a:lumOff val="80000"/>
            </a:srgbClr>
          </a:solidFill>
          <a:ln w="25400" cap="flat" cmpd="sng" algn="ctr">
            <a:solidFill>
              <a:srgbClr val="8064A2">
                <a:lumMod val="60000"/>
                <a:lumOff val="4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20" name="Rounded Rectangle 43"/>
          <p:cNvSpPr/>
          <p:nvPr/>
        </p:nvSpPr>
        <p:spPr>
          <a:xfrm>
            <a:off x="1321935" y="1593638"/>
            <a:ext cx="2775104" cy="4482243"/>
          </a:xfrm>
          <a:prstGeom prst="roundRect">
            <a:avLst>
              <a:gd name="adj" fmla="val 7741"/>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121" name="Group 13"/>
          <p:cNvGrpSpPr/>
          <p:nvPr/>
        </p:nvGrpSpPr>
        <p:grpSpPr>
          <a:xfrm>
            <a:off x="1454795" y="4174811"/>
            <a:ext cx="643433" cy="1567086"/>
            <a:chOff x="5123897" y="905521"/>
            <a:chExt cx="649548" cy="1851735"/>
          </a:xfrm>
        </p:grpSpPr>
        <p:sp>
          <p:nvSpPr>
            <p:cNvPr id="170" name="Oval 6"/>
            <p:cNvSpPr/>
            <p:nvPr/>
          </p:nvSpPr>
          <p:spPr>
            <a:xfrm>
              <a:off x="5285913" y="905521"/>
              <a:ext cx="324774" cy="346229"/>
            </a:xfrm>
            <a:prstGeom prst="ellipse">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1" name="Flowchart: Alternate Process 7"/>
            <p:cNvSpPr/>
            <p:nvPr/>
          </p:nvSpPr>
          <p:spPr>
            <a:xfrm>
              <a:off x="5257800" y="1295400"/>
              <a:ext cx="381000" cy="838200"/>
            </a:xfrm>
            <a:prstGeom prst="flowChartAlternateProcess">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2" name="Flowchart: Alternate Process 9"/>
            <p:cNvSpPr/>
            <p:nvPr/>
          </p:nvSpPr>
          <p:spPr>
            <a:xfrm>
              <a:off x="5655076" y="1327213"/>
              <a:ext cx="118369" cy="609600"/>
            </a:xfrm>
            <a:prstGeom prst="flowChartAlternateProcess">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3" name="Flowchart: Alternate Process 10"/>
            <p:cNvSpPr/>
            <p:nvPr/>
          </p:nvSpPr>
          <p:spPr>
            <a:xfrm>
              <a:off x="5257800" y="2147656"/>
              <a:ext cx="152400" cy="609600"/>
            </a:xfrm>
            <a:prstGeom prst="flowChartAlternateProcess">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4" name="Flowchart: Alternate Process 11"/>
            <p:cNvSpPr/>
            <p:nvPr/>
          </p:nvSpPr>
          <p:spPr>
            <a:xfrm>
              <a:off x="5486400" y="2147656"/>
              <a:ext cx="152400" cy="609600"/>
            </a:xfrm>
            <a:prstGeom prst="flowChartAlternateProcess">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5" name="Flowchart: Alternate Process 12"/>
            <p:cNvSpPr/>
            <p:nvPr/>
          </p:nvSpPr>
          <p:spPr>
            <a:xfrm>
              <a:off x="5123897" y="1337570"/>
              <a:ext cx="118369" cy="609600"/>
            </a:xfrm>
            <a:prstGeom prst="flowChartAlternateProcess">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sp>
        <p:nvSpPr>
          <p:cNvPr id="122" name="TextBox 17"/>
          <p:cNvSpPr txBox="1"/>
          <p:nvPr/>
        </p:nvSpPr>
        <p:spPr>
          <a:xfrm>
            <a:off x="1274800" y="1216729"/>
            <a:ext cx="289752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a:ea typeface="+mn-ea"/>
                <a:cs typeface="+mn-cs"/>
              </a:rPr>
              <a:t>Manual and assisted Driving</a:t>
            </a:r>
          </a:p>
        </p:txBody>
      </p:sp>
      <p:sp>
        <p:nvSpPr>
          <p:cNvPr id="123" name="TextBox 18"/>
          <p:cNvSpPr txBox="1"/>
          <p:nvPr/>
        </p:nvSpPr>
        <p:spPr>
          <a:xfrm>
            <a:off x="7255049" y="1218210"/>
            <a:ext cx="292304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sysClr val="windowText" lastClr="000000"/>
                </a:solidFill>
                <a:effectLst/>
                <a:uLnTx/>
                <a:uFillTx/>
                <a:latin typeface="Calibri"/>
                <a:ea typeface="+mn-ea"/>
                <a:cs typeface="+mn-cs"/>
              </a:rPr>
              <a:t>High/Full</a:t>
            </a:r>
            <a:r>
              <a:rPr kumimoji="0" lang="en-US" sz="1800" b="0" i="0" u="none" strike="noStrike" kern="1200" cap="none" spc="0" normalizeH="0" dirty="0">
                <a:ln>
                  <a:noFill/>
                </a:ln>
                <a:solidFill>
                  <a:sysClr val="windowText" lastClr="000000"/>
                </a:solidFill>
                <a:effectLst/>
                <a:uLnTx/>
                <a:uFillTx/>
                <a:latin typeface="Calibri"/>
                <a:ea typeface="+mn-ea"/>
                <a:cs typeface="+mn-cs"/>
              </a:rPr>
              <a:t> Driving Automation</a:t>
            </a:r>
            <a:endParaRPr kumimoji="0" lang="en-US" sz="1800" b="0" i="0" u="none" strike="noStrike" kern="1200" cap="none" spc="0" normalizeH="0" baseline="0" dirty="0">
              <a:ln>
                <a:noFill/>
              </a:ln>
              <a:solidFill>
                <a:sysClr val="windowText" lastClr="000000"/>
              </a:solidFill>
              <a:effectLst/>
              <a:uLnTx/>
              <a:uFillTx/>
              <a:latin typeface="Calibri"/>
              <a:ea typeface="+mn-ea"/>
              <a:cs typeface="+mn-cs"/>
            </a:endParaRPr>
          </a:p>
        </p:txBody>
      </p:sp>
      <p:sp>
        <p:nvSpPr>
          <p:cNvPr id="125" name="TextBox 29"/>
          <p:cNvSpPr txBox="1"/>
          <p:nvPr/>
        </p:nvSpPr>
        <p:spPr>
          <a:xfrm>
            <a:off x="7454293" y="4299472"/>
            <a:ext cx="2389977"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Calibri"/>
              </a:rPr>
              <a:t>Audit/Assessment</a:t>
            </a:r>
            <a:endParaRPr lang="en-US" sz="1400" dirty="0">
              <a:solidFill>
                <a:sysClr val="windowText" lastClr="000000"/>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Calibri"/>
              </a:rPr>
              <a:t>Physical</a:t>
            </a:r>
            <a:r>
              <a:rPr kumimoji="0" lang="en-US" sz="1400" b="0" i="0" u="none" strike="noStrike" kern="1200" cap="none" spc="0" normalizeH="0" noProof="0" dirty="0">
                <a:ln>
                  <a:noFill/>
                </a:ln>
                <a:solidFill>
                  <a:sysClr val="windowText" lastClr="000000"/>
                </a:solidFill>
                <a:effectLst/>
                <a:uLnTx/>
                <a:uFillTx/>
                <a:latin typeface="Calibri"/>
              </a:rPr>
              <a:t> Certification Tests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ysClr val="windowText" lastClr="000000"/>
                </a:solidFill>
                <a:latin typeface="Calibri"/>
              </a:rPr>
              <a:t>Real-World-Test</a:t>
            </a:r>
            <a:r>
              <a:rPr lang="en-US" sz="1400" dirty="0">
                <a:solidFill>
                  <a:sysClr val="windowText" lastClr="000000"/>
                </a:solidFill>
                <a:latin typeface="Calibri"/>
              </a:rPr>
              <a:t> Drive</a:t>
            </a:r>
            <a:endParaRPr kumimoji="0" lang="en-US" sz="1400" b="0" i="0" u="none" strike="noStrike" kern="1200" cap="none" spc="0" normalizeH="0" baseline="0" noProof="0" dirty="0">
              <a:ln>
                <a:noFill/>
              </a:ln>
              <a:solidFill>
                <a:srgbClr val="FF0000"/>
              </a:solidFill>
              <a:effectLst/>
              <a:uLnTx/>
              <a:uFillTx/>
              <a:latin typeface="Calibri"/>
            </a:endParaRPr>
          </a:p>
        </p:txBody>
      </p:sp>
      <p:sp>
        <p:nvSpPr>
          <p:cNvPr id="126" name="TextBox 30"/>
          <p:cNvSpPr txBox="1"/>
          <p:nvPr/>
        </p:nvSpPr>
        <p:spPr>
          <a:xfrm>
            <a:off x="2497356" y="4849290"/>
            <a:ext cx="1722108"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7475" indent="-117475">
              <a:buFont typeface="Arial" panose="020B0604020202020204" pitchFamily="34" charset="0"/>
              <a:buChar char="•"/>
              <a:defRPr/>
            </a:pPr>
            <a:r>
              <a:rPr lang="en-US" sz="1400" dirty="0">
                <a:solidFill>
                  <a:sysClr val="windowText" lastClr="000000"/>
                </a:solidFill>
              </a:rPr>
              <a:t>Theoretical Test</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Calibri"/>
              </a:rPr>
              <a:t>Practical test</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a:rPr>
              <a:t>Excerpt</a:t>
            </a:r>
            <a:r>
              <a:rPr kumimoji="0" lang="en-US" sz="1400" b="0" i="0" u="none" strike="noStrike" kern="1200" cap="none" spc="0" normalizeH="0" baseline="0" noProof="0" dirty="0">
                <a:ln>
                  <a:noFill/>
                </a:ln>
                <a:effectLst/>
                <a:uLnTx/>
                <a:uFillTx/>
                <a:latin typeface="Calibri"/>
              </a:rPr>
              <a:t> of driver‘s</a:t>
            </a:r>
            <a:r>
              <a:rPr lang="en-US" sz="1400" dirty="0">
                <a:latin typeface="Calibri"/>
              </a:rPr>
              <a:t> </a:t>
            </a:r>
            <a:r>
              <a:rPr kumimoji="0" lang="en-US" sz="1400" b="0" i="0" u="none" strike="noStrike" kern="1200" cap="none" spc="0" normalizeH="0" baseline="0" noProof="0" dirty="0">
                <a:ln>
                  <a:noFill/>
                </a:ln>
                <a:effectLst/>
                <a:uLnTx/>
                <a:uFillTx/>
                <a:latin typeface="Calibri"/>
              </a:rPr>
              <a:t>capabilities</a:t>
            </a:r>
          </a:p>
        </p:txBody>
      </p:sp>
      <p:sp>
        <p:nvSpPr>
          <p:cNvPr id="127" name="Rectangle 31"/>
          <p:cNvSpPr/>
          <p:nvPr/>
        </p:nvSpPr>
        <p:spPr>
          <a:xfrm>
            <a:off x="2471970" y="4508593"/>
            <a:ext cx="152496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ysClr val="windowText" lastClr="000000"/>
                </a:solidFill>
                <a:effectLst/>
                <a:uLnTx/>
                <a:uFillTx/>
                <a:latin typeface="Calibri"/>
                <a:ea typeface="+mn-ea"/>
                <a:cs typeface="+mn-cs"/>
              </a:rPr>
              <a:t>Driving Permit</a:t>
            </a:r>
          </a:p>
        </p:txBody>
      </p:sp>
      <p:sp>
        <p:nvSpPr>
          <p:cNvPr id="128" name="Down Arrow 32"/>
          <p:cNvSpPr/>
          <p:nvPr/>
        </p:nvSpPr>
        <p:spPr>
          <a:xfrm rot="5400000">
            <a:off x="2165913" y="4782001"/>
            <a:ext cx="310719" cy="230792"/>
          </a:xfrm>
          <a:prstGeom prst="downArrow">
            <a:avLst/>
          </a:prstGeom>
          <a:no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129" name="Group 35"/>
          <p:cNvGrpSpPr/>
          <p:nvPr/>
        </p:nvGrpSpPr>
        <p:grpSpPr>
          <a:xfrm>
            <a:off x="1457262" y="2408994"/>
            <a:ext cx="2503037" cy="967396"/>
            <a:chOff x="1211790" y="1394804"/>
            <a:chExt cx="2503037" cy="967396"/>
          </a:xfrm>
        </p:grpSpPr>
        <p:sp>
          <p:nvSpPr>
            <p:cNvPr id="167" name="Freeform 36"/>
            <p:cNvSpPr/>
            <p:nvPr/>
          </p:nvSpPr>
          <p:spPr>
            <a:xfrm>
              <a:off x="1211790" y="1394804"/>
              <a:ext cx="2503037" cy="771348"/>
            </a:xfrm>
            <a:custGeom>
              <a:avLst/>
              <a:gdLst>
                <a:gd name="connsiteX0" fmla="*/ 381740 w 2414726"/>
                <a:gd name="connsiteY0" fmla="*/ 745724 h 745724"/>
                <a:gd name="connsiteX1" fmla="*/ 0 w 2414726"/>
                <a:gd name="connsiteY1" fmla="*/ 745724 h 745724"/>
                <a:gd name="connsiteX2" fmla="*/ 8877 w 2414726"/>
                <a:gd name="connsiteY2" fmla="*/ 639192 h 745724"/>
                <a:gd name="connsiteX3" fmla="*/ 159798 w 2414726"/>
                <a:gd name="connsiteY3" fmla="*/ 426128 h 745724"/>
                <a:gd name="connsiteX4" fmla="*/ 754602 w 2414726"/>
                <a:gd name="connsiteY4" fmla="*/ 266330 h 745724"/>
                <a:gd name="connsiteX5" fmla="*/ 1127464 w 2414726"/>
                <a:gd name="connsiteY5" fmla="*/ 8877 h 745724"/>
                <a:gd name="connsiteX6" fmla="*/ 2112885 w 2414726"/>
                <a:gd name="connsiteY6" fmla="*/ 0 h 745724"/>
                <a:gd name="connsiteX7" fmla="*/ 2396971 w 2414726"/>
                <a:gd name="connsiteY7" fmla="*/ 319596 h 745724"/>
                <a:gd name="connsiteX8" fmla="*/ 2414726 w 2414726"/>
                <a:gd name="connsiteY8" fmla="*/ 656947 h 745724"/>
                <a:gd name="connsiteX9" fmla="*/ 2139518 w 2414726"/>
                <a:gd name="connsiteY9" fmla="*/ 656947 h 745724"/>
                <a:gd name="connsiteX10" fmla="*/ 381740 w 2414726"/>
                <a:gd name="connsiteY10" fmla="*/ 745724 h 745724"/>
                <a:gd name="connsiteX0" fmla="*/ 381740 w 2414726"/>
                <a:gd name="connsiteY0" fmla="*/ 745724 h 754601"/>
                <a:gd name="connsiteX1" fmla="*/ 0 w 2414726"/>
                <a:gd name="connsiteY1" fmla="*/ 745724 h 754601"/>
                <a:gd name="connsiteX2" fmla="*/ 8877 w 2414726"/>
                <a:gd name="connsiteY2" fmla="*/ 639192 h 754601"/>
                <a:gd name="connsiteX3" fmla="*/ 159798 w 2414726"/>
                <a:gd name="connsiteY3" fmla="*/ 426128 h 754601"/>
                <a:gd name="connsiteX4" fmla="*/ 754602 w 2414726"/>
                <a:gd name="connsiteY4" fmla="*/ 266330 h 754601"/>
                <a:gd name="connsiteX5" fmla="*/ 1127464 w 2414726"/>
                <a:gd name="connsiteY5" fmla="*/ 8877 h 754601"/>
                <a:gd name="connsiteX6" fmla="*/ 2112885 w 2414726"/>
                <a:gd name="connsiteY6" fmla="*/ 0 h 754601"/>
                <a:gd name="connsiteX7" fmla="*/ 2396971 w 2414726"/>
                <a:gd name="connsiteY7" fmla="*/ 319596 h 754601"/>
                <a:gd name="connsiteX8" fmla="*/ 2414726 w 2414726"/>
                <a:gd name="connsiteY8" fmla="*/ 656947 h 754601"/>
                <a:gd name="connsiteX9" fmla="*/ 2130640 w 2414726"/>
                <a:gd name="connsiteY9" fmla="*/ 754601 h 754601"/>
                <a:gd name="connsiteX10" fmla="*/ 381740 w 2414726"/>
                <a:gd name="connsiteY10" fmla="*/ 745724 h 754601"/>
                <a:gd name="connsiteX0" fmla="*/ 381740 w 2414726"/>
                <a:gd name="connsiteY0" fmla="*/ 745724 h 754601"/>
                <a:gd name="connsiteX1" fmla="*/ 0 w 2414726"/>
                <a:gd name="connsiteY1" fmla="*/ 745724 h 754601"/>
                <a:gd name="connsiteX2" fmla="*/ 8877 w 2414726"/>
                <a:gd name="connsiteY2" fmla="*/ 577049 h 754601"/>
                <a:gd name="connsiteX3" fmla="*/ 159798 w 2414726"/>
                <a:gd name="connsiteY3" fmla="*/ 426128 h 754601"/>
                <a:gd name="connsiteX4" fmla="*/ 754602 w 2414726"/>
                <a:gd name="connsiteY4" fmla="*/ 266330 h 754601"/>
                <a:gd name="connsiteX5" fmla="*/ 1127464 w 2414726"/>
                <a:gd name="connsiteY5" fmla="*/ 8877 h 754601"/>
                <a:gd name="connsiteX6" fmla="*/ 2112885 w 2414726"/>
                <a:gd name="connsiteY6" fmla="*/ 0 h 754601"/>
                <a:gd name="connsiteX7" fmla="*/ 2396971 w 2414726"/>
                <a:gd name="connsiteY7" fmla="*/ 319596 h 754601"/>
                <a:gd name="connsiteX8" fmla="*/ 2414726 w 2414726"/>
                <a:gd name="connsiteY8" fmla="*/ 656947 h 754601"/>
                <a:gd name="connsiteX9" fmla="*/ 2130640 w 2414726"/>
                <a:gd name="connsiteY9" fmla="*/ 754601 h 754601"/>
                <a:gd name="connsiteX10" fmla="*/ 381740 w 2414726"/>
                <a:gd name="connsiteY10" fmla="*/ 745724 h 754601"/>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2095129 w 2414726"/>
                <a:gd name="connsiteY6" fmla="*/ 44389 h 745724"/>
                <a:gd name="connsiteX7" fmla="*/ 2396971 w 2414726"/>
                <a:gd name="connsiteY7" fmla="*/ 310719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2095129 w 2414726"/>
                <a:gd name="connsiteY6" fmla="*/ 44389 h 745724"/>
                <a:gd name="connsiteX7" fmla="*/ 2299316 w 2414726"/>
                <a:gd name="connsiteY7" fmla="*/ 346230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299316 w 2414726"/>
                <a:gd name="connsiteY7" fmla="*/ 346230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015231 w 2414726"/>
                <a:gd name="connsiteY7" fmla="*/ 301842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015231 w 2414726"/>
                <a:gd name="connsiteY7" fmla="*/ 301842 h 745724"/>
                <a:gd name="connsiteX8" fmla="*/ 2112885 w 2414726"/>
                <a:gd name="connsiteY8" fmla="*/ 372861 h 745724"/>
                <a:gd name="connsiteX9" fmla="*/ 2414726 w 2414726"/>
                <a:gd name="connsiteY9" fmla="*/ 648070 h 745724"/>
                <a:gd name="connsiteX10" fmla="*/ 2130640 w 2414726"/>
                <a:gd name="connsiteY10" fmla="*/ 745724 h 745724"/>
                <a:gd name="connsiteX11" fmla="*/ 381740 w 2414726"/>
                <a:gd name="connsiteY11"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015231 w 2414726"/>
                <a:gd name="connsiteY7" fmla="*/ 301842 h 745724"/>
                <a:gd name="connsiteX8" fmla="*/ 2405848 w 2414726"/>
                <a:gd name="connsiteY8" fmla="*/ 372861 h 745724"/>
                <a:gd name="connsiteX9" fmla="*/ 2414726 w 2414726"/>
                <a:gd name="connsiteY9" fmla="*/ 648070 h 745724"/>
                <a:gd name="connsiteX10" fmla="*/ 2130640 w 2414726"/>
                <a:gd name="connsiteY10" fmla="*/ 745724 h 745724"/>
                <a:gd name="connsiteX11" fmla="*/ 381740 w 2414726"/>
                <a:gd name="connsiteY11" fmla="*/ 736847 h 745724"/>
                <a:gd name="connsiteX0" fmla="*/ 413263 w 2446249"/>
                <a:gd name="connsiteY0" fmla="*/ 736847 h 745724"/>
                <a:gd name="connsiteX1" fmla="*/ 31523 w 2446249"/>
                <a:gd name="connsiteY1" fmla="*/ 736847 h 745724"/>
                <a:gd name="connsiteX2" fmla="*/ 40400 w 2446249"/>
                <a:gd name="connsiteY2" fmla="*/ 568172 h 745724"/>
                <a:gd name="connsiteX3" fmla="*/ 191321 w 2446249"/>
                <a:gd name="connsiteY3" fmla="*/ 417251 h 745724"/>
                <a:gd name="connsiteX4" fmla="*/ 786125 w 2446249"/>
                <a:gd name="connsiteY4" fmla="*/ 257453 h 745724"/>
                <a:gd name="connsiteX5" fmla="*/ 1158987 w 2446249"/>
                <a:gd name="connsiteY5" fmla="*/ 0 h 745724"/>
                <a:gd name="connsiteX6" fmla="*/ 1815934 w 2446249"/>
                <a:gd name="connsiteY6" fmla="*/ 17756 h 745724"/>
                <a:gd name="connsiteX7" fmla="*/ 2046754 w 2446249"/>
                <a:gd name="connsiteY7" fmla="*/ 301842 h 745724"/>
                <a:gd name="connsiteX8" fmla="*/ 2437371 w 2446249"/>
                <a:gd name="connsiteY8" fmla="*/ 372861 h 745724"/>
                <a:gd name="connsiteX9" fmla="*/ 2446249 w 2446249"/>
                <a:gd name="connsiteY9" fmla="*/ 648070 h 745724"/>
                <a:gd name="connsiteX10" fmla="*/ 2162163 w 2446249"/>
                <a:gd name="connsiteY10" fmla="*/ 745724 h 745724"/>
                <a:gd name="connsiteX11" fmla="*/ 413263 w 2446249"/>
                <a:gd name="connsiteY11" fmla="*/ 736847 h 745724"/>
                <a:gd name="connsiteX0" fmla="*/ 413263 w 2446249"/>
                <a:gd name="connsiteY0" fmla="*/ 736847 h 745724"/>
                <a:gd name="connsiteX1" fmla="*/ 31523 w 2446249"/>
                <a:gd name="connsiteY1" fmla="*/ 736847 h 745724"/>
                <a:gd name="connsiteX2" fmla="*/ 40400 w 2446249"/>
                <a:gd name="connsiteY2" fmla="*/ 568172 h 745724"/>
                <a:gd name="connsiteX3" fmla="*/ 191321 w 2446249"/>
                <a:gd name="connsiteY3" fmla="*/ 417251 h 745724"/>
                <a:gd name="connsiteX4" fmla="*/ 786125 w 2446249"/>
                <a:gd name="connsiteY4" fmla="*/ 257453 h 745724"/>
                <a:gd name="connsiteX5" fmla="*/ 1158987 w 2446249"/>
                <a:gd name="connsiteY5" fmla="*/ 0 h 745724"/>
                <a:gd name="connsiteX6" fmla="*/ 1815934 w 2446249"/>
                <a:gd name="connsiteY6" fmla="*/ 17756 h 745724"/>
                <a:gd name="connsiteX7" fmla="*/ 2046754 w 2446249"/>
                <a:gd name="connsiteY7" fmla="*/ 301842 h 745724"/>
                <a:gd name="connsiteX8" fmla="*/ 2437371 w 2446249"/>
                <a:gd name="connsiteY8" fmla="*/ 372861 h 745724"/>
                <a:gd name="connsiteX9" fmla="*/ 2446249 w 2446249"/>
                <a:gd name="connsiteY9" fmla="*/ 648070 h 745724"/>
                <a:gd name="connsiteX10" fmla="*/ 2162163 w 2446249"/>
                <a:gd name="connsiteY10" fmla="*/ 745724 h 745724"/>
                <a:gd name="connsiteX11" fmla="*/ 413263 w 2446249"/>
                <a:gd name="connsiteY11" fmla="*/ 736847 h 745724"/>
                <a:gd name="connsiteX0" fmla="*/ 413263 w 2446249"/>
                <a:gd name="connsiteY0" fmla="*/ 762471 h 771348"/>
                <a:gd name="connsiteX1" fmla="*/ 31523 w 2446249"/>
                <a:gd name="connsiteY1" fmla="*/ 762471 h 771348"/>
                <a:gd name="connsiteX2" fmla="*/ 40400 w 2446249"/>
                <a:gd name="connsiteY2" fmla="*/ 593796 h 771348"/>
                <a:gd name="connsiteX3" fmla="*/ 191321 w 2446249"/>
                <a:gd name="connsiteY3" fmla="*/ 442875 h 771348"/>
                <a:gd name="connsiteX4" fmla="*/ 786125 w 2446249"/>
                <a:gd name="connsiteY4" fmla="*/ 283077 h 771348"/>
                <a:gd name="connsiteX5" fmla="*/ 1158987 w 2446249"/>
                <a:gd name="connsiteY5" fmla="*/ 25624 h 771348"/>
                <a:gd name="connsiteX6" fmla="*/ 1815934 w 2446249"/>
                <a:gd name="connsiteY6" fmla="*/ 43380 h 771348"/>
                <a:gd name="connsiteX7" fmla="*/ 2046754 w 2446249"/>
                <a:gd name="connsiteY7" fmla="*/ 327466 h 771348"/>
                <a:gd name="connsiteX8" fmla="*/ 2437371 w 2446249"/>
                <a:gd name="connsiteY8" fmla="*/ 398485 h 771348"/>
                <a:gd name="connsiteX9" fmla="*/ 2446249 w 2446249"/>
                <a:gd name="connsiteY9" fmla="*/ 673694 h 771348"/>
                <a:gd name="connsiteX10" fmla="*/ 2162163 w 2446249"/>
                <a:gd name="connsiteY10" fmla="*/ 771348 h 771348"/>
                <a:gd name="connsiteX11" fmla="*/ 413263 w 2446249"/>
                <a:gd name="connsiteY11" fmla="*/ 762471 h 771348"/>
                <a:gd name="connsiteX0" fmla="*/ 413263 w 2510029"/>
                <a:gd name="connsiteY0" fmla="*/ 762471 h 771348"/>
                <a:gd name="connsiteX1" fmla="*/ 31523 w 2510029"/>
                <a:gd name="connsiteY1" fmla="*/ 762471 h 771348"/>
                <a:gd name="connsiteX2" fmla="*/ 40400 w 2510029"/>
                <a:gd name="connsiteY2" fmla="*/ 593796 h 771348"/>
                <a:gd name="connsiteX3" fmla="*/ 191321 w 2510029"/>
                <a:gd name="connsiteY3" fmla="*/ 442875 h 771348"/>
                <a:gd name="connsiteX4" fmla="*/ 786125 w 2510029"/>
                <a:gd name="connsiteY4" fmla="*/ 283077 h 771348"/>
                <a:gd name="connsiteX5" fmla="*/ 1158987 w 2510029"/>
                <a:gd name="connsiteY5" fmla="*/ 25624 h 771348"/>
                <a:gd name="connsiteX6" fmla="*/ 1815934 w 2510029"/>
                <a:gd name="connsiteY6" fmla="*/ 43380 h 771348"/>
                <a:gd name="connsiteX7" fmla="*/ 2046754 w 2510029"/>
                <a:gd name="connsiteY7" fmla="*/ 327466 h 771348"/>
                <a:gd name="connsiteX8" fmla="*/ 2437371 w 2510029"/>
                <a:gd name="connsiteY8" fmla="*/ 398485 h 771348"/>
                <a:gd name="connsiteX9" fmla="*/ 2446249 w 2510029"/>
                <a:gd name="connsiteY9" fmla="*/ 673694 h 771348"/>
                <a:gd name="connsiteX10" fmla="*/ 2162163 w 2510029"/>
                <a:gd name="connsiteY10" fmla="*/ 771348 h 771348"/>
                <a:gd name="connsiteX11" fmla="*/ 413263 w 2510029"/>
                <a:gd name="connsiteY11" fmla="*/ 762471 h 771348"/>
                <a:gd name="connsiteX0" fmla="*/ 413263 w 2503477"/>
                <a:gd name="connsiteY0" fmla="*/ 762471 h 771348"/>
                <a:gd name="connsiteX1" fmla="*/ 31523 w 2503477"/>
                <a:gd name="connsiteY1" fmla="*/ 762471 h 771348"/>
                <a:gd name="connsiteX2" fmla="*/ 40400 w 2503477"/>
                <a:gd name="connsiteY2" fmla="*/ 593796 h 771348"/>
                <a:gd name="connsiteX3" fmla="*/ 191321 w 2503477"/>
                <a:gd name="connsiteY3" fmla="*/ 442875 h 771348"/>
                <a:gd name="connsiteX4" fmla="*/ 786125 w 2503477"/>
                <a:gd name="connsiteY4" fmla="*/ 283077 h 771348"/>
                <a:gd name="connsiteX5" fmla="*/ 1158987 w 2503477"/>
                <a:gd name="connsiteY5" fmla="*/ 25624 h 771348"/>
                <a:gd name="connsiteX6" fmla="*/ 1815934 w 2503477"/>
                <a:gd name="connsiteY6" fmla="*/ 43380 h 771348"/>
                <a:gd name="connsiteX7" fmla="*/ 2046754 w 2503477"/>
                <a:gd name="connsiteY7" fmla="*/ 327466 h 771348"/>
                <a:gd name="connsiteX8" fmla="*/ 2437371 w 2503477"/>
                <a:gd name="connsiteY8" fmla="*/ 398485 h 771348"/>
                <a:gd name="connsiteX9" fmla="*/ 2446249 w 2503477"/>
                <a:gd name="connsiteY9" fmla="*/ 673694 h 771348"/>
                <a:gd name="connsiteX10" fmla="*/ 2162163 w 2503477"/>
                <a:gd name="connsiteY10" fmla="*/ 771348 h 771348"/>
                <a:gd name="connsiteX11" fmla="*/ 413263 w 2503477"/>
                <a:gd name="connsiteY11" fmla="*/ 762471 h 771348"/>
                <a:gd name="connsiteX0" fmla="*/ 415690 w 2505904"/>
                <a:gd name="connsiteY0" fmla="*/ 762471 h 771348"/>
                <a:gd name="connsiteX1" fmla="*/ 33950 w 2505904"/>
                <a:gd name="connsiteY1" fmla="*/ 762471 h 771348"/>
                <a:gd name="connsiteX2" fmla="*/ 42827 w 2505904"/>
                <a:gd name="connsiteY2" fmla="*/ 593796 h 771348"/>
                <a:gd name="connsiteX3" fmla="*/ 247014 w 2505904"/>
                <a:gd name="connsiteY3" fmla="*/ 389609 h 771348"/>
                <a:gd name="connsiteX4" fmla="*/ 788552 w 2505904"/>
                <a:gd name="connsiteY4" fmla="*/ 283077 h 771348"/>
                <a:gd name="connsiteX5" fmla="*/ 1161414 w 2505904"/>
                <a:gd name="connsiteY5" fmla="*/ 25624 h 771348"/>
                <a:gd name="connsiteX6" fmla="*/ 1818361 w 2505904"/>
                <a:gd name="connsiteY6" fmla="*/ 43380 h 771348"/>
                <a:gd name="connsiteX7" fmla="*/ 2049181 w 2505904"/>
                <a:gd name="connsiteY7" fmla="*/ 327466 h 771348"/>
                <a:gd name="connsiteX8" fmla="*/ 2439798 w 2505904"/>
                <a:gd name="connsiteY8" fmla="*/ 398485 h 771348"/>
                <a:gd name="connsiteX9" fmla="*/ 2448676 w 2505904"/>
                <a:gd name="connsiteY9" fmla="*/ 673694 h 771348"/>
                <a:gd name="connsiteX10" fmla="*/ 2164590 w 2505904"/>
                <a:gd name="connsiteY10" fmla="*/ 771348 h 771348"/>
                <a:gd name="connsiteX11" fmla="*/ 415690 w 2505904"/>
                <a:gd name="connsiteY11" fmla="*/ 762471 h 771348"/>
                <a:gd name="connsiteX0" fmla="*/ 412823 w 2503037"/>
                <a:gd name="connsiteY0" fmla="*/ 762471 h 771348"/>
                <a:gd name="connsiteX1" fmla="*/ 31083 w 2503037"/>
                <a:gd name="connsiteY1" fmla="*/ 762471 h 771348"/>
                <a:gd name="connsiteX2" fmla="*/ 48837 w 2503037"/>
                <a:gd name="connsiteY2" fmla="*/ 513897 h 771348"/>
                <a:gd name="connsiteX3" fmla="*/ 244147 w 2503037"/>
                <a:gd name="connsiteY3" fmla="*/ 389609 h 771348"/>
                <a:gd name="connsiteX4" fmla="*/ 785685 w 2503037"/>
                <a:gd name="connsiteY4" fmla="*/ 283077 h 771348"/>
                <a:gd name="connsiteX5" fmla="*/ 1158547 w 2503037"/>
                <a:gd name="connsiteY5" fmla="*/ 25624 h 771348"/>
                <a:gd name="connsiteX6" fmla="*/ 1815494 w 2503037"/>
                <a:gd name="connsiteY6" fmla="*/ 43380 h 771348"/>
                <a:gd name="connsiteX7" fmla="*/ 2046314 w 2503037"/>
                <a:gd name="connsiteY7" fmla="*/ 327466 h 771348"/>
                <a:gd name="connsiteX8" fmla="*/ 2436931 w 2503037"/>
                <a:gd name="connsiteY8" fmla="*/ 398485 h 771348"/>
                <a:gd name="connsiteX9" fmla="*/ 2445809 w 2503037"/>
                <a:gd name="connsiteY9" fmla="*/ 673694 h 771348"/>
                <a:gd name="connsiteX10" fmla="*/ 2161723 w 2503037"/>
                <a:gd name="connsiteY10" fmla="*/ 771348 h 771348"/>
                <a:gd name="connsiteX11" fmla="*/ 412823 w 2503037"/>
                <a:gd name="connsiteY11" fmla="*/ 762471 h 7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3037" h="771348">
                  <a:moveTo>
                    <a:pt x="412823" y="762471"/>
                  </a:moveTo>
                  <a:lnTo>
                    <a:pt x="31083" y="762471"/>
                  </a:lnTo>
                  <a:cubicBezTo>
                    <a:pt x="-31061" y="734359"/>
                    <a:pt x="13326" y="576041"/>
                    <a:pt x="48837" y="513897"/>
                  </a:cubicBezTo>
                  <a:cubicBezTo>
                    <a:pt x="84348" y="451753"/>
                    <a:pt x="121339" y="428079"/>
                    <a:pt x="244147" y="389609"/>
                  </a:cubicBezTo>
                  <a:cubicBezTo>
                    <a:pt x="366955" y="351139"/>
                    <a:pt x="605172" y="318588"/>
                    <a:pt x="785685" y="283077"/>
                  </a:cubicBezTo>
                  <a:lnTo>
                    <a:pt x="1158547" y="25624"/>
                  </a:lnTo>
                  <a:cubicBezTo>
                    <a:pt x="1330182" y="-14326"/>
                    <a:pt x="1667533" y="-6927"/>
                    <a:pt x="1815494" y="43380"/>
                  </a:cubicBezTo>
                  <a:cubicBezTo>
                    <a:pt x="1963455" y="93687"/>
                    <a:pt x="1942741" y="268282"/>
                    <a:pt x="2046314" y="327466"/>
                  </a:cubicBezTo>
                  <a:lnTo>
                    <a:pt x="2436931" y="398485"/>
                  </a:lnTo>
                  <a:cubicBezTo>
                    <a:pt x="2503513" y="456190"/>
                    <a:pt x="2540504" y="641143"/>
                    <a:pt x="2445809" y="673694"/>
                  </a:cubicBezTo>
                  <a:lnTo>
                    <a:pt x="2161723" y="771348"/>
                  </a:lnTo>
                  <a:lnTo>
                    <a:pt x="412823" y="762471"/>
                  </a:lnTo>
                  <a:close/>
                </a:path>
              </a:pathLst>
            </a:cu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68" name="Oval 37"/>
            <p:cNvSpPr/>
            <p:nvPr/>
          </p:nvSpPr>
          <p:spPr>
            <a:xfrm>
              <a:off x="1524000" y="1981200"/>
              <a:ext cx="381000" cy="381000"/>
            </a:xfrm>
            <a:prstGeom prst="ellipse">
              <a:avLst/>
            </a:prstGeom>
            <a:solidFill>
              <a:srgbClr val="4F81BD"/>
            </a:solidFill>
            <a:ln w="76200" cap="flat" cmpd="sng" algn="ctr">
              <a:solidFill>
                <a:srgbClr val="4BACC6">
                  <a:lumMod val="20000"/>
                  <a:lumOff val="8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69" name="Oval 38"/>
            <p:cNvSpPr/>
            <p:nvPr/>
          </p:nvSpPr>
          <p:spPr>
            <a:xfrm>
              <a:off x="2895600" y="1981200"/>
              <a:ext cx="381000" cy="381000"/>
            </a:xfrm>
            <a:prstGeom prst="ellipse">
              <a:avLst/>
            </a:prstGeom>
            <a:solidFill>
              <a:srgbClr val="4F81BD"/>
            </a:solidFill>
            <a:ln w="76200" cap="flat" cmpd="sng" algn="ctr">
              <a:solidFill>
                <a:srgbClr val="4BACC6">
                  <a:lumMod val="20000"/>
                  <a:lumOff val="8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sp>
        <p:nvSpPr>
          <p:cNvPr id="131" name="TextBox 40"/>
          <p:cNvSpPr txBox="1"/>
          <p:nvPr/>
        </p:nvSpPr>
        <p:spPr>
          <a:xfrm>
            <a:off x="1451918" y="1620494"/>
            <a:ext cx="2542876"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a:rPr>
              <a:t>„Classical“ approach</a:t>
            </a:r>
            <a:br>
              <a:rPr lang="en-US" noProof="0" dirty="0">
                <a:latin typeface="Calibri"/>
              </a:rPr>
            </a:br>
            <a:r>
              <a:rPr lang="en-US" sz="1400" noProof="0" dirty="0">
                <a:latin typeface="Calibri"/>
              </a:rPr>
              <a:t>(</a:t>
            </a:r>
            <a:r>
              <a:rPr lang="en-US" sz="1400" dirty="0">
                <a:latin typeface="Calibri"/>
              </a:rPr>
              <a:t>for a single system/component</a:t>
            </a:r>
            <a:r>
              <a:rPr lang="en-US" sz="1400" noProof="0" dirty="0">
                <a:latin typeface="Calibri"/>
              </a:rPr>
              <a:t>)</a:t>
            </a:r>
            <a:endParaRPr kumimoji="0" lang="en-US" sz="1400" b="0" i="0" u="none" strike="noStrike" kern="1200" cap="none" spc="0" normalizeH="0" baseline="0" noProof="0" dirty="0">
              <a:ln>
                <a:noFill/>
              </a:ln>
              <a:effectLst/>
              <a:uLnTx/>
              <a:uFillTx/>
              <a:latin typeface="Calibri"/>
            </a:endParaRPr>
          </a:p>
        </p:txBody>
      </p:sp>
      <p:sp>
        <p:nvSpPr>
          <p:cNvPr id="132" name="Rounded Rectangle 34"/>
          <p:cNvSpPr/>
          <p:nvPr/>
        </p:nvSpPr>
        <p:spPr>
          <a:xfrm>
            <a:off x="4238915" y="1597176"/>
            <a:ext cx="2775104" cy="4482243"/>
          </a:xfrm>
          <a:prstGeom prst="roundRect">
            <a:avLst>
              <a:gd name="adj" fmla="val 7741"/>
            </a:avLst>
          </a:prstGeom>
          <a:solidFill>
            <a:srgbClr val="C0504D">
              <a:lumMod val="20000"/>
              <a:lumOff val="80000"/>
            </a:srgbClr>
          </a:solidFill>
          <a:ln w="25400" cap="flat" cmpd="sng" algn="ctr">
            <a:solidFill>
              <a:srgbClr val="C0504D">
                <a:lumMod val="60000"/>
                <a:lumOff val="4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34" name="TextBox 51"/>
          <p:cNvSpPr txBox="1"/>
          <p:nvPr/>
        </p:nvSpPr>
        <p:spPr>
          <a:xfrm>
            <a:off x="4097565" y="1220270"/>
            <a:ext cx="315067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rPr>
              <a:t>Conditional </a:t>
            </a:r>
            <a:r>
              <a:rPr kumimoji="0" lang="en-US" sz="1800" b="0" i="0" u="none" strike="noStrike" kern="1200" cap="none" spc="0" normalizeH="0" baseline="0" noProof="0" dirty="0">
                <a:ln>
                  <a:noFill/>
                </a:ln>
                <a:effectLst/>
                <a:uLnTx/>
                <a:uFillTx/>
                <a:latin typeface="Calibri"/>
              </a:rPr>
              <a:t>Driving Automation</a:t>
            </a:r>
          </a:p>
        </p:txBody>
      </p:sp>
      <p:sp>
        <p:nvSpPr>
          <p:cNvPr id="137" name="Down Arrow 54"/>
          <p:cNvSpPr/>
          <p:nvPr/>
        </p:nvSpPr>
        <p:spPr>
          <a:xfrm rot="5400000">
            <a:off x="5130028" y="4799347"/>
            <a:ext cx="310719" cy="230792"/>
          </a:xfrm>
          <a:prstGeom prst="downArrow">
            <a:avLst/>
          </a:prstGeom>
          <a:no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138" name="Group 55"/>
          <p:cNvGrpSpPr/>
          <p:nvPr/>
        </p:nvGrpSpPr>
        <p:grpSpPr>
          <a:xfrm>
            <a:off x="4374242" y="2391266"/>
            <a:ext cx="2503037" cy="967396"/>
            <a:chOff x="1211790" y="1394804"/>
            <a:chExt cx="2503037" cy="967396"/>
          </a:xfrm>
        </p:grpSpPr>
        <p:sp>
          <p:nvSpPr>
            <p:cNvPr id="158" name="Freeform 56"/>
            <p:cNvSpPr/>
            <p:nvPr/>
          </p:nvSpPr>
          <p:spPr>
            <a:xfrm>
              <a:off x="1211790" y="1394804"/>
              <a:ext cx="2503037" cy="771348"/>
            </a:xfrm>
            <a:custGeom>
              <a:avLst/>
              <a:gdLst>
                <a:gd name="connsiteX0" fmla="*/ 381740 w 2414726"/>
                <a:gd name="connsiteY0" fmla="*/ 745724 h 745724"/>
                <a:gd name="connsiteX1" fmla="*/ 0 w 2414726"/>
                <a:gd name="connsiteY1" fmla="*/ 745724 h 745724"/>
                <a:gd name="connsiteX2" fmla="*/ 8877 w 2414726"/>
                <a:gd name="connsiteY2" fmla="*/ 639192 h 745724"/>
                <a:gd name="connsiteX3" fmla="*/ 159798 w 2414726"/>
                <a:gd name="connsiteY3" fmla="*/ 426128 h 745724"/>
                <a:gd name="connsiteX4" fmla="*/ 754602 w 2414726"/>
                <a:gd name="connsiteY4" fmla="*/ 266330 h 745724"/>
                <a:gd name="connsiteX5" fmla="*/ 1127464 w 2414726"/>
                <a:gd name="connsiteY5" fmla="*/ 8877 h 745724"/>
                <a:gd name="connsiteX6" fmla="*/ 2112885 w 2414726"/>
                <a:gd name="connsiteY6" fmla="*/ 0 h 745724"/>
                <a:gd name="connsiteX7" fmla="*/ 2396971 w 2414726"/>
                <a:gd name="connsiteY7" fmla="*/ 319596 h 745724"/>
                <a:gd name="connsiteX8" fmla="*/ 2414726 w 2414726"/>
                <a:gd name="connsiteY8" fmla="*/ 656947 h 745724"/>
                <a:gd name="connsiteX9" fmla="*/ 2139518 w 2414726"/>
                <a:gd name="connsiteY9" fmla="*/ 656947 h 745724"/>
                <a:gd name="connsiteX10" fmla="*/ 381740 w 2414726"/>
                <a:gd name="connsiteY10" fmla="*/ 745724 h 745724"/>
                <a:gd name="connsiteX0" fmla="*/ 381740 w 2414726"/>
                <a:gd name="connsiteY0" fmla="*/ 745724 h 754601"/>
                <a:gd name="connsiteX1" fmla="*/ 0 w 2414726"/>
                <a:gd name="connsiteY1" fmla="*/ 745724 h 754601"/>
                <a:gd name="connsiteX2" fmla="*/ 8877 w 2414726"/>
                <a:gd name="connsiteY2" fmla="*/ 639192 h 754601"/>
                <a:gd name="connsiteX3" fmla="*/ 159798 w 2414726"/>
                <a:gd name="connsiteY3" fmla="*/ 426128 h 754601"/>
                <a:gd name="connsiteX4" fmla="*/ 754602 w 2414726"/>
                <a:gd name="connsiteY4" fmla="*/ 266330 h 754601"/>
                <a:gd name="connsiteX5" fmla="*/ 1127464 w 2414726"/>
                <a:gd name="connsiteY5" fmla="*/ 8877 h 754601"/>
                <a:gd name="connsiteX6" fmla="*/ 2112885 w 2414726"/>
                <a:gd name="connsiteY6" fmla="*/ 0 h 754601"/>
                <a:gd name="connsiteX7" fmla="*/ 2396971 w 2414726"/>
                <a:gd name="connsiteY7" fmla="*/ 319596 h 754601"/>
                <a:gd name="connsiteX8" fmla="*/ 2414726 w 2414726"/>
                <a:gd name="connsiteY8" fmla="*/ 656947 h 754601"/>
                <a:gd name="connsiteX9" fmla="*/ 2130640 w 2414726"/>
                <a:gd name="connsiteY9" fmla="*/ 754601 h 754601"/>
                <a:gd name="connsiteX10" fmla="*/ 381740 w 2414726"/>
                <a:gd name="connsiteY10" fmla="*/ 745724 h 754601"/>
                <a:gd name="connsiteX0" fmla="*/ 381740 w 2414726"/>
                <a:gd name="connsiteY0" fmla="*/ 745724 h 754601"/>
                <a:gd name="connsiteX1" fmla="*/ 0 w 2414726"/>
                <a:gd name="connsiteY1" fmla="*/ 745724 h 754601"/>
                <a:gd name="connsiteX2" fmla="*/ 8877 w 2414726"/>
                <a:gd name="connsiteY2" fmla="*/ 577049 h 754601"/>
                <a:gd name="connsiteX3" fmla="*/ 159798 w 2414726"/>
                <a:gd name="connsiteY3" fmla="*/ 426128 h 754601"/>
                <a:gd name="connsiteX4" fmla="*/ 754602 w 2414726"/>
                <a:gd name="connsiteY4" fmla="*/ 266330 h 754601"/>
                <a:gd name="connsiteX5" fmla="*/ 1127464 w 2414726"/>
                <a:gd name="connsiteY5" fmla="*/ 8877 h 754601"/>
                <a:gd name="connsiteX6" fmla="*/ 2112885 w 2414726"/>
                <a:gd name="connsiteY6" fmla="*/ 0 h 754601"/>
                <a:gd name="connsiteX7" fmla="*/ 2396971 w 2414726"/>
                <a:gd name="connsiteY7" fmla="*/ 319596 h 754601"/>
                <a:gd name="connsiteX8" fmla="*/ 2414726 w 2414726"/>
                <a:gd name="connsiteY8" fmla="*/ 656947 h 754601"/>
                <a:gd name="connsiteX9" fmla="*/ 2130640 w 2414726"/>
                <a:gd name="connsiteY9" fmla="*/ 754601 h 754601"/>
                <a:gd name="connsiteX10" fmla="*/ 381740 w 2414726"/>
                <a:gd name="connsiteY10" fmla="*/ 745724 h 754601"/>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2095129 w 2414726"/>
                <a:gd name="connsiteY6" fmla="*/ 44389 h 745724"/>
                <a:gd name="connsiteX7" fmla="*/ 2396971 w 2414726"/>
                <a:gd name="connsiteY7" fmla="*/ 310719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2095129 w 2414726"/>
                <a:gd name="connsiteY6" fmla="*/ 44389 h 745724"/>
                <a:gd name="connsiteX7" fmla="*/ 2299316 w 2414726"/>
                <a:gd name="connsiteY7" fmla="*/ 346230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299316 w 2414726"/>
                <a:gd name="connsiteY7" fmla="*/ 346230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015231 w 2414726"/>
                <a:gd name="connsiteY7" fmla="*/ 301842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015231 w 2414726"/>
                <a:gd name="connsiteY7" fmla="*/ 301842 h 745724"/>
                <a:gd name="connsiteX8" fmla="*/ 2112885 w 2414726"/>
                <a:gd name="connsiteY8" fmla="*/ 372861 h 745724"/>
                <a:gd name="connsiteX9" fmla="*/ 2414726 w 2414726"/>
                <a:gd name="connsiteY9" fmla="*/ 648070 h 745724"/>
                <a:gd name="connsiteX10" fmla="*/ 2130640 w 2414726"/>
                <a:gd name="connsiteY10" fmla="*/ 745724 h 745724"/>
                <a:gd name="connsiteX11" fmla="*/ 381740 w 2414726"/>
                <a:gd name="connsiteY11"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015231 w 2414726"/>
                <a:gd name="connsiteY7" fmla="*/ 301842 h 745724"/>
                <a:gd name="connsiteX8" fmla="*/ 2405848 w 2414726"/>
                <a:gd name="connsiteY8" fmla="*/ 372861 h 745724"/>
                <a:gd name="connsiteX9" fmla="*/ 2414726 w 2414726"/>
                <a:gd name="connsiteY9" fmla="*/ 648070 h 745724"/>
                <a:gd name="connsiteX10" fmla="*/ 2130640 w 2414726"/>
                <a:gd name="connsiteY10" fmla="*/ 745724 h 745724"/>
                <a:gd name="connsiteX11" fmla="*/ 381740 w 2414726"/>
                <a:gd name="connsiteY11" fmla="*/ 736847 h 745724"/>
                <a:gd name="connsiteX0" fmla="*/ 413263 w 2446249"/>
                <a:gd name="connsiteY0" fmla="*/ 736847 h 745724"/>
                <a:gd name="connsiteX1" fmla="*/ 31523 w 2446249"/>
                <a:gd name="connsiteY1" fmla="*/ 736847 h 745724"/>
                <a:gd name="connsiteX2" fmla="*/ 40400 w 2446249"/>
                <a:gd name="connsiteY2" fmla="*/ 568172 h 745724"/>
                <a:gd name="connsiteX3" fmla="*/ 191321 w 2446249"/>
                <a:gd name="connsiteY3" fmla="*/ 417251 h 745724"/>
                <a:gd name="connsiteX4" fmla="*/ 786125 w 2446249"/>
                <a:gd name="connsiteY4" fmla="*/ 257453 h 745724"/>
                <a:gd name="connsiteX5" fmla="*/ 1158987 w 2446249"/>
                <a:gd name="connsiteY5" fmla="*/ 0 h 745724"/>
                <a:gd name="connsiteX6" fmla="*/ 1815934 w 2446249"/>
                <a:gd name="connsiteY6" fmla="*/ 17756 h 745724"/>
                <a:gd name="connsiteX7" fmla="*/ 2046754 w 2446249"/>
                <a:gd name="connsiteY7" fmla="*/ 301842 h 745724"/>
                <a:gd name="connsiteX8" fmla="*/ 2437371 w 2446249"/>
                <a:gd name="connsiteY8" fmla="*/ 372861 h 745724"/>
                <a:gd name="connsiteX9" fmla="*/ 2446249 w 2446249"/>
                <a:gd name="connsiteY9" fmla="*/ 648070 h 745724"/>
                <a:gd name="connsiteX10" fmla="*/ 2162163 w 2446249"/>
                <a:gd name="connsiteY10" fmla="*/ 745724 h 745724"/>
                <a:gd name="connsiteX11" fmla="*/ 413263 w 2446249"/>
                <a:gd name="connsiteY11" fmla="*/ 736847 h 745724"/>
                <a:gd name="connsiteX0" fmla="*/ 413263 w 2446249"/>
                <a:gd name="connsiteY0" fmla="*/ 736847 h 745724"/>
                <a:gd name="connsiteX1" fmla="*/ 31523 w 2446249"/>
                <a:gd name="connsiteY1" fmla="*/ 736847 h 745724"/>
                <a:gd name="connsiteX2" fmla="*/ 40400 w 2446249"/>
                <a:gd name="connsiteY2" fmla="*/ 568172 h 745724"/>
                <a:gd name="connsiteX3" fmla="*/ 191321 w 2446249"/>
                <a:gd name="connsiteY3" fmla="*/ 417251 h 745724"/>
                <a:gd name="connsiteX4" fmla="*/ 786125 w 2446249"/>
                <a:gd name="connsiteY4" fmla="*/ 257453 h 745724"/>
                <a:gd name="connsiteX5" fmla="*/ 1158987 w 2446249"/>
                <a:gd name="connsiteY5" fmla="*/ 0 h 745724"/>
                <a:gd name="connsiteX6" fmla="*/ 1815934 w 2446249"/>
                <a:gd name="connsiteY6" fmla="*/ 17756 h 745724"/>
                <a:gd name="connsiteX7" fmla="*/ 2046754 w 2446249"/>
                <a:gd name="connsiteY7" fmla="*/ 301842 h 745724"/>
                <a:gd name="connsiteX8" fmla="*/ 2437371 w 2446249"/>
                <a:gd name="connsiteY8" fmla="*/ 372861 h 745724"/>
                <a:gd name="connsiteX9" fmla="*/ 2446249 w 2446249"/>
                <a:gd name="connsiteY9" fmla="*/ 648070 h 745724"/>
                <a:gd name="connsiteX10" fmla="*/ 2162163 w 2446249"/>
                <a:gd name="connsiteY10" fmla="*/ 745724 h 745724"/>
                <a:gd name="connsiteX11" fmla="*/ 413263 w 2446249"/>
                <a:gd name="connsiteY11" fmla="*/ 736847 h 745724"/>
                <a:gd name="connsiteX0" fmla="*/ 413263 w 2446249"/>
                <a:gd name="connsiteY0" fmla="*/ 762471 h 771348"/>
                <a:gd name="connsiteX1" fmla="*/ 31523 w 2446249"/>
                <a:gd name="connsiteY1" fmla="*/ 762471 h 771348"/>
                <a:gd name="connsiteX2" fmla="*/ 40400 w 2446249"/>
                <a:gd name="connsiteY2" fmla="*/ 593796 h 771348"/>
                <a:gd name="connsiteX3" fmla="*/ 191321 w 2446249"/>
                <a:gd name="connsiteY3" fmla="*/ 442875 h 771348"/>
                <a:gd name="connsiteX4" fmla="*/ 786125 w 2446249"/>
                <a:gd name="connsiteY4" fmla="*/ 283077 h 771348"/>
                <a:gd name="connsiteX5" fmla="*/ 1158987 w 2446249"/>
                <a:gd name="connsiteY5" fmla="*/ 25624 h 771348"/>
                <a:gd name="connsiteX6" fmla="*/ 1815934 w 2446249"/>
                <a:gd name="connsiteY6" fmla="*/ 43380 h 771348"/>
                <a:gd name="connsiteX7" fmla="*/ 2046754 w 2446249"/>
                <a:gd name="connsiteY7" fmla="*/ 327466 h 771348"/>
                <a:gd name="connsiteX8" fmla="*/ 2437371 w 2446249"/>
                <a:gd name="connsiteY8" fmla="*/ 398485 h 771348"/>
                <a:gd name="connsiteX9" fmla="*/ 2446249 w 2446249"/>
                <a:gd name="connsiteY9" fmla="*/ 673694 h 771348"/>
                <a:gd name="connsiteX10" fmla="*/ 2162163 w 2446249"/>
                <a:gd name="connsiteY10" fmla="*/ 771348 h 771348"/>
                <a:gd name="connsiteX11" fmla="*/ 413263 w 2446249"/>
                <a:gd name="connsiteY11" fmla="*/ 762471 h 771348"/>
                <a:gd name="connsiteX0" fmla="*/ 413263 w 2510029"/>
                <a:gd name="connsiteY0" fmla="*/ 762471 h 771348"/>
                <a:gd name="connsiteX1" fmla="*/ 31523 w 2510029"/>
                <a:gd name="connsiteY1" fmla="*/ 762471 h 771348"/>
                <a:gd name="connsiteX2" fmla="*/ 40400 w 2510029"/>
                <a:gd name="connsiteY2" fmla="*/ 593796 h 771348"/>
                <a:gd name="connsiteX3" fmla="*/ 191321 w 2510029"/>
                <a:gd name="connsiteY3" fmla="*/ 442875 h 771348"/>
                <a:gd name="connsiteX4" fmla="*/ 786125 w 2510029"/>
                <a:gd name="connsiteY4" fmla="*/ 283077 h 771348"/>
                <a:gd name="connsiteX5" fmla="*/ 1158987 w 2510029"/>
                <a:gd name="connsiteY5" fmla="*/ 25624 h 771348"/>
                <a:gd name="connsiteX6" fmla="*/ 1815934 w 2510029"/>
                <a:gd name="connsiteY6" fmla="*/ 43380 h 771348"/>
                <a:gd name="connsiteX7" fmla="*/ 2046754 w 2510029"/>
                <a:gd name="connsiteY7" fmla="*/ 327466 h 771348"/>
                <a:gd name="connsiteX8" fmla="*/ 2437371 w 2510029"/>
                <a:gd name="connsiteY8" fmla="*/ 398485 h 771348"/>
                <a:gd name="connsiteX9" fmla="*/ 2446249 w 2510029"/>
                <a:gd name="connsiteY9" fmla="*/ 673694 h 771348"/>
                <a:gd name="connsiteX10" fmla="*/ 2162163 w 2510029"/>
                <a:gd name="connsiteY10" fmla="*/ 771348 h 771348"/>
                <a:gd name="connsiteX11" fmla="*/ 413263 w 2510029"/>
                <a:gd name="connsiteY11" fmla="*/ 762471 h 771348"/>
                <a:gd name="connsiteX0" fmla="*/ 413263 w 2503477"/>
                <a:gd name="connsiteY0" fmla="*/ 762471 h 771348"/>
                <a:gd name="connsiteX1" fmla="*/ 31523 w 2503477"/>
                <a:gd name="connsiteY1" fmla="*/ 762471 h 771348"/>
                <a:gd name="connsiteX2" fmla="*/ 40400 w 2503477"/>
                <a:gd name="connsiteY2" fmla="*/ 593796 h 771348"/>
                <a:gd name="connsiteX3" fmla="*/ 191321 w 2503477"/>
                <a:gd name="connsiteY3" fmla="*/ 442875 h 771348"/>
                <a:gd name="connsiteX4" fmla="*/ 786125 w 2503477"/>
                <a:gd name="connsiteY4" fmla="*/ 283077 h 771348"/>
                <a:gd name="connsiteX5" fmla="*/ 1158987 w 2503477"/>
                <a:gd name="connsiteY5" fmla="*/ 25624 h 771348"/>
                <a:gd name="connsiteX6" fmla="*/ 1815934 w 2503477"/>
                <a:gd name="connsiteY6" fmla="*/ 43380 h 771348"/>
                <a:gd name="connsiteX7" fmla="*/ 2046754 w 2503477"/>
                <a:gd name="connsiteY7" fmla="*/ 327466 h 771348"/>
                <a:gd name="connsiteX8" fmla="*/ 2437371 w 2503477"/>
                <a:gd name="connsiteY8" fmla="*/ 398485 h 771348"/>
                <a:gd name="connsiteX9" fmla="*/ 2446249 w 2503477"/>
                <a:gd name="connsiteY9" fmla="*/ 673694 h 771348"/>
                <a:gd name="connsiteX10" fmla="*/ 2162163 w 2503477"/>
                <a:gd name="connsiteY10" fmla="*/ 771348 h 771348"/>
                <a:gd name="connsiteX11" fmla="*/ 413263 w 2503477"/>
                <a:gd name="connsiteY11" fmla="*/ 762471 h 771348"/>
                <a:gd name="connsiteX0" fmla="*/ 415690 w 2505904"/>
                <a:gd name="connsiteY0" fmla="*/ 762471 h 771348"/>
                <a:gd name="connsiteX1" fmla="*/ 33950 w 2505904"/>
                <a:gd name="connsiteY1" fmla="*/ 762471 h 771348"/>
                <a:gd name="connsiteX2" fmla="*/ 42827 w 2505904"/>
                <a:gd name="connsiteY2" fmla="*/ 593796 h 771348"/>
                <a:gd name="connsiteX3" fmla="*/ 247014 w 2505904"/>
                <a:gd name="connsiteY3" fmla="*/ 389609 h 771348"/>
                <a:gd name="connsiteX4" fmla="*/ 788552 w 2505904"/>
                <a:gd name="connsiteY4" fmla="*/ 283077 h 771348"/>
                <a:gd name="connsiteX5" fmla="*/ 1161414 w 2505904"/>
                <a:gd name="connsiteY5" fmla="*/ 25624 h 771348"/>
                <a:gd name="connsiteX6" fmla="*/ 1818361 w 2505904"/>
                <a:gd name="connsiteY6" fmla="*/ 43380 h 771348"/>
                <a:gd name="connsiteX7" fmla="*/ 2049181 w 2505904"/>
                <a:gd name="connsiteY7" fmla="*/ 327466 h 771348"/>
                <a:gd name="connsiteX8" fmla="*/ 2439798 w 2505904"/>
                <a:gd name="connsiteY8" fmla="*/ 398485 h 771348"/>
                <a:gd name="connsiteX9" fmla="*/ 2448676 w 2505904"/>
                <a:gd name="connsiteY9" fmla="*/ 673694 h 771348"/>
                <a:gd name="connsiteX10" fmla="*/ 2164590 w 2505904"/>
                <a:gd name="connsiteY10" fmla="*/ 771348 h 771348"/>
                <a:gd name="connsiteX11" fmla="*/ 415690 w 2505904"/>
                <a:gd name="connsiteY11" fmla="*/ 762471 h 771348"/>
                <a:gd name="connsiteX0" fmla="*/ 412823 w 2503037"/>
                <a:gd name="connsiteY0" fmla="*/ 762471 h 771348"/>
                <a:gd name="connsiteX1" fmla="*/ 31083 w 2503037"/>
                <a:gd name="connsiteY1" fmla="*/ 762471 h 771348"/>
                <a:gd name="connsiteX2" fmla="*/ 48837 w 2503037"/>
                <a:gd name="connsiteY2" fmla="*/ 513897 h 771348"/>
                <a:gd name="connsiteX3" fmla="*/ 244147 w 2503037"/>
                <a:gd name="connsiteY3" fmla="*/ 389609 h 771348"/>
                <a:gd name="connsiteX4" fmla="*/ 785685 w 2503037"/>
                <a:gd name="connsiteY4" fmla="*/ 283077 h 771348"/>
                <a:gd name="connsiteX5" fmla="*/ 1158547 w 2503037"/>
                <a:gd name="connsiteY5" fmla="*/ 25624 h 771348"/>
                <a:gd name="connsiteX6" fmla="*/ 1815494 w 2503037"/>
                <a:gd name="connsiteY6" fmla="*/ 43380 h 771348"/>
                <a:gd name="connsiteX7" fmla="*/ 2046314 w 2503037"/>
                <a:gd name="connsiteY7" fmla="*/ 327466 h 771348"/>
                <a:gd name="connsiteX8" fmla="*/ 2436931 w 2503037"/>
                <a:gd name="connsiteY8" fmla="*/ 398485 h 771348"/>
                <a:gd name="connsiteX9" fmla="*/ 2445809 w 2503037"/>
                <a:gd name="connsiteY9" fmla="*/ 673694 h 771348"/>
                <a:gd name="connsiteX10" fmla="*/ 2161723 w 2503037"/>
                <a:gd name="connsiteY10" fmla="*/ 771348 h 771348"/>
                <a:gd name="connsiteX11" fmla="*/ 412823 w 2503037"/>
                <a:gd name="connsiteY11" fmla="*/ 762471 h 7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3037" h="771348">
                  <a:moveTo>
                    <a:pt x="412823" y="762471"/>
                  </a:moveTo>
                  <a:lnTo>
                    <a:pt x="31083" y="762471"/>
                  </a:lnTo>
                  <a:cubicBezTo>
                    <a:pt x="-31061" y="734359"/>
                    <a:pt x="13326" y="576041"/>
                    <a:pt x="48837" y="513897"/>
                  </a:cubicBezTo>
                  <a:cubicBezTo>
                    <a:pt x="84348" y="451753"/>
                    <a:pt x="121339" y="428079"/>
                    <a:pt x="244147" y="389609"/>
                  </a:cubicBezTo>
                  <a:cubicBezTo>
                    <a:pt x="366955" y="351139"/>
                    <a:pt x="605172" y="318588"/>
                    <a:pt x="785685" y="283077"/>
                  </a:cubicBezTo>
                  <a:lnTo>
                    <a:pt x="1158547" y="25624"/>
                  </a:lnTo>
                  <a:cubicBezTo>
                    <a:pt x="1330182" y="-14326"/>
                    <a:pt x="1667533" y="-6927"/>
                    <a:pt x="1815494" y="43380"/>
                  </a:cubicBezTo>
                  <a:cubicBezTo>
                    <a:pt x="1963455" y="93687"/>
                    <a:pt x="1942741" y="268282"/>
                    <a:pt x="2046314" y="327466"/>
                  </a:cubicBezTo>
                  <a:lnTo>
                    <a:pt x="2436931" y="398485"/>
                  </a:lnTo>
                  <a:cubicBezTo>
                    <a:pt x="2503513" y="456190"/>
                    <a:pt x="2540504" y="641143"/>
                    <a:pt x="2445809" y="673694"/>
                  </a:cubicBezTo>
                  <a:lnTo>
                    <a:pt x="2161723" y="771348"/>
                  </a:lnTo>
                  <a:lnTo>
                    <a:pt x="412823" y="762471"/>
                  </a:lnTo>
                  <a:close/>
                </a:path>
              </a:pathLst>
            </a:cu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59" name="Oval 57"/>
            <p:cNvSpPr/>
            <p:nvPr/>
          </p:nvSpPr>
          <p:spPr>
            <a:xfrm>
              <a:off x="1524000" y="1981200"/>
              <a:ext cx="381000" cy="381000"/>
            </a:xfrm>
            <a:prstGeom prst="ellipse">
              <a:avLst/>
            </a:prstGeom>
            <a:solidFill>
              <a:srgbClr val="4F81BD"/>
            </a:solidFill>
            <a:ln w="76200" cap="flat" cmpd="sng" algn="ctr">
              <a:solidFill>
                <a:srgbClr val="C0504D">
                  <a:lumMod val="20000"/>
                  <a:lumOff val="8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60" name="Oval 58"/>
            <p:cNvSpPr/>
            <p:nvPr/>
          </p:nvSpPr>
          <p:spPr>
            <a:xfrm>
              <a:off x="2895600" y="1981200"/>
              <a:ext cx="381000" cy="381000"/>
            </a:xfrm>
            <a:prstGeom prst="ellipse">
              <a:avLst/>
            </a:prstGeom>
            <a:solidFill>
              <a:srgbClr val="4F81BD"/>
            </a:solidFill>
            <a:ln w="76200" cap="flat" cmpd="sng" algn="ctr">
              <a:solidFill>
                <a:srgbClr val="C0504D">
                  <a:lumMod val="20000"/>
                  <a:lumOff val="8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sp>
        <p:nvSpPr>
          <p:cNvPr id="140" name="TextBox 60"/>
          <p:cNvSpPr txBox="1"/>
          <p:nvPr/>
        </p:nvSpPr>
        <p:spPr>
          <a:xfrm>
            <a:off x="4400318" y="1597093"/>
            <a:ext cx="2542877"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dirty="0"/>
              <a:t>„Classical“</a:t>
            </a:r>
            <a:r>
              <a:rPr kumimoji="0" lang="en-US" sz="1800" b="0" i="0" u="none" strike="noStrike" kern="1200" cap="none" spc="0" normalizeH="0" baseline="0" noProof="0" dirty="0">
                <a:ln>
                  <a:noFill/>
                </a:ln>
                <a:effectLst/>
                <a:uLnTx/>
                <a:uFillTx/>
                <a:latin typeface="Calibri"/>
              </a:rPr>
              <a:t> </a:t>
            </a:r>
            <a:r>
              <a:rPr lang="en-US" dirty="0">
                <a:latin typeface="Calibri"/>
              </a:rPr>
              <a:t>approach</a:t>
            </a:r>
            <a:endParaRPr kumimoji="0" lang="en-US" sz="1800" b="0" i="0" u="none" strike="noStrike" kern="1200" cap="none" spc="0" normalizeH="0" baseline="0" noProof="0" dirty="0">
              <a:ln>
                <a:noFill/>
              </a:ln>
              <a:effectLst/>
              <a:uLnTx/>
              <a:uFillTx/>
              <a:latin typeface="Calibri"/>
            </a:endParaRPr>
          </a:p>
          <a:p>
            <a:pPr algn="ctr">
              <a:defRPr/>
            </a:pPr>
            <a:r>
              <a:rPr lang="en-US" sz="1400" dirty="0"/>
              <a:t>(for a single system/component)</a:t>
            </a:r>
          </a:p>
        </p:txBody>
      </p:sp>
      <p:sp>
        <p:nvSpPr>
          <p:cNvPr id="141" name="Down Arrow 61"/>
          <p:cNvSpPr/>
          <p:nvPr/>
        </p:nvSpPr>
        <p:spPr>
          <a:xfrm>
            <a:off x="1638526" y="3829714"/>
            <a:ext cx="310719" cy="230792"/>
          </a:xfrm>
          <a:prstGeom prst="downArrow">
            <a:avLst/>
          </a:prstGeom>
          <a:no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42" name="TextBox 62"/>
          <p:cNvSpPr txBox="1"/>
          <p:nvPr/>
        </p:nvSpPr>
        <p:spPr>
          <a:xfrm>
            <a:off x="1610716" y="3477715"/>
            <a:ext cx="195566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ysClr val="windowText" lastClr="000000"/>
                </a:solidFill>
                <a:effectLst/>
                <a:uLnTx/>
                <a:uFillTx/>
                <a:latin typeface="Calibri"/>
                <a:ea typeface="+mn-ea"/>
                <a:cs typeface="+mn-cs"/>
              </a:rPr>
              <a:t>Driving capabilities</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3" name="Down Arrow 64"/>
          <p:cNvSpPr/>
          <p:nvPr/>
        </p:nvSpPr>
        <p:spPr>
          <a:xfrm>
            <a:off x="4552073" y="3824104"/>
            <a:ext cx="310719" cy="230792"/>
          </a:xfrm>
          <a:prstGeom prst="downArrow">
            <a:avLst/>
          </a:prstGeom>
          <a:noFill/>
          <a:ln w="25400" cap="flat" cmpd="sng" algn="ctr">
            <a:solidFill>
              <a:srgbClr val="355D8A"/>
            </a:solidFill>
            <a:prstDash val="sysDash"/>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44" name="TextBox 65"/>
          <p:cNvSpPr txBox="1"/>
          <p:nvPr/>
        </p:nvSpPr>
        <p:spPr>
          <a:xfrm>
            <a:off x="4473688" y="3470620"/>
            <a:ext cx="195566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ysClr val="windowText" lastClr="000000"/>
                </a:solidFill>
                <a:effectLst/>
                <a:uLnTx/>
                <a:uFillTx/>
                <a:latin typeface="Calibri"/>
                <a:ea typeface="+mn-ea"/>
                <a:cs typeface="+mn-cs"/>
              </a:rPr>
              <a:t>Driving capabilities</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5" name="Down Arrow 66"/>
          <p:cNvSpPr/>
          <p:nvPr/>
        </p:nvSpPr>
        <p:spPr>
          <a:xfrm rot="10800000">
            <a:off x="5547851" y="3238018"/>
            <a:ext cx="310719" cy="230792"/>
          </a:xfrm>
          <a:prstGeom prst="downArrow">
            <a:avLst/>
          </a:prstGeom>
          <a:no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146" name="Group 67"/>
          <p:cNvGrpSpPr/>
          <p:nvPr/>
        </p:nvGrpSpPr>
        <p:grpSpPr>
          <a:xfrm>
            <a:off x="7291222" y="2394804"/>
            <a:ext cx="2503037" cy="967396"/>
            <a:chOff x="1211790" y="1394804"/>
            <a:chExt cx="2503037" cy="967396"/>
          </a:xfrm>
        </p:grpSpPr>
        <p:sp>
          <p:nvSpPr>
            <p:cNvPr id="155" name="Freeform 68"/>
            <p:cNvSpPr/>
            <p:nvPr/>
          </p:nvSpPr>
          <p:spPr>
            <a:xfrm>
              <a:off x="1211790" y="1394804"/>
              <a:ext cx="2503037" cy="771348"/>
            </a:xfrm>
            <a:custGeom>
              <a:avLst/>
              <a:gdLst>
                <a:gd name="connsiteX0" fmla="*/ 381740 w 2414726"/>
                <a:gd name="connsiteY0" fmla="*/ 745724 h 745724"/>
                <a:gd name="connsiteX1" fmla="*/ 0 w 2414726"/>
                <a:gd name="connsiteY1" fmla="*/ 745724 h 745724"/>
                <a:gd name="connsiteX2" fmla="*/ 8877 w 2414726"/>
                <a:gd name="connsiteY2" fmla="*/ 639192 h 745724"/>
                <a:gd name="connsiteX3" fmla="*/ 159798 w 2414726"/>
                <a:gd name="connsiteY3" fmla="*/ 426128 h 745724"/>
                <a:gd name="connsiteX4" fmla="*/ 754602 w 2414726"/>
                <a:gd name="connsiteY4" fmla="*/ 266330 h 745724"/>
                <a:gd name="connsiteX5" fmla="*/ 1127464 w 2414726"/>
                <a:gd name="connsiteY5" fmla="*/ 8877 h 745724"/>
                <a:gd name="connsiteX6" fmla="*/ 2112885 w 2414726"/>
                <a:gd name="connsiteY6" fmla="*/ 0 h 745724"/>
                <a:gd name="connsiteX7" fmla="*/ 2396971 w 2414726"/>
                <a:gd name="connsiteY7" fmla="*/ 319596 h 745724"/>
                <a:gd name="connsiteX8" fmla="*/ 2414726 w 2414726"/>
                <a:gd name="connsiteY8" fmla="*/ 656947 h 745724"/>
                <a:gd name="connsiteX9" fmla="*/ 2139518 w 2414726"/>
                <a:gd name="connsiteY9" fmla="*/ 656947 h 745724"/>
                <a:gd name="connsiteX10" fmla="*/ 381740 w 2414726"/>
                <a:gd name="connsiteY10" fmla="*/ 745724 h 745724"/>
                <a:gd name="connsiteX0" fmla="*/ 381740 w 2414726"/>
                <a:gd name="connsiteY0" fmla="*/ 745724 h 754601"/>
                <a:gd name="connsiteX1" fmla="*/ 0 w 2414726"/>
                <a:gd name="connsiteY1" fmla="*/ 745724 h 754601"/>
                <a:gd name="connsiteX2" fmla="*/ 8877 w 2414726"/>
                <a:gd name="connsiteY2" fmla="*/ 639192 h 754601"/>
                <a:gd name="connsiteX3" fmla="*/ 159798 w 2414726"/>
                <a:gd name="connsiteY3" fmla="*/ 426128 h 754601"/>
                <a:gd name="connsiteX4" fmla="*/ 754602 w 2414726"/>
                <a:gd name="connsiteY4" fmla="*/ 266330 h 754601"/>
                <a:gd name="connsiteX5" fmla="*/ 1127464 w 2414726"/>
                <a:gd name="connsiteY5" fmla="*/ 8877 h 754601"/>
                <a:gd name="connsiteX6" fmla="*/ 2112885 w 2414726"/>
                <a:gd name="connsiteY6" fmla="*/ 0 h 754601"/>
                <a:gd name="connsiteX7" fmla="*/ 2396971 w 2414726"/>
                <a:gd name="connsiteY7" fmla="*/ 319596 h 754601"/>
                <a:gd name="connsiteX8" fmla="*/ 2414726 w 2414726"/>
                <a:gd name="connsiteY8" fmla="*/ 656947 h 754601"/>
                <a:gd name="connsiteX9" fmla="*/ 2130640 w 2414726"/>
                <a:gd name="connsiteY9" fmla="*/ 754601 h 754601"/>
                <a:gd name="connsiteX10" fmla="*/ 381740 w 2414726"/>
                <a:gd name="connsiteY10" fmla="*/ 745724 h 754601"/>
                <a:gd name="connsiteX0" fmla="*/ 381740 w 2414726"/>
                <a:gd name="connsiteY0" fmla="*/ 745724 h 754601"/>
                <a:gd name="connsiteX1" fmla="*/ 0 w 2414726"/>
                <a:gd name="connsiteY1" fmla="*/ 745724 h 754601"/>
                <a:gd name="connsiteX2" fmla="*/ 8877 w 2414726"/>
                <a:gd name="connsiteY2" fmla="*/ 577049 h 754601"/>
                <a:gd name="connsiteX3" fmla="*/ 159798 w 2414726"/>
                <a:gd name="connsiteY3" fmla="*/ 426128 h 754601"/>
                <a:gd name="connsiteX4" fmla="*/ 754602 w 2414726"/>
                <a:gd name="connsiteY4" fmla="*/ 266330 h 754601"/>
                <a:gd name="connsiteX5" fmla="*/ 1127464 w 2414726"/>
                <a:gd name="connsiteY5" fmla="*/ 8877 h 754601"/>
                <a:gd name="connsiteX6" fmla="*/ 2112885 w 2414726"/>
                <a:gd name="connsiteY6" fmla="*/ 0 h 754601"/>
                <a:gd name="connsiteX7" fmla="*/ 2396971 w 2414726"/>
                <a:gd name="connsiteY7" fmla="*/ 319596 h 754601"/>
                <a:gd name="connsiteX8" fmla="*/ 2414726 w 2414726"/>
                <a:gd name="connsiteY8" fmla="*/ 656947 h 754601"/>
                <a:gd name="connsiteX9" fmla="*/ 2130640 w 2414726"/>
                <a:gd name="connsiteY9" fmla="*/ 754601 h 754601"/>
                <a:gd name="connsiteX10" fmla="*/ 381740 w 2414726"/>
                <a:gd name="connsiteY10" fmla="*/ 745724 h 754601"/>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2095129 w 2414726"/>
                <a:gd name="connsiteY6" fmla="*/ 44389 h 745724"/>
                <a:gd name="connsiteX7" fmla="*/ 2396971 w 2414726"/>
                <a:gd name="connsiteY7" fmla="*/ 310719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2095129 w 2414726"/>
                <a:gd name="connsiteY6" fmla="*/ 44389 h 745724"/>
                <a:gd name="connsiteX7" fmla="*/ 2299316 w 2414726"/>
                <a:gd name="connsiteY7" fmla="*/ 346230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299316 w 2414726"/>
                <a:gd name="connsiteY7" fmla="*/ 346230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015231 w 2414726"/>
                <a:gd name="connsiteY7" fmla="*/ 301842 h 745724"/>
                <a:gd name="connsiteX8" fmla="*/ 2414726 w 2414726"/>
                <a:gd name="connsiteY8" fmla="*/ 648070 h 745724"/>
                <a:gd name="connsiteX9" fmla="*/ 2130640 w 2414726"/>
                <a:gd name="connsiteY9" fmla="*/ 745724 h 745724"/>
                <a:gd name="connsiteX10" fmla="*/ 381740 w 2414726"/>
                <a:gd name="connsiteY10"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015231 w 2414726"/>
                <a:gd name="connsiteY7" fmla="*/ 301842 h 745724"/>
                <a:gd name="connsiteX8" fmla="*/ 2112885 w 2414726"/>
                <a:gd name="connsiteY8" fmla="*/ 372861 h 745724"/>
                <a:gd name="connsiteX9" fmla="*/ 2414726 w 2414726"/>
                <a:gd name="connsiteY9" fmla="*/ 648070 h 745724"/>
                <a:gd name="connsiteX10" fmla="*/ 2130640 w 2414726"/>
                <a:gd name="connsiteY10" fmla="*/ 745724 h 745724"/>
                <a:gd name="connsiteX11" fmla="*/ 381740 w 2414726"/>
                <a:gd name="connsiteY11" fmla="*/ 736847 h 745724"/>
                <a:gd name="connsiteX0" fmla="*/ 381740 w 2414726"/>
                <a:gd name="connsiteY0" fmla="*/ 736847 h 745724"/>
                <a:gd name="connsiteX1" fmla="*/ 0 w 2414726"/>
                <a:gd name="connsiteY1" fmla="*/ 736847 h 745724"/>
                <a:gd name="connsiteX2" fmla="*/ 8877 w 2414726"/>
                <a:gd name="connsiteY2" fmla="*/ 568172 h 745724"/>
                <a:gd name="connsiteX3" fmla="*/ 159798 w 2414726"/>
                <a:gd name="connsiteY3" fmla="*/ 417251 h 745724"/>
                <a:gd name="connsiteX4" fmla="*/ 754602 w 2414726"/>
                <a:gd name="connsiteY4" fmla="*/ 257453 h 745724"/>
                <a:gd name="connsiteX5" fmla="*/ 1127464 w 2414726"/>
                <a:gd name="connsiteY5" fmla="*/ 0 h 745724"/>
                <a:gd name="connsiteX6" fmla="*/ 1784411 w 2414726"/>
                <a:gd name="connsiteY6" fmla="*/ 17756 h 745724"/>
                <a:gd name="connsiteX7" fmla="*/ 2015231 w 2414726"/>
                <a:gd name="connsiteY7" fmla="*/ 301842 h 745724"/>
                <a:gd name="connsiteX8" fmla="*/ 2405848 w 2414726"/>
                <a:gd name="connsiteY8" fmla="*/ 372861 h 745724"/>
                <a:gd name="connsiteX9" fmla="*/ 2414726 w 2414726"/>
                <a:gd name="connsiteY9" fmla="*/ 648070 h 745724"/>
                <a:gd name="connsiteX10" fmla="*/ 2130640 w 2414726"/>
                <a:gd name="connsiteY10" fmla="*/ 745724 h 745724"/>
                <a:gd name="connsiteX11" fmla="*/ 381740 w 2414726"/>
                <a:gd name="connsiteY11" fmla="*/ 736847 h 745724"/>
                <a:gd name="connsiteX0" fmla="*/ 413263 w 2446249"/>
                <a:gd name="connsiteY0" fmla="*/ 736847 h 745724"/>
                <a:gd name="connsiteX1" fmla="*/ 31523 w 2446249"/>
                <a:gd name="connsiteY1" fmla="*/ 736847 h 745724"/>
                <a:gd name="connsiteX2" fmla="*/ 40400 w 2446249"/>
                <a:gd name="connsiteY2" fmla="*/ 568172 h 745724"/>
                <a:gd name="connsiteX3" fmla="*/ 191321 w 2446249"/>
                <a:gd name="connsiteY3" fmla="*/ 417251 h 745724"/>
                <a:gd name="connsiteX4" fmla="*/ 786125 w 2446249"/>
                <a:gd name="connsiteY4" fmla="*/ 257453 h 745724"/>
                <a:gd name="connsiteX5" fmla="*/ 1158987 w 2446249"/>
                <a:gd name="connsiteY5" fmla="*/ 0 h 745724"/>
                <a:gd name="connsiteX6" fmla="*/ 1815934 w 2446249"/>
                <a:gd name="connsiteY6" fmla="*/ 17756 h 745724"/>
                <a:gd name="connsiteX7" fmla="*/ 2046754 w 2446249"/>
                <a:gd name="connsiteY7" fmla="*/ 301842 h 745724"/>
                <a:gd name="connsiteX8" fmla="*/ 2437371 w 2446249"/>
                <a:gd name="connsiteY8" fmla="*/ 372861 h 745724"/>
                <a:gd name="connsiteX9" fmla="*/ 2446249 w 2446249"/>
                <a:gd name="connsiteY9" fmla="*/ 648070 h 745724"/>
                <a:gd name="connsiteX10" fmla="*/ 2162163 w 2446249"/>
                <a:gd name="connsiteY10" fmla="*/ 745724 h 745724"/>
                <a:gd name="connsiteX11" fmla="*/ 413263 w 2446249"/>
                <a:gd name="connsiteY11" fmla="*/ 736847 h 745724"/>
                <a:gd name="connsiteX0" fmla="*/ 413263 w 2446249"/>
                <a:gd name="connsiteY0" fmla="*/ 736847 h 745724"/>
                <a:gd name="connsiteX1" fmla="*/ 31523 w 2446249"/>
                <a:gd name="connsiteY1" fmla="*/ 736847 h 745724"/>
                <a:gd name="connsiteX2" fmla="*/ 40400 w 2446249"/>
                <a:gd name="connsiteY2" fmla="*/ 568172 h 745724"/>
                <a:gd name="connsiteX3" fmla="*/ 191321 w 2446249"/>
                <a:gd name="connsiteY3" fmla="*/ 417251 h 745724"/>
                <a:gd name="connsiteX4" fmla="*/ 786125 w 2446249"/>
                <a:gd name="connsiteY4" fmla="*/ 257453 h 745724"/>
                <a:gd name="connsiteX5" fmla="*/ 1158987 w 2446249"/>
                <a:gd name="connsiteY5" fmla="*/ 0 h 745724"/>
                <a:gd name="connsiteX6" fmla="*/ 1815934 w 2446249"/>
                <a:gd name="connsiteY6" fmla="*/ 17756 h 745724"/>
                <a:gd name="connsiteX7" fmla="*/ 2046754 w 2446249"/>
                <a:gd name="connsiteY7" fmla="*/ 301842 h 745724"/>
                <a:gd name="connsiteX8" fmla="*/ 2437371 w 2446249"/>
                <a:gd name="connsiteY8" fmla="*/ 372861 h 745724"/>
                <a:gd name="connsiteX9" fmla="*/ 2446249 w 2446249"/>
                <a:gd name="connsiteY9" fmla="*/ 648070 h 745724"/>
                <a:gd name="connsiteX10" fmla="*/ 2162163 w 2446249"/>
                <a:gd name="connsiteY10" fmla="*/ 745724 h 745724"/>
                <a:gd name="connsiteX11" fmla="*/ 413263 w 2446249"/>
                <a:gd name="connsiteY11" fmla="*/ 736847 h 745724"/>
                <a:gd name="connsiteX0" fmla="*/ 413263 w 2446249"/>
                <a:gd name="connsiteY0" fmla="*/ 762471 h 771348"/>
                <a:gd name="connsiteX1" fmla="*/ 31523 w 2446249"/>
                <a:gd name="connsiteY1" fmla="*/ 762471 h 771348"/>
                <a:gd name="connsiteX2" fmla="*/ 40400 w 2446249"/>
                <a:gd name="connsiteY2" fmla="*/ 593796 h 771348"/>
                <a:gd name="connsiteX3" fmla="*/ 191321 w 2446249"/>
                <a:gd name="connsiteY3" fmla="*/ 442875 h 771348"/>
                <a:gd name="connsiteX4" fmla="*/ 786125 w 2446249"/>
                <a:gd name="connsiteY4" fmla="*/ 283077 h 771348"/>
                <a:gd name="connsiteX5" fmla="*/ 1158987 w 2446249"/>
                <a:gd name="connsiteY5" fmla="*/ 25624 h 771348"/>
                <a:gd name="connsiteX6" fmla="*/ 1815934 w 2446249"/>
                <a:gd name="connsiteY6" fmla="*/ 43380 h 771348"/>
                <a:gd name="connsiteX7" fmla="*/ 2046754 w 2446249"/>
                <a:gd name="connsiteY7" fmla="*/ 327466 h 771348"/>
                <a:gd name="connsiteX8" fmla="*/ 2437371 w 2446249"/>
                <a:gd name="connsiteY8" fmla="*/ 398485 h 771348"/>
                <a:gd name="connsiteX9" fmla="*/ 2446249 w 2446249"/>
                <a:gd name="connsiteY9" fmla="*/ 673694 h 771348"/>
                <a:gd name="connsiteX10" fmla="*/ 2162163 w 2446249"/>
                <a:gd name="connsiteY10" fmla="*/ 771348 h 771348"/>
                <a:gd name="connsiteX11" fmla="*/ 413263 w 2446249"/>
                <a:gd name="connsiteY11" fmla="*/ 762471 h 771348"/>
                <a:gd name="connsiteX0" fmla="*/ 413263 w 2510029"/>
                <a:gd name="connsiteY0" fmla="*/ 762471 h 771348"/>
                <a:gd name="connsiteX1" fmla="*/ 31523 w 2510029"/>
                <a:gd name="connsiteY1" fmla="*/ 762471 h 771348"/>
                <a:gd name="connsiteX2" fmla="*/ 40400 w 2510029"/>
                <a:gd name="connsiteY2" fmla="*/ 593796 h 771348"/>
                <a:gd name="connsiteX3" fmla="*/ 191321 w 2510029"/>
                <a:gd name="connsiteY3" fmla="*/ 442875 h 771348"/>
                <a:gd name="connsiteX4" fmla="*/ 786125 w 2510029"/>
                <a:gd name="connsiteY4" fmla="*/ 283077 h 771348"/>
                <a:gd name="connsiteX5" fmla="*/ 1158987 w 2510029"/>
                <a:gd name="connsiteY5" fmla="*/ 25624 h 771348"/>
                <a:gd name="connsiteX6" fmla="*/ 1815934 w 2510029"/>
                <a:gd name="connsiteY6" fmla="*/ 43380 h 771348"/>
                <a:gd name="connsiteX7" fmla="*/ 2046754 w 2510029"/>
                <a:gd name="connsiteY7" fmla="*/ 327466 h 771348"/>
                <a:gd name="connsiteX8" fmla="*/ 2437371 w 2510029"/>
                <a:gd name="connsiteY8" fmla="*/ 398485 h 771348"/>
                <a:gd name="connsiteX9" fmla="*/ 2446249 w 2510029"/>
                <a:gd name="connsiteY9" fmla="*/ 673694 h 771348"/>
                <a:gd name="connsiteX10" fmla="*/ 2162163 w 2510029"/>
                <a:gd name="connsiteY10" fmla="*/ 771348 h 771348"/>
                <a:gd name="connsiteX11" fmla="*/ 413263 w 2510029"/>
                <a:gd name="connsiteY11" fmla="*/ 762471 h 771348"/>
                <a:gd name="connsiteX0" fmla="*/ 413263 w 2503477"/>
                <a:gd name="connsiteY0" fmla="*/ 762471 h 771348"/>
                <a:gd name="connsiteX1" fmla="*/ 31523 w 2503477"/>
                <a:gd name="connsiteY1" fmla="*/ 762471 h 771348"/>
                <a:gd name="connsiteX2" fmla="*/ 40400 w 2503477"/>
                <a:gd name="connsiteY2" fmla="*/ 593796 h 771348"/>
                <a:gd name="connsiteX3" fmla="*/ 191321 w 2503477"/>
                <a:gd name="connsiteY3" fmla="*/ 442875 h 771348"/>
                <a:gd name="connsiteX4" fmla="*/ 786125 w 2503477"/>
                <a:gd name="connsiteY4" fmla="*/ 283077 h 771348"/>
                <a:gd name="connsiteX5" fmla="*/ 1158987 w 2503477"/>
                <a:gd name="connsiteY5" fmla="*/ 25624 h 771348"/>
                <a:gd name="connsiteX6" fmla="*/ 1815934 w 2503477"/>
                <a:gd name="connsiteY6" fmla="*/ 43380 h 771348"/>
                <a:gd name="connsiteX7" fmla="*/ 2046754 w 2503477"/>
                <a:gd name="connsiteY7" fmla="*/ 327466 h 771348"/>
                <a:gd name="connsiteX8" fmla="*/ 2437371 w 2503477"/>
                <a:gd name="connsiteY8" fmla="*/ 398485 h 771348"/>
                <a:gd name="connsiteX9" fmla="*/ 2446249 w 2503477"/>
                <a:gd name="connsiteY9" fmla="*/ 673694 h 771348"/>
                <a:gd name="connsiteX10" fmla="*/ 2162163 w 2503477"/>
                <a:gd name="connsiteY10" fmla="*/ 771348 h 771348"/>
                <a:gd name="connsiteX11" fmla="*/ 413263 w 2503477"/>
                <a:gd name="connsiteY11" fmla="*/ 762471 h 771348"/>
                <a:gd name="connsiteX0" fmla="*/ 415690 w 2505904"/>
                <a:gd name="connsiteY0" fmla="*/ 762471 h 771348"/>
                <a:gd name="connsiteX1" fmla="*/ 33950 w 2505904"/>
                <a:gd name="connsiteY1" fmla="*/ 762471 h 771348"/>
                <a:gd name="connsiteX2" fmla="*/ 42827 w 2505904"/>
                <a:gd name="connsiteY2" fmla="*/ 593796 h 771348"/>
                <a:gd name="connsiteX3" fmla="*/ 247014 w 2505904"/>
                <a:gd name="connsiteY3" fmla="*/ 389609 h 771348"/>
                <a:gd name="connsiteX4" fmla="*/ 788552 w 2505904"/>
                <a:gd name="connsiteY4" fmla="*/ 283077 h 771348"/>
                <a:gd name="connsiteX5" fmla="*/ 1161414 w 2505904"/>
                <a:gd name="connsiteY5" fmla="*/ 25624 h 771348"/>
                <a:gd name="connsiteX6" fmla="*/ 1818361 w 2505904"/>
                <a:gd name="connsiteY6" fmla="*/ 43380 h 771348"/>
                <a:gd name="connsiteX7" fmla="*/ 2049181 w 2505904"/>
                <a:gd name="connsiteY7" fmla="*/ 327466 h 771348"/>
                <a:gd name="connsiteX8" fmla="*/ 2439798 w 2505904"/>
                <a:gd name="connsiteY8" fmla="*/ 398485 h 771348"/>
                <a:gd name="connsiteX9" fmla="*/ 2448676 w 2505904"/>
                <a:gd name="connsiteY9" fmla="*/ 673694 h 771348"/>
                <a:gd name="connsiteX10" fmla="*/ 2164590 w 2505904"/>
                <a:gd name="connsiteY10" fmla="*/ 771348 h 771348"/>
                <a:gd name="connsiteX11" fmla="*/ 415690 w 2505904"/>
                <a:gd name="connsiteY11" fmla="*/ 762471 h 771348"/>
                <a:gd name="connsiteX0" fmla="*/ 412823 w 2503037"/>
                <a:gd name="connsiteY0" fmla="*/ 762471 h 771348"/>
                <a:gd name="connsiteX1" fmla="*/ 31083 w 2503037"/>
                <a:gd name="connsiteY1" fmla="*/ 762471 h 771348"/>
                <a:gd name="connsiteX2" fmla="*/ 48837 w 2503037"/>
                <a:gd name="connsiteY2" fmla="*/ 513897 h 771348"/>
                <a:gd name="connsiteX3" fmla="*/ 244147 w 2503037"/>
                <a:gd name="connsiteY3" fmla="*/ 389609 h 771348"/>
                <a:gd name="connsiteX4" fmla="*/ 785685 w 2503037"/>
                <a:gd name="connsiteY4" fmla="*/ 283077 h 771348"/>
                <a:gd name="connsiteX5" fmla="*/ 1158547 w 2503037"/>
                <a:gd name="connsiteY5" fmla="*/ 25624 h 771348"/>
                <a:gd name="connsiteX6" fmla="*/ 1815494 w 2503037"/>
                <a:gd name="connsiteY6" fmla="*/ 43380 h 771348"/>
                <a:gd name="connsiteX7" fmla="*/ 2046314 w 2503037"/>
                <a:gd name="connsiteY7" fmla="*/ 327466 h 771348"/>
                <a:gd name="connsiteX8" fmla="*/ 2436931 w 2503037"/>
                <a:gd name="connsiteY8" fmla="*/ 398485 h 771348"/>
                <a:gd name="connsiteX9" fmla="*/ 2445809 w 2503037"/>
                <a:gd name="connsiteY9" fmla="*/ 673694 h 771348"/>
                <a:gd name="connsiteX10" fmla="*/ 2161723 w 2503037"/>
                <a:gd name="connsiteY10" fmla="*/ 771348 h 771348"/>
                <a:gd name="connsiteX11" fmla="*/ 412823 w 2503037"/>
                <a:gd name="connsiteY11" fmla="*/ 762471 h 7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3037" h="771348">
                  <a:moveTo>
                    <a:pt x="412823" y="762471"/>
                  </a:moveTo>
                  <a:lnTo>
                    <a:pt x="31083" y="762471"/>
                  </a:lnTo>
                  <a:cubicBezTo>
                    <a:pt x="-31061" y="734359"/>
                    <a:pt x="13326" y="576041"/>
                    <a:pt x="48837" y="513897"/>
                  </a:cubicBezTo>
                  <a:cubicBezTo>
                    <a:pt x="84348" y="451753"/>
                    <a:pt x="121339" y="428079"/>
                    <a:pt x="244147" y="389609"/>
                  </a:cubicBezTo>
                  <a:cubicBezTo>
                    <a:pt x="366955" y="351139"/>
                    <a:pt x="605172" y="318588"/>
                    <a:pt x="785685" y="283077"/>
                  </a:cubicBezTo>
                  <a:lnTo>
                    <a:pt x="1158547" y="25624"/>
                  </a:lnTo>
                  <a:cubicBezTo>
                    <a:pt x="1330182" y="-14326"/>
                    <a:pt x="1667533" y="-6927"/>
                    <a:pt x="1815494" y="43380"/>
                  </a:cubicBezTo>
                  <a:cubicBezTo>
                    <a:pt x="1963455" y="93687"/>
                    <a:pt x="1942741" y="268282"/>
                    <a:pt x="2046314" y="327466"/>
                  </a:cubicBezTo>
                  <a:lnTo>
                    <a:pt x="2436931" y="398485"/>
                  </a:lnTo>
                  <a:cubicBezTo>
                    <a:pt x="2503513" y="456190"/>
                    <a:pt x="2540504" y="641143"/>
                    <a:pt x="2445809" y="673694"/>
                  </a:cubicBezTo>
                  <a:lnTo>
                    <a:pt x="2161723" y="771348"/>
                  </a:lnTo>
                  <a:lnTo>
                    <a:pt x="412823" y="762471"/>
                  </a:lnTo>
                  <a:close/>
                </a:path>
              </a:pathLst>
            </a:cu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56" name="Oval 69"/>
            <p:cNvSpPr/>
            <p:nvPr/>
          </p:nvSpPr>
          <p:spPr>
            <a:xfrm>
              <a:off x="1524000" y="1981200"/>
              <a:ext cx="381000" cy="381000"/>
            </a:xfrm>
            <a:prstGeom prst="ellipse">
              <a:avLst/>
            </a:prstGeom>
            <a:solidFill>
              <a:srgbClr val="4F81BD"/>
            </a:solidFill>
            <a:ln w="76200" cap="flat" cmpd="sng" algn="ctr">
              <a:solidFill>
                <a:srgbClr val="8064A2">
                  <a:lumMod val="20000"/>
                  <a:lumOff val="8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57" name="Oval 70"/>
            <p:cNvSpPr/>
            <p:nvPr/>
          </p:nvSpPr>
          <p:spPr>
            <a:xfrm>
              <a:off x="2895600" y="1981200"/>
              <a:ext cx="381000" cy="381000"/>
            </a:xfrm>
            <a:prstGeom prst="ellipse">
              <a:avLst/>
            </a:prstGeom>
            <a:solidFill>
              <a:srgbClr val="4F81BD"/>
            </a:solidFill>
            <a:ln w="76200" cap="flat" cmpd="sng" algn="ctr">
              <a:solidFill>
                <a:srgbClr val="8064A2">
                  <a:lumMod val="20000"/>
                  <a:lumOff val="8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sp>
        <p:nvSpPr>
          <p:cNvPr id="148" name="TextBox 72"/>
          <p:cNvSpPr txBox="1"/>
          <p:nvPr/>
        </p:nvSpPr>
        <p:spPr>
          <a:xfrm>
            <a:off x="7322683" y="1601946"/>
            <a:ext cx="2569678" cy="86177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dirty="0"/>
              <a:t>„Classical“</a:t>
            </a:r>
            <a:r>
              <a:rPr kumimoji="0" lang="en-US" sz="1800" b="0" i="0" u="none" strike="noStrike" kern="1200" cap="none" spc="0" normalizeH="0" baseline="0" noProof="0" dirty="0">
                <a:ln>
                  <a:noFill/>
                </a:ln>
                <a:effectLst/>
                <a:uLnTx/>
                <a:uFillTx/>
                <a:latin typeface="Calibri"/>
              </a:rPr>
              <a:t> approach</a:t>
            </a:r>
            <a:br>
              <a:rPr kumimoji="0" lang="en-US" sz="1800" b="0" i="0" u="none" strike="noStrike" kern="1200" cap="none" spc="0" normalizeH="0" baseline="0" noProof="0" dirty="0">
                <a:ln>
                  <a:noFill/>
                </a:ln>
                <a:effectLst/>
                <a:uLnTx/>
                <a:uFillTx/>
                <a:latin typeface="Calibri"/>
              </a:rPr>
            </a:br>
            <a:r>
              <a:rPr lang="en-US" sz="1400" dirty="0">
                <a:solidFill>
                  <a:prstClr val="black"/>
                </a:solidFill>
              </a:rPr>
              <a:t>(for a single system/component)</a:t>
            </a:r>
          </a:p>
          <a:p>
            <a:pPr lvl="0" algn="ctr">
              <a:defRPr/>
            </a:pPr>
            <a:endParaRPr kumimoji="0" lang="en-US" sz="1800" b="0" i="0" u="none" strike="noStrike" kern="1200" cap="none" spc="0" normalizeH="0" baseline="0" noProof="0" dirty="0">
              <a:ln>
                <a:noFill/>
              </a:ln>
              <a:effectLst/>
              <a:uLnTx/>
              <a:uFillTx/>
              <a:latin typeface="Calibri"/>
            </a:endParaRPr>
          </a:p>
        </p:txBody>
      </p:sp>
      <p:sp>
        <p:nvSpPr>
          <p:cNvPr id="149" name="TextBox 73"/>
          <p:cNvSpPr txBox="1"/>
          <p:nvPr/>
        </p:nvSpPr>
        <p:spPr>
          <a:xfrm>
            <a:off x="7138738" y="3474158"/>
            <a:ext cx="28487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sysClr val="windowText" lastClr="000000"/>
                </a:solidFill>
                <a:effectLst/>
                <a:uLnTx/>
                <a:uFillTx/>
                <a:latin typeface="Calibri"/>
                <a:ea typeface="+mn-ea"/>
                <a:cs typeface="+mn-cs"/>
              </a:rPr>
              <a:t>Driving capabilities + more...</a:t>
            </a:r>
          </a:p>
        </p:txBody>
      </p:sp>
      <p:sp>
        <p:nvSpPr>
          <p:cNvPr id="150" name="Isosceles Triangle 1"/>
          <p:cNvSpPr/>
          <p:nvPr/>
        </p:nvSpPr>
        <p:spPr>
          <a:xfrm rot="10800000">
            <a:off x="7230570" y="3903076"/>
            <a:ext cx="2523124" cy="229996"/>
          </a:xfrm>
          <a:prstGeom prst="triangle">
            <a:avLst/>
          </a:prstGeom>
          <a:solidFill>
            <a:srgbClr val="8064A2">
              <a:lumMod val="60000"/>
              <a:lumOff val="4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51" name="Rectangle 2"/>
          <p:cNvSpPr/>
          <p:nvPr/>
        </p:nvSpPr>
        <p:spPr>
          <a:xfrm>
            <a:off x="7588463" y="5162763"/>
            <a:ext cx="1982017"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dirty="0">
                <a:latin typeface="Calibri"/>
              </a:rPr>
              <a:t>New approach for</a:t>
            </a:r>
            <a:br>
              <a:rPr lang="en-US" b="1" u="sng" dirty="0">
                <a:latin typeface="Calibri"/>
              </a:rPr>
            </a:br>
            <a:r>
              <a:rPr lang="en-US" b="1" u="sng" dirty="0">
                <a:latin typeface="Calibri"/>
              </a:rPr>
              <a:t>future certification</a:t>
            </a:r>
            <a:endParaRPr kumimoji="0" lang="en-US" sz="1800" b="1" i="0" u="sng" kern="1200" cap="none" spc="0" normalizeH="0" baseline="0" dirty="0">
              <a:ln>
                <a:noFill/>
              </a:ln>
              <a:effectLst/>
              <a:uLnTx/>
              <a:uFillTx/>
              <a:latin typeface="Calibri"/>
            </a:endParaRPr>
          </a:p>
        </p:txBody>
      </p:sp>
      <p:sp>
        <p:nvSpPr>
          <p:cNvPr id="152" name="TextBox 75"/>
          <p:cNvSpPr txBox="1"/>
          <p:nvPr/>
        </p:nvSpPr>
        <p:spPr>
          <a:xfrm>
            <a:off x="1305699" y="6189680"/>
            <a:ext cx="297145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ysClr val="windowText" lastClr="000000"/>
                </a:solidFill>
                <a:effectLst/>
                <a:uLnTx/>
                <a:uFillTx/>
                <a:latin typeface="Calibri"/>
                <a:ea typeface="+mn-ea"/>
                <a:cs typeface="+mn-cs"/>
              </a:rPr>
              <a:t>e.g. vehicle with ADAS </a:t>
            </a:r>
            <a:r>
              <a:rPr kumimoji="0" lang="de-DE" sz="1400" b="0" i="0" u="none" strike="noStrike" kern="1200" cap="none" spc="0" normalizeH="0" baseline="0" noProof="0" dirty="0" err="1">
                <a:ln>
                  <a:noFill/>
                </a:ln>
                <a:solidFill>
                  <a:sysClr val="windowText" lastClr="000000"/>
                </a:solidFill>
                <a:effectLst/>
                <a:uLnTx/>
                <a:uFillTx/>
                <a:latin typeface="Calibri"/>
                <a:ea typeface="+mn-ea"/>
                <a:cs typeface="+mn-cs"/>
              </a:rPr>
              <a:t>support</a:t>
            </a:r>
            <a:r>
              <a:rPr kumimoji="0" lang="de-DE" sz="1400" b="0" i="0" u="none" strike="noStrike" kern="1200" cap="none" spc="0" normalizeH="0" baseline="0" noProof="0" dirty="0">
                <a:ln>
                  <a:noFill/>
                </a:ln>
                <a:solidFill>
                  <a:sysClr val="windowText" lastClr="000000"/>
                </a:solidFill>
                <a:effectLst/>
                <a:uLnTx/>
                <a:uFillTx/>
                <a:latin typeface="Calibri"/>
                <a:ea typeface="+mn-ea"/>
                <a:cs typeface="+mn-cs"/>
              </a:rPr>
              <a:t> (L1/L2)</a:t>
            </a: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53" name="TextBox 76"/>
          <p:cNvSpPr txBox="1"/>
          <p:nvPr/>
        </p:nvSpPr>
        <p:spPr>
          <a:xfrm>
            <a:off x="4468985" y="6182585"/>
            <a:ext cx="231710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ysClr val="windowText" lastClr="000000"/>
                </a:solidFill>
                <a:effectLst/>
                <a:uLnTx/>
                <a:uFillTx/>
                <a:latin typeface="Calibri"/>
                <a:ea typeface="+mn-ea"/>
                <a:cs typeface="+mn-cs"/>
              </a:rPr>
              <a:t>e.g. vehicle with ACSF B2 (L3)</a:t>
            </a: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54" name="TextBox 77"/>
          <p:cNvSpPr txBox="1"/>
          <p:nvPr/>
        </p:nvSpPr>
        <p:spPr>
          <a:xfrm>
            <a:off x="7452732" y="6151800"/>
            <a:ext cx="2254207"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ysClr val="windowText" lastClr="000000"/>
                </a:solidFill>
                <a:effectLst/>
                <a:uLnTx/>
                <a:uFillTx/>
                <a:latin typeface="Calibri"/>
                <a:ea typeface="+mn-ea"/>
                <a:cs typeface="+mn-cs"/>
              </a:rPr>
              <a:t>e.g. vehicle with L4</a:t>
            </a:r>
            <a:r>
              <a:rPr kumimoji="0" lang="en-US" sz="1400" b="0" i="0" u="none" strike="noStrike" kern="1200" cap="none" spc="0" normalizeH="0" dirty="0">
                <a:ln>
                  <a:noFill/>
                </a:ln>
                <a:solidFill>
                  <a:sysClr val="windowText" lastClr="000000"/>
                </a:solidFill>
                <a:effectLst/>
                <a:uLnTx/>
                <a:uFillTx/>
                <a:latin typeface="Calibri"/>
                <a:ea typeface="+mn-ea"/>
                <a:cs typeface="+mn-cs"/>
              </a:rPr>
              <a:t> system </a:t>
            </a:r>
            <a:br>
              <a:rPr kumimoji="0" lang="en-US" sz="1400" b="0" i="0" u="none" strike="noStrike" kern="1200" cap="none" spc="0" normalizeH="0" dirty="0">
                <a:ln>
                  <a:noFill/>
                </a:ln>
                <a:solidFill>
                  <a:sysClr val="windowText" lastClr="000000"/>
                </a:solidFill>
                <a:effectLst/>
                <a:uLnTx/>
                <a:uFillTx/>
                <a:latin typeface="Calibri"/>
                <a:ea typeface="+mn-ea"/>
                <a:cs typeface="+mn-cs"/>
              </a:rPr>
            </a:br>
            <a:r>
              <a:rPr kumimoji="0" lang="en-US" sz="1400" b="0" i="0" u="none" strike="noStrike" kern="1200" cap="none" spc="0" normalizeH="0" dirty="0">
                <a:ln>
                  <a:noFill/>
                </a:ln>
                <a:solidFill>
                  <a:sysClr val="windowText" lastClr="000000"/>
                </a:solidFill>
                <a:effectLst/>
                <a:uLnTx/>
                <a:uFillTx/>
                <a:latin typeface="Calibri"/>
                <a:ea typeface="+mn-ea"/>
                <a:cs typeface="+mn-cs"/>
              </a:rPr>
              <a:t>without conventional driver</a:t>
            </a:r>
            <a:r>
              <a:rPr kumimoji="0" lang="en-US" sz="1400" b="0" i="0" u="none" strike="noStrike" kern="1200" cap="none" spc="0" normalizeH="0" baseline="0" dirty="0">
                <a:ln>
                  <a:noFill/>
                </a:ln>
                <a:solidFill>
                  <a:sysClr val="windowText" lastClr="000000"/>
                </a:solidFill>
                <a:effectLst/>
                <a:uLnTx/>
                <a:uFillTx/>
                <a:latin typeface="Calibri"/>
                <a:ea typeface="+mn-ea"/>
                <a:cs typeface="+mn-cs"/>
              </a:rPr>
              <a:t> </a:t>
            </a:r>
          </a:p>
        </p:txBody>
      </p:sp>
      <p:sp>
        <p:nvSpPr>
          <p:cNvPr id="3" name="Textfeld 2"/>
          <p:cNvSpPr txBox="1"/>
          <p:nvPr/>
        </p:nvSpPr>
        <p:spPr>
          <a:xfrm>
            <a:off x="4935474" y="3760606"/>
            <a:ext cx="2078545" cy="553998"/>
          </a:xfrm>
          <a:prstGeom prst="rect">
            <a:avLst/>
          </a:prstGeom>
          <a:noFill/>
        </p:spPr>
        <p:txBody>
          <a:bodyPr wrap="square" rtlCol="0">
            <a:spAutoFit/>
          </a:bodyPr>
          <a:lstStyle/>
          <a:p>
            <a:r>
              <a:rPr lang="en-US" sz="1000" dirty="0"/>
              <a:t>Driving capability (DDT, OEDR) with the system during operation, but handover to driver necessary </a:t>
            </a:r>
          </a:p>
        </p:txBody>
      </p:sp>
      <p:sp>
        <p:nvSpPr>
          <p:cNvPr id="4" name="Textfeld 3"/>
          <p:cNvSpPr txBox="1"/>
          <p:nvPr/>
        </p:nvSpPr>
        <p:spPr>
          <a:xfrm>
            <a:off x="7733792" y="3856073"/>
            <a:ext cx="1752552" cy="307777"/>
          </a:xfrm>
          <a:prstGeom prst="rect">
            <a:avLst/>
          </a:prstGeom>
          <a:noFill/>
        </p:spPr>
        <p:txBody>
          <a:bodyPr wrap="square" rtlCol="0">
            <a:spAutoFit/>
          </a:bodyPr>
          <a:lstStyle/>
          <a:p>
            <a:r>
              <a:rPr lang="en-US" sz="1400" dirty="0"/>
              <a:t>Confirmed through</a:t>
            </a:r>
          </a:p>
        </p:txBody>
      </p:sp>
      <p:grpSp>
        <p:nvGrpSpPr>
          <p:cNvPr id="78" name="Group 13"/>
          <p:cNvGrpSpPr/>
          <p:nvPr/>
        </p:nvGrpSpPr>
        <p:grpSpPr>
          <a:xfrm>
            <a:off x="4386085" y="4147958"/>
            <a:ext cx="643433" cy="1567086"/>
            <a:chOff x="5123897" y="905521"/>
            <a:chExt cx="649548" cy="1851735"/>
          </a:xfrm>
        </p:grpSpPr>
        <p:sp>
          <p:nvSpPr>
            <p:cNvPr id="79" name="Oval 6"/>
            <p:cNvSpPr/>
            <p:nvPr/>
          </p:nvSpPr>
          <p:spPr>
            <a:xfrm>
              <a:off x="5285913" y="905521"/>
              <a:ext cx="324774" cy="346229"/>
            </a:xfrm>
            <a:prstGeom prst="ellipse">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0" name="Flowchart: Alternate Process 7"/>
            <p:cNvSpPr/>
            <p:nvPr/>
          </p:nvSpPr>
          <p:spPr>
            <a:xfrm>
              <a:off x="5257800" y="1295400"/>
              <a:ext cx="381000" cy="838200"/>
            </a:xfrm>
            <a:prstGeom prst="flowChartAlternateProcess">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1" name="Flowchart: Alternate Process 9"/>
            <p:cNvSpPr/>
            <p:nvPr/>
          </p:nvSpPr>
          <p:spPr>
            <a:xfrm>
              <a:off x="5655076" y="1327213"/>
              <a:ext cx="118369" cy="609600"/>
            </a:xfrm>
            <a:prstGeom prst="flowChartAlternateProcess">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2" name="Flowchart: Alternate Process 10"/>
            <p:cNvSpPr/>
            <p:nvPr/>
          </p:nvSpPr>
          <p:spPr>
            <a:xfrm>
              <a:off x="5257800" y="2147656"/>
              <a:ext cx="152400" cy="609600"/>
            </a:xfrm>
            <a:prstGeom prst="flowChartAlternateProcess">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3" name="Flowchart: Alternate Process 11"/>
            <p:cNvSpPr/>
            <p:nvPr/>
          </p:nvSpPr>
          <p:spPr>
            <a:xfrm>
              <a:off x="5486400" y="2147656"/>
              <a:ext cx="152400" cy="609600"/>
            </a:xfrm>
            <a:prstGeom prst="flowChartAlternateProcess">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4" name="Flowchart: Alternate Process 12"/>
            <p:cNvSpPr/>
            <p:nvPr/>
          </p:nvSpPr>
          <p:spPr>
            <a:xfrm>
              <a:off x="5123897" y="1337570"/>
              <a:ext cx="118369" cy="609600"/>
            </a:xfrm>
            <a:prstGeom prst="flowChartAlternateProcess">
              <a:avLst/>
            </a:prstGeom>
            <a:solidFill>
              <a:srgbClr val="4F81B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sp>
        <p:nvSpPr>
          <p:cNvPr id="85" name="Down Arrow 61"/>
          <p:cNvSpPr/>
          <p:nvPr/>
        </p:nvSpPr>
        <p:spPr>
          <a:xfrm>
            <a:off x="2726182" y="2237580"/>
            <a:ext cx="310719" cy="230792"/>
          </a:xfrm>
          <a:prstGeom prst="downArrow">
            <a:avLst/>
          </a:prstGeom>
          <a:no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6" name="Down Arrow 61"/>
          <p:cNvSpPr/>
          <p:nvPr/>
        </p:nvSpPr>
        <p:spPr>
          <a:xfrm>
            <a:off x="5634346" y="2201493"/>
            <a:ext cx="310719" cy="230792"/>
          </a:xfrm>
          <a:prstGeom prst="downArrow">
            <a:avLst/>
          </a:prstGeom>
          <a:no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7" name="Down Arrow 61"/>
          <p:cNvSpPr/>
          <p:nvPr/>
        </p:nvSpPr>
        <p:spPr>
          <a:xfrm>
            <a:off x="8549364" y="2203171"/>
            <a:ext cx="310719" cy="230792"/>
          </a:xfrm>
          <a:prstGeom prst="downArrow">
            <a:avLst/>
          </a:prstGeom>
          <a:no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8" name="Down Arrow 66"/>
          <p:cNvSpPr/>
          <p:nvPr/>
        </p:nvSpPr>
        <p:spPr>
          <a:xfrm rot="10800000">
            <a:off x="8442735" y="3209737"/>
            <a:ext cx="310719" cy="230792"/>
          </a:xfrm>
          <a:prstGeom prst="downArrow">
            <a:avLst/>
          </a:prstGeom>
          <a:no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90" name="Rectangle 31"/>
          <p:cNvSpPr/>
          <p:nvPr/>
        </p:nvSpPr>
        <p:spPr>
          <a:xfrm>
            <a:off x="5405281" y="4510164"/>
            <a:ext cx="152496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ysClr val="windowText" lastClr="000000"/>
                </a:solidFill>
                <a:effectLst/>
                <a:uLnTx/>
                <a:uFillTx/>
                <a:latin typeface="Calibri"/>
                <a:ea typeface="+mn-ea"/>
                <a:cs typeface="+mn-cs"/>
              </a:rPr>
              <a:t>Driving Permit</a:t>
            </a:r>
          </a:p>
        </p:txBody>
      </p:sp>
      <p:sp>
        <p:nvSpPr>
          <p:cNvPr id="62" name="TextBox 30"/>
          <p:cNvSpPr txBox="1"/>
          <p:nvPr/>
        </p:nvSpPr>
        <p:spPr>
          <a:xfrm>
            <a:off x="5463983" y="4841891"/>
            <a:ext cx="1722108"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7475" indent="-117475">
              <a:buFont typeface="Arial" panose="020B0604020202020204" pitchFamily="34" charset="0"/>
              <a:buChar char="•"/>
              <a:defRPr/>
            </a:pPr>
            <a:r>
              <a:rPr lang="en-US" sz="1400" dirty="0">
                <a:solidFill>
                  <a:sysClr val="windowText" lastClr="000000"/>
                </a:solidFill>
              </a:rPr>
              <a:t>Theoretical Test</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Calibri"/>
              </a:rPr>
              <a:t>Practical test</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a:rPr>
              <a:t>Excerpt</a:t>
            </a:r>
            <a:r>
              <a:rPr kumimoji="0" lang="en-US" sz="1400" b="0" i="0" u="none" strike="noStrike" kern="1200" cap="none" spc="0" normalizeH="0" baseline="0" noProof="0" dirty="0">
                <a:ln>
                  <a:noFill/>
                </a:ln>
                <a:effectLst/>
                <a:uLnTx/>
                <a:uFillTx/>
                <a:latin typeface="Calibri"/>
              </a:rPr>
              <a:t> of driver‘s</a:t>
            </a:r>
            <a:r>
              <a:rPr lang="en-US" sz="1400" dirty="0">
                <a:latin typeface="Calibri"/>
              </a:rPr>
              <a:t> </a:t>
            </a:r>
            <a:r>
              <a:rPr kumimoji="0" lang="en-US" sz="1400" b="0" i="0" u="none" strike="noStrike" kern="1200" cap="none" spc="0" normalizeH="0" baseline="0" noProof="0" dirty="0">
                <a:ln>
                  <a:noFill/>
                </a:ln>
                <a:effectLst/>
                <a:uLnTx/>
                <a:uFillTx/>
                <a:latin typeface="Calibri"/>
              </a:rPr>
              <a:t>capabilities</a:t>
            </a:r>
          </a:p>
        </p:txBody>
      </p:sp>
      <p:sp>
        <p:nvSpPr>
          <p:cNvPr id="67" name="Rechteck 66"/>
          <p:cNvSpPr/>
          <p:nvPr/>
        </p:nvSpPr>
        <p:spPr>
          <a:xfrm>
            <a:off x="2477274" y="4489863"/>
            <a:ext cx="1517520" cy="389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1669944" y="3492210"/>
            <a:ext cx="1852128" cy="3245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1515727" y="1703505"/>
            <a:ext cx="2426938" cy="501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4458287" y="1675161"/>
            <a:ext cx="2426938" cy="501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7367321" y="1675333"/>
            <a:ext cx="2426938" cy="501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4537919" y="3493310"/>
            <a:ext cx="1852128" cy="3245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7195519" y="3484114"/>
            <a:ext cx="2706270" cy="3245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5451420" y="4518129"/>
            <a:ext cx="1517520" cy="389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746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8123"/>
            <a:ext cx="10810876" cy="1325563"/>
          </a:xfrm>
          <a:solidFill>
            <a:schemeClr val="accent1">
              <a:lumMod val="75000"/>
            </a:schemeClr>
          </a:solidFill>
        </p:spPr>
        <p:txBody>
          <a:bodyPr/>
          <a:lstStyle/>
          <a:p>
            <a:pPr marL="85725" indent="276225"/>
            <a:r>
              <a:rPr lang="en-US" b="1" dirty="0">
                <a:solidFill>
                  <a:schemeClr val="bg1"/>
                </a:solidFill>
              </a:rPr>
              <a:t>Overview: Concept for ADS Certification</a:t>
            </a:r>
          </a:p>
        </p:txBody>
      </p:sp>
    </p:spTree>
    <p:extLst>
      <p:ext uri="{BB962C8B-B14F-4D97-AF65-F5344CB8AC3E}">
        <p14:creationId xmlns:p14="http://schemas.microsoft.com/office/powerpoint/2010/main" val="3658401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m 11"/>
          <p:cNvSpPr/>
          <p:nvPr/>
        </p:nvSpPr>
        <p:spPr>
          <a:xfrm>
            <a:off x="243066" y="4205876"/>
            <a:ext cx="1577389" cy="1519454"/>
          </a:xfrm>
          <a:prstGeom prst="parallelogram">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00325" indent="-285750">
              <a:buFont typeface="Wingdings" panose="05000000000000000000" pitchFamily="2" charset="2"/>
              <a:buChar char="Ø"/>
            </a:pPr>
            <a:endParaRPr lang="de-DE" sz="1500">
              <a:solidFill>
                <a:schemeClr val="bg1"/>
              </a:solidFill>
            </a:endParaRPr>
          </a:p>
        </p:txBody>
      </p:sp>
      <p:sp>
        <p:nvSpPr>
          <p:cNvPr id="11" name="Parallelogramm 10"/>
          <p:cNvSpPr/>
          <p:nvPr/>
        </p:nvSpPr>
        <p:spPr>
          <a:xfrm>
            <a:off x="638277" y="2635761"/>
            <a:ext cx="1228230" cy="1536341"/>
          </a:xfrm>
          <a:prstGeom prst="parallelogram">
            <a:avLst/>
          </a:prstGeom>
          <a:solidFill>
            <a:srgbClr val="9E9E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00325" indent="-285750">
              <a:buFont typeface="Wingdings" panose="05000000000000000000" pitchFamily="2" charset="2"/>
              <a:buChar char="Ø"/>
            </a:pPr>
            <a:endParaRPr lang="de-DE" sz="1500">
              <a:solidFill>
                <a:schemeClr val="bg1"/>
              </a:solidFill>
            </a:endParaRPr>
          </a:p>
        </p:txBody>
      </p:sp>
      <p:sp>
        <p:nvSpPr>
          <p:cNvPr id="3" name="Parallelogramm 2"/>
          <p:cNvSpPr/>
          <p:nvPr/>
        </p:nvSpPr>
        <p:spPr>
          <a:xfrm>
            <a:off x="961533" y="1065646"/>
            <a:ext cx="1709363" cy="1536341"/>
          </a:xfrm>
          <a:prstGeom prst="parallelogram">
            <a:avLst/>
          </a:prstGeom>
          <a:solidFill>
            <a:srgbClr val="0082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00325" indent="-285750">
              <a:buFont typeface="Wingdings" panose="05000000000000000000" pitchFamily="2" charset="2"/>
              <a:buChar char="Ø"/>
            </a:pPr>
            <a:endParaRPr lang="de-DE" sz="1500">
              <a:solidFill>
                <a:schemeClr val="bg1"/>
              </a:solidFill>
            </a:endParaRPr>
          </a:p>
        </p:txBody>
      </p:sp>
      <p:sp>
        <p:nvSpPr>
          <p:cNvPr id="2" name="Title 1"/>
          <p:cNvSpPr>
            <a:spLocks noGrp="1"/>
          </p:cNvSpPr>
          <p:nvPr>
            <p:ph type="title"/>
          </p:nvPr>
        </p:nvSpPr>
        <p:spPr>
          <a:xfrm>
            <a:off x="685411" y="69173"/>
            <a:ext cx="10515600" cy="1325563"/>
          </a:xfrm>
        </p:spPr>
        <p:txBody>
          <a:bodyPr anchor="t"/>
          <a:lstStyle/>
          <a:p>
            <a:r>
              <a:rPr lang="en-US" dirty="0"/>
              <a:t>Concept for certification – the three pillars</a:t>
            </a:r>
            <a:endParaRPr lang="en-US" kern="0" dirty="0"/>
          </a:p>
        </p:txBody>
      </p:sp>
      <p:sp>
        <p:nvSpPr>
          <p:cNvPr id="5" name="Rechteck 4"/>
          <p:cNvSpPr/>
          <p:nvPr/>
        </p:nvSpPr>
        <p:spPr>
          <a:xfrm>
            <a:off x="2670897" y="4205876"/>
            <a:ext cx="9180000" cy="1536341"/>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00325" indent="-285750">
              <a:buFont typeface="Wingdings" panose="05000000000000000000" pitchFamily="2" charset="2"/>
              <a:buChar char="Ø"/>
            </a:pPr>
            <a:r>
              <a:rPr lang="en-US" sz="1500" dirty="0">
                <a:solidFill>
                  <a:schemeClr val="bg1"/>
                </a:solidFill>
              </a:rPr>
              <a:t>Audit of development process (methods, standards)</a:t>
            </a:r>
          </a:p>
          <a:p>
            <a:pPr marL="2600325" indent="-285750">
              <a:buFont typeface="Wingdings" panose="05000000000000000000" pitchFamily="2" charset="2"/>
              <a:buChar char="Ø"/>
            </a:pPr>
            <a:r>
              <a:rPr lang="en-US" sz="1500" dirty="0">
                <a:solidFill>
                  <a:schemeClr val="bg1"/>
                </a:solidFill>
              </a:rPr>
              <a:t>Assessment of safety concept (functional safety, safety of use) and measures taken </a:t>
            </a:r>
          </a:p>
          <a:p>
            <a:pPr marL="2600325" indent="-285750">
              <a:buFont typeface="Wingdings" panose="05000000000000000000" pitchFamily="2" charset="2"/>
              <a:buChar char="Ø"/>
            </a:pPr>
            <a:r>
              <a:rPr lang="en-US" sz="1500" dirty="0">
                <a:solidFill>
                  <a:schemeClr val="bg1"/>
                </a:solidFill>
              </a:rPr>
              <a:t>Check of integration of general safety requirements and traffic rules</a:t>
            </a:r>
          </a:p>
          <a:p>
            <a:pPr marL="2600325" indent="-285750">
              <a:buFont typeface="Wingdings" panose="05000000000000000000" pitchFamily="2" charset="2"/>
              <a:buChar char="Ø"/>
            </a:pPr>
            <a:r>
              <a:rPr lang="en-US" sz="1500" dirty="0">
                <a:solidFill>
                  <a:schemeClr val="bg1"/>
                </a:solidFill>
              </a:rPr>
              <a:t>Use of simulation results (high mileage approval, capability to cope with critical situations, which aren‘t testable on proving grounds or in public)</a:t>
            </a:r>
          </a:p>
          <a:p>
            <a:pPr marL="2600325" indent="-285750">
              <a:buFont typeface="Wingdings" panose="05000000000000000000" pitchFamily="2" charset="2"/>
              <a:buChar char="Ø"/>
            </a:pPr>
            <a:r>
              <a:rPr lang="en-US" sz="1500" dirty="0">
                <a:solidFill>
                  <a:schemeClr val="bg1"/>
                </a:solidFill>
              </a:rPr>
              <a:t>Assessment of development data/field testing, OEM-self-declarations</a:t>
            </a:r>
          </a:p>
        </p:txBody>
      </p:sp>
      <p:sp>
        <p:nvSpPr>
          <p:cNvPr id="6" name="Rechteck 5"/>
          <p:cNvSpPr/>
          <p:nvPr/>
        </p:nvSpPr>
        <p:spPr>
          <a:xfrm>
            <a:off x="2670898" y="2635762"/>
            <a:ext cx="9180000" cy="1536341"/>
          </a:xfrm>
          <a:prstGeom prst="rect">
            <a:avLst/>
          </a:prstGeom>
          <a:solidFill>
            <a:srgbClr val="9E9E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00325" indent="-285750">
              <a:buFont typeface="Wingdings" panose="05000000000000000000" pitchFamily="2" charset="2"/>
              <a:buChar char="Ø"/>
            </a:pPr>
            <a:r>
              <a:rPr lang="en-US" sz="1500" dirty="0">
                <a:solidFill>
                  <a:schemeClr val="bg1"/>
                </a:solidFill>
              </a:rPr>
              <a:t>Matching of audit/assessment results with real world behavior</a:t>
            </a:r>
          </a:p>
          <a:p>
            <a:pPr marL="2600325" indent="-285750">
              <a:buFont typeface="Wingdings" panose="05000000000000000000" pitchFamily="2" charset="2"/>
              <a:buChar char="Ø"/>
            </a:pPr>
            <a:r>
              <a:rPr lang="en-US" sz="1500" dirty="0">
                <a:solidFill>
                  <a:schemeClr val="bg1"/>
                </a:solidFill>
              </a:rPr>
              <a:t>Assessment of system behavior in fixed set of challenging cases, which either aren‘t testable on public roads or cannot be guaranteed to occur during the real world test drive.</a:t>
            </a:r>
          </a:p>
          <a:p>
            <a:pPr marL="2600325" indent="-285750">
              <a:buFont typeface="Wingdings" panose="05000000000000000000" pitchFamily="2" charset="2"/>
              <a:buChar char="Ø"/>
            </a:pPr>
            <a:r>
              <a:rPr lang="en-US" sz="1500" dirty="0">
                <a:solidFill>
                  <a:schemeClr val="bg1"/>
                </a:solidFill>
              </a:rPr>
              <a:t>Reproducibility of situations is given</a:t>
            </a:r>
          </a:p>
        </p:txBody>
      </p:sp>
      <p:sp>
        <p:nvSpPr>
          <p:cNvPr id="7" name="Rechteck 6"/>
          <p:cNvSpPr/>
          <p:nvPr/>
        </p:nvSpPr>
        <p:spPr>
          <a:xfrm>
            <a:off x="2670898" y="1065647"/>
            <a:ext cx="9180000" cy="1536341"/>
          </a:xfrm>
          <a:prstGeom prst="rect">
            <a:avLst/>
          </a:prstGeom>
          <a:solidFill>
            <a:srgbClr val="0082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00325" indent="-285750">
              <a:buFont typeface="Wingdings" panose="05000000000000000000" pitchFamily="2" charset="2"/>
              <a:buChar char="Ø"/>
            </a:pPr>
            <a:r>
              <a:rPr lang="en-US" sz="1500" dirty="0">
                <a:solidFill>
                  <a:schemeClr val="bg1"/>
                </a:solidFill>
              </a:rPr>
              <a:t>Overall impression of system behavior on public roads</a:t>
            </a:r>
          </a:p>
          <a:p>
            <a:pPr marL="2600325" indent="-285750">
              <a:buFont typeface="Wingdings" panose="05000000000000000000" pitchFamily="2" charset="2"/>
              <a:buChar char="Ø"/>
            </a:pPr>
            <a:r>
              <a:rPr lang="en-US" sz="1500" dirty="0">
                <a:solidFill>
                  <a:schemeClr val="bg1"/>
                </a:solidFill>
              </a:rPr>
              <a:t>Assessment of system‘s ability to cope with real world traffic situations with a </a:t>
            </a:r>
            <a:r>
              <a:rPr lang="en-US" sz="1500" b="1" dirty="0">
                <a:solidFill>
                  <a:schemeClr val="bg1"/>
                </a:solidFill>
              </a:rPr>
              <a:t>standardized checklist</a:t>
            </a:r>
          </a:p>
          <a:p>
            <a:pPr marL="2600325" indent="-285750">
              <a:buFont typeface="Wingdings" panose="05000000000000000000" pitchFamily="2" charset="2"/>
              <a:buChar char="Ø"/>
            </a:pPr>
            <a:r>
              <a:rPr lang="en-US" sz="1500" b="1" dirty="0">
                <a:solidFill>
                  <a:schemeClr val="bg1"/>
                </a:solidFill>
              </a:rPr>
              <a:t>„Driving license test“ </a:t>
            </a:r>
            <a:r>
              <a:rPr lang="en-US" sz="1500" dirty="0">
                <a:solidFill>
                  <a:schemeClr val="bg1"/>
                </a:solidFill>
              </a:rPr>
              <a:t>for automated driving system</a:t>
            </a:r>
          </a:p>
          <a:p>
            <a:pPr marL="2600325" indent="-285750">
              <a:buFont typeface="Wingdings" panose="05000000000000000000" pitchFamily="2" charset="2"/>
              <a:buChar char="Ø"/>
            </a:pPr>
            <a:r>
              <a:rPr lang="en-US" sz="1500" dirty="0">
                <a:solidFill>
                  <a:schemeClr val="bg1"/>
                </a:solidFill>
              </a:rPr>
              <a:t>Guidance through given set of situations which shall be passed</a:t>
            </a:r>
          </a:p>
        </p:txBody>
      </p:sp>
      <p:graphicFrame>
        <p:nvGraphicFramePr>
          <p:cNvPr id="8" name="Diagramm 7"/>
          <p:cNvGraphicFramePr/>
          <p:nvPr>
            <p:extLst>
              <p:ext uri="{D42A27DB-BD31-4B8C-83A1-F6EECF244321}">
                <p14:modId xmlns:p14="http://schemas.microsoft.com/office/powerpoint/2010/main" val="2559347984"/>
              </p:ext>
            </p:extLst>
          </p:nvPr>
        </p:nvGraphicFramePr>
        <p:xfrm>
          <a:off x="262597" y="1068542"/>
          <a:ext cx="4821954" cy="4673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262596" y="5762410"/>
            <a:ext cx="11763900" cy="923330"/>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
            </a:pPr>
            <a:r>
              <a:rPr lang="en-US" dirty="0"/>
              <a:t>Certification depends on all three pillars – partial assessment doesn‘t have significance</a:t>
            </a:r>
          </a:p>
          <a:p>
            <a:pPr marL="285750" indent="-285750">
              <a:buFont typeface="Wingdings" panose="05000000000000000000" pitchFamily="2" charset="2"/>
              <a:buChar char="§"/>
            </a:pPr>
            <a:r>
              <a:rPr lang="en-US" dirty="0"/>
              <a:t>Scope of work should reduce with every step (audit/assessment: largest scope – real world test drive: final confirmation)</a:t>
            </a:r>
          </a:p>
          <a:p>
            <a:pPr marL="285750" indent="-285750">
              <a:buFont typeface="Wingdings" panose="05000000000000000000" pitchFamily="2" charset="2"/>
              <a:buChar char="§"/>
            </a:pPr>
            <a:r>
              <a:rPr lang="en-US" dirty="0"/>
              <a:t>Safety for test witnesses and other road users – no endangering tests on public roads</a:t>
            </a:r>
          </a:p>
        </p:txBody>
      </p:sp>
      <p:sp>
        <p:nvSpPr>
          <p:cNvPr id="10" name="Abgerundetes Rechteck 9"/>
          <p:cNvSpPr/>
          <p:nvPr/>
        </p:nvSpPr>
        <p:spPr>
          <a:xfrm>
            <a:off x="638276" y="5174923"/>
            <a:ext cx="982830" cy="482205"/>
          </a:xfrm>
          <a:prstGeom prst="roundRect">
            <a:avLst/>
          </a:prstGeom>
          <a:solidFill>
            <a:schemeClr val="accent2"/>
          </a:solidFill>
          <a:ln w="25400" cap="flat" cmpd="sng" algn="ctr">
            <a:noFill/>
            <a:prstDash val="solid"/>
          </a:ln>
          <a:effectLst/>
        </p:spPr>
        <p:txBody>
          <a:bodyPr rtlCol="0" anchor="ctr" anchorCtr="0"/>
          <a:lstStyle/>
          <a:p>
            <a:pPr marL="0" marR="0" lvl="0" indent="0" algn="ctr" defTabSz="91445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n-lt"/>
                <a:ea typeface="+mn-ea"/>
                <a:cs typeface="+mn-cs"/>
              </a:rPr>
              <a:t>Simulation</a:t>
            </a:r>
          </a:p>
        </p:txBody>
      </p:sp>
    </p:spTree>
    <p:extLst>
      <p:ext uri="{BB962C8B-B14F-4D97-AF65-F5344CB8AC3E}">
        <p14:creationId xmlns:p14="http://schemas.microsoft.com/office/powerpoint/2010/main" val="250041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p:cNvSpPr/>
          <p:nvPr/>
        </p:nvSpPr>
        <p:spPr>
          <a:xfrm>
            <a:off x="10183605" y="1346307"/>
            <a:ext cx="2024126" cy="504056"/>
          </a:xfrm>
          <a:prstGeom prst="rect">
            <a:avLst/>
          </a:prstGeom>
          <a:solidFill>
            <a:srgbClr val="00206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chemeClr val="bg1"/>
              </a:solidFill>
            </a:endParaRPr>
          </a:p>
        </p:txBody>
      </p:sp>
      <p:sp>
        <p:nvSpPr>
          <p:cNvPr id="36" name="Rechteck 35"/>
          <p:cNvSpPr/>
          <p:nvPr/>
        </p:nvSpPr>
        <p:spPr>
          <a:xfrm>
            <a:off x="10114223" y="1484323"/>
            <a:ext cx="2024124" cy="504056"/>
          </a:xfrm>
          <a:prstGeom prst="rect">
            <a:avLst/>
          </a:prstGeom>
          <a:solidFill>
            <a:srgbClr val="9E9E9E"/>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bg1"/>
                </a:solidFill>
                <a:sym typeface="Wingdings" panose="05000000000000000000" pitchFamily="2" charset="2"/>
              </a:rPr>
              <a:t>   </a:t>
            </a:r>
            <a:endParaRPr lang="de-DE" sz="1400" dirty="0">
              <a:solidFill>
                <a:schemeClr val="bg1"/>
              </a:solidFill>
            </a:endParaRPr>
          </a:p>
        </p:txBody>
      </p:sp>
      <p:sp>
        <p:nvSpPr>
          <p:cNvPr id="32" name="Rechteck 31"/>
          <p:cNvSpPr/>
          <p:nvPr/>
        </p:nvSpPr>
        <p:spPr>
          <a:xfrm>
            <a:off x="10106706" y="3307935"/>
            <a:ext cx="2024126" cy="504056"/>
          </a:xfrm>
          <a:prstGeom prst="rect">
            <a:avLst/>
          </a:prstGeom>
          <a:solidFill>
            <a:srgbClr val="00206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chemeClr val="bg1"/>
              </a:solidFill>
            </a:endParaRPr>
          </a:p>
        </p:txBody>
      </p:sp>
      <p:graphicFrame>
        <p:nvGraphicFramePr>
          <p:cNvPr id="15" name="Objekt 1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0" name="think-cell Folie" r:id="rId6" imgW="470" imgH="469" progId="TCLayout.ActiveDocument.1">
                  <p:embed/>
                </p:oleObj>
              </mc:Choice>
              <mc:Fallback>
                <p:oleObj name="think-cell Folie" r:id="rId6" imgW="470" imgH="46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Rechteck 1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latin typeface="Calibri Light" panose="020F0302020204030204" pitchFamily="34" charset="0"/>
              <a:ea typeface="+mj-ea"/>
              <a:cs typeface="+mj-cs"/>
              <a:sym typeface="Calibri Light" panose="020F0302020204030204" pitchFamily="34" charset="0"/>
            </a:endParaRPr>
          </a:p>
        </p:txBody>
      </p:sp>
      <p:sp>
        <p:nvSpPr>
          <p:cNvPr id="57" name="Freihandform 56"/>
          <p:cNvSpPr/>
          <p:nvPr/>
        </p:nvSpPr>
        <p:spPr>
          <a:xfrm rot="10800000" flipV="1">
            <a:off x="1404511" y="1517484"/>
            <a:ext cx="2549989" cy="4792931"/>
          </a:xfrm>
          <a:custGeom>
            <a:avLst/>
            <a:gdLst>
              <a:gd name="connsiteX0" fmla="*/ 0 w 5599612"/>
              <a:gd name="connsiteY0" fmla="*/ 8699 h 26097"/>
              <a:gd name="connsiteX1" fmla="*/ 2931298 w 5599612"/>
              <a:gd name="connsiteY1" fmla="*/ 8699 h 26097"/>
              <a:gd name="connsiteX2" fmla="*/ 5305912 w 5599612"/>
              <a:gd name="connsiteY2" fmla="*/ 0 h 26097"/>
              <a:gd name="connsiteX3" fmla="*/ 5479876 w 5599612"/>
              <a:gd name="connsiteY3" fmla="*/ 26097 h 26097"/>
              <a:gd name="connsiteX0" fmla="*/ 0 w 5305912"/>
              <a:gd name="connsiteY0" fmla="*/ 8699 h 8699"/>
              <a:gd name="connsiteX1" fmla="*/ 2931298 w 5305912"/>
              <a:gd name="connsiteY1" fmla="*/ 8699 h 8699"/>
              <a:gd name="connsiteX2" fmla="*/ 5305912 w 5305912"/>
              <a:gd name="connsiteY2" fmla="*/ 0 h 8699"/>
              <a:gd name="connsiteX0" fmla="*/ 0 w 10000"/>
              <a:gd name="connsiteY0" fmla="*/ 1159987 h 1159987"/>
              <a:gd name="connsiteX1" fmla="*/ 5050 w 10000"/>
              <a:gd name="connsiteY1" fmla="*/ 0 h 1159987"/>
              <a:gd name="connsiteX2" fmla="*/ 10000 w 10000"/>
              <a:gd name="connsiteY2" fmla="*/ 1149987 h 1159987"/>
              <a:gd name="connsiteX0" fmla="*/ 0 w 10000"/>
              <a:gd name="connsiteY0" fmla="*/ 1237792 h 1237792"/>
              <a:gd name="connsiteX1" fmla="*/ 5050 w 10000"/>
              <a:gd name="connsiteY1" fmla="*/ 77805 h 1237792"/>
              <a:gd name="connsiteX2" fmla="*/ 10000 w 10000"/>
              <a:gd name="connsiteY2" fmla="*/ 1227792 h 1237792"/>
              <a:gd name="connsiteX0" fmla="*/ 0 w 10000"/>
              <a:gd name="connsiteY0" fmla="*/ 1162744 h 1162744"/>
              <a:gd name="connsiteX1" fmla="*/ 5050 w 10000"/>
              <a:gd name="connsiteY1" fmla="*/ 2757 h 1162744"/>
              <a:gd name="connsiteX2" fmla="*/ 10000 w 10000"/>
              <a:gd name="connsiteY2" fmla="*/ 1152744 h 1162744"/>
              <a:gd name="connsiteX0" fmla="*/ 0 w 10000"/>
              <a:gd name="connsiteY0" fmla="*/ 1159998 h 1159998"/>
              <a:gd name="connsiteX1" fmla="*/ 5050 w 10000"/>
              <a:gd name="connsiteY1" fmla="*/ 11 h 1159998"/>
              <a:gd name="connsiteX2" fmla="*/ 10000 w 10000"/>
              <a:gd name="connsiteY2" fmla="*/ 1149998 h 1159998"/>
              <a:gd name="connsiteX0" fmla="*/ 0 w 10000"/>
              <a:gd name="connsiteY0" fmla="*/ 1159990 h 1210000"/>
              <a:gd name="connsiteX1" fmla="*/ 5721 w 10000"/>
              <a:gd name="connsiteY1" fmla="*/ 1139991 h 1210000"/>
              <a:gd name="connsiteX2" fmla="*/ 5050 w 10000"/>
              <a:gd name="connsiteY2" fmla="*/ 3 h 1210000"/>
              <a:gd name="connsiteX3" fmla="*/ 10000 w 10000"/>
              <a:gd name="connsiteY3" fmla="*/ 1149990 h 1210000"/>
              <a:gd name="connsiteX0" fmla="*/ 0 w 10000"/>
              <a:gd name="connsiteY0" fmla="*/ 1159990 h 1227442"/>
              <a:gd name="connsiteX1" fmla="*/ 5721 w 10000"/>
              <a:gd name="connsiteY1" fmla="*/ 1139991 h 1227442"/>
              <a:gd name="connsiteX2" fmla="*/ 5050 w 10000"/>
              <a:gd name="connsiteY2" fmla="*/ 3 h 1227442"/>
              <a:gd name="connsiteX3" fmla="*/ 10000 w 10000"/>
              <a:gd name="connsiteY3" fmla="*/ 1149990 h 1227442"/>
              <a:gd name="connsiteX0" fmla="*/ 0 w 10000"/>
              <a:gd name="connsiteY0" fmla="*/ 1159989 h 1159988"/>
              <a:gd name="connsiteX1" fmla="*/ 5721 w 10000"/>
              <a:gd name="connsiteY1" fmla="*/ 1139990 h 1159988"/>
              <a:gd name="connsiteX2" fmla="*/ 5050 w 10000"/>
              <a:gd name="connsiteY2" fmla="*/ 2 h 1159988"/>
              <a:gd name="connsiteX3" fmla="*/ 10000 w 10000"/>
              <a:gd name="connsiteY3" fmla="*/ 1149989 h 1159988"/>
              <a:gd name="connsiteX0" fmla="*/ 0 w 10000"/>
              <a:gd name="connsiteY0" fmla="*/ 1159989 h 1159989"/>
              <a:gd name="connsiteX1" fmla="*/ 5721 w 10000"/>
              <a:gd name="connsiteY1" fmla="*/ 1139990 h 1159989"/>
              <a:gd name="connsiteX2" fmla="*/ 5050 w 10000"/>
              <a:gd name="connsiteY2" fmla="*/ 2 h 1159989"/>
              <a:gd name="connsiteX3" fmla="*/ 10000 w 10000"/>
              <a:gd name="connsiteY3" fmla="*/ 1149989 h 1159989"/>
              <a:gd name="connsiteX0" fmla="*/ 0 w 10000"/>
              <a:gd name="connsiteY0" fmla="*/ 1159989 h 1159989"/>
              <a:gd name="connsiteX1" fmla="*/ 5721 w 10000"/>
              <a:gd name="connsiteY1" fmla="*/ 1139990 h 1159989"/>
              <a:gd name="connsiteX2" fmla="*/ 5050 w 10000"/>
              <a:gd name="connsiteY2" fmla="*/ 2 h 1159989"/>
              <a:gd name="connsiteX3" fmla="*/ 10000 w 10000"/>
              <a:gd name="connsiteY3" fmla="*/ 1149989 h 1159989"/>
              <a:gd name="connsiteX0" fmla="*/ 0 w 10000"/>
              <a:gd name="connsiteY0" fmla="*/ 1139990 h 1208323"/>
              <a:gd name="connsiteX1" fmla="*/ 5721 w 10000"/>
              <a:gd name="connsiteY1" fmla="*/ 1119991 h 1208323"/>
              <a:gd name="connsiteX2" fmla="*/ 6935 w 10000"/>
              <a:gd name="connsiteY2" fmla="*/ 3 h 1208323"/>
              <a:gd name="connsiteX3" fmla="*/ 10000 w 10000"/>
              <a:gd name="connsiteY3" fmla="*/ 1129990 h 1208323"/>
              <a:gd name="connsiteX0" fmla="*/ 0 w 10000"/>
              <a:gd name="connsiteY0" fmla="*/ 1139990 h 1139990"/>
              <a:gd name="connsiteX1" fmla="*/ 5721 w 10000"/>
              <a:gd name="connsiteY1" fmla="*/ 1119991 h 1139990"/>
              <a:gd name="connsiteX2" fmla="*/ 6935 w 10000"/>
              <a:gd name="connsiteY2" fmla="*/ 3 h 1139990"/>
              <a:gd name="connsiteX3" fmla="*/ 10000 w 10000"/>
              <a:gd name="connsiteY3" fmla="*/ 1129990 h 1139990"/>
              <a:gd name="connsiteX0" fmla="*/ 0 w 10000"/>
              <a:gd name="connsiteY0" fmla="*/ 1139990 h 1140315"/>
              <a:gd name="connsiteX1" fmla="*/ 5721 w 10000"/>
              <a:gd name="connsiteY1" fmla="*/ 1119991 h 1140315"/>
              <a:gd name="connsiteX2" fmla="*/ 6935 w 10000"/>
              <a:gd name="connsiteY2" fmla="*/ 3 h 1140315"/>
              <a:gd name="connsiteX3" fmla="*/ 10000 w 10000"/>
              <a:gd name="connsiteY3" fmla="*/ 1129990 h 1140315"/>
              <a:gd name="connsiteX0" fmla="*/ 0 w 4279"/>
              <a:gd name="connsiteY0" fmla="*/ 1119991 h 1129990"/>
              <a:gd name="connsiteX1" fmla="*/ 1214 w 4279"/>
              <a:gd name="connsiteY1" fmla="*/ 3 h 1129990"/>
              <a:gd name="connsiteX2" fmla="*/ 4279 w 4279"/>
              <a:gd name="connsiteY2" fmla="*/ 1129990 h 1129990"/>
              <a:gd name="connsiteX0" fmla="*/ 0 w 10000"/>
              <a:gd name="connsiteY0" fmla="*/ 10173 h 10261"/>
              <a:gd name="connsiteX1" fmla="*/ 1112 w 10000"/>
              <a:gd name="connsiteY1" fmla="*/ 3535 h 10261"/>
              <a:gd name="connsiteX2" fmla="*/ 2837 w 10000"/>
              <a:gd name="connsiteY2" fmla="*/ 261 h 10261"/>
              <a:gd name="connsiteX3" fmla="*/ 10000 w 10000"/>
              <a:gd name="connsiteY3" fmla="*/ 10261 h 10261"/>
              <a:gd name="connsiteX0" fmla="*/ 0 w 10000"/>
              <a:gd name="connsiteY0" fmla="*/ 9448 h 9536"/>
              <a:gd name="connsiteX1" fmla="*/ 1112 w 10000"/>
              <a:gd name="connsiteY1" fmla="*/ 2810 h 9536"/>
              <a:gd name="connsiteX2" fmla="*/ 4446 w 10000"/>
              <a:gd name="connsiteY2" fmla="*/ 332 h 9536"/>
              <a:gd name="connsiteX3" fmla="*/ 10000 w 10000"/>
              <a:gd name="connsiteY3" fmla="*/ 9536 h 9536"/>
              <a:gd name="connsiteX0" fmla="*/ 0 w 10000"/>
              <a:gd name="connsiteY0" fmla="*/ 9826 h 9918"/>
              <a:gd name="connsiteX1" fmla="*/ 1112 w 10000"/>
              <a:gd name="connsiteY1" fmla="*/ 2865 h 9918"/>
              <a:gd name="connsiteX2" fmla="*/ 4254 w 10000"/>
              <a:gd name="connsiteY2" fmla="*/ 359 h 9918"/>
              <a:gd name="connsiteX3" fmla="*/ 10000 w 10000"/>
              <a:gd name="connsiteY3" fmla="*/ 9918 h 9918"/>
              <a:gd name="connsiteX0" fmla="*/ 0 w 10000"/>
              <a:gd name="connsiteY0" fmla="*/ 10648 h 10741"/>
              <a:gd name="connsiteX1" fmla="*/ 1265 w 10000"/>
              <a:gd name="connsiteY1" fmla="*/ 1384 h 10741"/>
              <a:gd name="connsiteX2" fmla="*/ 4254 w 10000"/>
              <a:gd name="connsiteY2" fmla="*/ 1103 h 10741"/>
              <a:gd name="connsiteX3" fmla="*/ 10000 w 10000"/>
              <a:gd name="connsiteY3" fmla="*/ 10741 h 10741"/>
              <a:gd name="connsiteX0" fmla="*/ 0 w 10000"/>
              <a:gd name="connsiteY0" fmla="*/ 10555 h 10648"/>
              <a:gd name="connsiteX1" fmla="*/ 882 w 10000"/>
              <a:gd name="connsiteY1" fmla="*/ 1478 h 10648"/>
              <a:gd name="connsiteX2" fmla="*/ 4254 w 10000"/>
              <a:gd name="connsiteY2" fmla="*/ 1010 h 10648"/>
              <a:gd name="connsiteX3" fmla="*/ 10000 w 10000"/>
              <a:gd name="connsiteY3" fmla="*/ 10648 h 10648"/>
              <a:gd name="connsiteX0" fmla="*/ 0 w 10000"/>
              <a:gd name="connsiteY0" fmla="*/ 10555 h 10648"/>
              <a:gd name="connsiteX1" fmla="*/ 882 w 10000"/>
              <a:gd name="connsiteY1" fmla="*/ 1478 h 10648"/>
              <a:gd name="connsiteX2" fmla="*/ 4254 w 10000"/>
              <a:gd name="connsiteY2" fmla="*/ 1010 h 10648"/>
              <a:gd name="connsiteX3" fmla="*/ 10000 w 10000"/>
              <a:gd name="connsiteY3" fmla="*/ 10648 h 10648"/>
              <a:gd name="connsiteX0" fmla="*/ 0 w 10000"/>
              <a:gd name="connsiteY0" fmla="*/ 10648 h 10741"/>
              <a:gd name="connsiteX1" fmla="*/ 1342 w 10000"/>
              <a:gd name="connsiteY1" fmla="*/ 1384 h 10741"/>
              <a:gd name="connsiteX2" fmla="*/ 4254 w 10000"/>
              <a:gd name="connsiteY2" fmla="*/ 1103 h 10741"/>
              <a:gd name="connsiteX3" fmla="*/ 10000 w 10000"/>
              <a:gd name="connsiteY3" fmla="*/ 10741 h 10741"/>
              <a:gd name="connsiteX0" fmla="*/ 0 w 10000"/>
              <a:gd name="connsiteY0" fmla="*/ 11115 h 11208"/>
              <a:gd name="connsiteX1" fmla="*/ 1342 w 10000"/>
              <a:gd name="connsiteY1" fmla="*/ 1851 h 11208"/>
              <a:gd name="connsiteX2" fmla="*/ 4254 w 10000"/>
              <a:gd name="connsiteY2" fmla="*/ 1570 h 11208"/>
              <a:gd name="connsiteX3" fmla="*/ 10000 w 10000"/>
              <a:gd name="connsiteY3" fmla="*/ 11208 h 11208"/>
              <a:gd name="connsiteX0" fmla="*/ 0 w 10000"/>
              <a:gd name="connsiteY0" fmla="*/ 11115 h 11208"/>
              <a:gd name="connsiteX1" fmla="*/ 1342 w 10000"/>
              <a:gd name="connsiteY1" fmla="*/ 1851 h 11208"/>
              <a:gd name="connsiteX2" fmla="*/ 4254 w 10000"/>
              <a:gd name="connsiteY2" fmla="*/ 1570 h 11208"/>
              <a:gd name="connsiteX3" fmla="*/ 10000 w 10000"/>
              <a:gd name="connsiteY3" fmla="*/ 11208 h 11208"/>
              <a:gd name="connsiteX0" fmla="*/ 0 w 10000"/>
              <a:gd name="connsiteY0" fmla="*/ 11487 h 11580"/>
              <a:gd name="connsiteX1" fmla="*/ 1342 w 10000"/>
              <a:gd name="connsiteY1" fmla="*/ 2223 h 11580"/>
              <a:gd name="connsiteX2" fmla="*/ 4254 w 10000"/>
              <a:gd name="connsiteY2" fmla="*/ 1942 h 11580"/>
              <a:gd name="connsiteX3" fmla="*/ 10000 w 10000"/>
              <a:gd name="connsiteY3" fmla="*/ 11580 h 11580"/>
              <a:gd name="connsiteX0" fmla="*/ 0 w 10000"/>
              <a:gd name="connsiteY0" fmla="*/ 11487 h 11580"/>
              <a:gd name="connsiteX1" fmla="*/ 1342 w 10000"/>
              <a:gd name="connsiteY1" fmla="*/ 2223 h 11580"/>
              <a:gd name="connsiteX2" fmla="*/ 4254 w 10000"/>
              <a:gd name="connsiteY2" fmla="*/ 1942 h 11580"/>
              <a:gd name="connsiteX3" fmla="*/ 10000 w 10000"/>
              <a:gd name="connsiteY3" fmla="*/ 11580 h 11580"/>
              <a:gd name="connsiteX0" fmla="*/ 0 w 10000"/>
              <a:gd name="connsiteY0" fmla="*/ 10638 h 10731"/>
              <a:gd name="connsiteX1" fmla="*/ 882 w 10000"/>
              <a:gd name="connsiteY1" fmla="*/ 2216 h 10731"/>
              <a:gd name="connsiteX2" fmla="*/ 4254 w 10000"/>
              <a:gd name="connsiteY2" fmla="*/ 1093 h 10731"/>
              <a:gd name="connsiteX3" fmla="*/ 10000 w 10000"/>
              <a:gd name="connsiteY3" fmla="*/ 10731 h 10731"/>
              <a:gd name="connsiteX0" fmla="*/ 0 w 10000"/>
              <a:gd name="connsiteY0" fmla="*/ 9379 h 9472"/>
              <a:gd name="connsiteX1" fmla="*/ 882 w 10000"/>
              <a:gd name="connsiteY1" fmla="*/ 957 h 9472"/>
              <a:gd name="connsiteX2" fmla="*/ 4024 w 10000"/>
              <a:gd name="connsiteY2" fmla="*/ 1144 h 9472"/>
              <a:gd name="connsiteX3" fmla="*/ 10000 w 10000"/>
              <a:gd name="connsiteY3" fmla="*/ 9472 h 9472"/>
              <a:gd name="connsiteX0" fmla="*/ 0 w 10000"/>
              <a:gd name="connsiteY0" fmla="*/ 9739 h 9837"/>
              <a:gd name="connsiteX1" fmla="*/ 882 w 10000"/>
              <a:gd name="connsiteY1" fmla="*/ 847 h 9837"/>
              <a:gd name="connsiteX2" fmla="*/ 4024 w 10000"/>
              <a:gd name="connsiteY2" fmla="*/ 1045 h 9837"/>
              <a:gd name="connsiteX3" fmla="*/ 10000 w 10000"/>
              <a:gd name="connsiteY3" fmla="*/ 9837 h 9837"/>
              <a:gd name="connsiteX0" fmla="*/ 0 w 10000"/>
              <a:gd name="connsiteY0" fmla="*/ 9775 h 9875"/>
              <a:gd name="connsiteX1" fmla="*/ 882 w 10000"/>
              <a:gd name="connsiteY1" fmla="*/ 736 h 9875"/>
              <a:gd name="connsiteX2" fmla="*/ 3871 w 10000"/>
              <a:gd name="connsiteY2" fmla="*/ 1238 h 9875"/>
              <a:gd name="connsiteX3" fmla="*/ 10000 w 10000"/>
              <a:gd name="connsiteY3" fmla="*/ 9875 h 9875"/>
              <a:gd name="connsiteX0" fmla="*/ 0 w 10000"/>
              <a:gd name="connsiteY0" fmla="*/ 9981 h 10082"/>
              <a:gd name="connsiteX1" fmla="*/ 882 w 10000"/>
              <a:gd name="connsiteY1" fmla="*/ 827 h 10082"/>
              <a:gd name="connsiteX2" fmla="*/ 4484 w 10000"/>
              <a:gd name="connsiteY2" fmla="*/ 1133 h 10082"/>
              <a:gd name="connsiteX3" fmla="*/ 10000 w 10000"/>
              <a:gd name="connsiteY3" fmla="*/ 10082 h 10082"/>
              <a:gd name="connsiteX0" fmla="*/ 0 w 10000"/>
              <a:gd name="connsiteY0" fmla="*/ 10738 h 10839"/>
              <a:gd name="connsiteX1" fmla="*/ 882 w 10000"/>
              <a:gd name="connsiteY1" fmla="*/ 1584 h 10839"/>
              <a:gd name="connsiteX2" fmla="*/ 4484 w 10000"/>
              <a:gd name="connsiteY2" fmla="*/ 1890 h 10839"/>
              <a:gd name="connsiteX3" fmla="*/ 10000 w 10000"/>
              <a:gd name="connsiteY3" fmla="*/ 10839 h 10839"/>
              <a:gd name="connsiteX0" fmla="*/ 0 w 10000"/>
              <a:gd name="connsiteY0" fmla="*/ 10738 h 10839"/>
              <a:gd name="connsiteX1" fmla="*/ 882 w 10000"/>
              <a:gd name="connsiteY1" fmla="*/ 1584 h 10839"/>
              <a:gd name="connsiteX2" fmla="*/ 4484 w 10000"/>
              <a:gd name="connsiteY2" fmla="*/ 1890 h 10839"/>
              <a:gd name="connsiteX3" fmla="*/ 10000 w 10000"/>
              <a:gd name="connsiteY3" fmla="*/ 10839 h 10839"/>
              <a:gd name="connsiteX0" fmla="*/ 0 w 10000"/>
              <a:gd name="connsiteY0" fmla="*/ 10738 h 10839"/>
              <a:gd name="connsiteX1" fmla="*/ 882 w 10000"/>
              <a:gd name="connsiteY1" fmla="*/ 1584 h 10839"/>
              <a:gd name="connsiteX2" fmla="*/ 4484 w 10000"/>
              <a:gd name="connsiteY2" fmla="*/ 1890 h 10839"/>
              <a:gd name="connsiteX3" fmla="*/ 10000 w 10000"/>
              <a:gd name="connsiteY3" fmla="*/ 10839 h 10839"/>
              <a:gd name="connsiteX0" fmla="*/ 0 w 10000"/>
              <a:gd name="connsiteY0" fmla="*/ 10738 h 10839"/>
              <a:gd name="connsiteX1" fmla="*/ 882 w 10000"/>
              <a:gd name="connsiteY1" fmla="*/ 1584 h 10839"/>
              <a:gd name="connsiteX2" fmla="*/ 4484 w 10000"/>
              <a:gd name="connsiteY2" fmla="*/ 1890 h 10839"/>
              <a:gd name="connsiteX3" fmla="*/ 10000 w 10000"/>
              <a:gd name="connsiteY3" fmla="*/ 10839 h 10839"/>
              <a:gd name="connsiteX0" fmla="*/ 0 w 10000"/>
              <a:gd name="connsiteY0" fmla="*/ 10591 h 10692"/>
              <a:gd name="connsiteX1" fmla="*/ 2720 w 10000"/>
              <a:gd name="connsiteY1" fmla="*/ 1852 h 10692"/>
              <a:gd name="connsiteX2" fmla="*/ 4484 w 10000"/>
              <a:gd name="connsiteY2" fmla="*/ 1743 h 10692"/>
              <a:gd name="connsiteX3" fmla="*/ 10000 w 10000"/>
              <a:gd name="connsiteY3" fmla="*/ 10692 h 10692"/>
              <a:gd name="connsiteX0" fmla="*/ 0 w 10000"/>
              <a:gd name="connsiteY0" fmla="*/ 10260 h 10361"/>
              <a:gd name="connsiteX1" fmla="*/ 2720 w 10000"/>
              <a:gd name="connsiteY1" fmla="*/ 1521 h 10361"/>
              <a:gd name="connsiteX2" fmla="*/ 4484 w 10000"/>
              <a:gd name="connsiteY2" fmla="*/ 1412 h 10361"/>
              <a:gd name="connsiteX3" fmla="*/ 5962 w 10000"/>
              <a:gd name="connsiteY3" fmla="*/ 3226 h 10361"/>
              <a:gd name="connsiteX4" fmla="*/ 10000 w 10000"/>
              <a:gd name="connsiteY4" fmla="*/ 10361 h 10361"/>
              <a:gd name="connsiteX0" fmla="*/ 0 w 10000"/>
              <a:gd name="connsiteY0" fmla="*/ 9805 h 9906"/>
              <a:gd name="connsiteX1" fmla="*/ 2720 w 10000"/>
              <a:gd name="connsiteY1" fmla="*/ 1066 h 9906"/>
              <a:gd name="connsiteX2" fmla="*/ 4015 w 10000"/>
              <a:gd name="connsiteY2" fmla="*/ 334 h 9906"/>
              <a:gd name="connsiteX3" fmla="*/ 5962 w 10000"/>
              <a:gd name="connsiteY3" fmla="*/ 2771 h 9906"/>
              <a:gd name="connsiteX4" fmla="*/ 10000 w 10000"/>
              <a:gd name="connsiteY4" fmla="*/ 9906 h 9906"/>
              <a:gd name="connsiteX0" fmla="*/ 0 w 10000"/>
              <a:gd name="connsiteY0" fmla="*/ 9599 h 9701"/>
              <a:gd name="connsiteX1" fmla="*/ 1742 w 10000"/>
              <a:gd name="connsiteY1" fmla="*/ 4131 h 9701"/>
              <a:gd name="connsiteX2" fmla="*/ 4015 w 10000"/>
              <a:gd name="connsiteY2" fmla="*/ 38 h 9701"/>
              <a:gd name="connsiteX3" fmla="*/ 5962 w 10000"/>
              <a:gd name="connsiteY3" fmla="*/ 2498 h 9701"/>
              <a:gd name="connsiteX4" fmla="*/ 10000 w 10000"/>
              <a:gd name="connsiteY4" fmla="*/ 9701 h 9701"/>
              <a:gd name="connsiteX0" fmla="*/ 0 w 10000"/>
              <a:gd name="connsiteY0" fmla="*/ 9895 h 10000"/>
              <a:gd name="connsiteX1" fmla="*/ 1742 w 10000"/>
              <a:gd name="connsiteY1" fmla="*/ 4258 h 10000"/>
              <a:gd name="connsiteX2" fmla="*/ 4015 w 10000"/>
              <a:gd name="connsiteY2" fmla="*/ 39 h 10000"/>
              <a:gd name="connsiteX3" fmla="*/ 5962 w 10000"/>
              <a:gd name="connsiteY3" fmla="*/ 2575 h 10000"/>
              <a:gd name="connsiteX4" fmla="*/ 10000 w 10000"/>
              <a:gd name="connsiteY4" fmla="*/ 10000 h 10000"/>
              <a:gd name="connsiteX0" fmla="*/ 0 w 10000"/>
              <a:gd name="connsiteY0" fmla="*/ 9861 h 9966"/>
              <a:gd name="connsiteX1" fmla="*/ 3815 w 10000"/>
              <a:gd name="connsiteY1" fmla="*/ 2171 h 9966"/>
              <a:gd name="connsiteX2" fmla="*/ 4015 w 10000"/>
              <a:gd name="connsiteY2" fmla="*/ 5 h 9966"/>
              <a:gd name="connsiteX3" fmla="*/ 5962 w 10000"/>
              <a:gd name="connsiteY3" fmla="*/ 2541 h 9966"/>
              <a:gd name="connsiteX4" fmla="*/ 10000 w 10000"/>
              <a:gd name="connsiteY4" fmla="*/ 9966 h 9966"/>
              <a:gd name="connsiteX0" fmla="*/ 0 w 10000"/>
              <a:gd name="connsiteY0" fmla="*/ 9895 h 10000"/>
              <a:gd name="connsiteX1" fmla="*/ 3815 w 10000"/>
              <a:gd name="connsiteY1" fmla="*/ 2178 h 10000"/>
              <a:gd name="connsiteX2" fmla="*/ 4015 w 10000"/>
              <a:gd name="connsiteY2" fmla="*/ 5 h 10000"/>
              <a:gd name="connsiteX3" fmla="*/ 5962 w 10000"/>
              <a:gd name="connsiteY3" fmla="*/ 2550 h 10000"/>
              <a:gd name="connsiteX4" fmla="*/ 10000 w 10000"/>
              <a:gd name="connsiteY4" fmla="*/ 10000 h 10000"/>
              <a:gd name="connsiteX0" fmla="*/ 0 w 10000"/>
              <a:gd name="connsiteY0" fmla="*/ 9788 h 9893"/>
              <a:gd name="connsiteX1" fmla="*/ 3815 w 10000"/>
              <a:gd name="connsiteY1" fmla="*/ 2071 h 9893"/>
              <a:gd name="connsiteX2" fmla="*/ 4915 w 10000"/>
              <a:gd name="connsiteY2" fmla="*/ 6 h 9893"/>
              <a:gd name="connsiteX3" fmla="*/ 5962 w 10000"/>
              <a:gd name="connsiteY3" fmla="*/ 2443 h 9893"/>
              <a:gd name="connsiteX4" fmla="*/ 10000 w 10000"/>
              <a:gd name="connsiteY4" fmla="*/ 9893 h 9893"/>
              <a:gd name="connsiteX0" fmla="*/ 0 w 10000"/>
              <a:gd name="connsiteY0" fmla="*/ 9894 h 10000"/>
              <a:gd name="connsiteX1" fmla="*/ 3815 w 10000"/>
              <a:gd name="connsiteY1" fmla="*/ 2093 h 10000"/>
              <a:gd name="connsiteX2" fmla="*/ 4915 w 10000"/>
              <a:gd name="connsiteY2" fmla="*/ 6 h 10000"/>
              <a:gd name="connsiteX3" fmla="*/ 7488 w 10000"/>
              <a:gd name="connsiteY3" fmla="*/ 2469 h 10000"/>
              <a:gd name="connsiteX4" fmla="*/ 10000 w 10000"/>
              <a:gd name="connsiteY4" fmla="*/ 10000 h 10000"/>
              <a:gd name="connsiteX0" fmla="*/ 0 w 10000"/>
              <a:gd name="connsiteY0" fmla="*/ 9892 h 9998"/>
              <a:gd name="connsiteX1" fmla="*/ 2407 w 10000"/>
              <a:gd name="connsiteY1" fmla="*/ 2858 h 9998"/>
              <a:gd name="connsiteX2" fmla="*/ 4915 w 10000"/>
              <a:gd name="connsiteY2" fmla="*/ 4 h 9998"/>
              <a:gd name="connsiteX3" fmla="*/ 7488 w 10000"/>
              <a:gd name="connsiteY3" fmla="*/ 2467 h 9998"/>
              <a:gd name="connsiteX4" fmla="*/ 10000 w 10000"/>
              <a:gd name="connsiteY4" fmla="*/ 9998 h 9998"/>
              <a:gd name="connsiteX0" fmla="*/ 0 w 10000"/>
              <a:gd name="connsiteY0" fmla="*/ 9894 h 10000"/>
              <a:gd name="connsiteX1" fmla="*/ 2407 w 10000"/>
              <a:gd name="connsiteY1" fmla="*/ 2859 h 10000"/>
              <a:gd name="connsiteX2" fmla="*/ 4915 w 10000"/>
              <a:gd name="connsiteY2" fmla="*/ 4 h 10000"/>
              <a:gd name="connsiteX3" fmla="*/ 7488 w 10000"/>
              <a:gd name="connsiteY3" fmla="*/ 2467 h 10000"/>
              <a:gd name="connsiteX4" fmla="*/ 10000 w 10000"/>
              <a:gd name="connsiteY4" fmla="*/ 10000 h 10000"/>
              <a:gd name="connsiteX0" fmla="*/ 0 w 10000"/>
              <a:gd name="connsiteY0" fmla="*/ 9966 h 10072"/>
              <a:gd name="connsiteX1" fmla="*/ 2446 w 10000"/>
              <a:gd name="connsiteY1" fmla="*/ 5013 h 10072"/>
              <a:gd name="connsiteX2" fmla="*/ 4915 w 10000"/>
              <a:gd name="connsiteY2" fmla="*/ 76 h 10072"/>
              <a:gd name="connsiteX3" fmla="*/ 7488 w 10000"/>
              <a:gd name="connsiteY3" fmla="*/ 2539 h 10072"/>
              <a:gd name="connsiteX4" fmla="*/ 10000 w 10000"/>
              <a:gd name="connsiteY4" fmla="*/ 10072 h 10072"/>
              <a:gd name="connsiteX0" fmla="*/ 0 w 10000"/>
              <a:gd name="connsiteY0" fmla="*/ 9891 h 9997"/>
              <a:gd name="connsiteX1" fmla="*/ 2446 w 10000"/>
              <a:gd name="connsiteY1" fmla="*/ 4938 h 9997"/>
              <a:gd name="connsiteX2" fmla="*/ 4915 w 10000"/>
              <a:gd name="connsiteY2" fmla="*/ 1 h 9997"/>
              <a:gd name="connsiteX3" fmla="*/ 7488 w 10000"/>
              <a:gd name="connsiteY3" fmla="*/ 5094 h 9997"/>
              <a:gd name="connsiteX4" fmla="*/ 10000 w 10000"/>
              <a:gd name="connsiteY4" fmla="*/ 9997 h 9997"/>
              <a:gd name="connsiteX0" fmla="*/ 0 w 10000"/>
              <a:gd name="connsiteY0" fmla="*/ 9894 h 10000"/>
              <a:gd name="connsiteX1" fmla="*/ 2446 w 10000"/>
              <a:gd name="connsiteY1" fmla="*/ 4939 h 10000"/>
              <a:gd name="connsiteX2" fmla="*/ 4915 w 10000"/>
              <a:gd name="connsiteY2" fmla="*/ 1 h 10000"/>
              <a:gd name="connsiteX3" fmla="*/ 7488 w 10000"/>
              <a:gd name="connsiteY3" fmla="*/ 5096 h 10000"/>
              <a:gd name="connsiteX4" fmla="*/ 10000 w 10000"/>
              <a:gd name="connsiteY4" fmla="*/ 10000 h 10000"/>
              <a:gd name="connsiteX0" fmla="*/ 0 w 10000"/>
              <a:gd name="connsiteY0" fmla="*/ 9913 h 10019"/>
              <a:gd name="connsiteX1" fmla="*/ 2524 w 10000"/>
              <a:gd name="connsiteY1" fmla="*/ 7151 h 10019"/>
              <a:gd name="connsiteX2" fmla="*/ 4915 w 10000"/>
              <a:gd name="connsiteY2" fmla="*/ 20 h 10019"/>
              <a:gd name="connsiteX3" fmla="*/ 7488 w 10000"/>
              <a:gd name="connsiteY3" fmla="*/ 5115 h 10019"/>
              <a:gd name="connsiteX4" fmla="*/ 10000 w 10000"/>
              <a:gd name="connsiteY4" fmla="*/ 10019 h 10019"/>
              <a:gd name="connsiteX0" fmla="*/ 0 w 10000"/>
              <a:gd name="connsiteY0" fmla="*/ 9894 h 10000"/>
              <a:gd name="connsiteX1" fmla="*/ 2524 w 10000"/>
              <a:gd name="connsiteY1" fmla="*/ 7132 h 10000"/>
              <a:gd name="connsiteX2" fmla="*/ 4915 w 10000"/>
              <a:gd name="connsiteY2" fmla="*/ 1 h 10000"/>
              <a:gd name="connsiteX3" fmla="*/ 7410 w 10000"/>
              <a:gd name="connsiteY3" fmla="*/ 7508 h 10000"/>
              <a:gd name="connsiteX4" fmla="*/ 10000 w 10000"/>
              <a:gd name="connsiteY4" fmla="*/ 10000 h 10000"/>
              <a:gd name="connsiteX0" fmla="*/ 0 w 10000"/>
              <a:gd name="connsiteY0" fmla="*/ 9894 h 10000"/>
              <a:gd name="connsiteX1" fmla="*/ 2524 w 10000"/>
              <a:gd name="connsiteY1" fmla="*/ 7132 h 10000"/>
              <a:gd name="connsiteX2" fmla="*/ 4915 w 10000"/>
              <a:gd name="connsiteY2" fmla="*/ 1 h 10000"/>
              <a:gd name="connsiteX3" fmla="*/ 7410 w 10000"/>
              <a:gd name="connsiteY3" fmla="*/ 7508 h 10000"/>
              <a:gd name="connsiteX4" fmla="*/ 10000 w 10000"/>
              <a:gd name="connsiteY4" fmla="*/ 10000 h 10000"/>
              <a:gd name="connsiteX0" fmla="*/ 0 w 10000"/>
              <a:gd name="connsiteY0" fmla="*/ 9894 h 10000"/>
              <a:gd name="connsiteX1" fmla="*/ 2524 w 10000"/>
              <a:gd name="connsiteY1" fmla="*/ 7132 h 10000"/>
              <a:gd name="connsiteX2" fmla="*/ 5111 w 10000"/>
              <a:gd name="connsiteY2" fmla="*/ 1 h 10000"/>
              <a:gd name="connsiteX3" fmla="*/ 7410 w 10000"/>
              <a:gd name="connsiteY3" fmla="*/ 7508 h 10000"/>
              <a:gd name="connsiteX4" fmla="*/ 10000 w 10000"/>
              <a:gd name="connsiteY4" fmla="*/ 10000 h 10000"/>
              <a:gd name="connsiteX0" fmla="*/ 0 w 10000"/>
              <a:gd name="connsiteY0" fmla="*/ 9894 h 10000"/>
              <a:gd name="connsiteX1" fmla="*/ 2524 w 10000"/>
              <a:gd name="connsiteY1" fmla="*/ 7132 h 10000"/>
              <a:gd name="connsiteX2" fmla="*/ 5111 w 10000"/>
              <a:gd name="connsiteY2" fmla="*/ 1 h 10000"/>
              <a:gd name="connsiteX3" fmla="*/ 7410 w 10000"/>
              <a:gd name="connsiteY3" fmla="*/ 7508 h 10000"/>
              <a:gd name="connsiteX4" fmla="*/ 10000 w 10000"/>
              <a:gd name="connsiteY4" fmla="*/ 10000 h 10000"/>
              <a:gd name="connsiteX0" fmla="*/ 0 w 10000"/>
              <a:gd name="connsiteY0" fmla="*/ 9894 h 10000"/>
              <a:gd name="connsiteX1" fmla="*/ 2524 w 10000"/>
              <a:gd name="connsiteY1" fmla="*/ 7132 h 10000"/>
              <a:gd name="connsiteX2" fmla="*/ 5111 w 10000"/>
              <a:gd name="connsiteY2" fmla="*/ 1 h 10000"/>
              <a:gd name="connsiteX3" fmla="*/ 7449 w 10000"/>
              <a:gd name="connsiteY3" fmla="*/ 7508 h 10000"/>
              <a:gd name="connsiteX4" fmla="*/ 10000 w 10000"/>
              <a:gd name="connsiteY4" fmla="*/ 10000 h 10000"/>
              <a:gd name="connsiteX0" fmla="*/ 0 w 10000"/>
              <a:gd name="connsiteY0" fmla="*/ 9894 h 10000"/>
              <a:gd name="connsiteX1" fmla="*/ 2524 w 10000"/>
              <a:gd name="connsiteY1" fmla="*/ 7132 h 10000"/>
              <a:gd name="connsiteX2" fmla="*/ 5111 w 10000"/>
              <a:gd name="connsiteY2" fmla="*/ 1 h 10000"/>
              <a:gd name="connsiteX3" fmla="*/ 7449 w 10000"/>
              <a:gd name="connsiteY3" fmla="*/ 7508 h 10000"/>
              <a:gd name="connsiteX4" fmla="*/ 10000 w 10000"/>
              <a:gd name="connsiteY4" fmla="*/ 10000 h 10000"/>
              <a:gd name="connsiteX0" fmla="*/ 0 w 10000"/>
              <a:gd name="connsiteY0" fmla="*/ 9894 h 10000"/>
              <a:gd name="connsiteX1" fmla="*/ 2524 w 10000"/>
              <a:gd name="connsiteY1" fmla="*/ 7132 h 10000"/>
              <a:gd name="connsiteX2" fmla="*/ 5111 w 10000"/>
              <a:gd name="connsiteY2" fmla="*/ 1 h 10000"/>
              <a:gd name="connsiteX3" fmla="*/ 7449 w 10000"/>
              <a:gd name="connsiteY3" fmla="*/ 7508 h 10000"/>
              <a:gd name="connsiteX4" fmla="*/ 10000 w 10000"/>
              <a:gd name="connsiteY4" fmla="*/ 10000 h 10000"/>
              <a:gd name="connsiteX0" fmla="*/ 0 w 10000"/>
              <a:gd name="connsiteY0" fmla="*/ 9894 h 10000"/>
              <a:gd name="connsiteX1" fmla="*/ 2524 w 10000"/>
              <a:gd name="connsiteY1" fmla="*/ 7132 h 10000"/>
              <a:gd name="connsiteX2" fmla="*/ 5111 w 10000"/>
              <a:gd name="connsiteY2" fmla="*/ 1 h 10000"/>
              <a:gd name="connsiteX3" fmla="*/ 7449 w 10000"/>
              <a:gd name="connsiteY3" fmla="*/ 7508 h 10000"/>
              <a:gd name="connsiteX4" fmla="*/ 10000 w 10000"/>
              <a:gd name="connsiteY4" fmla="*/ 10000 h 10000"/>
              <a:gd name="connsiteX0" fmla="*/ 0 w 10000"/>
              <a:gd name="connsiteY0" fmla="*/ 9896 h 10002"/>
              <a:gd name="connsiteX1" fmla="*/ 1910 w 10000"/>
              <a:gd name="connsiteY1" fmla="*/ 8511 h 10002"/>
              <a:gd name="connsiteX2" fmla="*/ 5111 w 10000"/>
              <a:gd name="connsiteY2" fmla="*/ 3 h 10002"/>
              <a:gd name="connsiteX3" fmla="*/ 7449 w 10000"/>
              <a:gd name="connsiteY3" fmla="*/ 7510 h 10002"/>
              <a:gd name="connsiteX4" fmla="*/ 10000 w 10000"/>
              <a:gd name="connsiteY4" fmla="*/ 10002 h 10002"/>
              <a:gd name="connsiteX0" fmla="*/ 0 w 10000"/>
              <a:gd name="connsiteY0" fmla="*/ 9896 h 10002"/>
              <a:gd name="connsiteX1" fmla="*/ 1910 w 10000"/>
              <a:gd name="connsiteY1" fmla="*/ 8511 h 10002"/>
              <a:gd name="connsiteX2" fmla="*/ 5111 w 10000"/>
              <a:gd name="connsiteY2" fmla="*/ 3 h 10002"/>
              <a:gd name="connsiteX3" fmla="*/ 7449 w 10000"/>
              <a:gd name="connsiteY3" fmla="*/ 7510 h 10002"/>
              <a:gd name="connsiteX4" fmla="*/ 10000 w 10000"/>
              <a:gd name="connsiteY4" fmla="*/ 10002 h 10002"/>
              <a:gd name="connsiteX0" fmla="*/ 0 w 10000"/>
              <a:gd name="connsiteY0" fmla="*/ 9896 h 10002"/>
              <a:gd name="connsiteX1" fmla="*/ 1910 w 10000"/>
              <a:gd name="connsiteY1" fmla="*/ 8511 h 10002"/>
              <a:gd name="connsiteX2" fmla="*/ 5111 w 10000"/>
              <a:gd name="connsiteY2" fmla="*/ 3 h 10002"/>
              <a:gd name="connsiteX3" fmla="*/ 7449 w 10000"/>
              <a:gd name="connsiteY3" fmla="*/ 7510 h 10002"/>
              <a:gd name="connsiteX4" fmla="*/ 10000 w 10000"/>
              <a:gd name="connsiteY4" fmla="*/ 10002 h 10002"/>
              <a:gd name="connsiteX0" fmla="*/ 0 w 10000"/>
              <a:gd name="connsiteY0" fmla="*/ 9896 h 10002"/>
              <a:gd name="connsiteX1" fmla="*/ 1910 w 10000"/>
              <a:gd name="connsiteY1" fmla="*/ 8511 h 10002"/>
              <a:gd name="connsiteX2" fmla="*/ 5111 w 10000"/>
              <a:gd name="connsiteY2" fmla="*/ 3 h 10002"/>
              <a:gd name="connsiteX3" fmla="*/ 7449 w 10000"/>
              <a:gd name="connsiteY3" fmla="*/ 7510 h 10002"/>
              <a:gd name="connsiteX4" fmla="*/ 10000 w 10000"/>
              <a:gd name="connsiteY4" fmla="*/ 10002 h 10002"/>
              <a:gd name="connsiteX0" fmla="*/ 0 w 10000"/>
              <a:gd name="connsiteY0" fmla="*/ 9896 h 10002"/>
              <a:gd name="connsiteX1" fmla="*/ 1910 w 10000"/>
              <a:gd name="connsiteY1" fmla="*/ 8511 h 10002"/>
              <a:gd name="connsiteX2" fmla="*/ 5111 w 10000"/>
              <a:gd name="connsiteY2" fmla="*/ 3 h 10002"/>
              <a:gd name="connsiteX3" fmla="*/ 7449 w 10000"/>
              <a:gd name="connsiteY3" fmla="*/ 7510 h 10002"/>
              <a:gd name="connsiteX4" fmla="*/ 10000 w 10000"/>
              <a:gd name="connsiteY4" fmla="*/ 10002 h 10002"/>
              <a:gd name="connsiteX0" fmla="*/ 0 w 10000"/>
              <a:gd name="connsiteY0" fmla="*/ 9896 h 10002"/>
              <a:gd name="connsiteX1" fmla="*/ 1910 w 10000"/>
              <a:gd name="connsiteY1" fmla="*/ 8511 h 10002"/>
              <a:gd name="connsiteX2" fmla="*/ 5111 w 10000"/>
              <a:gd name="connsiteY2" fmla="*/ 3 h 10002"/>
              <a:gd name="connsiteX3" fmla="*/ 7449 w 10000"/>
              <a:gd name="connsiteY3" fmla="*/ 7510 h 10002"/>
              <a:gd name="connsiteX4" fmla="*/ 10000 w 10000"/>
              <a:gd name="connsiteY4" fmla="*/ 10002 h 10002"/>
              <a:gd name="connsiteX0" fmla="*/ 0 w 10000"/>
              <a:gd name="connsiteY0" fmla="*/ 9896 h 10002"/>
              <a:gd name="connsiteX1" fmla="*/ 1910 w 10000"/>
              <a:gd name="connsiteY1" fmla="*/ 8511 h 10002"/>
              <a:gd name="connsiteX2" fmla="*/ 5111 w 10000"/>
              <a:gd name="connsiteY2" fmla="*/ 3 h 10002"/>
              <a:gd name="connsiteX3" fmla="*/ 7449 w 10000"/>
              <a:gd name="connsiteY3" fmla="*/ 7510 h 10002"/>
              <a:gd name="connsiteX4" fmla="*/ 10000 w 10000"/>
              <a:gd name="connsiteY4" fmla="*/ 10002 h 10002"/>
              <a:gd name="connsiteX0" fmla="*/ 0 w 10000"/>
              <a:gd name="connsiteY0" fmla="*/ 9899 h 10005"/>
              <a:gd name="connsiteX1" fmla="*/ 1910 w 10000"/>
              <a:gd name="connsiteY1" fmla="*/ 8514 h 10005"/>
              <a:gd name="connsiteX2" fmla="*/ 5111 w 10000"/>
              <a:gd name="connsiteY2" fmla="*/ 6 h 10005"/>
              <a:gd name="connsiteX3" fmla="*/ 7705 w 10000"/>
              <a:gd name="connsiteY3" fmla="*/ 7097 h 10005"/>
              <a:gd name="connsiteX4" fmla="*/ 10000 w 10000"/>
              <a:gd name="connsiteY4" fmla="*/ 10005 h 10005"/>
              <a:gd name="connsiteX0" fmla="*/ 0 w 10000"/>
              <a:gd name="connsiteY0" fmla="*/ 9899 h 9909"/>
              <a:gd name="connsiteX1" fmla="*/ 1910 w 10000"/>
              <a:gd name="connsiteY1" fmla="*/ 8514 h 9909"/>
              <a:gd name="connsiteX2" fmla="*/ 5111 w 10000"/>
              <a:gd name="connsiteY2" fmla="*/ 6 h 9909"/>
              <a:gd name="connsiteX3" fmla="*/ 7705 w 10000"/>
              <a:gd name="connsiteY3" fmla="*/ 7097 h 9909"/>
              <a:gd name="connsiteX4" fmla="*/ 10000 w 10000"/>
              <a:gd name="connsiteY4" fmla="*/ 9909 h 9909"/>
              <a:gd name="connsiteX0" fmla="*/ 0 w 10000"/>
              <a:gd name="connsiteY0" fmla="*/ 9990 h 10000"/>
              <a:gd name="connsiteX1" fmla="*/ 1910 w 10000"/>
              <a:gd name="connsiteY1" fmla="*/ 8592 h 10000"/>
              <a:gd name="connsiteX2" fmla="*/ 5111 w 10000"/>
              <a:gd name="connsiteY2" fmla="*/ 6 h 10000"/>
              <a:gd name="connsiteX3" fmla="*/ 7705 w 10000"/>
              <a:gd name="connsiteY3" fmla="*/ 7162 h 10000"/>
              <a:gd name="connsiteX4" fmla="*/ 10000 w 10000"/>
              <a:gd name="connsiteY4" fmla="*/ 10000 h 10000"/>
              <a:gd name="connsiteX0" fmla="*/ 0 w 10000"/>
              <a:gd name="connsiteY0" fmla="*/ 9990 h 10000"/>
              <a:gd name="connsiteX1" fmla="*/ 1910 w 10000"/>
              <a:gd name="connsiteY1" fmla="*/ 8592 h 10000"/>
              <a:gd name="connsiteX2" fmla="*/ 5111 w 10000"/>
              <a:gd name="connsiteY2" fmla="*/ 6 h 10000"/>
              <a:gd name="connsiteX3" fmla="*/ 7705 w 10000"/>
              <a:gd name="connsiteY3" fmla="*/ 7162 h 10000"/>
              <a:gd name="connsiteX4" fmla="*/ 10000 w 10000"/>
              <a:gd name="connsiteY4" fmla="*/ 10000 h 10000"/>
              <a:gd name="connsiteX0" fmla="*/ 0 w 10000"/>
              <a:gd name="connsiteY0" fmla="*/ 9991 h 10001"/>
              <a:gd name="connsiteX1" fmla="*/ 1910 w 10000"/>
              <a:gd name="connsiteY1" fmla="*/ 8593 h 10001"/>
              <a:gd name="connsiteX2" fmla="*/ 5111 w 10000"/>
              <a:gd name="connsiteY2" fmla="*/ 7 h 10001"/>
              <a:gd name="connsiteX3" fmla="*/ 7705 w 10000"/>
              <a:gd name="connsiteY3" fmla="*/ 7163 h 10001"/>
              <a:gd name="connsiteX4" fmla="*/ 10000 w 10000"/>
              <a:gd name="connsiteY4" fmla="*/ 10001 h 10001"/>
              <a:gd name="connsiteX0" fmla="*/ 0 w 10000"/>
              <a:gd name="connsiteY0" fmla="*/ 10059 h 10069"/>
              <a:gd name="connsiteX1" fmla="*/ 1910 w 10000"/>
              <a:gd name="connsiteY1" fmla="*/ 8661 h 10069"/>
              <a:gd name="connsiteX2" fmla="*/ 5026 w 10000"/>
              <a:gd name="connsiteY2" fmla="*/ 7 h 10069"/>
              <a:gd name="connsiteX3" fmla="*/ 7705 w 10000"/>
              <a:gd name="connsiteY3" fmla="*/ 7231 h 10069"/>
              <a:gd name="connsiteX4" fmla="*/ 10000 w 10000"/>
              <a:gd name="connsiteY4" fmla="*/ 10069 h 10069"/>
              <a:gd name="connsiteX0" fmla="*/ 0 w 10000"/>
              <a:gd name="connsiteY0" fmla="*/ 10053 h 10063"/>
              <a:gd name="connsiteX1" fmla="*/ 1910 w 10000"/>
              <a:gd name="connsiteY1" fmla="*/ 8655 h 10063"/>
              <a:gd name="connsiteX2" fmla="*/ 5026 w 10000"/>
              <a:gd name="connsiteY2" fmla="*/ 1 h 10063"/>
              <a:gd name="connsiteX3" fmla="*/ 7705 w 10000"/>
              <a:gd name="connsiteY3" fmla="*/ 7225 h 10063"/>
              <a:gd name="connsiteX4" fmla="*/ 10000 w 10000"/>
              <a:gd name="connsiteY4" fmla="*/ 10063 h 10063"/>
              <a:gd name="connsiteX0" fmla="*/ 0 w 10000"/>
              <a:gd name="connsiteY0" fmla="*/ 10053 h 10063"/>
              <a:gd name="connsiteX1" fmla="*/ 1910 w 10000"/>
              <a:gd name="connsiteY1" fmla="*/ 8655 h 10063"/>
              <a:gd name="connsiteX2" fmla="*/ 5026 w 10000"/>
              <a:gd name="connsiteY2" fmla="*/ 1 h 10063"/>
              <a:gd name="connsiteX3" fmla="*/ 7705 w 10000"/>
              <a:gd name="connsiteY3" fmla="*/ 7225 h 10063"/>
              <a:gd name="connsiteX4" fmla="*/ 10000 w 10000"/>
              <a:gd name="connsiteY4" fmla="*/ 10063 h 10063"/>
              <a:gd name="connsiteX0" fmla="*/ 0 w 10000"/>
              <a:gd name="connsiteY0" fmla="*/ 10053 h 10063"/>
              <a:gd name="connsiteX1" fmla="*/ 1910 w 10000"/>
              <a:gd name="connsiteY1" fmla="*/ 8655 h 10063"/>
              <a:gd name="connsiteX2" fmla="*/ 5026 w 10000"/>
              <a:gd name="connsiteY2" fmla="*/ 1 h 10063"/>
              <a:gd name="connsiteX3" fmla="*/ 7705 w 10000"/>
              <a:gd name="connsiteY3" fmla="*/ 7225 h 10063"/>
              <a:gd name="connsiteX4" fmla="*/ 10000 w 10000"/>
              <a:gd name="connsiteY4" fmla="*/ 10063 h 10063"/>
              <a:gd name="connsiteX0" fmla="*/ 0 w 10000"/>
              <a:gd name="connsiteY0" fmla="*/ 9993 h 10063"/>
              <a:gd name="connsiteX1" fmla="*/ 1910 w 10000"/>
              <a:gd name="connsiteY1" fmla="*/ 8655 h 10063"/>
              <a:gd name="connsiteX2" fmla="*/ 5026 w 10000"/>
              <a:gd name="connsiteY2" fmla="*/ 1 h 10063"/>
              <a:gd name="connsiteX3" fmla="*/ 7705 w 10000"/>
              <a:gd name="connsiteY3" fmla="*/ 7225 h 10063"/>
              <a:gd name="connsiteX4" fmla="*/ 10000 w 10000"/>
              <a:gd name="connsiteY4" fmla="*/ 10063 h 10063"/>
              <a:gd name="connsiteX0" fmla="*/ 0 w 10000"/>
              <a:gd name="connsiteY0" fmla="*/ 9993 h 10063"/>
              <a:gd name="connsiteX1" fmla="*/ 1910 w 10000"/>
              <a:gd name="connsiteY1" fmla="*/ 8655 h 10063"/>
              <a:gd name="connsiteX2" fmla="*/ 5026 w 10000"/>
              <a:gd name="connsiteY2" fmla="*/ 1 h 10063"/>
              <a:gd name="connsiteX3" fmla="*/ 7705 w 10000"/>
              <a:gd name="connsiteY3" fmla="*/ 7225 h 10063"/>
              <a:gd name="connsiteX4" fmla="*/ 10000 w 10000"/>
              <a:gd name="connsiteY4" fmla="*/ 10063 h 10063"/>
              <a:gd name="connsiteX0" fmla="*/ 0 w 10000"/>
              <a:gd name="connsiteY0" fmla="*/ 9996 h 10066"/>
              <a:gd name="connsiteX1" fmla="*/ 1835 w 10000"/>
              <a:gd name="connsiteY1" fmla="*/ 8326 h 10066"/>
              <a:gd name="connsiteX2" fmla="*/ 5026 w 10000"/>
              <a:gd name="connsiteY2" fmla="*/ 4 h 10066"/>
              <a:gd name="connsiteX3" fmla="*/ 7705 w 10000"/>
              <a:gd name="connsiteY3" fmla="*/ 7228 h 10066"/>
              <a:gd name="connsiteX4" fmla="*/ 10000 w 10000"/>
              <a:gd name="connsiteY4" fmla="*/ 10066 h 10066"/>
              <a:gd name="connsiteX0" fmla="*/ 0 w 10000"/>
              <a:gd name="connsiteY0" fmla="*/ 9994 h 10064"/>
              <a:gd name="connsiteX1" fmla="*/ 1955 w 10000"/>
              <a:gd name="connsiteY1" fmla="*/ 7871 h 10064"/>
              <a:gd name="connsiteX2" fmla="*/ 5026 w 10000"/>
              <a:gd name="connsiteY2" fmla="*/ 2 h 10064"/>
              <a:gd name="connsiteX3" fmla="*/ 7705 w 10000"/>
              <a:gd name="connsiteY3" fmla="*/ 7226 h 10064"/>
              <a:gd name="connsiteX4" fmla="*/ 10000 w 10000"/>
              <a:gd name="connsiteY4" fmla="*/ 10064 h 10064"/>
              <a:gd name="connsiteX0" fmla="*/ 0 w 10006"/>
              <a:gd name="connsiteY0" fmla="*/ 10031 h 10064"/>
              <a:gd name="connsiteX1" fmla="*/ 1961 w 10006"/>
              <a:gd name="connsiteY1" fmla="*/ 7871 h 10064"/>
              <a:gd name="connsiteX2" fmla="*/ 5032 w 10006"/>
              <a:gd name="connsiteY2" fmla="*/ 2 h 10064"/>
              <a:gd name="connsiteX3" fmla="*/ 7711 w 10006"/>
              <a:gd name="connsiteY3" fmla="*/ 7226 h 10064"/>
              <a:gd name="connsiteX4" fmla="*/ 10006 w 10006"/>
              <a:gd name="connsiteY4" fmla="*/ 10064 h 10064"/>
              <a:gd name="connsiteX0" fmla="*/ 0 w 7824"/>
              <a:gd name="connsiteY0" fmla="*/ 10031 h 10064"/>
              <a:gd name="connsiteX1" fmla="*/ 1961 w 7824"/>
              <a:gd name="connsiteY1" fmla="*/ 7871 h 10064"/>
              <a:gd name="connsiteX2" fmla="*/ 5032 w 7824"/>
              <a:gd name="connsiteY2" fmla="*/ 2 h 10064"/>
              <a:gd name="connsiteX3" fmla="*/ 7711 w 7824"/>
              <a:gd name="connsiteY3" fmla="*/ 7226 h 10064"/>
              <a:gd name="connsiteX4" fmla="*/ 4979 w 7824"/>
              <a:gd name="connsiteY4" fmla="*/ 10064 h 10064"/>
              <a:gd name="connsiteX0" fmla="*/ 0 w 10001"/>
              <a:gd name="connsiteY0" fmla="*/ 9967 h 9973"/>
              <a:gd name="connsiteX1" fmla="*/ 2506 w 10001"/>
              <a:gd name="connsiteY1" fmla="*/ 7821 h 9973"/>
              <a:gd name="connsiteX2" fmla="*/ 6431 w 10001"/>
              <a:gd name="connsiteY2" fmla="*/ 2 h 9973"/>
              <a:gd name="connsiteX3" fmla="*/ 9856 w 10001"/>
              <a:gd name="connsiteY3" fmla="*/ 7180 h 9973"/>
              <a:gd name="connsiteX4" fmla="*/ 6399 w 10001"/>
              <a:gd name="connsiteY4" fmla="*/ 9973 h 9973"/>
              <a:gd name="connsiteX0" fmla="*/ 0 w 10016"/>
              <a:gd name="connsiteY0" fmla="*/ 9994 h 10000"/>
              <a:gd name="connsiteX1" fmla="*/ 2506 w 10016"/>
              <a:gd name="connsiteY1" fmla="*/ 7842 h 10000"/>
              <a:gd name="connsiteX2" fmla="*/ 6430 w 10016"/>
              <a:gd name="connsiteY2" fmla="*/ 2 h 10000"/>
              <a:gd name="connsiteX3" fmla="*/ 9855 w 10016"/>
              <a:gd name="connsiteY3" fmla="*/ 7199 h 10000"/>
              <a:gd name="connsiteX4" fmla="*/ 6398 w 10016"/>
              <a:gd name="connsiteY4" fmla="*/ 10000 h 10000"/>
              <a:gd name="connsiteX0" fmla="*/ 0 w 8210"/>
              <a:gd name="connsiteY0" fmla="*/ 10001 h 10007"/>
              <a:gd name="connsiteX1" fmla="*/ 2506 w 8210"/>
              <a:gd name="connsiteY1" fmla="*/ 7849 h 10007"/>
              <a:gd name="connsiteX2" fmla="*/ 6430 w 8210"/>
              <a:gd name="connsiteY2" fmla="*/ 9 h 10007"/>
              <a:gd name="connsiteX3" fmla="*/ 7957 w 8210"/>
              <a:gd name="connsiteY3" fmla="*/ 6400 h 10007"/>
              <a:gd name="connsiteX4" fmla="*/ 6398 w 8210"/>
              <a:gd name="connsiteY4" fmla="*/ 10007 h 10007"/>
              <a:gd name="connsiteX0" fmla="*/ 0 w 10000"/>
              <a:gd name="connsiteY0" fmla="*/ 9994 h 10000"/>
              <a:gd name="connsiteX1" fmla="*/ 3052 w 10000"/>
              <a:gd name="connsiteY1" fmla="*/ 7844 h 10000"/>
              <a:gd name="connsiteX2" fmla="*/ 7832 w 10000"/>
              <a:gd name="connsiteY2" fmla="*/ 9 h 10000"/>
              <a:gd name="connsiteX3" fmla="*/ 9692 w 10000"/>
              <a:gd name="connsiteY3" fmla="*/ 6396 h 10000"/>
              <a:gd name="connsiteX4" fmla="*/ 7793 w 10000"/>
              <a:gd name="connsiteY4" fmla="*/ 10000 h 10000"/>
              <a:gd name="connsiteX0" fmla="*/ 0 w 10000"/>
              <a:gd name="connsiteY0" fmla="*/ 9994 h 10000"/>
              <a:gd name="connsiteX1" fmla="*/ 3052 w 10000"/>
              <a:gd name="connsiteY1" fmla="*/ 7844 h 10000"/>
              <a:gd name="connsiteX2" fmla="*/ 7832 w 10000"/>
              <a:gd name="connsiteY2" fmla="*/ 9 h 10000"/>
              <a:gd name="connsiteX3" fmla="*/ 9692 w 10000"/>
              <a:gd name="connsiteY3" fmla="*/ 6396 h 10000"/>
              <a:gd name="connsiteX4" fmla="*/ 7793 w 10000"/>
              <a:gd name="connsiteY4" fmla="*/ 10000 h 10000"/>
              <a:gd name="connsiteX0" fmla="*/ 0 w 8372"/>
              <a:gd name="connsiteY0" fmla="*/ 10007 h 10013"/>
              <a:gd name="connsiteX1" fmla="*/ 3052 w 8372"/>
              <a:gd name="connsiteY1" fmla="*/ 7857 h 10013"/>
              <a:gd name="connsiteX2" fmla="*/ 7832 w 8372"/>
              <a:gd name="connsiteY2" fmla="*/ 22 h 10013"/>
              <a:gd name="connsiteX3" fmla="*/ 7800 w 8372"/>
              <a:gd name="connsiteY3" fmla="*/ 5786 h 10013"/>
              <a:gd name="connsiteX4" fmla="*/ 7793 w 8372"/>
              <a:gd name="connsiteY4" fmla="*/ 10013 h 10013"/>
              <a:gd name="connsiteX0" fmla="*/ 0 w 9766"/>
              <a:gd name="connsiteY0" fmla="*/ 9994 h 10000"/>
              <a:gd name="connsiteX1" fmla="*/ 3645 w 9766"/>
              <a:gd name="connsiteY1" fmla="*/ 7847 h 10000"/>
              <a:gd name="connsiteX2" fmla="*/ 9355 w 9766"/>
              <a:gd name="connsiteY2" fmla="*/ 22 h 10000"/>
              <a:gd name="connsiteX3" fmla="*/ 9317 w 9766"/>
              <a:gd name="connsiteY3" fmla="*/ 5778 h 10000"/>
              <a:gd name="connsiteX4" fmla="*/ 9308 w 9766"/>
              <a:gd name="connsiteY4" fmla="*/ 10000 h 10000"/>
              <a:gd name="connsiteX0" fmla="*/ 0 w 9960"/>
              <a:gd name="connsiteY0" fmla="*/ 10000 h 10006"/>
              <a:gd name="connsiteX1" fmla="*/ 3732 w 9960"/>
              <a:gd name="connsiteY1" fmla="*/ 7853 h 10006"/>
              <a:gd name="connsiteX2" fmla="*/ 9527 w 9960"/>
              <a:gd name="connsiteY2" fmla="*/ 19 h 10006"/>
              <a:gd name="connsiteX3" fmla="*/ 9540 w 9960"/>
              <a:gd name="connsiteY3" fmla="*/ 5784 h 10006"/>
              <a:gd name="connsiteX4" fmla="*/ 9531 w 9960"/>
              <a:gd name="connsiteY4" fmla="*/ 10006 h 10006"/>
              <a:gd name="connsiteX0" fmla="*/ 0 w 9578"/>
              <a:gd name="connsiteY0" fmla="*/ 9975 h 9981"/>
              <a:gd name="connsiteX1" fmla="*/ 3747 w 9578"/>
              <a:gd name="connsiteY1" fmla="*/ 7829 h 9981"/>
              <a:gd name="connsiteX2" fmla="*/ 9565 w 9578"/>
              <a:gd name="connsiteY2" fmla="*/ 0 h 9981"/>
              <a:gd name="connsiteX3" fmla="*/ 9578 w 9578"/>
              <a:gd name="connsiteY3" fmla="*/ 5762 h 9981"/>
              <a:gd name="connsiteX4" fmla="*/ 9569 w 9578"/>
              <a:gd name="connsiteY4" fmla="*/ 9981 h 9981"/>
              <a:gd name="connsiteX0" fmla="*/ 0 w 10000"/>
              <a:gd name="connsiteY0" fmla="*/ 9994 h 10000"/>
              <a:gd name="connsiteX1" fmla="*/ 3912 w 10000"/>
              <a:gd name="connsiteY1" fmla="*/ 7844 h 10000"/>
              <a:gd name="connsiteX2" fmla="*/ 9986 w 10000"/>
              <a:gd name="connsiteY2" fmla="*/ 0 h 10000"/>
              <a:gd name="connsiteX3" fmla="*/ 10000 w 10000"/>
              <a:gd name="connsiteY3" fmla="*/ 5773 h 10000"/>
              <a:gd name="connsiteX4" fmla="*/ 9991 w 10000"/>
              <a:gd name="connsiteY4" fmla="*/ 10000 h 10000"/>
              <a:gd name="connsiteX0" fmla="*/ 0 w 10000"/>
              <a:gd name="connsiteY0" fmla="*/ 9994 h 10000"/>
              <a:gd name="connsiteX1" fmla="*/ 3852 w 10000"/>
              <a:gd name="connsiteY1" fmla="*/ 7664 h 10000"/>
              <a:gd name="connsiteX2" fmla="*/ 9986 w 10000"/>
              <a:gd name="connsiteY2" fmla="*/ 0 h 10000"/>
              <a:gd name="connsiteX3" fmla="*/ 10000 w 10000"/>
              <a:gd name="connsiteY3" fmla="*/ 5773 h 10000"/>
              <a:gd name="connsiteX4" fmla="*/ 9991 w 10000"/>
              <a:gd name="connsiteY4" fmla="*/ 10000 h 10000"/>
              <a:gd name="connsiteX0" fmla="*/ 0 w 10000"/>
              <a:gd name="connsiteY0" fmla="*/ 9994 h 10000"/>
              <a:gd name="connsiteX1" fmla="*/ 3912 w 10000"/>
              <a:gd name="connsiteY1" fmla="*/ 7484 h 10000"/>
              <a:gd name="connsiteX2" fmla="*/ 9986 w 10000"/>
              <a:gd name="connsiteY2" fmla="*/ 0 h 10000"/>
              <a:gd name="connsiteX3" fmla="*/ 10000 w 10000"/>
              <a:gd name="connsiteY3" fmla="*/ 5773 h 10000"/>
              <a:gd name="connsiteX4" fmla="*/ 9991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994"/>
                </a:moveTo>
                <a:cubicBezTo>
                  <a:pt x="1426" y="9683"/>
                  <a:pt x="2248" y="9150"/>
                  <a:pt x="3912" y="7484"/>
                </a:cubicBezTo>
                <a:cubicBezTo>
                  <a:pt x="5576" y="5818"/>
                  <a:pt x="8325" y="90"/>
                  <a:pt x="9986" y="0"/>
                </a:cubicBezTo>
                <a:cubicBezTo>
                  <a:pt x="9980" y="937"/>
                  <a:pt x="9999" y="4107"/>
                  <a:pt x="10000" y="5773"/>
                </a:cubicBezTo>
                <a:cubicBezTo>
                  <a:pt x="10001" y="7439"/>
                  <a:pt x="9991" y="8875"/>
                  <a:pt x="9991" y="10000"/>
                </a:cubicBezTo>
              </a:path>
            </a:pathLst>
          </a:custGeom>
          <a:noFill/>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ln>
                <a:solidFill>
                  <a:schemeClr val="tx1"/>
                </a:solidFill>
                <a:prstDash val="dash"/>
              </a:ln>
            </a:endParaRPr>
          </a:p>
        </p:txBody>
      </p:sp>
      <p:sp>
        <p:nvSpPr>
          <p:cNvPr id="29" name="Title 1"/>
          <p:cNvSpPr>
            <a:spLocks noGrp="1"/>
          </p:cNvSpPr>
          <p:nvPr>
            <p:ph type="title"/>
          </p:nvPr>
        </p:nvSpPr>
        <p:spPr>
          <a:xfrm>
            <a:off x="838200" y="365125"/>
            <a:ext cx="10515600" cy="1325563"/>
          </a:xfrm>
        </p:spPr>
        <p:txBody>
          <a:bodyPr anchor="t"/>
          <a:lstStyle/>
          <a:p>
            <a:r>
              <a:rPr lang="en-US" kern="0" dirty="0"/>
              <a:t>Example of the different pillars’ functions</a:t>
            </a:r>
          </a:p>
        </p:txBody>
      </p:sp>
      <p:cxnSp>
        <p:nvCxnSpPr>
          <p:cNvPr id="46" name="Gerade Verbindung mit Pfeil 45"/>
          <p:cNvCxnSpPr/>
          <p:nvPr/>
        </p:nvCxnSpPr>
        <p:spPr bwMode="auto">
          <a:xfrm>
            <a:off x="5805623" y="3274475"/>
            <a:ext cx="1" cy="1"/>
          </a:xfrm>
          <a:prstGeom prst="straightConnector1">
            <a:avLst/>
          </a:prstGeom>
          <a:noFill/>
          <a:ln w="50800" cap="flat" cmpd="sng" algn="ctr">
            <a:solidFill>
              <a:srgbClr val="FF0000"/>
            </a:solidFill>
            <a:prstDash val="solid"/>
            <a:round/>
            <a:headEnd type="none" w="med" len="med"/>
            <a:tailEnd type="triangle"/>
          </a:ln>
          <a:effectLst>
            <a:outerShdw blurRad="50800" dist="139700" dir="2880000" algn="ctr" rotWithShape="0">
              <a:schemeClr val="tx1">
                <a:alpha val="40000"/>
              </a:schemeClr>
            </a:outerShdw>
          </a:effectLst>
          <a:scene3d>
            <a:camera prst="orthographicFront"/>
            <a:lightRig rig="threePt" dir="t">
              <a:rot lat="0" lon="0" rev="0"/>
            </a:lightRig>
          </a:scene3d>
          <a:sp3d>
            <a:bevelT w="114300" prst="artDeco"/>
          </a:sp3d>
        </p:spPr>
      </p:cxnSp>
      <p:sp>
        <p:nvSpPr>
          <p:cNvPr id="47" name="Rechteck 46"/>
          <p:cNvSpPr/>
          <p:nvPr/>
        </p:nvSpPr>
        <p:spPr>
          <a:xfrm rot="16200000">
            <a:off x="-1151476" y="3680815"/>
            <a:ext cx="4603248" cy="338554"/>
          </a:xfrm>
          <a:prstGeom prst="rect">
            <a:avLst/>
          </a:prstGeom>
        </p:spPr>
        <p:txBody>
          <a:bodyPr wrap="none">
            <a:spAutoFit/>
          </a:bodyPr>
          <a:lstStyle/>
          <a:p>
            <a:r>
              <a:rPr lang="en-US" sz="1600" dirty="0">
                <a:latin typeface="+mj-lt"/>
              </a:rPr>
              <a:t>Scenario probability of occurrence in real world traffic</a:t>
            </a:r>
          </a:p>
        </p:txBody>
      </p:sp>
      <p:sp>
        <p:nvSpPr>
          <p:cNvPr id="48" name="Rechteck 47"/>
          <p:cNvSpPr/>
          <p:nvPr/>
        </p:nvSpPr>
        <p:spPr>
          <a:xfrm>
            <a:off x="6111773" y="6250193"/>
            <a:ext cx="2775183" cy="584775"/>
          </a:xfrm>
          <a:prstGeom prst="rect">
            <a:avLst/>
          </a:prstGeom>
        </p:spPr>
        <p:txBody>
          <a:bodyPr wrap="none">
            <a:spAutoFit/>
          </a:bodyPr>
          <a:lstStyle/>
          <a:p>
            <a:r>
              <a:rPr lang="en-US" sz="1600" dirty="0"/>
              <a:t>Obstructed pedestrian crossing</a:t>
            </a:r>
            <a:br>
              <a:rPr lang="en-US" sz="1600" dirty="0"/>
            </a:br>
            <a:r>
              <a:rPr lang="en-US" sz="1600" dirty="0"/>
              <a:t>+ cyclist overtaking</a:t>
            </a:r>
            <a:endParaRPr lang="de-DE" sz="1600" dirty="0"/>
          </a:p>
        </p:txBody>
      </p:sp>
      <p:sp>
        <p:nvSpPr>
          <p:cNvPr id="49" name="Rechteck 48"/>
          <p:cNvSpPr/>
          <p:nvPr/>
        </p:nvSpPr>
        <p:spPr>
          <a:xfrm>
            <a:off x="6111231" y="4317497"/>
            <a:ext cx="2830198" cy="338554"/>
          </a:xfrm>
          <a:prstGeom prst="rect">
            <a:avLst/>
          </a:prstGeom>
        </p:spPr>
        <p:txBody>
          <a:bodyPr wrap="none">
            <a:spAutoFit/>
          </a:bodyPr>
          <a:lstStyle/>
          <a:p>
            <a:r>
              <a:rPr lang="en-US" sz="1600" dirty="0"/>
              <a:t>Obstructed pedestrian crossing</a:t>
            </a:r>
            <a:endParaRPr lang="de-DE" sz="1600" dirty="0"/>
          </a:p>
        </p:txBody>
      </p:sp>
      <p:sp>
        <p:nvSpPr>
          <p:cNvPr id="50" name="Rechteck 49"/>
          <p:cNvSpPr/>
          <p:nvPr/>
        </p:nvSpPr>
        <p:spPr>
          <a:xfrm>
            <a:off x="6111773" y="2505777"/>
            <a:ext cx="2851037" cy="338554"/>
          </a:xfrm>
          <a:prstGeom prst="rect">
            <a:avLst/>
          </a:prstGeom>
        </p:spPr>
        <p:txBody>
          <a:bodyPr wrap="none">
            <a:spAutoFit/>
          </a:bodyPr>
          <a:lstStyle/>
          <a:p>
            <a:r>
              <a:rPr lang="en-US" sz="1600" dirty="0"/>
              <a:t>Pedestrian crossing a crosswalk</a:t>
            </a:r>
            <a:endParaRPr lang="de-DE" sz="1600" dirty="0"/>
          </a:p>
        </p:txBody>
      </p:sp>
      <p:cxnSp>
        <p:nvCxnSpPr>
          <p:cNvPr id="58" name="Gerade Verbindung mit Pfeil 57"/>
          <p:cNvCxnSpPr/>
          <p:nvPr/>
        </p:nvCxnSpPr>
        <p:spPr>
          <a:xfrm flipV="1">
            <a:off x="1402330" y="1306279"/>
            <a:ext cx="0" cy="500413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Gerade Verbindung mit Pfeil 58"/>
          <p:cNvCxnSpPr/>
          <p:nvPr/>
        </p:nvCxnSpPr>
        <p:spPr>
          <a:xfrm>
            <a:off x="1402330" y="6310415"/>
            <a:ext cx="3042921" cy="0"/>
          </a:xfrm>
          <a:prstGeom prst="straightConnector1">
            <a:avLst/>
          </a:prstGeom>
          <a:ln w="381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3" name="Legende mit Linie 1 62"/>
          <p:cNvSpPr/>
          <p:nvPr/>
        </p:nvSpPr>
        <p:spPr>
          <a:xfrm>
            <a:off x="4242711" y="5387294"/>
            <a:ext cx="1800000" cy="468000"/>
          </a:xfrm>
          <a:prstGeom prst="borderCallout1">
            <a:avLst>
              <a:gd name="adj1" fmla="val 50891"/>
              <a:gd name="adj2" fmla="val -87"/>
              <a:gd name="adj3" fmla="val 173248"/>
              <a:gd name="adj4" fmla="val -36115"/>
            </a:avLst>
          </a:prstGeom>
          <a:noFill/>
          <a:ln w="127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Edge </a:t>
            </a:r>
            <a:r>
              <a:rPr lang="de-DE" sz="1400" b="1" dirty="0" err="1">
                <a:solidFill>
                  <a:schemeClr val="tx1"/>
                </a:solidFill>
              </a:rPr>
              <a:t>case</a:t>
            </a:r>
            <a:br>
              <a:rPr lang="de-DE" sz="1400" b="1" dirty="0">
                <a:solidFill>
                  <a:schemeClr val="tx1"/>
                </a:solidFill>
              </a:rPr>
            </a:br>
            <a:r>
              <a:rPr lang="de-DE" sz="1400" dirty="0" err="1">
                <a:solidFill>
                  <a:schemeClr val="tx1"/>
                </a:solidFill>
              </a:rPr>
              <a:t>scenarios</a:t>
            </a:r>
            <a:endParaRPr lang="de-DE" sz="1400" dirty="0">
              <a:solidFill>
                <a:schemeClr val="tx1"/>
              </a:solidFill>
            </a:endParaRPr>
          </a:p>
        </p:txBody>
      </p:sp>
      <p:sp>
        <p:nvSpPr>
          <p:cNvPr id="64" name="Legende mit Linie 1 63"/>
          <p:cNvSpPr/>
          <p:nvPr/>
        </p:nvSpPr>
        <p:spPr>
          <a:xfrm>
            <a:off x="4242711" y="1646248"/>
            <a:ext cx="1800000" cy="468000"/>
          </a:xfrm>
          <a:prstGeom prst="borderCallout1">
            <a:avLst>
              <a:gd name="adj1" fmla="val 50891"/>
              <a:gd name="adj2" fmla="val -87"/>
              <a:gd name="adj3" fmla="val 576886"/>
              <a:gd name="adj4" fmla="val -122200"/>
            </a:avLst>
          </a:prstGeom>
          <a:noFill/>
          <a:ln w="127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err="1">
                <a:solidFill>
                  <a:schemeClr val="tx1"/>
                </a:solidFill>
              </a:rPr>
              <a:t>Typical</a:t>
            </a:r>
            <a:r>
              <a:rPr lang="de-DE" sz="1400" b="1" dirty="0">
                <a:solidFill>
                  <a:schemeClr val="tx1"/>
                </a:solidFill>
              </a:rPr>
              <a:t> </a:t>
            </a:r>
            <a:r>
              <a:rPr lang="de-DE" sz="1400" dirty="0" err="1">
                <a:solidFill>
                  <a:schemeClr val="tx1"/>
                </a:solidFill>
              </a:rPr>
              <a:t>traffic</a:t>
            </a:r>
            <a:br>
              <a:rPr lang="de-DE" sz="1400" dirty="0">
                <a:solidFill>
                  <a:schemeClr val="tx1"/>
                </a:solidFill>
              </a:rPr>
            </a:br>
            <a:r>
              <a:rPr lang="de-DE" sz="1400" dirty="0" err="1">
                <a:solidFill>
                  <a:schemeClr val="tx1"/>
                </a:solidFill>
              </a:rPr>
              <a:t>scenarios</a:t>
            </a:r>
            <a:endParaRPr lang="de-DE" sz="1400" dirty="0">
              <a:solidFill>
                <a:schemeClr val="tx1"/>
              </a:solidFill>
            </a:endParaRPr>
          </a:p>
        </p:txBody>
      </p:sp>
      <p:sp>
        <p:nvSpPr>
          <p:cNvPr id="65" name="Legende mit Linie 1 64"/>
          <p:cNvSpPr/>
          <p:nvPr/>
        </p:nvSpPr>
        <p:spPr>
          <a:xfrm>
            <a:off x="4242711" y="3470026"/>
            <a:ext cx="1800000" cy="468000"/>
          </a:xfrm>
          <a:prstGeom prst="borderCallout1">
            <a:avLst>
              <a:gd name="adj1" fmla="val 50891"/>
              <a:gd name="adj2" fmla="val -87"/>
              <a:gd name="adj3" fmla="val 462041"/>
              <a:gd name="adj4" fmla="val -70692"/>
            </a:avLst>
          </a:prstGeom>
          <a:noFill/>
          <a:ln w="127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Critical </a:t>
            </a:r>
            <a:r>
              <a:rPr lang="de-DE" sz="1400" dirty="0" err="1">
                <a:solidFill>
                  <a:schemeClr val="tx1"/>
                </a:solidFill>
              </a:rPr>
              <a:t>traffic</a:t>
            </a:r>
            <a:br>
              <a:rPr lang="de-DE" sz="1400" dirty="0">
                <a:solidFill>
                  <a:schemeClr val="tx1"/>
                </a:solidFill>
              </a:rPr>
            </a:br>
            <a:r>
              <a:rPr lang="de-DE" sz="1400" dirty="0" err="1">
                <a:solidFill>
                  <a:schemeClr val="tx1"/>
                </a:solidFill>
              </a:rPr>
              <a:t>scenarios</a:t>
            </a:r>
            <a:endParaRPr lang="de-DE" sz="1400" dirty="0">
              <a:solidFill>
                <a:schemeClr val="tx1"/>
              </a:solidFill>
            </a:endParaRPr>
          </a:p>
        </p:txBody>
      </p:sp>
      <p:sp>
        <p:nvSpPr>
          <p:cNvPr id="4" name="Rechteck 3"/>
          <p:cNvSpPr/>
          <p:nvPr/>
        </p:nvSpPr>
        <p:spPr>
          <a:xfrm>
            <a:off x="1762417" y="6382697"/>
            <a:ext cx="2453044" cy="338554"/>
          </a:xfrm>
          <a:prstGeom prst="rect">
            <a:avLst/>
          </a:prstGeom>
        </p:spPr>
        <p:txBody>
          <a:bodyPr wrap="none">
            <a:spAutoFit/>
          </a:bodyPr>
          <a:lstStyle/>
          <a:p>
            <a:pPr algn="ctr"/>
            <a:r>
              <a:rPr lang="en-US" sz="1600" dirty="0"/>
              <a:t>Complexity/risk of scenario</a:t>
            </a:r>
          </a:p>
        </p:txBody>
      </p:sp>
      <p:cxnSp>
        <p:nvCxnSpPr>
          <p:cNvPr id="74" name="Gerader Verbinder 73"/>
          <p:cNvCxnSpPr/>
          <p:nvPr/>
        </p:nvCxnSpPr>
        <p:spPr>
          <a:xfrm flipV="1">
            <a:off x="2735355" y="4561878"/>
            <a:ext cx="0" cy="1748378"/>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5" name="Gerader Verbinder 74"/>
          <p:cNvCxnSpPr/>
          <p:nvPr/>
        </p:nvCxnSpPr>
        <p:spPr>
          <a:xfrm flipV="1">
            <a:off x="3461591" y="5957740"/>
            <a:ext cx="7473" cy="352518"/>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1" name="Rechteck 50"/>
          <p:cNvSpPr/>
          <p:nvPr/>
        </p:nvSpPr>
        <p:spPr>
          <a:xfrm>
            <a:off x="10037324" y="1625892"/>
            <a:ext cx="2024124" cy="504056"/>
          </a:xfrm>
          <a:prstGeom prst="rect">
            <a:avLst/>
          </a:prstGeom>
          <a:solidFill>
            <a:srgbClr val="0082B3"/>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bg1"/>
                </a:solidFill>
                <a:sym typeface="Wingdings" panose="05000000000000000000" pitchFamily="2" charset="2"/>
              </a:rPr>
              <a:t>   </a:t>
            </a:r>
            <a:r>
              <a:rPr lang="de-DE" sz="1400" b="1" dirty="0">
                <a:solidFill>
                  <a:schemeClr val="bg1"/>
                </a:solidFill>
              </a:rPr>
              <a:t>Real World Test Drive</a:t>
            </a:r>
            <a:endParaRPr lang="de-DE" sz="1400" dirty="0">
              <a:solidFill>
                <a:schemeClr val="bg1"/>
              </a:solidFill>
            </a:endParaRPr>
          </a:p>
        </p:txBody>
      </p:sp>
      <p:sp>
        <p:nvSpPr>
          <p:cNvPr id="52" name="Rechteck 51"/>
          <p:cNvSpPr/>
          <p:nvPr/>
        </p:nvSpPr>
        <p:spPr>
          <a:xfrm>
            <a:off x="10037324" y="3445951"/>
            <a:ext cx="2024124" cy="504056"/>
          </a:xfrm>
          <a:prstGeom prst="rect">
            <a:avLst/>
          </a:prstGeom>
          <a:solidFill>
            <a:srgbClr val="9E9E9E"/>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bg1"/>
                </a:solidFill>
                <a:sym typeface="Wingdings" panose="05000000000000000000" pitchFamily="2" charset="2"/>
              </a:rPr>
              <a:t>   </a:t>
            </a:r>
            <a:r>
              <a:rPr lang="de-DE" sz="1400" b="1" dirty="0" err="1">
                <a:solidFill>
                  <a:schemeClr val="bg1"/>
                </a:solidFill>
              </a:rPr>
              <a:t>Physical</a:t>
            </a:r>
            <a:r>
              <a:rPr lang="de-DE" sz="1400" b="1" dirty="0">
                <a:solidFill>
                  <a:schemeClr val="bg1"/>
                </a:solidFill>
              </a:rPr>
              <a:t> </a:t>
            </a:r>
            <a:r>
              <a:rPr lang="de-DE" sz="1400" b="1" dirty="0" err="1">
                <a:solidFill>
                  <a:schemeClr val="bg1"/>
                </a:solidFill>
              </a:rPr>
              <a:t>Certification</a:t>
            </a:r>
            <a:br>
              <a:rPr lang="de-DE" sz="1400" b="1" dirty="0">
                <a:solidFill>
                  <a:schemeClr val="bg1"/>
                </a:solidFill>
              </a:rPr>
            </a:br>
            <a:r>
              <a:rPr lang="de-DE" sz="1400" b="1" dirty="0">
                <a:solidFill>
                  <a:schemeClr val="bg1"/>
                </a:solidFill>
              </a:rPr>
              <a:t>   Tests</a:t>
            </a:r>
            <a:endParaRPr lang="de-DE" sz="1400" dirty="0">
              <a:solidFill>
                <a:schemeClr val="bg1"/>
              </a:solidFill>
            </a:endParaRPr>
          </a:p>
        </p:txBody>
      </p:sp>
      <p:sp>
        <p:nvSpPr>
          <p:cNvPr id="53" name="Rechteck 52"/>
          <p:cNvSpPr/>
          <p:nvPr/>
        </p:nvSpPr>
        <p:spPr>
          <a:xfrm>
            <a:off x="10037324" y="5369266"/>
            <a:ext cx="2024126" cy="504056"/>
          </a:xfrm>
          <a:prstGeom prst="rect">
            <a:avLst/>
          </a:prstGeom>
          <a:solidFill>
            <a:srgbClr val="00206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bg1"/>
                </a:solidFill>
              </a:rPr>
              <a:t>   Audit </a:t>
            </a:r>
            <a:r>
              <a:rPr lang="de-DE" sz="1400" b="1" dirty="0" err="1">
                <a:solidFill>
                  <a:schemeClr val="bg1"/>
                </a:solidFill>
              </a:rPr>
              <a:t>and</a:t>
            </a:r>
            <a:r>
              <a:rPr lang="de-DE" sz="1400" b="1" dirty="0">
                <a:solidFill>
                  <a:schemeClr val="bg1"/>
                </a:solidFill>
              </a:rPr>
              <a:t> Assessment</a:t>
            </a:r>
            <a:br>
              <a:rPr lang="de-DE" sz="1400" b="1" dirty="0">
                <a:solidFill>
                  <a:schemeClr val="bg1"/>
                </a:solidFill>
              </a:rPr>
            </a:br>
            <a:r>
              <a:rPr lang="de-DE" sz="1400" b="1" dirty="0">
                <a:solidFill>
                  <a:schemeClr val="bg1"/>
                </a:solidFill>
              </a:rPr>
              <a:t>   (e.g. </a:t>
            </a:r>
            <a:r>
              <a:rPr lang="de-DE" sz="1400" b="1" dirty="0" err="1">
                <a:solidFill>
                  <a:schemeClr val="bg1"/>
                </a:solidFill>
              </a:rPr>
              <a:t>simulation</a:t>
            </a:r>
            <a:r>
              <a:rPr lang="de-DE" sz="1400" b="1" dirty="0">
                <a:solidFill>
                  <a:schemeClr val="bg1"/>
                </a:solidFill>
              </a:rPr>
              <a:t>)</a:t>
            </a:r>
            <a:endParaRPr lang="de-DE" sz="1400" dirty="0">
              <a:solidFill>
                <a:schemeClr val="bg1"/>
              </a:solidFill>
            </a:endParaRPr>
          </a:p>
        </p:txBody>
      </p:sp>
      <p:sp>
        <p:nvSpPr>
          <p:cNvPr id="27" name="Pfeil nach rechts 26"/>
          <p:cNvSpPr/>
          <p:nvPr/>
        </p:nvSpPr>
        <p:spPr>
          <a:xfrm>
            <a:off x="6042711" y="1664104"/>
            <a:ext cx="4131803" cy="42356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8"/>
          <a:stretch>
            <a:fillRect/>
          </a:stretch>
        </p:blipFill>
        <p:spPr>
          <a:xfrm>
            <a:off x="6220786" y="1143962"/>
            <a:ext cx="3603404" cy="1372726"/>
          </a:xfrm>
          <a:prstGeom prst="rect">
            <a:avLst/>
          </a:prstGeom>
          <a:ln>
            <a:solidFill>
              <a:schemeClr val="tx1"/>
            </a:solidFill>
          </a:ln>
        </p:spPr>
      </p:pic>
      <p:sp>
        <p:nvSpPr>
          <p:cNvPr id="76" name="Pfeil nach rechts 75"/>
          <p:cNvSpPr/>
          <p:nvPr/>
        </p:nvSpPr>
        <p:spPr>
          <a:xfrm>
            <a:off x="6042711" y="3485726"/>
            <a:ext cx="4131803" cy="42356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7" name="Grafik 66"/>
          <p:cNvPicPr>
            <a:picLocks noChangeAspect="1"/>
          </p:cNvPicPr>
          <p:nvPr/>
        </p:nvPicPr>
        <p:blipFill>
          <a:blip r:embed="rId9"/>
          <a:stretch>
            <a:fillRect/>
          </a:stretch>
        </p:blipFill>
        <p:spPr>
          <a:xfrm>
            <a:off x="6220786" y="2949299"/>
            <a:ext cx="3603404" cy="1386232"/>
          </a:xfrm>
          <a:prstGeom prst="rect">
            <a:avLst/>
          </a:prstGeom>
          <a:ln>
            <a:solidFill>
              <a:schemeClr val="tx1"/>
            </a:solidFill>
          </a:ln>
        </p:spPr>
      </p:pic>
      <p:sp>
        <p:nvSpPr>
          <p:cNvPr id="77" name="Pfeil nach rechts 76"/>
          <p:cNvSpPr/>
          <p:nvPr/>
        </p:nvSpPr>
        <p:spPr>
          <a:xfrm>
            <a:off x="6042710" y="5409514"/>
            <a:ext cx="4131803" cy="42356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10"/>
          <a:stretch>
            <a:fillRect/>
          </a:stretch>
        </p:blipFill>
        <p:spPr>
          <a:xfrm>
            <a:off x="6220787" y="4887389"/>
            <a:ext cx="3603404" cy="1378242"/>
          </a:xfrm>
          <a:prstGeom prst="rect">
            <a:avLst/>
          </a:prstGeom>
          <a:ln>
            <a:solidFill>
              <a:schemeClr val="tx1"/>
            </a:solidFill>
          </a:ln>
        </p:spPr>
      </p:pic>
      <p:sp>
        <p:nvSpPr>
          <p:cNvPr id="6" name="Textfeld 5"/>
          <p:cNvSpPr txBox="1"/>
          <p:nvPr/>
        </p:nvSpPr>
        <p:spPr>
          <a:xfrm>
            <a:off x="4401877" y="5823255"/>
            <a:ext cx="1640831" cy="553998"/>
          </a:xfrm>
          <a:prstGeom prst="rect">
            <a:avLst/>
          </a:prstGeom>
          <a:noFill/>
        </p:spPr>
        <p:txBody>
          <a:bodyPr wrap="square" rtlCol="0">
            <a:spAutoFit/>
          </a:bodyPr>
          <a:lstStyle>
            <a:defPPr>
              <a:defRPr lang="en-US"/>
            </a:defPPr>
            <a:lvl1pPr>
              <a:defRPr sz="1000"/>
            </a:lvl1pPr>
          </a:lstStyle>
          <a:p>
            <a:r>
              <a:rPr lang="en-US" dirty="0"/>
              <a:t>low probability, but high efforts to identify and confirm performance!</a:t>
            </a:r>
          </a:p>
        </p:txBody>
      </p:sp>
    </p:spTree>
    <p:extLst>
      <p:ext uri="{BB962C8B-B14F-4D97-AF65-F5344CB8AC3E}">
        <p14:creationId xmlns:p14="http://schemas.microsoft.com/office/powerpoint/2010/main" val="376176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for certification – the three pillars and their individual purpose</a:t>
            </a:r>
            <a:endParaRPr lang="en-US" kern="0" dirty="0"/>
          </a:p>
        </p:txBody>
      </p:sp>
      <p:sp>
        <p:nvSpPr>
          <p:cNvPr id="4" name="Abgerundetes Rechteck 3"/>
          <p:cNvSpPr/>
          <p:nvPr/>
        </p:nvSpPr>
        <p:spPr>
          <a:xfrm>
            <a:off x="5447215" y="2338252"/>
            <a:ext cx="2815928" cy="4373632"/>
          </a:xfrm>
          <a:prstGeom prst="roundRect">
            <a:avLst/>
          </a:prstGeom>
          <a:solidFill>
            <a:srgbClr val="9E9E9E"/>
          </a:solidFill>
          <a:ln w="25400" cap="flat" cmpd="sng" algn="ctr">
            <a:noFill/>
            <a:prstDash val="solid"/>
          </a:ln>
          <a:effectLst/>
        </p:spPr>
        <p:txBody>
          <a:bodyPr rtlCol="0" anchor="t"/>
          <a:lstStyle/>
          <a:p>
            <a:pPr marL="0" marR="0" lvl="0" indent="0" algn="ctr" defTabSz="91445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rPr>
              <a:t>Physical Certification</a:t>
            </a:r>
            <a:r>
              <a:rPr lang="en-US" sz="1600" b="1" kern="0" dirty="0">
                <a:solidFill>
                  <a:schemeClr val="bg1"/>
                </a:solidFill>
              </a:rPr>
              <a:t> </a:t>
            </a:r>
            <a:r>
              <a:rPr kumimoji="0" lang="en-US" sz="1600" b="1" i="0" u="none" strike="noStrike" kern="0" cap="none" spc="0" normalizeH="0" baseline="0" noProof="0" dirty="0">
                <a:ln>
                  <a:noFill/>
                </a:ln>
                <a:solidFill>
                  <a:schemeClr val="bg1"/>
                </a:solidFill>
                <a:effectLst/>
                <a:uLnTx/>
                <a:uFillTx/>
              </a:rPr>
              <a:t>Tests</a:t>
            </a:r>
          </a:p>
          <a:p>
            <a:pPr marL="0" marR="0" lvl="0" indent="0" defTabSz="9144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ndParaRPr>
          </a:p>
          <a:p>
            <a:pPr marL="285750" indent="-285750" defTabSz="914271">
              <a:buFontTx/>
              <a:buChar char="-"/>
              <a:defRPr/>
            </a:pPr>
            <a:r>
              <a:rPr lang="en-US" sz="1600" kern="0" dirty="0">
                <a:solidFill>
                  <a:schemeClr val="bg1"/>
                </a:solidFill>
              </a:rPr>
              <a:t>Assess critical scenarios that are technically difficult for the system to cope with, have a high injury severity (in case the system would not cope with such a scenario) and are representative for real traffic</a:t>
            </a:r>
          </a:p>
          <a:p>
            <a:pPr marL="285750" indent="-285750" defTabSz="914271">
              <a:buFontTx/>
              <a:buChar char="-"/>
              <a:defRPr/>
            </a:pPr>
            <a:r>
              <a:rPr lang="en-US" sz="1600" kern="0" dirty="0">
                <a:solidFill>
                  <a:schemeClr val="bg1"/>
                </a:solidFill>
              </a:rPr>
              <a:t>Compare with critical test cases derived from simulation and validate simulation tools</a:t>
            </a:r>
          </a:p>
        </p:txBody>
      </p:sp>
      <p:sp>
        <p:nvSpPr>
          <p:cNvPr id="5" name="Abgerundetes Rechteck 4"/>
          <p:cNvSpPr/>
          <p:nvPr/>
        </p:nvSpPr>
        <p:spPr>
          <a:xfrm>
            <a:off x="8367649" y="2338253"/>
            <a:ext cx="2982228" cy="4373632"/>
          </a:xfrm>
          <a:prstGeom prst="roundRect">
            <a:avLst/>
          </a:prstGeom>
          <a:solidFill>
            <a:srgbClr val="00ADEF">
              <a:lumMod val="75000"/>
            </a:srgbClr>
          </a:solidFill>
          <a:ln w="25400" cap="flat" cmpd="sng" algn="ctr">
            <a:noFill/>
            <a:prstDash val="solid"/>
          </a:ln>
          <a:effectLst/>
        </p:spPr>
        <p:txBody>
          <a:bodyPr rtlCol="0" anchor="t"/>
          <a:lstStyle/>
          <a:p>
            <a:pPr marL="0" marR="0" lvl="0" indent="0" algn="ctr" defTabSz="91445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rPr>
              <a:t>Real World Test Drive</a:t>
            </a:r>
            <a:r>
              <a:rPr kumimoji="0" lang="en-US" sz="1600" b="0" i="0" u="none" strike="noStrike" kern="0" cap="none" spc="0" normalizeH="0" baseline="0" noProof="0" dirty="0">
                <a:ln>
                  <a:noFill/>
                </a:ln>
                <a:solidFill>
                  <a:schemeClr val="bg1"/>
                </a:solidFill>
                <a:effectLst/>
                <a:uLnTx/>
                <a:uFillTx/>
              </a:rPr>
              <a:t> </a:t>
            </a:r>
          </a:p>
          <a:p>
            <a:pPr marL="0" marR="0" lvl="0" indent="0" defTabSz="9144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ndParaRPr>
          </a:p>
          <a:p>
            <a:pPr marL="285750" indent="-285750" defTabSz="914271">
              <a:buFontTx/>
              <a:buChar char="-"/>
              <a:defRPr/>
            </a:pPr>
            <a:r>
              <a:rPr lang="en-US" sz="1600" kern="0" dirty="0">
                <a:solidFill>
                  <a:schemeClr val="bg1"/>
                </a:solidFill>
              </a:rPr>
              <a:t>Assess the overall system capabilities and behavior in non-simulated traffic on public roads and show that the system has not been optimized on specific test scenarios</a:t>
            </a:r>
          </a:p>
          <a:p>
            <a:pPr marL="285750" indent="-285750" defTabSz="914271">
              <a:buFontTx/>
              <a:buChar char="-"/>
              <a:defRPr/>
            </a:pPr>
            <a:r>
              <a:rPr lang="en-US" sz="1600" kern="0" dirty="0">
                <a:solidFill>
                  <a:schemeClr val="bg1"/>
                </a:solidFill>
              </a:rPr>
              <a:t>Assess system safety requirements like e.g. HMI and ODD</a:t>
            </a:r>
          </a:p>
          <a:p>
            <a:pPr marL="285750" indent="-285750" defTabSz="914271">
              <a:buFontTx/>
              <a:buChar char="-"/>
              <a:defRPr/>
            </a:pPr>
            <a:r>
              <a:rPr lang="en-US" sz="1600" kern="0" dirty="0">
                <a:solidFill>
                  <a:schemeClr val="bg1"/>
                </a:solidFill>
              </a:rPr>
              <a:t>Assess that the system achieves a performance comparable to an experienced driver</a:t>
            </a:r>
          </a:p>
        </p:txBody>
      </p:sp>
      <p:sp>
        <p:nvSpPr>
          <p:cNvPr id="6" name="Abgerundetes Rechteck 5"/>
          <p:cNvSpPr/>
          <p:nvPr/>
        </p:nvSpPr>
        <p:spPr>
          <a:xfrm>
            <a:off x="920822" y="2338252"/>
            <a:ext cx="4421887" cy="4373633"/>
          </a:xfrm>
          <a:prstGeom prst="roundRect">
            <a:avLst/>
          </a:prstGeom>
          <a:solidFill>
            <a:srgbClr val="002060"/>
          </a:solidFill>
          <a:ln w="25400" cap="flat" cmpd="sng" algn="ctr">
            <a:noFill/>
            <a:prstDash val="solid"/>
          </a:ln>
          <a:effectLst/>
        </p:spPr>
        <p:txBody>
          <a:bodyPr rtlCol="0" anchor="t"/>
          <a:lstStyle/>
          <a:p>
            <a:pPr marL="0" marR="0" lvl="0" indent="0" algn="ctr" defTabSz="91445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rPr>
              <a:t>Audit/Assessment</a:t>
            </a:r>
          </a:p>
          <a:p>
            <a:pPr marL="0" marR="0" lvl="0" indent="0" defTabSz="9144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a:p>
            <a:pPr marL="285750" indent="-285750" defTabSz="914271">
              <a:buFontTx/>
              <a:buChar char="-"/>
              <a:defRPr/>
            </a:pPr>
            <a:r>
              <a:rPr lang="en-US" sz="1600" kern="0" dirty="0">
                <a:solidFill>
                  <a:schemeClr val="bg1"/>
                </a:solidFill>
              </a:rPr>
              <a:t>Understand the system to be certified</a:t>
            </a:r>
          </a:p>
          <a:p>
            <a:pPr marL="285750" lvl="0" indent="-285750" defTabSz="914271">
              <a:buFontTx/>
              <a:buChar char="-"/>
              <a:defRPr/>
            </a:pPr>
            <a:r>
              <a:rPr lang="en-US" sz="1600" kern="0" dirty="0">
                <a:solidFill>
                  <a:schemeClr val="bg1"/>
                </a:solidFill>
              </a:rPr>
              <a:t>Assess that the applied processes and design/test methods for the overall system development (HW and SW) are effective, complete and consistent</a:t>
            </a:r>
          </a:p>
          <a:p>
            <a:pPr marL="285750" lvl="0" indent="-285750" defTabSz="914271">
              <a:buFontTx/>
              <a:buChar char="-"/>
              <a:defRPr/>
            </a:pPr>
            <a:r>
              <a:rPr lang="en-US" sz="1600" kern="0" dirty="0">
                <a:solidFill>
                  <a:schemeClr val="bg1"/>
                </a:solidFill>
              </a:rPr>
              <a:t>Assess system’s strategies/rest performance to address (multiple) fault-conditions and disturbances due to deteriorating external influences; vehicle behavior in variations of critical scenarios</a:t>
            </a:r>
          </a:p>
          <a:p>
            <a:pPr marL="285750" lvl="0" indent="-285750" defTabSz="914271">
              <a:buFontTx/>
              <a:buChar char="-"/>
              <a:defRPr/>
            </a:pPr>
            <a:r>
              <a:rPr lang="en-US" sz="1600" kern="0" dirty="0">
                <a:solidFill>
                  <a:schemeClr val="bg1"/>
                </a:solidFill>
              </a:rPr>
              <a:t>Simulation: Test parameter variations (e.g. distances, speeds) of scenarios and edge-cases that are difficult to test entirely on a test track</a:t>
            </a:r>
          </a:p>
          <a:p>
            <a:pPr marL="0" marR="0" lvl="0" indent="0" defTabSz="914454"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mn-lt"/>
              <a:ea typeface="+mn-ea"/>
              <a:cs typeface="+mn-cs"/>
            </a:endParaRPr>
          </a:p>
        </p:txBody>
      </p:sp>
      <p:sp>
        <p:nvSpPr>
          <p:cNvPr id="8" name="Abgerundetes Rechteck 7"/>
          <p:cNvSpPr/>
          <p:nvPr/>
        </p:nvSpPr>
        <p:spPr>
          <a:xfrm>
            <a:off x="4085559" y="2535316"/>
            <a:ext cx="982830" cy="482205"/>
          </a:xfrm>
          <a:prstGeom prst="roundRect">
            <a:avLst/>
          </a:prstGeom>
          <a:solidFill>
            <a:schemeClr val="accent2"/>
          </a:solidFill>
          <a:ln w="25400" cap="flat" cmpd="sng" algn="ctr">
            <a:noFill/>
            <a:prstDash val="solid"/>
          </a:ln>
          <a:effectLst/>
        </p:spPr>
        <p:txBody>
          <a:bodyPr rtlCol="0" anchor="ctr" anchorCtr="0"/>
          <a:lstStyle/>
          <a:p>
            <a:pPr marL="0" marR="0" lvl="0" indent="0" algn="ctr" defTabSz="91445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n-lt"/>
                <a:ea typeface="+mn-ea"/>
                <a:cs typeface="+mn-cs"/>
              </a:rPr>
              <a:t>Simulation</a:t>
            </a:r>
          </a:p>
        </p:txBody>
      </p:sp>
    </p:spTree>
    <p:extLst>
      <p:ext uri="{BB962C8B-B14F-4D97-AF65-F5344CB8AC3E}">
        <p14:creationId xmlns:p14="http://schemas.microsoft.com/office/powerpoint/2010/main" val="313312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Concept for certification of automated driving systems Level 3-5</a:t>
            </a:r>
            <a:endParaRPr lang="en-US" kern="0" dirty="0"/>
          </a:p>
        </p:txBody>
      </p:sp>
      <p:sp>
        <p:nvSpPr>
          <p:cNvPr id="3" name="Content Placeholder 2"/>
          <p:cNvSpPr>
            <a:spLocks noGrp="1"/>
          </p:cNvSpPr>
          <p:nvPr>
            <p:ph idx="1"/>
          </p:nvPr>
        </p:nvSpPr>
        <p:spPr/>
        <p:txBody>
          <a:bodyPr>
            <a:normAutofit/>
          </a:bodyPr>
          <a:lstStyle/>
          <a:p>
            <a:pPr marL="0" indent="0">
              <a:buNone/>
            </a:pPr>
            <a:r>
              <a:rPr lang="en-US" sz="2000" b="1" dirty="0"/>
              <a:t>Why the new approach can generate an equivalent/higher safety-level compared to the “classical” approach: </a:t>
            </a:r>
            <a:br>
              <a:rPr lang="en-US" sz="2000" b="1" dirty="0"/>
            </a:br>
            <a:endParaRPr lang="en-US" sz="2000" b="1" dirty="0"/>
          </a:p>
          <a:p>
            <a:r>
              <a:rPr lang="en-US" sz="2000" dirty="0"/>
              <a:t>The new approach recognizes established </a:t>
            </a:r>
            <a:r>
              <a:rPr lang="en-GB" sz="2000" dirty="0"/>
              <a:t>process and functional safety oriented audits for certification of complex electronic vehicle control systems</a:t>
            </a:r>
            <a:r>
              <a:rPr lang="en-US" sz="2000" dirty="0"/>
              <a:t> as a foundation.</a:t>
            </a:r>
          </a:p>
          <a:p>
            <a:r>
              <a:rPr lang="en-US" sz="2000" dirty="0"/>
              <a:t>Consequently, the new approach requires manufacturers to give evidence that their system has been designed and tested in a way that complies with established safety principles, different traffic rules, and ensures safe performance both under fault-conditions and arbitrary external influences.</a:t>
            </a:r>
            <a:endParaRPr lang="en-US" sz="2000" strike="sngStrike" dirty="0"/>
          </a:p>
          <a:p>
            <a:r>
              <a:rPr lang="en-US" sz="2000" dirty="0"/>
              <a:t>Furthermore, the new approach evaluates specific complex situations on a test track.</a:t>
            </a:r>
          </a:p>
          <a:p>
            <a:r>
              <a:rPr lang="en-US" sz="2000" dirty="0"/>
              <a:t>To complement the assessment, the new approach includes a real-world-drive test in real world traffic (</a:t>
            </a:r>
            <a:r>
              <a:rPr lang="en-US" sz="2000"/>
              <a:t>non-simulated).</a:t>
            </a:r>
            <a:endParaRPr lang="en-US" sz="1800" dirty="0"/>
          </a:p>
        </p:txBody>
      </p:sp>
    </p:spTree>
    <p:extLst>
      <p:ext uri="{BB962C8B-B14F-4D97-AF65-F5344CB8AC3E}">
        <p14:creationId xmlns:p14="http://schemas.microsoft.com/office/powerpoint/2010/main" val="20220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8123"/>
            <a:ext cx="10810876" cy="1325563"/>
          </a:xfrm>
          <a:solidFill>
            <a:schemeClr val="accent1">
              <a:lumMod val="75000"/>
            </a:schemeClr>
          </a:solidFill>
        </p:spPr>
        <p:txBody>
          <a:bodyPr/>
          <a:lstStyle/>
          <a:p>
            <a:pPr marL="85725" indent="276225"/>
            <a:r>
              <a:rPr lang="en-US" b="1" dirty="0">
                <a:solidFill>
                  <a:schemeClr val="bg1"/>
                </a:solidFill>
              </a:rPr>
              <a:t>Mapping of Safety Principles and the Pillars</a:t>
            </a:r>
          </a:p>
        </p:txBody>
      </p:sp>
    </p:spTree>
    <p:extLst>
      <p:ext uri="{BB962C8B-B14F-4D97-AF65-F5344CB8AC3E}">
        <p14:creationId xmlns:p14="http://schemas.microsoft.com/office/powerpoint/2010/main" val="237913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nvPr>
        </p:nvGraphicFramePr>
        <p:xfrm>
          <a:off x="232537" y="854619"/>
          <a:ext cx="10300223" cy="5815751"/>
        </p:xfrm>
        <a:graphic>
          <a:graphicData uri="http://schemas.openxmlformats.org/drawingml/2006/table">
            <a:tbl>
              <a:tblPr firstRow="1" bandRow="1">
                <a:tableStyleId>{5C22544A-7EE6-4342-B048-85BDC9FD1C3A}</a:tableStyleId>
              </a:tblPr>
              <a:tblGrid>
                <a:gridCol w="148223">
                  <a:extLst>
                    <a:ext uri="{9D8B030D-6E8A-4147-A177-3AD203B41FA5}">
                      <a16:colId xmlns:a16="http://schemas.microsoft.com/office/drawing/2014/main" val="20000"/>
                    </a:ext>
                  </a:extLst>
                </a:gridCol>
                <a:gridCol w="1205055">
                  <a:extLst>
                    <a:ext uri="{9D8B030D-6E8A-4147-A177-3AD203B41FA5}">
                      <a16:colId xmlns:a16="http://schemas.microsoft.com/office/drawing/2014/main" val="20001"/>
                    </a:ext>
                  </a:extLst>
                </a:gridCol>
                <a:gridCol w="1998945">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2304000">
                  <a:extLst>
                    <a:ext uri="{9D8B030D-6E8A-4147-A177-3AD203B41FA5}">
                      <a16:colId xmlns:a16="http://schemas.microsoft.com/office/drawing/2014/main" val="20004"/>
                    </a:ext>
                  </a:extLst>
                </a:gridCol>
                <a:gridCol w="2484000">
                  <a:extLst>
                    <a:ext uri="{9D8B030D-6E8A-4147-A177-3AD203B41FA5}">
                      <a16:colId xmlns:a16="http://schemas.microsoft.com/office/drawing/2014/main" val="20005"/>
                    </a:ext>
                  </a:extLst>
                </a:gridCol>
              </a:tblGrid>
              <a:tr h="303062">
                <a:tc gridSpan="2">
                  <a:txBody>
                    <a:bodyPr/>
                    <a:lstStyle/>
                    <a:p>
                      <a:r>
                        <a:rPr lang="en-US" sz="1200" noProof="0" dirty="0"/>
                        <a:t>Safety Principles</a:t>
                      </a:r>
                      <a:endParaRPr lang="en-US" sz="1200" noProof="0" dirty="0">
                        <a:solidFill>
                          <a:srgbClr val="FF0000"/>
                        </a:solidFill>
                      </a:endParaRPr>
                    </a:p>
                  </a:txBody>
                  <a:tcPr marL="45720" marR="45720"/>
                </a:tc>
                <a:tc hMerge="1">
                  <a:txBody>
                    <a:bodyPr/>
                    <a:lstStyle/>
                    <a:p>
                      <a:endParaRPr lang="de-DE" sz="1600" dirty="0"/>
                    </a:p>
                  </a:txBody>
                  <a:tcPr/>
                </a:tc>
                <a:tc>
                  <a:txBody>
                    <a:bodyPr/>
                    <a:lstStyle/>
                    <a:p>
                      <a:r>
                        <a:rPr lang="en-US" sz="1200" noProof="0" dirty="0">
                          <a:solidFill>
                            <a:schemeClr val="bg1"/>
                          </a:solidFill>
                        </a:rPr>
                        <a:t>USA (NHTSA FAVP 3.0)</a:t>
                      </a:r>
                    </a:p>
                  </a:txBody>
                  <a:tcPr marL="45720" marR="45720"/>
                </a:tc>
                <a:tc>
                  <a:txBody>
                    <a:bodyPr/>
                    <a:lstStyle/>
                    <a:p>
                      <a:r>
                        <a:rPr lang="en-US" sz="1200" b="1" kern="1200" noProof="0" dirty="0">
                          <a:solidFill>
                            <a:schemeClr val="bg1"/>
                          </a:solidFill>
                          <a:latin typeface="+mn-lt"/>
                          <a:ea typeface="+mn-ea"/>
                          <a:cs typeface="+mn-cs"/>
                        </a:rPr>
                        <a:t>Japan (MLIT-Guideline)</a:t>
                      </a:r>
                    </a:p>
                  </a:txBody>
                  <a:tcPr marL="45720" marR="45720"/>
                </a:tc>
                <a:tc>
                  <a:txBody>
                    <a:bodyPr/>
                    <a:lstStyle/>
                    <a:p>
                      <a:r>
                        <a:rPr lang="en-US" sz="1200" b="1" kern="1200" noProof="0" dirty="0">
                          <a:solidFill>
                            <a:schemeClr val="bg1"/>
                          </a:solidFill>
                          <a:latin typeface="+mn-lt"/>
                          <a:ea typeface="+mn-ea"/>
                          <a:cs typeface="+mn-cs"/>
                        </a:rPr>
                        <a:t>Canada (Transport Canada)</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Europe (EC</a:t>
                      </a:r>
                      <a:r>
                        <a:rPr lang="en-US" sz="1200" b="1" kern="1200" baseline="0" noProof="0" dirty="0">
                          <a:solidFill>
                            <a:schemeClr val="bg1"/>
                          </a:solidFill>
                          <a:latin typeface="+mn-lt"/>
                          <a:ea typeface="+mn-ea"/>
                          <a:cs typeface="+mn-cs"/>
                        </a:rPr>
                        <a:t> Guidance)</a:t>
                      </a:r>
                      <a:endParaRPr lang="en-US" sz="1200" b="1" kern="1200" noProof="0" dirty="0">
                        <a:solidFill>
                          <a:schemeClr val="bg1"/>
                        </a:solidFill>
                        <a:latin typeface="+mn-lt"/>
                        <a:ea typeface="+mn-ea"/>
                        <a:cs typeface="+mn-cs"/>
                      </a:endParaRPr>
                    </a:p>
                    <a:p>
                      <a:endParaRPr lang="en-US" sz="1200" baseline="30000" noProof="0" dirty="0">
                        <a:solidFill>
                          <a:schemeClr val="bg1"/>
                        </a:solidFill>
                      </a:endParaRPr>
                    </a:p>
                  </a:txBody>
                  <a:tcPr marL="45720" marR="45720"/>
                </a:tc>
                <a:extLst>
                  <a:ext uri="{0D108BD9-81ED-4DB2-BD59-A6C34878D82A}">
                    <a16:rowId xmlns:a16="http://schemas.microsoft.com/office/drawing/2014/main" val="10000"/>
                  </a:ext>
                </a:extLst>
              </a:tr>
              <a:tr h="476607">
                <a:tc>
                  <a:txBody>
                    <a:bodyPr/>
                    <a:lstStyle/>
                    <a:p>
                      <a:endParaRPr lang="en-US" sz="1050" b="0" noProof="0" dirty="0"/>
                    </a:p>
                  </a:txBody>
                  <a:tcPr marL="0" marR="0" marT="0" marB="0"/>
                </a:tc>
                <a:tc>
                  <a:txBody>
                    <a:bodyPr/>
                    <a:lstStyle/>
                    <a:p>
                      <a:endParaRPr lang="en-US" sz="1050" b="0" noProof="0" dirty="0"/>
                    </a:p>
                  </a:txBody>
                  <a:tcPr/>
                </a:tc>
                <a:tc>
                  <a:txBody>
                    <a:bodyPr/>
                    <a:lstStyle/>
                    <a:p>
                      <a:endParaRPr lang="en-US" sz="800" noProof="0" dirty="0"/>
                    </a:p>
                  </a:txBody>
                  <a:tcPr marL="45720" marR="45720"/>
                </a:tc>
                <a:tc>
                  <a:txBody>
                    <a:bodyPr/>
                    <a:lstStyle/>
                    <a:p>
                      <a:r>
                        <a:rPr lang="en-US" sz="800" kern="1200" dirty="0">
                          <a:solidFill>
                            <a:schemeClr val="dk1"/>
                          </a:solidFill>
                          <a:latin typeface="+mn-lt"/>
                          <a:ea typeface="+mn-ea"/>
                          <a:cs typeface="+mn-cs"/>
                        </a:rPr>
                        <a:t>Vision:</a:t>
                      </a:r>
                      <a:r>
                        <a:rPr lang="en-US" sz="800" kern="1200" baseline="0" dirty="0">
                          <a:solidFill>
                            <a:schemeClr val="dk1"/>
                          </a:solidFill>
                          <a:latin typeface="+mn-lt"/>
                          <a:ea typeface="+mn-ea"/>
                          <a:cs typeface="+mn-cs"/>
                        </a:rPr>
                        <a:t> “0” </a:t>
                      </a:r>
                      <a:r>
                        <a:rPr lang="en-US" sz="800" kern="1200" dirty="0">
                          <a:solidFill>
                            <a:schemeClr val="dk1"/>
                          </a:solidFill>
                          <a:latin typeface="+mn-lt"/>
                          <a:ea typeface="+mn-ea"/>
                          <a:cs typeface="+mn-cs"/>
                        </a:rPr>
                        <a:t>accidents with injury or fatality by ADV</a:t>
                      </a:r>
                    </a:p>
                    <a:p>
                      <a:r>
                        <a:rPr lang="en-US" sz="800" kern="1200" dirty="0">
                          <a:solidFill>
                            <a:schemeClr val="dk1"/>
                          </a:solidFill>
                          <a:latin typeface="+mn-lt"/>
                          <a:ea typeface="+mn-ea"/>
                          <a:cs typeface="+mn-cs"/>
                        </a:rPr>
                        <a:t>Ensure Safety</a:t>
                      </a:r>
                      <a:r>
                        <a:rPr lang="en-US" sz="800" kern="1200" baseline="0" dirty="0">
                          <a:solidFill>
                            <a:schemeClr val="dk1"/>
                          </a:solidFill>
                          <a:latin typeface="+mn-lt"/>
                          <a:ea typeface="+mn-ea"/>
                          <a:cs typeface="+mn-cs"/>
                        </a:rPr>
                        <a:t> : </a:t>
                      </a:r>
                      <a:r>
                        <a:rPr lang="en-US" sz="800" kern="1200" dirty="0">
                          <a:solidFill>
                            <a:schemeClr val="dk1"/>
                          </a:solidFill>
                          <a:latin typeface="+mn-lt"/>
                          <a:ea typeface="+mn-ea"/>
                          <a:cs typeface="+mn-cs"/>
                        </a:rPr>
                        <a:t>Within ODD ADV shall not cause rationally foreseeable &amp; preventable accidents</a:t>
                      </a:r>
                      <a:endParaRPr lang="en-US" sz="800" noProof="0" dirty="0"/>
                    </a:p>
                  </a:txBody>
                  <a:tcPr marL="45720" marR="45720"/>
                </a:tc>
                <a:tc>
                  <a:txBody>
                    <a:bodyPr/>
                    <a:lstStyle/>
                    <a:p>
                      <a:endParaRPr lang="en-US" sz="800" noProof="0" dirty="0"/>
                    </a:p>
                  </a:txBody>
                  <a:tcPr marL="45720" marR="45720"/>
                </a:tc>
                <a:tc>
                  <a:txBody>
                    <a:bodyPr/>
                    <a:lstStyle/>
                    <a:p>
                      <a:endParaRPr lang="en-US" sz="1100" noProof="0" dirty="0">
                        <a:solidFill>
                          <a:srgbClr val="FF0000"/>
                        </a:solidFill>
                      </a:endParaRPr>
                    </a:p>
                  </a:txBody>
                  <a:tcPr marL="45720" marR="45720"/>
                </a:tc>
                <a:extLst>
                  <a:ext uri="{0D108BD9-81ED-4DB2-BD59-A6C34878D82A}">
                    <a16:rowId xmlns:a16="http://schemas.microsoft.com/office/drawing/2014/main" val="10014"/>
                  </a:ext>
                </a:extLst>
              </a:tr>
              <a:tr h="338642">
                <a:tc>
                  <a:txBody>
                    <a:bodyPr/>
                    <a:lstStyle/>
                    <a:p>
                      <a:r>
                        <a:rPr lang="en-US" sz="1050" b="0" noProof="0" dirty="0"/>
                        <a:t>1</a:t>
                      </a:r>
                    </a:p>
                  </a:txBody>
                  <a:tcPr marL="0" marR="0" marT="0" marB="0"/>
                </a:tc>
                <a:tc>
                  <a:txBody>
                    <a:bodyPr/>
                    <a:lstStyle/>
                    <a:p>
                      <a:r>
                        <a:rPr lang="en-US" sz="1050" b="0" noProof="0" dirty="0"/>
                        <a:t>Safe Function (Redundancy)</a:t>
                      </a:r>
                    </a:p>
                  </a:txBody>
                  <a:tcPr marL="0" marR="0" marT="0" marB="0"/>
                </a:tc>
                <a:tc>
                  <a:txBody>
                    <a:bodyPr/>
                    <a:lstStyle/>
                    <a:p>
                      <a:r>
                        <a:rPr lang="en-US" sz="800" noProof="0" dirty="0"/>
                        <a:t>1)</a:t>
                      </a:r>
                      <a:r>
                        <a:rPr lang="en-US" sz="800" baseline="0" noProof="0" dirty="0"/>
                        <a:t> System Safety</a:t>
                      </a:r>
                    </a:p>
                    <a:p>
                      <a:r>
                        <a:rPr lang="en-US" sz="800" baseline="0" noProof="0" dirty="0"/>
                        <a:t>9) Post Crash Behavior</a:t>
                      </a:r>
                      <a:endParaRPr lang="en-US" sz="800" noProof="0" dirty="0"/>
                    </a:p>
                  </a:txBody>
                  <a:tcPr marL="45720" marR="45720"/>
                </a:tc>
                <a:tc>
                  <a:txBody>
                    <a:bodyPr/>
                    <a:lstStyle/>
                    <a:p>
                      <a:r>
                        <a:rPr lang="en-US" sz="800" noProof="0" dirty="0"/>
                        <a:t>ii) System safety by redundancy</a:t>
                      </a:r>
                    </a:p>
                  </a:txBody>
                  <a:tcPr marL="45720" marR="45720"/>
                </a:tc>
                <a:tc>
                  <a:txBody>
                    <a:bodyPr/>
                    <a:lstStyle/>
                    <a:p>
                      <a:r>
                        <a:rPr lang="en-US" sz="800" noProof="0" dirty="0"/>
                        <a:t>6) Safety systems (and appropriate redundancies)</a:t>
                      </a:r>
                      <a:br>
                        <a:rPr lang="en-US" sz="800" noProof="0" dirty="0"/>
                      </a:br>
                      <a:endParaRPr lang="en-US" sz="800" noProof="0" dirty="0"/>
                    </a:p>
                  </a:txBody>
                  <a:tcPr marL="45720" marR="45720"/>
                </a:tc>
                <a:tc>
                  <a:txBody>
                    <a:bodyPr/>
                    <a:lstStyle/>
                    <a:p>
                      <a:r>
                        <a:rPr lang="en-US" sz="800" noProof="0" dirty="0"/>
                        <a:t>7) Safety assessment – redundancy; safety concept</a:t>
                      </a:r>
                    </a:p>
                  </a:txBody>
                  <a:tcPr marL="45720" marR="45720"/>
                </a:tc>
                <a:extLst>
                  <a:ext uri="{0D108BD9-81ED-4DB2-BD59-A6C34878D82A}">
                    <a16:rowId xmlns:a16="http://schemas.microsoft.com/office/drawing/2014/main" val="10001"/>
                  </a:ext>
                </a:extLst>
              </a:tr>
              <a:tr h="576945">
                <a:tc>
                  <a:txBody>
                    <a:bodyPr/>
                    <a:lstStyle/>
                    <a:p>
                      <a:r>
                        <a:rPr lang="en-US" sz="1050" b="0" noProof="0" dirty="0"/>
                        <a:t>2</a:t>
                      </a:r>
                    </a:p>
                  </a:txBody>
                  <a:tcPr marL="0" marR="0" marT="0" marB="0"/>
                </a:tc>
                <a:tc>
                  <a:txBody>
                    <a:bodyPr/>
                    <a:lstStyle/>
                    <a:p>
                      <a:r>
                        <a:rPr lang="en-US" sz="1050" b="0" noProof="0" dirty="0"/>
                        <a:t>Safety Layer</a:t>
                      </a:r>
                    </a:p>
                  </a:txBody>
                  <a:tcPr marL="0" marR="0" marT="0" marB="0"/>
                </a:tc>
                <a:tc>
                  <a:txBody>
                    <a:bodyPr/>
                    <a:lstStyle/>
                    <a:p>
                      <a:r>
                        <a:rPr lang="en-US" sz="800" noProof="0" dirty="0"/>
                        <a:t>3</a:t>
                      </a:r>
                      <a:r>
                        <a:rPr lang="en-US" sz="800" noProof="0" dirty="0">
                          <a:solidFill>
                            <a:schemeClr val="tx1"/>
                          </a:solidFill>
                        </a:rPr>
                        <a:t>) (OEDR)</a:t>
                      </a:r>
                    </a:p>
                  </a:txBody>
                  <a:tcPr marL="45720" marR="45720"/>
                </a:tc>
                <a:tc>
                  <a:txBody>
                    <a:bodyPr/>
                    <a:lstStyle/>
                    <a:p>
                      <a:r>
                        <a:rPr lang="en-US" sz="800" noProof="0" dirty="0"/>
                        <a:t>ii) Automatic stop in situations outside ODD</a:t>
                      </a:r>
                      <a:br>
                        <a:rPr lang="en-US" sz="800" noProof="0" dirty="0"/>
                      </a:br>
                      <a:r>
                        <a:rPr lang="en-US" sz="800" noProof="0" dirty="0"/>
                        <a:t>iii) Compliance with safety regulation</a:t>
                      </a:r>
                      <a:br>
                        <a:rPr lang="en-US" sz="800" noProof="0" dirty="0">
                          <a:solidFill>
                            <a:schemeClr val="tx1"/>
                          </a:solidFill>
                        </a:rPr>
                      </a:br>
                      <a:r>
                        <a:rPr lang="en-US" sz="800" noProof="0" dirty="0"/>
                        <a:t>iii) Compliance with standards</a:t>
                      </a:r>
                      <a:r>
                        <a:rPr lang="en-US" sz="800" baseline="0" noProof="0" dirty="0"/>
                        <a:t> recommended</a:t>
                      </a:r>
                      <a:br>
                        <a:rPr lang="en-US" sz="800" baseline="0" noProof="0" dirty="0"/>
                      </a:br>
                      <a:r>
                        <a:rPr lang="en-US" sz="800" baseline="0" noProof="0" dirty="0"/>
                        <a:t>vii) for unmanned services: camera link &amp; notification to service center</a:t>
                      </a:r>
                      <a:endParaRPr lang="en-US" sz="800" noProof="0" dirty="0"/>
                    </a:p>
                  </a:txBody>
                  <a:tcPr marL="45720" marR="45720"/>
                </a:tc>
                <a:tc>
                  <a:txBody>
                    <a:bodyPr/>
                    <a:lstStyle/>
                    <a:p>
                      <a:r>
                        <a:rPr lang="en-US" sz="800" noProof="0" dirty="0"/>
                        <a:t>4) International standards and best practices</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t>2) Driver/operator/ passenger interaction</a:t>
                      </a:r>
                    </a:p>
                    <a:p>
                      <a:r>
                        <a:rPr lang="en-US" sz="800" baseline="0" noProof="0" dirty="0"/>
                        <a:t> - takeover delay; camera &amp; voice link for driverless systems</a:t>
                      </a:r>
                    </a:p>
                  </a:txBody>
                  <a:tcPr marL="45720" marR="45720"/>
                </a:tc>
                <a:extLst>
                  <a:ext uri="{0D108BD9-81ED-4DB2-BD59-A6C34878D82A}">
                    <a16:rowId xmlns:a16="http://schemas.microsoft.com/office/drawing/2014/main" val="10002"/>
                  </a:ext>
                </a:extLst>
              </a:tr>
              <a:tr h="364609">
                <a:tc>
                  <a:txBody>
                    <a:bodyPr/>
                    <a:lstStyle/>
                    <a:p>
                      <a:r>
                        <a:rPr lang="en-US" sz="1050" b="0" noProof="0" dirty="0"/>
                        <a:t>3</a:t>
                      </a:r>
                    </a:p>
                  </a:txBody>
                  <a:tcPr marL="0" marR="0" marT="0" marB="0"/>
                </a:tc>
                <a:tc>
                  <a:txBody>
                    <a:bodyPr/>
                    <a:lstStyle/>
                    <a:p>
                      <a:r>
                        <a:rPr lang="en-US" sz="1050" b="0" noProof="0" dirty="0"/>
                        <a:t>Operational</a:t>
                      </a:r>
                      <a:r>
                        <a:rPr lang="en-US" sz="1050" b="0" baseline="0" noProof="0" dirty="0"/>
                        <a:t> Design Domain</a:t>
                      </a:r>
                      <a:endParaRPr lang="en-US" sz="1050" b="0" noProof="0" dirty="0"/>
                    </a:p>
                  </a:txBody>
                  <a:tcPr marL="0" marR="0" marT="0" marB="0"/>
                </a:tc>
                <a:tc>
                  <a:txBody>
                    <a:bodyPr/>
                    <a:lstStyle/>
                    <a:p>
                      <a:r>
                        <a:rPr lang="en-US" sz="800" noProof="0" dirty="0"/>
                        <a:t>2) Operational</a:t>
                      </a:r>
                      <a:r>
                        <a:rPr lang="en-US" sz="800" baseline="0" noProof="0" dirty="0"/>
                        <a:t> Design Domain</a:t>
                      </a:r>
                      <a:endParaRPr lang="en-US" sz="800" noProof="0" dirty="0"/>
                    </a:p>
                  </a:txBody>
                  <a:tcPr marL="45720" marR="45720"/>
                </a:tc>
                <a:tc>
                  <a:txBody>
                    <a:bodyPr/>
                    <a:lstStyle/>
                    <a:p>
                      <a:r>
                        <a:rPr lang="en-US" sz="800" noProof="0" dirty="0" err="1"/>
                        <a:t>i</a:t>
                      </a:r>
                      <a:r>
                        <a:rPr lang="en-US" sz="800" noProof="0" dirty="0"/>
                        <a:t>) Setting of ODD</a:t>
                      </a:r>
                    </a:p>
                  </a:txBody>
                  <a:tcPr marL="45720" marR="45720"/>
                </a:tc>
                <a:tc>
                  <a:txBody>
                    <a:bodyPr/>
                    <a:lstStyle/>
                    <a:p>
                      <a:r>
                        <a:rPr lang="en-US" sz="800" baseline="0" noProof="0" dirty="0"/>
                        <a:t>2) Operational design domain</a:t>
                      </a:r>
                      <a:endParaRPr lang="en-US" sz="800" noProof="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t>1) System performance in automated mode – description</a:t>
                      </a:r>
                      <a:br>
                        <a:rPr lang="en-US" sz="800" noProof="0" dirty="0"/>
                      </a:br>
                      <a:r>
                        <a:rPr lang="en-US" sz="800" noProof="0" dirty="0"/>
                        <a:t>2) Driver/operator/ passenger interaction – boundary</a:t>
                      </a:r>
                      <a:r>
                        <a:rPr lang="en-US" sz="800" baseline="0" noProof="0" dirty="0"/>
                        <a:t> detection</a:t>
                      </a:r>
                      <a:endParaRPr lang="en-US" sz="800" noProof="0" dirty="0"/>
                    </a:p>
                  </a:txBody>
                  <a:tcPr marL="45720" marR="45720"/>
                </a:tc>
                <a:extLst>
                  <a:ext uri="{0D108BD9-81ED-4DB2-BD59-A6C34878D82A}">
                    <a16:rowId xmlns:a16="http://schemas.microsoft.com/office/drawing/2014/main" val="10003"/>
                  </a:ext>
                </a:extLst>
              </a:tr>
              <a:tr h="376269">
                <a:tc>
                  <a:txBody>
                    <a:bodyPr/>
                    <a:lstStyle/>
                    <a:p>
                      <a:r>
                        <a:rPr lang="en-US" sz="1050" b="0" noProof="0" dirty="0"/>
                        <a:t>4</a:t>
                      </a:r>
                    </a:p>
                  </a:txBody>
                  <a:tcPr marL="0" marR="0" marT="0" marB="0"/>
                </a:tc>
                <a:tc>
                  <a:txBody>
                    <a:bodyPr/>
                    <a:lstStyle/>
                    <a:p>
                      <a:r>
                        <a:rPr lang="en-US" sz="1050" b="0" noProof="0" dirty="0"/>
                        <a:t>Behavior</a:t>
                      </a:r>
                      <a:r>
                        <a:rPr lang="en-US" sz="1050" b="0" baseline="0" noProof="0" dirty="0"/>
                        <a:t> in Traffic</a:t>
                      </a:r>
                      <a:endParaRPr lang="en-US" sz="1050" b="0" noProof="0" dirty="0"/>
                    </a:p>
                  </a:txBody>
                  <a:tcPr marL="0" marR="0" marT="0" marB="0"/>
                </a:tc>
                <a:tc>
                  <a:txBody>
                    <a:bodyPr/>
                    <a:lstStyle/>
                    <a:p>
                      <a:r>
                        <a:rPr lang="en-US" sz="800" noProof="0" dirty="0"/>
                        <a:t>3) OEDR</a:t>
                      </a:r>
                    </a:p>
                    <a:p>
                      <a:r>
                        <a:rPr lang="en-US" sz="800" noProof="0" dirty="0"/>
                        <a:t>12) Federal,</a:t>
                      </a:r>
                      <a:r>
                        <a:rPr lang="en-US" sz="800" baseline="0" noProof="0" dirty="0"/>
                        <a:t> State and local Laws</a:t>
                      </a:r>
                      <a:endParaRPr lang="en-US" sz="800" noProof="0" dirty="0"/>
                    </a:p>
                  </a:txBody>
                  <a:tcPr marL="45720" marR="45720"/>
                </a:tc>
                <a:tc>
                  <a:txBody>
                    <a:bodyPr/>
                    <a:lstStyle/>
                    <a:p>
                      <a:endParaRPr lang="en-US" sz="800" noProof="0" dirty="0"/>
                    </a:p>
                  </a:txBody>
                  <a:tcPr marL="45720" marR="45720"/>
                </a:tc>
                <a:tc>
                  <a:txBody>
                    <a:bodyPr/>
                    <a:lstStyle/>
                    <a:p>
                      <a:r>
                        <a:rPr lang="en-US" sz="800" noProof="0" dirty="0"/>
                        <a:t>3) OEDR</a:t>
                      </a:r>
                    </a:p>
                  </a:txBody>
                  <a:tcPr marL="45720" marR="45720"/>
                </a:tc>
                <a:tc>
                  <a:txBody>
                    <a:bodyPr/>
                    <a:lstStyle/>
                    <a:p>
                      <a:r>
                        <a:rPr lang="en-US" sz="800" noProof="0" dirty="0"/>
                        <a:t>1) System performance in automated mode – behavior</a:t>
                      </a:r>
                    </a:p>
                    <a:p>
                      <a:r>
                        <a:rPr lang="en-US" sz="800" noProof="0" dirty="0"/>
                        <a:t>4) MRM – traffic rules; information</a:t>
                      </a:r>
                    </a:p>
                  </a:txBody>
                  <a:tcPr marL="45720" marR="45720"/>
                </a:tc>
                <a:extLst>
                  <a:ext uri="{0D108BD9-81ED-4DB2-BD59-A6C34878D82A}">
                    <a16:rowId xmlns:a16="http://schemas.microsoft.com/office/drawing/2014/main" val="10004"/>
                  </a:ext>
                </a:extLst>
              </a:tr>
              <a:tr h="421114">
                <a:tc>
                  <a:txBody>
                    <a:bodyPr/>
                    <a:lstStyle/>
                    <a:p>
                      <a:r>
                        <a:rPr lang="en-US" sz="1050" b="0" noProof="0" dirty="0"/>
                        <a:t>5</a:t>
                      </a:r>
                    </a:p>
                  </a:txBody>
                  <a:tcPr marL="0" marR="0" marT="0" marB="0"/>
                </a:tc>
                <a:tc>
                  <a:txBody>
                    <a:bodyPr/>
                    <a:lstStyle/>
                    <a:p>
                      <a:r>
                        <a:rPr lang="en-US" sz="1050" b="0" noProof="0" dirty="0"/>
                        <a:t>Driver‘s Responsibilities</a:t>
                      </a:r>
                    </a:p>
                  </a:txBody>
                  <a:tcPr marL="0" marR="0" marT="0" marB="0"/>
                </a:tc>
                <a:tc>
                  <a:txBody>
                    <a:bodyPr/>
                    <a:lstStyle/>
                    <a:p>
                      <a:endParaRPr lang="en-US" sz="800" noProof="0" dirty="0"/>
                    </a:p>
                  </a:txBody>
                  <a:tcPr marL="45720" marR="4572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noProof="0" dirty="0"/>
                        <a:t>iv) HMI – driver monitoring for conditional automation</a:t>
                      </a:r>
                    </a:p>
                  </a:txBody>
                  <a:tcPr marL="45720" marR="4572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noProof="0" dirty="0"/>
                        <a:t>1) Level of automation and intended</a:t>
                      </a:r>
                      <a:r>
                        <a:rPr lang="en-US" sz="800" baseline="0" noProof="0" dirty="0"/>
                        <a:t> use</a:t>
                      </a:r>
                      <a:br>
                        <a:rPr lang="en-US" sz="800" baseline="0" noProof="0" dirty="0"/>
                      </a:br>
                      <a:r>
                        <a:rPr lang="en-US" sz="800" noProof="0" dirty="0"/>
                        <a:t>7) HMI and access of controls – accidental misuse</a:t>
                      </a:r>
                    </a:p>
                  </a:txBody>
                  <a:tcPr marL="45720" marR="45720"/>
                </a:tc>
                <a:tc>
                  <a:txBody>
                    <a:bodyPr/>
                    <a:lstStyle/>
                    <a:p>
                      <a:r>
                        <a:rPr lang="en-US" sz="800" noProof="0" dirty="0"/>
                        <a:t>2) Driver/operator/ passenger interaction – information; driver monitoring</a:t>
                      </a:r>
                    </a:p>
                  </a:txBody>
                  <a:tcPr marL="45720" marR="45720"/>
                </a:tc>
                <a:extLst>
                  <a:ext uri="{0D108BD9-81ED-4DB2-BD59-A6C34878D82A}">
                    <a16:rowId xmlns:a16="http://schemas.microsoft.com/office/drawing/2014/main" val="10005"/>
                  </a:ext>
                </a:extLst>
              </a:tr>
              <a:tr h="376269">
                <a:tc>
                  <a:txBody>
                    <a:bodyPr/>
                    <a:lstStyle/>
                    <a:p>
                      <a:r>
                        <a:rPr lang="en-US" sz="1050" b="0" noProof="0" dirty="0"/>
                        <a:t>6</a:t>
                      </a:r>
                    </a:p>
                  </a:txBody>
                  <a:tcPr marL="0" marR="0" marT="0" marB="0"/>
                </a:tc>
                <a:tc>
                  <a:txBody>
                    <a:bodyPr/>
                    <a:lstStyle/>
                    <a:p>
                      <a:r>
                        <a:rPr lang="en-US" sz="1050" b="0" noProof="0" dirty="0"/>
                        <a:t>Vehicle Initiated Take-Over</a:t>
                      </a:r>
                    </a:p>
                  </a:txBody>
                  <a:tcPr marL="0" marR="0" marT="0" marB="0"/>
                </a:tc>
                <a:tc>
                  <a:txBody>
                    <a:bodyPr/>
                    <a:lstStyle/>
                    <a:p>
                      <a:r>
                        <a:rPr lang="en-US" sz="800" noProof="0" dirty="0"/>
                        <a:t>4) Fallback (MRC)</a:t>
                      </a:r>
                    </a:p>
                    <a:p>
                      <a:r>
                        <a:rPr lang="en-US" sz="800" noProof="0" dirty="0"/>
                        <a:t>6) HMI</a:t>
                      </a:r>
                    </a:p>
                  </a:txBody>
                  <a:tcPr marL="45720" marR="45720"/>
                </a:tc>
                <a:tc>
                  <a:txBody>
                    <a:bodyPr/>
                    <a:lstStyle/>
                    <a:p>
                      <a:r>
                        <a:rPr lang="en-US" sz="800" noProof="0" dirty="0"/>
                        <a:t>ii) Automatic stop in situations outside ODD</a:t>
                      </a:r>
                      <a:br>
                        <a:rPr lang="en-US" sz="800" noProof="0" dirty="0"/>
                      </a:br>
                      <a:r>
                        <a:rPr lang="en-US" sz="800" noProof="0" dirty="0"/>
                        <a:t>iv) HMI – inform about planned</a:t>
                      </a:r>
                      <a:r>
                        <a:rPr lang="en-US" sz="800" baseline="0" noProof="0" dirty="0"/>
                        <a:t> automatic </a:t>
                      </a:r>
                      <a:r>
                        <a:rPr lang="en-US" sz="800" noProof="0" dirty="0"/>
                        <a:t>stop</a:t>
                      </a:r>
                    </a:p>
                  </a:txBody>
                  <a:tcPr marL="45720" marR="45720"/>
                </a:tc>
                <a:tc>
                  <a:txBody>
                    <a:bodyPr/>
                    <a:lstStyle/>
                    <a:p>
                      <a:endParaRPr lang="en-US" sz="800" noProof="0" dirty="0"/>
                    </a:p>
                  </a:txBody>
                  <a:tcPr marL="45720" marR="45720"/>
                </a:tc>
                <a:tc>
                  <a:txBody>
                    <a:bodyPr/>
                    <a:lstStyle/>
                    <a:p>
                      <a:r>
                        <a:rPr lang="en-US" sz="800" noProof="0" dirty="0"/>
                        <a:t>3)</a:t>
                      </a:r>
                      <a:r>
                        <a:rPr lang="en-US" sz="800" baseline="0" noProof="0" dirty="0"/>
                        <a:t> Transition of driving task – lead time; MRM; HMI</a:t>
                      </a:r>
                    </a:p>
                    <a:p>
                      <a:r>
                        <a:rPr lang="en-US" sz="800" baseline="0" noProof="0" dirty="0"/>
                        <a:t>4) MRM</a:t>
                      </a:r>
                      <a:endParaRPr lang="en-US" sz="800" noProof="0" dirty="0"/>
                    </a:p>
                  </a:txBody>
                  <a:tcPr marL="45720" marR="45720"/>
                </a:tc>
                <a:extLst>
                  <a:ext uri="{0D108BD9-81ED-4DB2-BD59-A6C34878D82A}">
                    <a16:rowId xmlns:a16="http://schemas.microsoft.com/office/drawing/2014/main" val="10006"/>
                  </a:ext>
                </a:extLst>
              </a:tr>
              <a:tr h="275930">
                <a:tc>
                  <a:txBody>
                    <a:bodyPr/>
                    <a:lstStyle/>
                    <a:p>
                      <a:r>
                        <a:rPr lang="en-US" sz="1050" b="0" noProof="0" dirty="0"/>
                        <a:t>7</a:t>
                      </a:r>
                    </a:p>
                  </a:txBody>
                  <a:tcPr marL="0" marR="0" marT="0" marB="0"/>
                </a:tc>
                <a:tc>
                  <a:txBody>
                    <a:bodyPr/>
                    <a:lstStyle/>
                    <a:p>
                      <a:r>
                        <a:rPr lang="en-US" sz="1050" b="0" noProof="0" dirty="0"/>
                        <a:t>Driver</a:t>
                      </a:r>
                      <a:r>
                        <a:rPr lang="en-US" sz="1050" b="0" baseline="0" noProof="0" dirty="0"/>
                        <a:t> Initiated Transfer</a:t>
                      </a:r>
                      <a:endParaRPr lang="en-US" sz="1050" b="0" noProof="0" dirty="0"/>
                    </a:p>
                  </a:txBody>
                  <a:tcPr marL="0" marR="0" marT="0" marB="0"/>
                </a:tc>
                <a:tc>
                  <a:txBody>
                    <a:bodyPr/>
                    <a:lstStyle/>
                    <a:p>
                      <a:r>
                        <a:rPr lang="en-US" sz="800" noProof="0" dirty="0"/>
                        <a:t>6) HMI</a:t>
                      </a:r>
                    </a:p>
                  </a:txBody>
                  <a:tcPr marL="45720" marR="45720"/>
                </a:tc>
                <a:tc>
                  <a:txBody>
                    <a:bodyPr/>
                    <a:lstStyle/>
                    <a:p>
                      <a:endParaRPr lang="en-US" sz="800" noProof="0" dirty="0"/>
                    </a:p>
                  </a:txBody>
                  <a:tcPr marL="45720" marR="45720"/>
                </a:tc>
                <a:tc>
                  <a:txBody>
                    <a:bodyPr/>
                    <a:lstStyle/>
                    <a:p>
                      <a:r>
                        <a:rPr lang="en-US" sz="800" noProof="0" dirty="0"/>
                        <a:t>7) HMI and Accessibility of Controls</a:t>
                      </a:r>
                    </a:p>
                  </a:txBody>
                  <a:tcPr marL="45720" marR="45720"/>
                </a:tc>
                <a:tc>
                  <a:txBody>
                    <a:bodyPr/>
                    <a:lstStyle/>
                    <a:p>
                      <a:r>
                        <a:rPr lang="en-US" sz="800" noProof="0" dirty="0"/>
                        <a:t>1) System performance in automated mode - takeover</a:t>
                      </a:r>
                    </a:p>
                  </a:txBody>
                  <a:tcPr marL="45720" marR="45720"/>
                </a:tc>
                <a:extLst>
                  <a:ext uri="{0D108BD9-81ED-4DB2-BD59-A6C34878D82A}">
                    <a16:rowId xmlns:a16="http://schemas.microsoft.com/office/drawing/2014/main" val="10007"/>
                  </a:ext>
                </a:extLst>
              </a:tr>
              <a:tr h="206948">
                <a:tc>
                  <a:txBody>
                    <a:bodyPr/>
                    <a:lstStyle/>
                    <a:p>
                      <a:r>
                        <a:rPr lang="en-US" sz="1050" b="0" noProof="0" dirty="0"/>
                        <a:t>8</a:t>
                      </a:r>
                    </a:p>
                  </a:txBody>
                  <a:tcPr marL="0" marR="0" marT="0" marB="0"/>
                </a:tc>
                <a:tc>
                  <a:txBody>
                    <a:bodyPr/>
                    <a:lstStyle/>
                    <a:p>
                      <a:r>
                        <a:rPr lang="en-US" sz="1050" b="0" noProof="0" dirty="0"/>
                        <a:t>Effects of Automation</a:t>
                      </a:r>
                    </a:p>
                  </a:txBody>
                  <a:tcPr marL="0" marR="0" marT="0" marB="0"/>
                </a:tc>
                <a:tc>
                  <a:txBody>
                    <a:bodyPr/>
                    <a:lstStyle/>
                    <a:p>
                      <a:endParaRPr lang="en-US" sz="800" noProof="0" dirty="0"/>
                    </a:p>
                  </a:txBody>
                  <a:tcPr marL="45720" marR="45720"/>
                </a:tc>
                <a:tc>
                  <a:txBody>
                    <a:bodyPr/>
                    <a:lstStyle/>
                    <a:p>
                      <a:endParaRPr lang="en-US" sz="800" noProof="0" dirty="0"/>
                    </a:p>
                  </a:txBody>
                  <a:tcPr marL="45720" marR="45720"/>
                </a:tc>
                <a:tc>
                  <a:txBody>
                    <a:bodyPr/>
                    <a:lstStyle/>
                    <a:p>
                      <a:r>
                        <a:rPr lang="en-US" sz="800" noProof="0" dirty="0"/>
                        <a:t>7) HMI and Accessibility of Controls – </a:t>
                      </a:r>
                      <a:r>
                        <a:rPr lang="en-US" sz="800" baseline="0" noProof="0" dirty="0"/>
                        <a:t> unsafe misuse</a:t>
                      </a:r>
                      <a:endParaRPr lang="en-US" sz="800" noProof="0" dirty="0"/>
                    </a:p>
                  </a:txBody>
                  <a:tcPr marL="45720" marR="45720"/>
                </a:tc>
                <a:tc>
                  <a:txBody>
                    <a:bodyPr/>
                    <a:lstStyle/>
                    <a:p>
                      <a:endParaRPr lang="en-US" sz="800" noProof="0" dirty="0"/>
                    </a:p>
                  </a:txBody>
                  <a:tcPr marL="45720" marR="45720"/>
                </a:tc>
                <a:extLst>
                  <a:ext uri="{0D108BD9-81ED-4DB2-BD59-A6C34878D82A}">
                    <a16:rowId xmlns:a16="http://schemas.microsoft.com/office/drawing/2014/main" val="10008"/>
                  </a:ext>
                </a:extLst>
              </a:tr>
              <a:tr h="376269">
                <a:tc>
                  <a:txBody>
                    <a:bodyPr/>
                    <a:lstStyle/>
                    <a:p>
                      <a:r>
                        <a:rPr lang="en-US" sz="1050" b="0" noProof="0" dirty="0"/>
                        <a:t>9</a:t>
                      </a:r>
                    </a:p>
                  </a:txBody>
                  <a:tcPr marL="0" marR="0" marT="0" marB="0"/>
                </a:tc>
                <a:tc>
                  <a:txBody>
                    <a:bodyPr/>
                    <a:lstStyle/>
                    <a:p>
                      <a:r>
                        <a:rPr lang="en-US" sz="1050" b="0" noProof="0" dirty="0"/>
                        <a:t>Safety Certificate</a:t>
                      </a:r>
                    </a:p>
                  </a:txBody>
                  <a:tcPr marL="0" marR="0" marT="0" marB="0"/>
                </a:tc>
                <a:tc>
                  <a:txBody>
                    <a:bodyPr/>
                    <a:lstStyle/>
                    <a:p>
                      <a:endParaRPr lang="en-US" sz="800" noProof="0" dirty="0"/>
                    </a:p>
                  </a:txBody>
                  <a:tcPr marL="45720" marR="45720"/>
                </a:tc>
                <a:tc>
                  <a:txBody>
                    <a:bodyPr/>
                    <a:lstStyle/>
                    <a:p>
                      <a:r>
                        <a:rPr lang="en-US" sz="800" noProof="0" dirty="0"/>
                        <a:t>viii) Safety evaluation via simulation, track &amp; real world testing</a:t>
                      </a:r>
                    </a:p>
                    <a:p>
                      <a:r>
                        <a:rPr lang="en-US" sz="800" noProof="0" dirty="0"/>
                        <a:t>ix) In-use safety - inspection</a:t>
                      </a:r>
                    </a:p>
                  </a:txBody>
                  <a:tcPr marL="45720" marR="45720"/>
                </a:tc>
                <a:tc>
                  <a:txBody>
                    <a:bodyPr/>
                    <a:lstStyle/>
                    <a:p>
                      <a:r>
                        <a:rPr lang="en-US" sz="800" noProof="0" dirty="0"/>
                        <a:t>5) Testing and validation</a:t>
                      </a:r>
                      <a:br>
                        <a:rPr lang="en-US" sz="800" noProof="0" dirty="0"/>
                      </a:br>
                      <a:r>
                        <a:rPr lang="en-US" sz="800" noProof="0" dirty="0"/>
                        <a:t>11)</a:t>
                      </a:r>
                      <a:r>
                        <a:rPr lang="en-US" sz="800" baseline="0" noProof="0" dirty="0"/>
                        <a:t> After market repairs / modifications</a:t>
                      </a:r>
                      <a:endParaRPr lang="en-US" sz="800" noProof="0" dirty="0"/>
                    </a:p>
                  </a:txBody>
                  <a:tcPr marL="45720" marR="45720"/>
                </a:tc>
                <a:tc>
                  <a:txBody>
                    <a:bodyPr/>
                    <a:lstStyle/>
                    <a:p>
                      <a:r>
                        <a:rPr lang="en-US" sz="800" noProof="0" dirty="0"/>
                        <a:t>7) Safety assessment – product;</a:t>
                      </a:r>
                      <a:r>
                        <a:rPr lang="en-US" sz="800" baseline="0" noProof="0" dirty="0"/>
                        <a:t> processes; risk assessment; standards</a:t>
                      </a:r>
                      <a:endParaRPr lang="en-US" sz="800" noProof="0" dirty="0"/>
                    </a:p>
                  </a:txBody>
                  <a:tcPr marL="45720" marR="45720"/>
                </a:tc>
                <a:extLst>
                  <a:ext uri="{0D108BD9-81ED-4DB2-BD59-A6C34878D82A}">
                    <a16:rowId xmlns:a16="http://schemas.microsoft.com/office/drawing/2014/main" val="10009"/>
                  </a:ext>
                </a:extLst>
              </a:tr>
              <a:tr h="376269">
                <a:tc>
                  <a:txBody>
                    <a:bodyPr/>
                    <a:lstStyle/>
                    <a:p>
                      <a:r>
                        <a:rPr lang="en-US" sz="1050" b="0" noProof="0" dirty="0"/>
                        <a:t>10</a:t>
                      </a:r>
                    </a:p>
                  </a:txBody>
                  <a:tcPr marL="0" marR="0" marT="0" marB="0"/>
                </a:tc>
                <a:tc>
                  <a:txBody>
                    <a:bodyPr/>
                    <a:lstStyle/>
                    <a:p>
                      <a:r>
                        <a:rPr lang="en-US" sz="1050" b="0" noProof="0" dirty="0"/>
                        <a:t>Data Recording</a:t>
                      </a:r>
                    </a:p>
                  </a:txBody>
                  <a:tcPr marL="0" marR="0" marT="0" marB="0"/>
                </a:tc>
                <a:tc>
                  <a:txBody>
                    <a:bodyPr/>
                    <a:lstStyle/>
                    <a:p>
                      <a:r>
                        <a:rPr lang="en-US" sz="800" noProof="0" dirty="0"/>
                        <a:t>10) Data Recording</a:t>
                      </a:r>
                    </a:p>
                  </a:txBody>
                  <a:tcPr marL="45720" marR="45720"/>
                </a:tc>
                <a:tc>
                  <a:txBody>
                    <a:bodyPr/>
                    <a:lstStyle/>
                    <a:p>
                      <a:r>
                        <a:rPr lang="en-US" sz="800" noProof="0" dirty="0"/>
                        <a:t>v) Installation of data recording devices</a:t>
                      </a:r>
                    </a:p>
                  </a:txBody>
                  <a:tcPr marL="45720" marR="45720"/>
                </a:tc>
                <a:tc>
                  <a:txBody>
                    <a:bodyPr/>
                    <a:lstStyle/>
                    <a:p>
                      <a:r>
                        <a:rPr lang="en-US" sz="800" noProof="0" dirty="0"/>
                        <a:t>12) User privacy</a:t>
                      </a:r>
                      <a:br>
                        <a:rPr lang="en-US" sz="800" noProof="0" dirty="0"/>
                      </a:br>
                      <a:r>
                        <a:rPr lang="en-US" sz="800" noProof="0" dirty="0"/>
                        <a:t>13)</a:t>
                      </a:r>
                      <a:r>
                        <a:rPr lang="en-US" sz="800" baseline="0" noProof="0" dirty="0"/>
                        <a:t> Collaboration with government agencies &amp; law enforcement</a:t>
                      </a:r>
                      <a:endParaRPr lang="en-US" sz="800" noProof="0" dirty="0"/>
                    </a:p>
                  </a:txBody>
                  <a:tcPr marL="45720" marR="45720"/>
                </a:tc>
                <a:tc>
                  <a:txBody>
                    <a:bodyPr/>
                    <a:lstStyle/>
                    <a:p>
                      <a:r>
                        <a:rPr lang="en-US" sz="800" noProof="0" dirty="0"/>
                        <a:t>5) Data storage system</a:t>
                      </a:r>
                    </a:p>
                  </a:txBody>
                  <a:tcPr marL="45720" marR="45720"/>
                </a:tc>
                <a:extLst>
                  <a:ext uri="{0D108BD9-81ED-4DB2-BD59-A6C34878D82A}">
                    <a16:rowId xmlns:a16="http://schemas.microsoft.com/office/drawing/2014/main" val="10010"/>
                  </a:ext>
                </a:extLst>
              </a:tr>
              <a:tr h="302642">
                <a:tc>
                  <a:txBody>
                    <a:bodyPr/>
                    <a:lstStyle/>
                    <a:p>
                      <a:r>
                        <a:rPr lang="en-US" sz="1050" b="0" noProof="0" dirty="0"/>
                        <a:t>11</a:t>
                      </a:r>
                    </a:p>
                  </a:txBody>
                  <a:tcPr marL="0" marR="0" marT="0" marB="0"/>
                </a:tc>
                <a:tc>
                  <a:txBody>
                    <a:bodyPr/>
                    <a:lstStyle/>
                    <a:p>
                      <a:r>
                        <a:rPr lang="en-US" sz="1050" b="0" noProof="0" dirty="0"/>
                        <a:t>Security</a:t>
                      </a:r>
                    </a:p>
                  </a:txBody>
                  <a:tcPr marL="0" marR="0" marT="0" marB="0"/>
                </a:tc>
                <a:tc>
                  <a:txBody>
                    <a:bodyPr/>
                    <a:lstStyle/>
                    <a:p>
                      <a:r>
                        <a:rPr lang="en-US" sz="800" noProof="0" dirty="0"/>
                        <a:t>7) Vehicle Cybersecurity</a:t>
                      </a:r>
                    </a:p>
                  </a:txBody>
                  <a:tcPr marL="45720" marR="45720"/>
                </a:tc>
                <a:tc>
                  <a:txBody>
                    <a:bodyPr/>
                    <a:lstStyle/>
                    <a:p>
                      <a:r>
                        <a:rPr lang="en-US" sz="800" noProof="0" dirty="0"/>
                        <a:t>vi) Cybersecurity – safety by design</a:t>
                      </a:r>
                      <a:br>
                        <a:rPr lang="en-US" sz="800" baseline="0" noProof="0" dirty="0"/>
                      </a:br>
                      <a:r>
                        <a:rPr lang="en-US" sz="800" baseline="0" noProof="0" dirty="0"/>
                        <a:t>ix) In-use safety – software update</a:t>
                      </a:r>
                      <a:endParaRPr lang="en-US" sz="800" noProof="0" dirty="0"/>
                    </a:p>
                  </a:txBody>
                  <a:tcPr marL="45720" marR="45720"/>
                </a:tc>
                <a:tc>
                  <a:txBody>
                    <a:bodyPr/>
                    <a:lstStyle/>
                    <a:p>
                      <a:r>
                        <a:rPr lang="en-US" sz="800" noProof="0" dirty="0"/>
                        <a:t>10) Cyber security </a:t>
                      </a:r>
                    </a:p>
                    <a:p>
                      <a:r>
                        <a:rPr lang="en-US" sz="800" noProof="0" dirty="0"/>
                        <a:t>11) System update</a:t>
                      </a:r>
                    </a:p>
                  </a:txBody>
                  <a:tcPr marL="45720" marR="45720"/>
                </a:tc>
                <a:tc>
                  <a:txBody>
                    <a:bodyPr/>
                    <a:lstStyle/>
                    <a:p>
                      <a:r>
                        <a:rPr lang="en-US" sz="800" noProof="0" dirty="0"/>
                        <a:t>6) Cyber security</a:t>
                      </a:r>
                    </a:p>
                  </a:txBody>
                  <a:tcPr marL="45720" marR="45720"/>
                </a:tc>
                <a:extLst>
                  <a:ext uri="{0D108BD9-81ED-4DB2-BD59-A6C34878D82A}">
                    <a16:rowId xmlns:a16="http://schemas.microsoft.com/office/drawing/2014/main" val="10011"/>
                  </a:ext>
                </a:extLst>
              </a:tr>
              <a:tr h="185476">
                <a:tc>
                  <a:txBody>
                    <a:bodyPr/>
                    <a:lstStyle/>
                    <a:p>
                      <a:r>
                        <a:rPr lang="en-US" sz="1050" noProof="0" dirty="0"/>
                        <a:t>12</a:t>
                      </a:r>
                    </a:p>
                  </a:txBody>
                  <a:tcPr marL="0" marR="0" marT="0" marB="0"/>
                </a:tc>
                <a:tc>
                  <a:txBody>
                    <a:bodyPr/>
                    <a:lstStyle/>
                    <a:p>
                      <a:r>
                        <a:rPr lang="en-US" sz="1050" strike="noStrike" baseline="0" noProof="0" dirty="0">
                          <a:solidFill>
                            <a:srgbClr val="000000"/>
                          </a:solidFill>
                        </a:rPr>
                        <a:t>Passive Safety</a:t>
                      </a:r>
                      <a:endParaRPr lang="en-US" sz="1050" strike="noStrike" noProof="0" dirty="0">
                        <a:solidFill>
                          <a:srgbClr val="000000"/>
                        </a:solidFill>
                      </a:endParaRPr>
                    </a:p>
                  </a:txBody>
                  <a:tcPr marL="0" marR="0" marT="0" marB="0"/>
                </a:tc>
                <a:tc>
                  <a:txBody>
                    <a:bodyPr/>
                    <a:lstStyle/>
                    <a:p>
                      <a:r>
                        <a:rPr lang="en-US" sz="800" noProof="0" dirty="0"/>
                        <a:t>8) Crashworthiness</a:t>
                      </a:r>
                    </a:p>
                  </a:txBody>
                  <a:tcPr marL="45720" marR="45720"/>
                </a:tc>
                <a:tc>
                  <a:txBody>
                    <a:bodyPr/>
                    <a:lstStyle/>
                    <a:p>
                      <a:endParaRPr lang="en-US" sz="800" noProof="0" dirty="0"/>
                    </a:p>
                  </a:txBody>
                  <a:tcPr marL="45720" marR="45720"/>
                </a:tc>
                <a:tc>
                  <a:txBody>
                    <a:bodyPr/>
                    <a:lstStyle/>
                    <a:p>
                      <a:r>
                        <a:rPr lang="en-US" sz="800" noProof="0" dirty="0"/>
                        <a:t>9) User protection during</a:t>
                      </a:r>
                      <a:r>
                        <a:rPr lang="en-US" sz="800" baseline="0" noProof="0" dirty="0"/>
                        <a:t> collision &amp; system failure</a:t>
                      </a:r>
                      <a:endParaRPr lang="en-US" sz="800" noProof="0" dirty="0"/>
                    </a:p>
                  </a:txBody>
                  <a:tcPr marL="45720" marR="45720"/>
                </a:tc>
                <a:tc>
                  <a:txBody>
                    <a:bodyPr/>
                    <a:lstStyle/>
                    <a:p>
                      <a:endParaRPr lang="en-US" sz="800" noProof="0" dirty="0"/>
                    </a:p>
                  </a:txBody>
                  <a:tcPr marL="45720" marR="45720"/>
                </a:tc>
                <a:extLst>
                  <a:ext uri="{0D108BD9-81ED-4DB2-BD59-A6C34878D82A}">
                    <a16:rowId xmlns:a16="http://schemas.microsoft.com/office/drawing/2014/main" val="10012"/>
                  </a:ext>
                </a:extLst>
              </a:tr>
              <a:tr h="275930">
                <a:tc>
                  <a:txBody>
                    <a:bodyPr/>
                    <a:lstStyle/>
                    <a:p>
                      <a:r>
                        <a:rPr lang="en-US" sz="1050" kern="1200" noProof="0" dirty="0">
                          <a:solidFill>
                            <a:schemeClr val="dk1"/>
                          </a:solidFill>
                          <a:latin typeface="+mn-lt"/>
                          <a:ea typeface="+mn-ea"/>
                          <a:cs typeface="+mn-cs"/>
                        </a:rPr>
                        <a:t>13</a:t>
                      </a:r>
                    </a:p>
                  </a:txBody>
                  <a:tcPr marL="0" marR="0" marT="0" marB="0"/>
                </a:tc>
                <a:tc>
                  <a:txBody>
                    <a:bodyPr/>
                    <a:lstStyle/>
                    <a:p>
                      <a:r>
                        <a:rPr lang="en-US" sz="1050" b="0" kern="1200" noProof="0" dirty="0">
                          <a:solidFill>
                            <a:schemeClr val="dk1"/>
                          </a:solidFill>
                          <a:latin typeface="+mn-lt"/>
                          <a:ea typeface="+mn-ea"/>
                          <a:cs typeface="+mn-cs"/>
                        </a:rPr>
                        <a:t>Driver‘s training</a:t>
                      </a:r>
                    </a:p>
                  </a:txBody>
                  <a:tcPr marL="0" marR="0" marT="0" marB="0"/>
                </a:tc>
                <a:tc>
                  <a:txBody>
                    <a:bodyPr/>
                    <a:lstStyle/>
                    <a:p>
                      <a:r>
                        <a:rPr lang="en-US" sz="800" noProof="0" dirty="0"/>
                        <a:t>11) Consumer</a:t>
                      </a:r>
                      <a:r>
                        <a:rPr lang="en-US" sz="800" baseline="0" noProof="0" dirty="0"/>
                        <a:t> Education/Training</a:t>
                      </a:r>
                      <a:endParaRPr lang="en-US" sz="800" noProof="0" dirty="0"/>
                    </a:p>
                  </a:txBody>
                  <a:tcPr marL="45720" marR="45720"/>
                </a:tc>
                <a:tc>
                  <a:txBody>
                    <a:bodyPr/>
                    <a:lstStyle/>
                    <a:p>
                      <a:r>
                        <a:rPr lang="en-US" sz="800" noProof="0" dirty="0"/>
                        <a:t>x) Information provision to users</a:t>
                      </a:r>
                    </a:p>
                  </a:txBody>
                  <a:tcPr marL="45720" marR="45720"/>
                </a:tc>
                <a:tc>
                  <a:txBody>
                    <a:bodyPr/>
                    <a:lstStyle/>
                    <a:p>
                      <a:r>
                        <a:rPr lang="en-US" sz="800" noProof="0" dirty="0"/>
                        <a:t>8) Public education and awareness</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t>8)</a:t>
                      </a:r>
                      <a:r>
                        <a:rPr lang="en-US" sz="800" baseline="0" noProof="0" dirty="0"/>
                        <a:t> information provision to users</a:t>
                      </a:r>
                      <a:endParaRPr lang="en-US" sz="800" noProof="0" dirty="0"/>
                    </a:p>
                  </a:txBody>
                  <a:tcPr marL="45720" marR="45720"/>
                </a:tc>
                <a:extLst>
                  <a:ext uri="{0D108BD9-81ED-4DB2-BD59-A6C34878D82A}">
                    <a16:rowId xmlns:a16="http://schemas.microsoft.com/office/drawing/2014/main" val="10013"/>
                  </a:ext>
                </a:extLst>
              </a:tr>
            </a:tbl>
          </a:graphicData>
        </a:graphic>
      </p:graphicFrame>
      <p:sp>
        <p:nvSpPr>
          <p:cNvPr id="2" name="Title 1"/>
          <p:cNvSpPr>
            <a:spLocks noGrp="1"/>
          </p:cNvSpPr>
          <p:nvPr>
            <p:ph type="title"/>
          </p:nvPr>
        </p:nvSpPr>
        <p:spPr>
          <a:xfrm>
            <a:off x="782052" y="84389"/>
            <a:ext cx="10515600" cy="1325563"/>
          </a:xfrm>
        </p:spPr>
        <p:txBody>
          <a:bodyPr anchor="t"/>
          <a:lstStyle/>
          <a:p>
            <a:r>
              <a:rPr lang="en-US" kern="0" dirty="0"/>
              <a:t>Comparison of published Safety Principles</a:t>
            </a:r>
          </a:p>
        </p:txBody>
      </p:sp>
      <p:sp>
        <p:nvSpPr>
          <p:cNvPr id="6" name="Textfeld 5"/>
          <p:cNvSpPr txBox="1"/>
          <p:nvPr/>
        </p:nvSpPr>
        <p:spPr>
          <a:xfrm>
            <a:off x="10532760" y="1189381"/>
            <a:ext cx="1659240" cy="5632311"/>
          </a:xfrm>
          <a:prstGeom prst="rect">
            <a:avLst/>
          </a:prstGeom>
          <a:noFill/>
        </p:spPr>
        <p:txBody>
          <a:bodyPr wrap="square" rtlCol="0">
            <a:spAutoFit/>
          </a:bodyPr>
          <a:lstStyle/>
          <a:p>
            <a:r>
              <a:rPr lang="en-US" b="1" u="sng" dirty="0"/>
              <a:t>Conclusions: </a:t>
            </a:r>
          </a:p>
          <a:p>
            <a:pPr marL="285750" indent="-285750">
              <a:buFont typeface="Wingdings" panose="05000000000000000000" pitchFamily="2" charset="2"/>
              <a:buChar char="à"/>
            </a:pPr>
            <a:r>
              <a:rPr lang="en-US" b="1" dirty="0"/>
              <a:t> </a:t>
            </a:r>
          </a:p>
          <a:p>
            <a:r>
              <a:rPr lang="en-US" b="1" dirty="0"/>
              <a:t>General safety-frameworks are available. They are not design-restrictive and  could be further explored for regulatory use at UNECE</a:t>
            </a:r>
          </a:p>
          <a:p>
            <a:r>
              <a:rPr lang="en-US" b="1" dirty="0">
                <a:sym typeface="Wingdings" panose="05000000000000000000" pitchFamily="2" charset="2"/>
              </a:rPr>
              <a:t> Internationally harmonized safety principles endeavored by OICA</a:t>
            </a:r>
            <a:endParaRPr lang="en-US" b="1" dirty="0"/>
          </a:p>
        </p:txBody>
      </p:sp>
    </p:spTree>
    <p:extLst>
      <p:ext uri="{BB962C8B-B14F-4D97-AF65-F5344CB8AC3E}">
        <p14:creationId xmlns:p14="http://schemas.microsoft.com/office/powerpoint/2010/main" val="279685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3089556296"/>
              </p:ext>
            </p:extLst>
          </p:nvPr>
        </p:nvGraphicFramePr>
        <p:xfrm>
          <a:off x="847161" y="907906"/>
          <a:ext cx="8402790" cy="5809693"/>
        </p:xfrm>
        <a:graphic>
          <a:graphicData uri="http://schemas.openxmlformats.org/drawingml/2006/table">
            <a:tbl>
              <a:tblPr firstRow="1" bandRow="1">
                <a:tableStyleId>{5C22544A-7EE6-4342-B048-85BDC9FD1C3A}</a:tableStyleId>
              </a:tblPr>
              <a:tblGrid>
                <a:gridCol w="425455">
                  <a:extLst>
                    <a:ext uri="{9D8B030D-6E8A-4147-A177-3AD203B41FA5}">
                      <a16:colId xmlns:a16="http://schemas.microsoft.com/office/drawing/2014/main" val="20000"/>
                    </a:ext>
                  </a:extLst>
                </a:gridCol>
                <a:gridCol w="3695307">
                  <a:extLst>
                    <a:ext uri="{9D8B030D-6E8A-4147-A177-3AD203B41FA5}">
                      <a16:colId xmlns:a16="http://schemas.microsoft.com/office/drawing/2014/main" val="20001"/>
                    </a:ext>
                  </a:extLst>
                </a:gridCol>
                <a:gridCol w="1376314">
                  <a:extLst>
                    <a:ext uri="{9D8B030D-6E8A-4147-A177-3AD203B41FA5}">
                      <a16:colId xmlns:a16="http://schemas.microsoft.com/office/drawing/2014/main" val="20002"/>
                    </a:ext>
                  </a:extLst>
                </a:gridCol>
                <a:gridCol w="1451728">
                  <a:extLst>
                    <a:ext uri="{9D8B030D-6E8A-4147-A177-3AD203B41FA5}">
                      <a16:colId xmlns:a16="http://schemas.microsoft.com/office/drawing/2014/main" val="20003"/>
                    </a:ext>
                  </a:extLst>
                </a:gridCol>
                <a:gridCol w="1453986">
                  <a:extLst>
                    <a:ext uri="{9D8B030D-6E8A-4147-A177-3AD203B41FA5}">
                      <a16:colId xmlns:a16="http://schemas.microsoft.com/office/drawing/2014/main" val="20004"/>
                    </a:ext>
                  </a:extLst>
                </a:gridCol>
              </a:tblGrid>
              <a:tr h="8875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X = OICA views on how some requirements could be reasonably addressed</a:t>
                      </a:r>
                    </a:p>
                    <a:p>
                      <a:endParaRPr lang="en-US"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tc>
                  <a:txBody>
                    <a:bodyPr/>
                    <a:lstStyle/>
                    <a:p>
                      <a:pPr algn="ctr"/>
                      <a:r>
                        <a:rPr lang="en-US" sz="1800" baseline="30000" noProof="0" dirty="0">
                          <a:solidFill>
                            <a:schemeClr val="bg1"/>
                          </a:solidFill>
                        </a:rPr>
                        <a:t>Audit/</a:t>
                      </a:r>
                      <a:br>
                        <a:rPr lang="en-US" sz="1800" baseline="30000" noProof="0" dirty="0">
                          <a:solidFill>
                            <a:schemeClr val="bg1"/>
                          </a:solidFill>
                        </a:rPr>
                      </a:br>
                      <a:r>
                        <a:rPr lang="en-US" sz="1800" baseline="30000" noProof="0" dirty="0">
                          <a:solidFill>
                            <a:schemeClr val="bg1"/>
                          </a:solidFill>
                        </a:rPr>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800" baseline="30000" noProof="0" dirty="0">
                          <a:solidFill>
                            <a:schemeClr val="bg1"/>
                          </a:solidFill>
                        </a:rPr>
                        <a:t>Track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algn="ctr"/>
                      <a:r>
                        <a:rPr lang="en-US" sz="1800" baseline="30000" noProof="0" dirty="0">
                          <a:solidFill>
                            <a:schemeClr val="bg1"/>
                          </a:solidFill>
                        </a:rPr>
                        <a:t>Real-World-Test-Drive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14"/>
                  </a:ext>
                </a:extLst>
              </a:tr>
              <a:tr h="242380">
                <a:tc gridSpan="2">
                  <a:txBody>
                    <a:bodyPr/>
                    <a:lstStyle/>
                    <a:p>
                      <a:r>
                        <a:rPr lang="en-US" sz="1200" b="1" noProof="0" dirty="0"/>
                        <a:t>Safety Principles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sz="1600" dirty="0"/>
                    </a:p>
                  </a:txBody>
                  <a:tcPr/>
                </a:tc>
                <a:tc>
                  <a:txBody>
                    <a:bodyPr/>
                    <a:lstStyle/>
                    <a:p>
                      <a:endParaRPr lang="en-US" sz="1200" baseline="30000"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endParaRPr lang="en-US" sz="1200" baseline="30000"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endParaRPr lang="en-US" sz="1200" baseline="30000"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00"/>
                  </a:ext>
                </a:extLst>
              </a:tr>
              <a:tr h="296242">
                <a:tc>
                  <a:txBody>
                    <a:bodyPr/>
                    <a:lstStyle/>
                    <a:p>
                      <a:r>
                        <a:rPr lang="en-US" sz="1050" b="0" noProof="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Safe Function (e.g. failure strategy, redundancy concepts,</a:t>
                      </a:r>
                      <a:r>
                        <a:rPr lang="en-US" sz="1050" b="0" baseline="0" noProof="0" dirty="0"/>
                        <a:t> etc.</a:t>
                      </a:r>
                      <a:r>
                        <a:rPr lang="en-US" sz="1050" b="0" noProof="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noProof="0" dirty="0">
                          <a:solidFill>
                            <a:schemeClr val="bg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endParaRPr lang="en-US" sz="1400" b="0" kern="1200" noProof="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algn="ctr"/>
                      <a:endParaRPr lang="en-US" sz="1400" b="0" kern="1200" noProof="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01"/>
                  </a:ext>
                </a:extLst>
              </a:tr>
              <a:tr h="378256">
                <a:tc>
                  <a:txBody>
                    <a:bodyPr/>
                    <a:lstStyle/>
                    <a:p>
                      <a:r>
                        <a:rPr lang="en-US" sz="1050" b="0" noProof="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Safety Layer (OEDR, Emergency Maneuvers)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02"/>
                  </a:ext>
                </a:extLst>
              </a:tr>
              <a:tr h="296242">
                <a:tc>
                  <a:txBody>
                    <a:bodyPr/>
                    <a:lstStyle/>
                    <a:p>
                      <a:r>
                        <a:rPr lang="en-US" sz="1050" b="0" noProof="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Operational</a:t>
                      </a:r>
                      <a:r>
                        <a:rPr lang="en-US" sz="1050" b="0" baseline="0" noProof="0" dirty="0"/>
                        <a:t> Design Domain (definition, recognition of the limits)</a:t>
                      </a:r>
                      <a:endParaRPr lang="en-US" sz="1050" b="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03"/>
                  </a:ext>
                </a:extLst>
              </a:tr>
              <a:tr h="296242">
                <a:tc>
                  <a:txBody>
                    <a:bodyPr/>
                    <a:lstStyle/>
                    <a:p>
                      <a:r>
                        <a:rPr lang="en-US" sz="1050" b="0" noProof="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Behavior</a:t>
                      </a:r>
                      <a:r>
                        <a:rPr lang="en-US" sz="1050" b="0" baseline="0" noProof="0" dirty="0"/>
                        <a:t> in Traffic (OEDR, compliance with traffic laws)</a:t>
                      </a:r>
                      <a:endParaRPr lang="en-US" sz="1050" b="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04"/>
                  </a:ext>
                </a:extLst>
              </a:tr>
              <a:tr h="333375">
                <a:tc>
                  <a:txBody>
                    <a:bodyPr/>
                    <a:lstStyle/>
                    <a:p>
                      <a:r>
                        <a:rPr lang="en-US" sz="1050" b="0" noProof="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Driver‘s Responsibilities (HMI, Driver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noProof="0" dirty="0">
                          <a:solidFill>
                            <a:schemeClr val="bg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400" b="0" kern="1200" noProof="0" dirty="0">
                          <a:solidFill>
                            <a:schemeClr val="bg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algn="ctr"/>
                      <a:r>
                        <a:rPr lang="en-US" sz="1400" b="0" kern="1200" noProof="0" dirty="0">
                          <a:solidFill>
                            <a:schemeClr val="bg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05"/>
                  </a:ext>
                </a:extLst>
              </a:tr>
              <a:tr h="403966">
                <a:tc>
                  <a:txBody>
                    <a:bodyPr/>
                    <a:lstStyle/>
                    <a:p>
                      <a:r>
                        <a:rPr lang="en-US" sz="1050" b="0" noProof="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Vehicle Initiated Take-Over (Minimum</a:t>
                      </a:r>
                      <a:r>
                        <a:rPr lang="en-US" sz="1050" b="0" baseline="0" noProof="0" dirty="0"/>
                        <a:t> Risk Maneuver, transition scenario</a:t>
                      </a:r>
                      <a:r>
                        <a:rPr lang="en-US" sz="1050" b="0" noProof="0" dirty="0"/>
                        <a:t>, HMI,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06"/>
                  </a:ext>
                </a:extLst>
              </a:tr>
              <a:tr h="222181">
                <a:tc>
                  <a:txBody>
                    <a:bodyPr/>
                    <a:lstStyle/>
                    <a:p>
                      <a:r>
                        <a:rPr lang="en-US" sz="1050" b="0" noProof="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Driver</a:t>
                      </a:r>
                      <a:r>
                        <a:rPr lang="en-US" sz="1050" b="0" baseline="0" noProof="0" dirty="0"/>
                        <a:t> Initiated Transfer (e.g. activation, deactivation, override)</a:t>
                      </a:r>
                      <a:endParaRPr lang="en-US" sz="1050" b="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07"/>
                  </a:ext>
                </a:extLst>
              </a:tr>
              <a:tr h="0">
                <a:tc>
                  <a:txBody>
                    <a:bodyPr/>
                    <a:lstStyle/>
                    <a:p>
                      <a:r>
                        <a:rPr lang="en-US" sz="1050" b="0" noProof="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Effects of Automation (Driver</a:t>
                      </a:r>
                      <a:r>
                        <a:rPr lang="en-US" sz="1050" b="0" baseline="0" noProof="0" dirty="0"/>
                        <a:t> Monitoring, System Design, driver’ support)</a:t>
                      </a:r>
                      <a:endParaRPr lang="en-US" sz="1050" b="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08"/>
                  </a:ext>
                </a:extLst>
              </a:tr>
              <a:tr h="403966">
                <a:tc>
                  <a:txBody>
                    <a:bodyPr/>
                    <a:lstStyle/>
                    <a:p>
                      <a:r>
                        <a:rPr lang="en-US" sz="1050" b="0" noProof="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Safety Certificate (in-use-safety,</a:t>
                      </a:r>
                      <a:r>
                        <a:rPr lang="en-US" sz="1050" b="0" baseline="0" noProof="0" dirty="0"/>
                        <a:t> testing and validation, etc.)</a:t>
                      </a:r>
                      <a:endParaRPr lang="en-US" sz="1050" b="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kern="1200" noProof="0" dirty="0">
                          <a:solidFill>
                            <a:schemeClr val="bg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400" b="0" kern="1200" noProof="0" dirty="0">
                          <a:solidFill>
                            <a:schemeClr val="bg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algn="ctr"/>
                      <a:r>
                        <a:rPr lang="en-US" sz="1400" b="0" kern="1200" noProof="0" dirty="0">
                          <a:solidFill>
                            <a:schemeClr val="bg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09"/>
                  </a:ext>
                </a:extLst>
              </a:tr>
              <a:tr h="346980">
                <a:tc>
                  <a:txBody>
                    <a:bodyPr/>
                    <a:lstStyle/>
                    <a:p>
                      <a:r>
                        <a:rPr lang="en-US" sz="1050" b="0" noProof="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Data Recording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10"/>
                  </a:ext>
                </a:extLst>
              </a:tr>
              <a:tr h="403966">
                <a:tc>
                  <a:txBody>
                    <a:bodyPr/>
                    <a:lstStyle/>
                    <a:p>
                      <a:r>
                        <a:rPr lang="en-US" sz="1050" b="0" noProof="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noProof="0" dirty="0"/>
                        <a:t>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sng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sng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B3"/>
                    </a:solidFill>
                  </a:tcPr>
                </a:tc>
                <a:extLst>
                  <a:ext uri="{0D108BD9-81ED-4DB2-BD59-A6C34878D82A}">
                    <a16:rowId xmlns:a16="http://schemas.microsoft.com/office/drawing/2014/main" val="10011"/>
                  </a:ext>
                </a:extLst>
              </a:tr>
              <a:tr h="233768">
                <a:tc>
                  <a:txBody>
                    <a:bodyPr/>
                    <a:lstStyle/>
                    <a:p>
                      <a:r>
                        <a:rPr lang="en-US" sz="1050" strike="noStrike" noProof="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strike="noStrike" baseline="0" noProof="0" dirty="0">
                          <a:solidFill>
                            <a:schemeClr val="tx1"/>
                          </a:solidFill>
                        </a:rPr>
                        <a:t>Passive Safety </a:t>
                      </a:r>
                      <a:r>
                        <a:rPr lang="en-US" sz="1050" strike="noStrike" dirty="0">
                          <a:solidFill>
                            <a:schemeClr val="tx1"/>
                          </a:solidFill>
                        </a:rPr>
                        <a:t>Testing of existing conventional safety-regulations continues with the “classical approach” </a:t>
                      </a:r>
                      <a:r>
                        <a:rPr lang="en-US" sz="1050" strike="noStrike" baseline="0" dirty="0">
                          <a:solidFill>
                            <a:schemeClr val="tx1"/>
                          </a:solidFill>
                        </a:rPr>
                        <a:t> (update of such regulations will be necessary)</a:t>
                      </a:r>
                      <a:endParaRPr lang="en-US" sz="1050" strike="noStrik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sngStrike" kern="1200" cap="none" spc="0" normalizeH="0" baseline="0" noProof="0" dirty="0">
                        <a:ln>
                          <a:noFill/>
                        </a:ln>
                        <a:solidFill>
                          <a:srgbClr val="FF0000"/>
                        </a:solidFill>
                        <a:effectLst/>
                        <a:uLnTx/>
                        <a:uFillTx/>
                        <a:latin typeface="+mn-lt"/>
                        <a:ea typeface="+mn-ea"/>
                        <a:cs typeface="+mn-cs"/>
                      </a:endParaRPr>
                    </a:p>
                  </a:txBody>
                  <a:tcPr anchor="ct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sngStrike" kern="1200" cap="none" spc="0" normalizeH="0" baseline="0" noProof="0" dirty="0">
                        <a:ln>
                          <a:noFill/>
                        </a:ln>
                        <a:solidFill>
                          <a:srgbClr val="FF0000"/>
                        </a:solidFill>
                        <a:effectLst/>
                        <a:uLnTx/>
                        <a:uFillTx/>
                        <a:latin typeface="+mn-lt"/>
                        <a:ea typeface="+mn-ea"/>
                        <a:cs typeface="+mn-cs"/>
                      </a:endParaRPr>
                    </a:p>
                  </a:txBody>
                  <a:tcPr anchor="ct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sngStrike" kern="1200" cap="none" spc="0" normalizeH="0" baseline="0" noProof="0" dirty="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0012"/>
                  </a:ext>
                </a:extLst>
              </a:tr>
              <a:tr h="327662">
                <a:tc>
                  <a:txBody>
                    <a:bodyPr/>
                    <a:lstStyle/>
                    <a:p>
                      <a:r>
                        <a:rPr lang="en-US" sz="1050" kern="1200" noProof="0" dirty="0">
                          <a:solidFill>
                            <a:schemeClr val="dk1"/>
                          </a:solidFill>
                          <a:latin typeface="+mn-lt"/>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kern="1200" noProof="0" dirty="0">
                          <a:solidFill>
                            <a:schemeClr val="dk1"/>
                          </a:solidFill>
                          <a:latin typeface="+mn-lt"/>
                          <a:ea typeface="+mn-ea"/>
                          <a:cs typeface="+mn-cs"/>
                        </a:rPr>
                        <a:t>Driver‘s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sng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9E9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sng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BB3"/>
                    </a:solidFill>
                  </a:tcPr>
                </a:tc>
                <a:extLst>
                  <a:ext uri="{0D108BD9-81ED-4DB2-BD59-A6C34878D82A}">
                    <a16:rowId xmlns:a16="http://schemas.microsoft.com/office/drawing/2014/main" val="10013"/>
                  </a:ext>
                </a:extLst>
              </a:tr>
            </a:tbl>
          </a:graphicData>
        </a:graphic>
      </p:graphicFrame>
      <p:sp>
        <p:nvSpPr>
          <p:cNvPr id="4" name="Title 1"/>
          <p:cNvSpPr>
            <a:spLocks noGrp="1"/>
          </p:cNvSpPr>
          <p:nvPr>
            <p:ph type="title"/>
          </p:nvPr>
        </p:nvSpPr>
        <p:spPr>
          <a:xfrm>
            <a:off x="782052" y="84389"/>
            <a:ext cx="10515600" cy="1325563"/>
          </a:xfrm>
        </p:spPr>
        <p:txBody>
          <a:bodyPr anchor="t"/>
          <a:lstStyle/>
          <a:p>
            <a:r>
              <a:rPr lang="en-US" kern="0" dirty="0"/>
              <a:t>Coverage of safety principles by the pillars</a:t>
            </a:r>
          </a:p>
        </p:txBody>
      </p:sp>
      <p:sp>
        <p:nvSpPr>
          <p:cNvPr id="3" name="Textfeld 2"/>
          <p:cNvSpPr txBox="1"/>
          <p:nvPr/>
        </p:nvSpPr>
        <p:spPr>
          <a:xfrm>
            <a:off x="9258829" y="5266196"/>
            <a:ext cx="2672760" cy="261610"/>
          </a:xfrm>
          <a:prstGeom prst="rect">
            <a:avLst/>
          </a:prstGeom>
          <a:noFill/>
        </p:spPr>
        <p:txBody>
          <a:bodyPr wrap="square" rtlCol="0">
            <a:spAutoFit/>
          </a:bodyPr>
          <a:lstStyle/>
          <a:p>
            <a:r>
              <a:rPr lang="en-US" sz="1100" dirty="0"/>
              <a:t>may be by conventional regulation</a:t>
            </a:r>
          </a:p>
        </p:txBody>
      </p:sp>
      <p:sp>
        <p:nvSpPr>
          <p:cNvPr id="6" name="Textfeld 5"/>
          <p:cNvSpPr txBox="1"/>
          <p:nvPr/>
        </p:nvSpPr>
        <p:spPr>
          <a:xfrm>
            <a:off x="9269185" y="5667172"/>
            <a:ext cx="2672760" cy="261610"/>
          </a:xfrm>
          <a:prstGeom prst="rect">
            <a:avLst/>
          </a:prstGeom>
          <a:noFill/>
        </p:spPr>
        <p:txBody>
          <a:bodyPr wrap="square" rtlCol="0">
            <a:spAutoFit/>
          </a:bodyPr>
          <a:lstStyle/>
          <a:p>
            <a:r>
              <a:rPr lang="en-US" sz="1100" dirty="0"/>
              <a:t>may be by conventional regulation</a:t>
            </a:r>
          </a:p>
        </p:txBody>
      </p:sp>
    </p:spTree>
    <p:extLst>
      <p:ext uri="{BB962C8B-B14F-4D97-AF65-F5344CB8AC3E}">
        <p14:creationId xmlns:p14="http://schemas.microsoft.com/office/powerpoint/2010/main" val="236683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8123"/>
            <a:ext cx="10810876" cy="1325563"/>
          </a:xfrm>
          <a:solidFill>
            <a:schemeClr val="accent1">
              <a:lumMod val="75000"/>
            </a:schemeClr>
          </a:solidFill>
        </p:spPr>
        <p:txBody>
          <a:bodyPr/>
          <a:lstStyle/>
          <a:p>
            <a:pPr marL="85725" indent="276225"/>
            <a:r>
              <a:rPr lang="en-US" b="1" dirty="0">
                <a:solidFill>
                  <a:schemeClr val="bg1"/>
                </a:solidFill>
              </a:rPr>
              <a:t>Back-Up</a:t>
            </a:r>
          </a:p>
        </p:txBody>
      </p:sp>
    </p:spTree>
    <p:extLst>
      <p:ext uri="{BB962C8B-B14F-4D97-AF65-F5344CB8AC3E}">
        <p14:creationId xmlns:p14="http://schemas.microsoft.com/office/powerpoint/2010/main" val="378635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8123"/>
            <a:ext cx="10810876" cy="1325563"/>
          </a:xfrm>
          <a:solidFill>
            <a:schemeClr val="accent1">
              <a:lumMod val="75000"/>
            </a:schemeClr>
          </a:solidFill>
        </p:spPr>
        <p:txBody>
          <a:bodyPr/>
          <a:lstStyle/>
          <a:p>
            <a:pPr marL="85725" indent="276225"/>
            <a:r>
              <a:rPr lang="en-US" b="1" dirty="0">
                <a:solidFill>
                  <a:schemeClr val="bg1"/>
                </a:solidFill>
              </a:rPr>
              <a:t>Introduction</a:t>
            </a:r>
          </a:p>
        </p:txBody>
      </p:sp>
    </p:spTree>
    <p:extLst>
      <p:ext uri="{BB962C8B-B14F-4D97-AF65-F5344CB8AC3E}">
        <p14:creationId xmlns:p14="http://schemas.microsoft.com/office/powerpoint/2010/main" val="367179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References</a:t>
            </a:r>
          </a:p>
        </p:txBody>
      </p:sp>
      <p:sp>
        <p:nvSpPr>
          <p:cNvPr id="3" name="Inhaltsplatzhalter 2"/>
          <p:cNvSpPr>
            <a:spLocks noGrp="1"/>
          </p:cNvSpPr>
          <p:nvPr>
            <p:ph idx="1"/>
          </p:nvPr>
        </p:nvSpPr>
        <p:spPr/>
        <p:txBody>
          <a:bodyPr/>
          <a:lstStyle/>
          <a:p>
            <a:pPr marL="0" lvl="0" indent="0">
              <a:buNone/>
            </a:pPr>
            <a:r>
              <a:rPr lang="en-US" sz="2000" dirty="0">
                <a:solidFill>
                  <a:prstClr val="black"/>
                </a:solidFill>
              </a:rPr>
              <a:t>This presentation is based on several documents that OICA submitted under the activities of WP.29 IWG ITS/AD and under the former TF </a:t>
            </a:r>
            <a:r>
              <a:rPr lang="en-US" sz="2000" dirty="0" err="1">
                <a:solidFill>
                  <a:prstClr val="black"/>
                </a:solidFill>
              </a:rPr>
              <a:t>AutoVeh</a:t>
            </a:r>
            <a:r>
              <a:rPr lang="en-US" sz="2000" dirty="0">
                <a:solidFill>
                  <a:prstClr val="black"/>
                </a:solidFill>
              </a:rPr>
              <a:t> including its subgroups 1 and 2:</a:t>
            </a:r>
            <a:br>
              <a:rPr lang="en-US" sz="2000" dirty="0">
                <a:solidFill>
                  <a:prstClr val="black"/>
                </a:solidFill>
              </a:rPr>
            </a:br>
            <a:br>
              <a:rPr lang="en-US" sz="2000" dirty="0">
                <a:solidFill>
                  <a:prstClr val="black"/>
                </a:solidFill>
              </a:rPr>
            </a:br>
            <a:br>
              <a:rPr lang="en-US" sz="2000" dirty="0">
                <a:solidFill>
                  <a:prstClr val="black"/>
                </a:solidFill>
              </a:rPr>
            </a:br>
            <a:r>
              <a:rPr lang="en-US" sz="2000" dirty="0">
                <a:solidFill>
                  <a:prstClr val="black"/>
                </a:solidFill>
              </a:rPr>
              <a:t>- ITS_AD-12-11		- TFAV-02-05 		- TFAV-SG1-02-08		</a:t>
            </a:r>
            <a:r>
              <a:rPr lang="en-US" sz="2000" dirty="0"/>
              <a:t>-SG1-03-10</a:t>
            </a:r>
            <a:br>
              <a:rPr lang="en-US" sz="2000" dirty="0"/>
            </a:br>
            <a:r>
              <a:rPr lang="en-US" sz="2000" dirty="0">
                <a:solidFill>
                  <a:prstClr val="black"/>
                </a:solidFill>
              </a:rPr>
              <a:t>- ITS_AD-13-05-Rev1	- TFAV-SG1-01-02		- TFAV-SG2-02-07	</a:t>
            </a:r>
            <a:br>
              <a:rPr lang="en-US" sz="2000" dirty="0">
                <a:solidFill>
                  <a:prstClr val="black"/>
                </a:solidFill>
              </a:rPr>
            </a:br>
            <a:r>
              <a:rPr lang="en-US" sz="2000" dirty="0">
                <a:solidFill>
                  <a:prstClr val="black"/>
                </a:solidFill>
              </a:rPr>
              <a:t>- ITS_AD-14-07		- TFAV-SG1-01-03		</a:t>
            </a:r>
            <a:br>
              <a:rPr lang="en-US" sz="2000" dirty="0">
                <a:solidFill>
                  <a:prstClr val="black"/>
                </a:solidFill>
              </a:rPr>
            </a:br>
            <a:r>
              <a:rPr lang="en-US" sz="2000" dirty="0">
                <a:solidFill>
                  <a:prstClr val="black"/>
                </a:solidFill>
              </a:rPr>
              <a:t>			- TFAV-SG1-01-04</a:t>
            </a:r>
            <a:br>
              <a:rPr lang="en-US" sz="2000" dirty="0">
                <a:solidFill>
                  <a:prstClr val="black"/>
                </a:solidFill>
              </a:rPr>
            </a:br>
            <a:r>
              <a:rPr lang="en-US" sz="2000" dirty="0">
                <a:solidFill>
                  <a:prstClr val="black"/>
                </a:solidFill>
              </a:rPr>
              <a:t>			- TFAV-SG1-01-05</a:t>
            </a:r>
            <a:br>
              <a:rPr lang="en-US" sz="2000" dirty="0">
                <a:solidFill>
                  <a:prstClr val="black"/>
                </a:solidFill>
              </a:rPr>
            </a:br>
            <a:r>
              <a:rPr lang="en-US" sz="2000" dirty="0">
                <a:solidFill>
                  <a:prstClr val="black"/>
                </a:solidFill>
              </a:rPr>
              <a:t>			- TFAV-SG2-01-02</a:t>
            </a:r>
          </a:p>
          <a:p>
            <a:pPr marL="0" indent="0">
              <a:buNone/>
            </a:pPr>
            <a:endParaRPr lang="de-DE" dirty="0"/>
          </a:p>
        </p:txBody>
      </p:sp>
    </p:spTree>
    <p:extLst>
      <p:ext uri="{BB962C8B-B14F-4D97-AF65-F5344CB8AC3E}">
        <p14:creationId xmlns:p14="http://schemas.microsoft.com/office/powerpoint/2010/main" val="391063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8123"/>
            <a:ext cx="10810876" cy="1325563"/>
          </a:xfrm>
          <a:solidFill>
            <a:schemeClr val="accent1">
              <a:lumMod val="75000"/>
            </a:schemeClr>
          </a:solidFill>
        </p:spPr>
        <p:txBody>
          <a:bodyPr/>
          <a:lstStyle/>
          <a:p>
            <a:pPr marL="85725" indent="276225"/>
            <a:r>
              <a:rPr lang="en-US" b="1" dirty="0">
                <a:solidFill>
                  <a:schemeClr val="bg1"/>
                </a:solidFill>
              </a:rPr>
              <a:t>Overview: Concept for ADS Certification</a:t>
            </a:r>
          </a:p>
        </p:txBody>
      </p:sp>
    </p:spTree>
    <p:extLst>
      <p:ext uri="{BB962C8B-B14F-4D97-AF65-F5344CB8AC3E}">
        <p14:creationId xmlns:p14="http://schemas.microsoft.com/office/powerpoint/2010/main" val="3290709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3920"/>
            <a:ext cx="10515600" cy="1325563"/>
          </a:xfrm>
        </p:spPr>
        <p:txBody>
          <a:bodyPr/>
          <a:lstStyle/>
          <a:p>
            <a:r>
              <a:rPr lang="en-US" dirty="0"/>
              <a:t>Academia views on why a different approach is needed</a:t>
            </a:r>
            <a:endParaRPr lang="en-US" kern="0" dirty="0">
              <a:solidFill>
                <a:srgbClr val="FF0000"/>
              </a:solidFill>
            </a:endParaRPr>
          </a:p>
        </p:txBody>
      </p:sp>
      <p:sp>
        <p:nvSpPr>
          <p:cNvPr id="3" name="Content Placeholder 2"/>
          <p:cNvSpPr>
            <a:spLocks noGrp="1"/>
          </p:cNvSpPr>
          <p:nvPr>
            <p:ph idx="1"/>
          </p:nvPr>
        </p:nvSpPr>
        <p:spPr>
          <a:xfrm>
            <a:off x="838200" y="2174420"/>
            <a:ext cx="10515600" cy="4351338"/>
          </a:xfrm>
        </p:spPr>
        <p:txBody>
          <a:bodyPr>
            <a:normAutofit/>
          </a:bodyPr>
          <a:lstStyle/>
          <a:p>
            <a:r>
              <a:rPr lang="en-US" sz="2000" dirty="0"/>
              <a:t>Autonomous vehicles would have to be driven hundreds of millions of miles and sometimes </a:t>
            </a:r>
            <a:r>
              <a:rPr lang="en-US" sz="2000" b="1" dirty="0"/>
              <a:t>hundreds of billions of miles to demonstrate their reliability in terms of fatalities and injuries</a:t>
            </a:r>
            <a:r>
              <a:rPr lang="en-US" sz="2000" dirty="0"/>
              <a:t> </a:t>
            </a:r>
            <a:r>
              <a:rPr lang="en-US" sz="2000" b="1" dirty="0"/>
              <a:t>— an impossible proposition </a:t>
            </a:r>
            <a:r>
              <a:rPr lang="en-US" sz="2000" dirty="0"/>
              <a:t>if the aim is to demonstrate their performance prior to releasing them on the roads for consumer use and even then, this would not ensure that all safety-relevant situations occurred. (see e.g. also next slide based on German accident data base)</a:t>
            </a:r>
          </a:p>
          <a:p>
            <a:r>
              <a:rPr lang="en-US" sz="2000" dirty="0"/>
              <a:t>Developers of this technology and third-party testers will need to develop </a:t>
            </a:r>
            <a:r>
              <a:rPr lang="en-US" sz="2000" b="1" dirty="0"/>
              <a:t>innovative methods of demonstrating safety and reliability</a:t>
            </a:r>
            <a:r>
              <a:rPr lang="en-US" sz="2000" dirty="0"/>
              <a:t>.</a:t>
            </a:r>
          </a:p>
          <a:p>
            <a:r>
              <a:rPr lang="en-US" sz="2000" dirty="0"/>
              <a:t>In parallel to developing new testing methods, it is imperative to develop </a:t>
            </a:r>
            <a:r>
              <a:rPr lang="en-US" sz="2000" b="1" dirty="0"/>
              <a:t>adaptive regulations that are designed from the outset to evolve with the technology</a:t>
            </a:r>
            <a:r>
              <a:rPr lang="en-US" sz="2000" dirty="0"/>
              <a:t> so that society can better harness the benefits and manage the risks of these rapidly evolving and potentially transformative technologies.</a:t>
            </a:r>
          </a:p>
          <a:p>
            <a:pPr marL="0" indent="0">
              <a:buNone/>
            </a:pPr>
            <a:r>
              <a:rPr lang="en-US" sz="1200" i="1" dirty="0"/>
              <a:t>Source: See e.g. research conducted by Prof. Dr. Hermann Winner (Technical University Darmstadt) and publication by RAND Corporation, 2016</a:t>
            </a:r>
          </a:p>
          <a:p>
            <a:endParaRPr lang="en-US" dirty="0">
              <a:solidFill>
                <a:srgbClr val="FF0000"/>
              </a:solidFill>
            </a:endParaRPr>
          </a:p>
        </p:txBody>
      </p:sp>
    </p:spTree>
    <p:extLst>
      <p:ext uri="{BB962C8B-B14F-4D97-AF65-F5344CB8AC3E}">
        <p14:creationId xmlns:p14="http://schemas.microsoft.com/office/powerpoint/2010/main" val="685598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12" y="185664"/>
            <a:ext cx="10515600" cy="1325563"/>
          </a:xfrm>
        </p:spPr>
        <p:txBody>
          <a:bodyPr/>
          <a:lstStyle/>
          <a:p>
            <a:r>
              <a:rPr lang="en-US" dirty="0"/>
              <a:t>Challenge of validation.</a:t>
            </a:r>
            <a:br>
              <a:rPr lang="en-US" dirty="0"/>
            </a:br>
            <a:r>
              <a:rPr lang="en-US" dirty="0"/>
              <a:t>Statistics Mileage and Accidents </a:t>
            </a:r>
          </a:p>
        </p:txBody>
      </p:sp>
      <p:grpSp>
        <p:nvGrpSpPr>
          <p:cNvPr id="5" name="Gruppieren 4"/>
          <p:cNvGrpSpPr/>
          <p:nvPr/>
        </p:nvGrpSpPr>
        <p:grpSpPr>
          <a:xfrm>
            <a:off x="670098" y="4032793"/>
            <a:ext cx="10856628" cy="789728"/>
            <a:chOff x="1065017" y="3138686"/>
            <a:chExt cx="8488532" cy="1521693"/>
          </a:xfrm>
        </p:grpSpPr>
        <p:sp>
          <p:nvSpPr>
            <p:cNvPr id="6" name="Rectangle 5"/>
            <p:cNvSpPr>
              <a:spLocks noChangeArrowheads="1"/>
            </p:cNvSpPr>
            <p:nvPr/>
          </p:nvSpPr>
          <p:spPr bwMode="gray">
            <a:xfrm>
              <a:off x="1065017" y="3393269"/>
              <a:ext cx="8488532" cy="1017210"/>
            </a:xfrm>
            <a:prstGeom prst="rect">
              <a:avLst/>
            </a:prstGeom>
            <a:solidFill>
              <a:schemeClr val="tx2">
                <a:lumMod val="40000"/>
                <a:lumOff val="60000"/>
              </a:schemeClr>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Rectangle 10"/>
            <p:cNvSpPr>
              <a:spLocks noChangeArrowheads="1"/>
            </p:cNvSpPr>
            <p:nvPr/>
          </p:nvSpPr>
          <p:spPr bwMode="gray">
            <a:xfrm rot="5400000">
              <a:off x="5181705" y="-978002"/>
              <a:ext cx="253461" cy="8486838"/>
            </a:xfrm>
            <a:prstGeom prst="rect">
              <a:avLst/>
            </a:prstGeom>
            <a:solidFill>
              <a:schemeClr val="tx2"/>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Rectangle 10"/>
            <p:cNvSpPr>
              <a:spLocks noChangeArrowheads="1"/>
            </p:cNvSpPr>
            <p:nvPr/>
          </p:nvSpPr>
          <p:spPr bwMode="gray">
            <a:xfrm rot="5400000">
              <a:off x="5182552" y="289383"/>
              <a:ext cx="253461" cy="8488532"/>
            </a:xfrm>
            <a:prstGeom prst="rect">
              <a:avLst/>
            </a:prstGeom>
            <a:solidFill>
              <a:schemeClr val="tx2"/>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Line 15"/>
            <p:cNvSpPr>
              <a:spLocks noChangeShapeType="1"/>
            </p:cNvSpPr>
            <p:nvPr/>
          </p:nvSpPr>
          <p:spPr bwMode="gray">
            <a:xfrm flipH="1">
              <a:off x="1083728" y="3911759"/>
              <a:ext cx="8466793" cy="0"/>
            </a:xfrm>
            <a:prstGeom prst="line">
              <a:avLst/>
            </a:prstGeom>
            <a:noFill/>
            <a:ln w="44450">
              <a:solidFill>
                <a:schemeClr val="bg1"/>
              </a:solidFill>
              <a:prstDash val="dash"/>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cxnSp>
        <p:nvCxnSpPr>
          <p:cNvPr id="10" name="Gerader Verbinder 9"/>
          <p:cNvCxnSpPr/>
          <p:nvPr/>
        </p:nvCxnSpPr>
        <p:spPr>
          <a:xfrm>
            <a:off x="1301105" y="4612489"/>
            <a:ext cx="0" cy="448713"/>
          </a:xfrm>
          <a:prstGeom prst="line">
            <a:avLst/>
          </a:prstGeom>
          <a:ln w="12700">
            <a:solidFill>
              <a:srgbClr val="92A2BD"/>
            </a:solidFill>
            <a:tailEnd type="none"/>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11036047" y="4612489"/>
            <a:ext cx="0" cy="448713"/>
          </a:xfrm>
          <a:prstGeom prst="line">
            <a:avLst/>
          </a:prstGeom>
          <a:ln w="12700">
            <a:solidFill>
              <a:srgbClr val="92A2BD"/>
            </a:solidFill>
            <a:tailEnd type="none"/>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7126540" y="4612489"/>
            <a:ext cx="0" cy="448713"/>
          </a:xfrm>
          <a:prstGeom prst="line">
            <a:avLst/>
          </a:prstGeom>
          <a:ln w="12700">
            <a:solidFill>
              <a:srgbClr val="92A2BD"/>
            </a:solidFill>
            <a:tailEnd type="none"/>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178594" y="4612489"/>
            <a:ext cx="0" cy="448713"/>
          </a:xfrm>
          <a:prstGeom prst="line">
            <a:avLst/>
          </a:prstGeom>
          <a:ln w="12700">
            <a:solidFill>
              <a:srgbClr val="92A2BD"/>
            </a:solidFill>
            <a:tailEnd type="none"/>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9087811" y="4612489"/>
            <a:ext cx="0" cy="448713"/>
          </a:xfrm>
          <a:prstGeom prst="line">
            <a:avLst/>
          </a:prstGeom>
          <a:ln w="12700">
            <a:solidFill>
              <a:srgbClr val="92A2BD"/>
            </a:solidFill>
            <a:tailEnd type="non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8744892" y="5041639"/>
            <a:ext cx="854721"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200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Textfeld 15"/>
          <p:cNvSpPr txBox="1"/>
          <p:nvPr/>
        </p:nvSpPr>
        <p:spPr>
          <a:xfrm>
            <a:off x="10662387" y="5041639"/>
            <a:ext cx="854721"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250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7" name="Textfeld 16"/>
          <p:cNvSpPr txBox="1"/>
          <p:nvPr/>
        </p:nvSpPr>
        <p:spPr>
          <a:xfrm>
            <a:off x="1144359" y="5041639"/>
            <a:ext cx="301686"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0</a:t>
            </a:r>
          </a:p>
        </p:txBody>
      </p:sp>
      <p:cxnSp>
        <p:nvCxnSpPr>
          <p:cNvPr id="18" name="Gerader Verbinder 17"/>
          <p:cNvCxnSpPr/>
          <p:nvPr/>
        </p:nvCxnSpPr>
        <p:spPr>
          <a:xfrm>
            <a:off x="3205826" y="4612489"/>
            <a:ext cx="0" cy="448713"/>
          </a:xfrm>
          <a:prstGeom prst="line">
            <a:avLst/>
          </a:prstGeom>
          <a:ln w="12700">
            <a:solidFill>
              <a:srgbClr val="92A2BD"/>
            </a:solidFill>
            <a:tailEnd type="none"/>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10026601" y="3123117"/>
            <a:ext cx="1449243" cy="646331"/>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fatal accident: </a:t>
            </a:r>
            <a:b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226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km</a:t>
            </a:r>
          </a:p>
        </p:txBody>
      </p:sp>
      <p:cxnSp>
        <p:nvCxnSpPr>
          <p:cNvPr id="20" name="Gerader Verbinder 19"/>
          <p:cNvCxnSpPr/>
          <p:nvPr/>
        </p:nvCxnSpPr>
        <p:spPr>
          <a:xfrm>
            <a:off x="1722362" y="3204558"/>
            <a:ext cx="0" cy="1620000"/>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1372639" y="3954934"/>
            <a:ext cx="0" cy="869624"/>
          </a:xfrm>
          <a:prstGeom prst="line">
            <a:avLst/>
          </a:prstGeom>
          <a:ln w="1270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1336657" y="1872558"/>
            <a:ext cx="0" cy="2952000"/>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1316040" y="3954934"/>
            <a:ext cx="0" cy="869624"/>
          </a:xfrm>
          <a:prstGeom prst="line">
            <a:avLst/>
          </a:prstGeom>
          <a:ln w="1270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1397450" y="2448558"/>
            <a:ext cx="0" cy="2376000"/>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a:off x="10055477" y="3204558"/>
            <a:ext cx="0" cy="1620000"/>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2672229" y="3954934"/>
            <a:ext cx="0" cy="869624"/>
          </a:xfrm>
          <a:prstGeom prst="line">
            <a:avLst/>
          </a:prstGeom>
          <a:ln w="12700">
            <a:solidFill>
              <a:srgbClr val="FECB00"/>
            </a:solidFill>
            <a:tailEnd type="none"/>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7426476" y="3954934"/>
            <a:ext cx="0" cy="869624"/>
          </a:xfrm>
          <a:prstGeom prst="line">
            <a:avLst/>
          </a:prstGeom>
          <a:ln w="12700">
            <a:solidFill>
              <a:srgbClr val="FECB00"/>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9528257" y="3954934"/>
            <a:ext cx="0" cy="869624"/>
          </a:xfrm>
          <a:prstGeom prst="line">
            <a:avLst/>
          </a:prstGeom>
          <a:ln w="12700">
            <a:solidFill>
              <a:srgbClr val="FECB00"/>
            </a:solidFill>
            <a:tailEnd type="none"/>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5254738" y="6209143"/>
            <a:ext cx="2570255"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near accidents (schematic)</a:t>
            </a:r>
          </a:p>
        </p:txBody>
      </p:sp>
      <p:cxnSp>
        <p:nvCxnSpPr>
          <p:cNvPr id="30" name="Gerade Verbindung mit Pfeil 29"/>
          <p:cNvCxnSpPr/>
          <p:nvPr/>
        </p:nvCxnSpPr>
        <p:spPr>
          <a:xfrm flipH="1" flipV="1">
            <a:off x="2690028" y="4928339"/>
            <a:ext cx="3008665" cy="1332842"/>
          </a:xfrm>
          <a:prstGeom prst="straightConnector1">
            <a:avLst/>
          </a:prstGeom>
          <a:ln w="12700">
            <a:solidFill>
              <a:srgbClr val="FECB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V="1">
            <a:off x="5712901" y="4918768"/>
            <a:ext cx="3697065" cy="1361928"/>
          </a:xfrm>
          <a:prstGeom prst="straightConnector1">
            <a:avLst/>
          </a:prstGeom>
          <a:ln w="12700">
            <a:solidFill>
              <a:srgbClr val="FECB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V="1">
            <a:off x="5712902" y="4936358"/>
            <a:ext cx="1653928" cy="1334580"/>
          </a:xfrm>
          <a:prstGeom prst="straightConnector1">
            <a:avLst/>
          </a:prstGeom>
          <a:ln w="12700">
            <a:solidFill>
              <a:srgbClr val="FECB00"/>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278621" y="1731327"/>
            <a:ext cx="1728294" cy="646331"/>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material damage: </a:t>
            </a:r>
            <a:b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0.3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km</a:t>
            </a:r>
          </a:p>
        </p:txBody>
      </p:sp>
      <p:sp>
        <p:nvSpPr>
          <p:cNvPr id="34" name="Textfeld 33"/>
          <p:cNvSpPr txBox="1"/>
          <p:nvPr/>
        </p:nvSpPr>
        <p:spPr>
          <a:xfrm>
            <a:off x="1346183" y="2380952"/>
            <a:ext cx="2446375" cy="646331"/>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slightly personal damage: </a:t>
            </a:r>
            <a:b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2.2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km</a:t>
            </a:r>
          </a:p>
        </p:txBody>
      </p:sp>
      <p:sp>
        <p:nvSpPr>
          <p:cNvPr id="35" name="Textfeld 34"/>
          <p:cNvSpPr txBox="1"/>
          <p:nvPr/>
        </p:nvSpPr>
        <p:spPr>
          <a:xfrm>
            <a:off x="1690435" y="3105774"/>
            <a:ext cx="2388667" cy="646331"/>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severe personal damage: </a:t>
            </a:r>
            <a:b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11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km</a:t>
            </a:r>
          </a:p>
        </p:txBody>
      </p:sp>
      <p:sp>
        <p:nvSpPr>
          <p:cNvPr id="36" name="Textfeld 35"/>
          <p:cNvSpPr txBox="1"/>
          <p:nvPr/>
        </p:nvSpPr>
        <p:spPr>
          <a:xfrm>
            <a:off x="477838" y="5611406"/>
            <a:ext cx="3570593" cy="923330"/>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average annual mileage : 0.013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km;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average mileage lifetime: 0.7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km </a:t>
            </a:r>
            <a:b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(~50 years x 13tsd km)</a:t>
            </a:r>
          </a:p>
        </p:txBody>
      </p:sp>
      <p:cxnSp>
        <p:nvCxnSpPr>
          <p:cNvPr id="37" name="Gerader Verbinder 36"/>
          <p:cNvCxnSpPr/>
          <p:nvPr/>
        </p:nvCxnSpPr>
        <p:spPr>
          <a:xfrm>
            <a:off x="477838" y="5665112"/>
            <a:ext cx="0" cy="869624"/>
          </a:xfrm>
          <a:prstGeom prst="line">
            <a:avLst/>
          </a:prstGeom>
          <a:ln w="1270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8363607" y="1533669"/>
            <a:ext cx="3464731" cy="1600438"/>
          </a:xfrm>
          <a:prstGeom prst="rect">
            <a:avLst/>
          </a:prstGeom>
          <a:solidFill>
            <a:srgbClr val="CED5E2"/>
          </a:solid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Accident Statistics Germany (</a:t>
            </a:r>
            <a:r>
              <a:rPr kumimoji="0" lang="en-US" sz="1400" b="1" i="0" u="none" strike="noStrike" kern="1200" cap="none" spc="0" normalizeH="0" baseline="0" noProof="0" dirty="0" err="1">
                <a:ln>
                  <a:noFill/>
                </a:ln>
                <a:solidFill>
                  <a:srgbClr val="000000"/>
                </a:solidFill>
                <a:effectLst/>
                <a:uLnTx/>
                <a:uFillTx/>
                <a:latin typeface="Calibri" panose="020F0502020204030204"/>
                <a:ea typeface="+mn-ea"/>
                <a:cs typeface="+mn-cs"/>
              </a:rPr>
              <a:t>Destatis</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 2016):</a:t>
            </a:r>
          </a:p>
          <a:p>
            <a:pPr marL="0" marR="0" lvl="0" indent="0" algn="l" defTabSz="914400" rtl="0" eaLnBrk="1" fontAlgn="auto" latinLnBrk="0" hangingPunct="1">
              <a:lnSpc>
                <a:spcPct val="100000"/>
              </a:lnSpc>
              <a:spcBef>
                <a:spcPts val="0"/>
              </a:spcBef>
              <a:spcAft>
                <a:spcPts val="0"/>
              </a:spcAft>
              <a:buClrTx/>
              <a:buSzTx/>
              <a:buFontTx/>
              <a:buNone/>
              <a:tabLst>
                <a:tab pos="12573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726 </a:t>
            </a: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bn</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km	total mileage</a:t>
            </a:r>
          </a:p>
          <a:p>
            <a:pPr marL="0" marR="0" lvl="0" indent="0" algn="l" defTabSz="914400" rtl="0" eaLnBrk="1" fontAlgn="auto" latinLnBrk="0" hangingPunct="1">
              <a:lnSpc>
                <a:spcPct val="100000"/>
              </a:lnSpc>
              <a:spcBef>
                <a:spcPts val="0"/>
              </a:spcBef>
              <a:spcAft>
                <a:spcPts val="0"/>
              </a:spcAft>
              <a:buClrTx/>
              <a:buSzTx/>
              <a:buFontTx/>
              <a:buNone/>
              <a:tabLst>
                <a:tab pos="12573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13,341 km 	annual mileage per driver</a:t>
            </a:r>
          </a:p>
          <a:p>
            <a:pPr marL="0" marR="0" lvl="0" indent="0" algn="l" defTabSz="914400" rtl="0" eaLnBrk="1" fontAlgn="auto" latinLnBrk="0" hangingPunct="1">
              <a:lnSpc>
                <a:spcPct val="100000"/>
              </a:lnSpc>
              <a:spcBef>
                <a:spcPts val="0"/>
              </a:spcBef>
              <a:spcAft>
                <a:spcPts val="0"/>
              </a:spcAft>
              <a:buClrTx/>
              <a:buSzTx/>
              <a:buFontTx/>
              <a:buNone/>
              <a:tabLst>
                <a:tab pos="12573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2,277,182	material damages</a:t>
            </a:r>
          </a:p>
          <a:p>
            <a:pPr marL="0" marR="0" lvl="0" indent="0" algn="l" defTabSz="914400" rtl="0" eaLnBrk="1" fontAlgn="auto" latinLnBrk="0" hangingPunct="1">
              <a:lnSpc>
                <a:spcPct val="100000"/>
              </a:lnSpc>
              <a:spcBef>
                <a:spcPts val="0"/>
              </a:spcBef>
              <a:spcAft>
                <a:spcPts val="0"/>
              </a:spcAft>
              <a:buClrTx/>
              <a:buSzTx/>
              <a:buFontTx/>
              <a:buNone/>
              <a:tabLst>
                <a:tab pos="12573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329,240 	slightly injured</a:t>
            </a:r>
          </a:p>
          <a:p>
            <a:pPr marL="0" marR="0" lvl="0" indent="0" algn="l" defTabSz="914400" rtl="0" eaLnBrk="1" fontAlgn="auto" latinLnBrk="0" hangingPunct="1">
              <a:lnSpc>
                <a:spcPct val="100000"/>
              </a:lnSpc>
              <a:spcBef>
                <a:spcPts val="0"/>
              </a:spcBef>
              <a:spcAft>
                <a:spcPts val="0"/>
              </a:spcAft>
              <a:buClrTx/>
              <a:buSzTx/>
              <a:buFontTx/>
              <a:buNone/>
              <a:tabLst>
                <a:tab pos="12573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67,426 	severely injured</a:t>
            </a:r>
          </a:p>
          <a:p>
            <a:pPr marL="0" marR="0" lvl="0" indent="0" algn="l" defTabSz="914400" rtl="0" eaLnBrk="1" fontAlgn="auto" latinLnBrk="0" hangingPunct="1">
              <a:lnSpc>
                <a:spcPct val="100000"/>
              </a:lnSpc>
              <a:spcBef>
                <a:spcPts val="0"/>
              </a:spcBef>
              <a:spcAft>
                <a:spcPts val="0"/>
              </a:spcAft>
              <a:buClrTx/>
              <a:buSzTx/>
              <a:buFontTx/>
              <a:buNone/>
              <a:tabLst>
                <a:tab pos="12573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3,206 	fatalities</a:t>
            </a:r>
          </a:p>
        </p:txBody>
      </p:sp>
      <p:sp>
        <p:nvSpPr>
          <p:cNvPr id="39" name="Textfeld 38"/>
          <p:cNvSpPr txBox="1"/>
          <p:nvPr/>
        </p:nvSpPr>
        <p:spPr>
          <a:xfrm>
            <a:off x="2843664" y="5041639"/>
            <a:ext cx="737702"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50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0" name="Textfeld 39"/>
          <p:cNvSpPr txBox="1"/>
          <p:nvPr/>
        </p:nvSpPr>
        <p:spPr>
          <a:xfrm>
            <a:off x="4791609" y="5041639"/>
            <a:ext cx="854721"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100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1" name="Textfeld 40"/>
          <p:cNvSpPr txBox="1"/>
          <p:nvPr/>
        </p:nvSpPr>
        <p:spPr>
          <a:xfrm>
            <a:off x="6713053" y="5041639"/>
            <a:ext cx="854721"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150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mn</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42" name="Gerade Verbindung mit Pfeil 41"/>
          <p:cNvCxnSpPr/>
          <p:nvPr/>
        </p:nvCxnSpPr>
        <p:spPr>
          <a:xfrm flipV="1">
            <a:off x="477838" y="4873528"/>
            <a:ext cx="868345" cy="737878"/>
          </a:xfrm>
          <a:prstGeom prst="straightConnector1">
            <a:avLst/>
          </a:prstGeom>
          <a:ln w="1270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50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Definitions: „use-case“ vs. „test scenario“</a:t>
            </a:r>
          </a:p>
        </p:txBody>
      </p:sp>
      <p:sp>
        <p:nvSpPr>
          <p:cNvPr id="3" name="Inhaltsplatzhalter 2"/>
          <p:cNvSpPr>
            <a:spLocks noGrp="1"/>
          </p:cNvSpPr>
          <p:nvPr>
            <p:ph idx="1"/>
          </p:nvPr>
        </p:nvSpPr>
        <p:spPr>
          <a:xfrm>
            <a:off x="838200" y="1825625"/>
            <a:ext cx="10515600" cy="4588238"/>
          </a:xfrm>
        </p:spPr>
        <p:txBody>
          <a:bodyPr>
            <a:normAutofit fontScale="92500" lnSpcReduction="10000"/>
          </a:bodyPr>
          <a:lstStyle/>
          <a:p>
            <a:pPr marL="0" indent="0">
              <a:buNone/>
            </a:pPr>
            <a:r>
              <a:rPr lang="en-US" sz="2200" b="1" dirty="0"/>
              <a:t>“Use cases” for automated driving in the sense of the proposed certification concept are areas of application in relevant traffic environments: </a:t>
            </a:r>
            <a:endParaRPr lang="de-DE" sz="2200" b="1" dirty="0"/>
          </a:p>
          <a:p>
            <a:pPr marL="444500" indent="-261938"/>
            <a:r>
              <a:rPr lang="en-US" sz="2200" dirty="0"/>
              <a:t>“</a:t>
            </a:r>
            <a:r>
              <a:rPr lang="en-US" sz="2200" b="1" dirty="0"/>
              <a:t>Highway/motorway traffic</a:t>
            </a:r>
            <a:r>
              <a:rPr lang="en-US" sz="2200" dirty="0"/>
              <a:t>” means a traffic environment in which traffic flows on multilane highways often with high maximum allowed speeds. Characteristic is that the lanes with traffic flow in opposite direction are separated from each other. Also there are typically no intersections and no traffic lights (except some tunnels or bridges).</a:t>
            </a:r>
            <a:endParaRPr lang="de-DE" sz="2200" dirty="0"/>
          </a:p>
          <a:p>
            <a:pPr marL="444500" indent="-261938"/>
            <a:r>
              <a:rPr lang="en-US" sz="2200" dirty="0"/>
              <a:t>“</a:t>
            </a:r>
            <a:r>
              <a:rPr lang="en-US" sz="2200" b="1" dirty="0"/>
              <a:t>Urban traffic</a:t>
            </a:r>
            <a:r>
              <a:rPr lang="en-US" sz="2200" dirty="0"/>
              <a:t>” means an environment (typically in a city) where maximum speed is limited to [e.g. 50-60 </a:t>
            </a:r>
            <a:r>
              <a:rPr lang="en-US" sz="2200" dirty="0" err="1"/>
              <a:t>kph</a:t>
            </a:r>
            <a:r>
              <a:rPr lang="en-US" sz="2200" dirty="0"/>
              <a:t>].</a:t>
            </a:r>
            <a:endParaRPr lang="de-DE" sz="2200" dirty="0"/>
          </a:p>
          <a:p>
            <a:pPr marL="444500" indent="-261938"/>
            <a:r>
              <a:rPr lang="en-US" sz="2200" dirty="0"/>
              <a:t>“</a:t>
            </a:r>
            <a:r>
              <a:rPr lang="en-US" sz="2200" b="1" dirty="0"/>
              <a:t>Interurban traffic</a:t>
            </a:r>
            <a:r>
              <a:rPr lang="en-US" sz="2200" dirty="0"/>
              <a:t>” means a traffic environment in which traffic flows does not necessarily flow on multilane highways, however high maximum speeds are allowed. Besides, lanes with traffic flow in opposite direction are not fully separated from each other. Also there may be intersections and traffic lights.</a:t>
            </a:r>
            <a:endParaRPr lang="de-DE" sz="2200" dirty="0"/>
          </a:p>
          <a:p>
            <a:pPr marL="0" indent="0">
              <a:buNone/>
            </a:pPr>
            <a:r>
              <a:rPr lang="en-US" sz="2200" b="1" dirty="0"/>
              <a:t>“Test scenarios” </a:t>
            </a:r>
            <a:r>
              <a:rPr lang="en-US" sz="2200" dirty="0"/>
              <a:t>for automated driving in the sense of the proposed certification concept are challenging maneuvers that are physically tested on test tracks (e.g. an obstructed pedestrian crossing the street or an emergency braking maneuver before the tail end of a traffic jam) </a:t>
            </a:r>
            <a:endParaRPr lang="de-DE" sz="2200" dirty="0"/>
          </a:p>
          <a:p>
            <a:pPr marL="0" indent="0">
              <a:buNone/>
            </a:pPr>
            <a:endParaRPr lang="de-DE" sz="2000" b="1" dirty="0"/>
          </a:p>
        </p:txBody>
      </p:sp>
    </p:spTree>
    <p:extLst>
      <p:ext uri="{BB962C8B-B14F-4D97-AF65-F5344CB8AC3E}">
        <p14:creationId xmlns:p14="http://schemas.microsoft.com/office/powerpoint/2010/main" val="1539962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Overall driving capabilities for the use-case „motorway/highway traffic“</a:t>
            </a:r>
          </a:p>
        </p:txBody>
      </p:sp>
      <p:sp>
        <p:nvSpPr>
          <p:cNvPr id="3" name="Inhaltsplatzhalter 2"/>
          <p:cNvSpPr>
            <a:spLocks noGrp="1"/>
          </p:cNvSpPr>
          <p:nvPr>
            <p:ph idx="1"/>
          </p:nvPr>
        </p:nvSpPr>
        <p:spPr>
          <a:xfrm>
            <a:off x="838200" y="1825625"/>
            <a:ext cx="10515600" cy="4663952"/>
          </a:xfrm>
        </p:spPr>
        <p:txBody>
          <a:bodyPr>
            <a:normAutofit fontScale="70000" lnSpcReduction="20000"/>
          </a:bodyPr>
          <a:lstStyle/>
          <a:p>
            <a:r>
              <a:rPr lang="en-US" sz="2900" dirty="0"/>
              <a:t>Depending on the foreseen use-case, an autonomous driving system shall be capable of handling the following typical traffic scenarios representative of motorway/highway driving or in case of an automated driving system may request the driver to take-over with sufficient lead time (requirements concerning transition scenario apply)</a:t>
            </a:r>
            <a:endParaRPr lang="de-DE" sz="2900" dirty="0"/>
          </a:p>
          <a:p>
            <a:pPr lvl="1"/>
            <a:r>
              <a:rPr lang="en-US" sz="2900" dirty="0"/>
              <a:t>Normal traffic flow: lane keeping, distance keeping, road speed compliance, lane changes (including motorbikes on adjacent lanes in the rear), merging, road signs</a:t>
            </a:r>
            <a:endParaRPr lang="de-DE" sz="2900" dirty="0"/>
          </a:p>
          <a:p>
            <a:pPr lvl="1"/>
            <a:r>
              <a:rPr lang="en-US" sz="2900" dirty="0"/>
              <a:t>Entering and exiting highway: exit, gas station, recreational parking site</a:t>
            </a:r>
            <a:endParaRPr lang="de-DE" sz="2900" dirty="0"/>
          </a:p>
          <a:p>
            <a:pPr lvl="1"/>
            <a:r>
              <a:rPr lang="en-US" sz="2900" dirty="0"/>
              <a:t>Passing slower vehicles</a:t>
            </a:r>
            <a:endParaRPr lang="de-DE" sz="2900" dirty="0"/>
          </a:p>
          <a:p>
            <a:pPr lvl="1"/>
            <a:r>
              <a:rPr lang="en-US" sz="2900" dirty="0"/>
              <a:t>Ending lanes</a:t>
            </a:r>
            <a:endParaRPr lang="de-DE" sz="2900" dirty="0"/>
          </a:p>
          <a:p>
            <a:pPr lvl="1"/>
            <a:r>
              <a:rPr lang="en-US" sz="2900" dirty="0"/>
              <a:t>Construction sites</a:t>
            </a:r>
            <a:endParaRPr lang="de-DE" sz="2900" dirty="0"/>
          </a:p>
          <a:p>
            <a:pPr lvl="1"/>
            <a:r>
              <a:rPr lang="en-US" sz="2900" dirty="0"/>
              <a:t>Scenarios involving emergency vehicles (police, ambulance, fire brigade)</a:t>
            </a:r>
            <a:endParaRPr lang="de-DE" sz="2900" dirty="0"/>
          </a:p>
          <a:p>
            <a:pPr lvl="1"/>
            <a:r>
              <a:rPr lang="en-US" sz="2900" dirty="0"/>
              <a:t>Objects/obstacles on the road (e.g. lost cargo)</a:t>
            </a:r>
            <a:endParaRPr lang="de-DE" sz="2900" dirty="0"/>
          </a:p>
          <a:p>
            <a:pPr lvl="1"/>
            <a:r>
              <a:rPr lang="en-US" sz="2900" dirty="0"/>
              <a:t>Policeman or roadman directing traffic</a:t>
            </a:r>
          </a:p>
          <a:p>
            <a:pPr marL="457200" lvl="1" indent="0">
              <a:buNone/>
            </a:pPr>
            <a:endParaRPr lang="en-US" dirty="0"/>
          </a:p>
          <a:p>
            <a:pPr marL="0" lvl="1" indent="0">
              <a:buNone/>
            </a:pPr>
            <a:r>
              <a:rPr lang="en-US" sz="2800" i="1" dirty="0"/>
              <a:t>If the manufacturer can provide evidence that certain requirements are not relevant due to the foreseen use-case (e.g. no automatic lane change foreseen), the respective requirements are not applicable.</a:t>
            </a:r>
            <a:endParaRPr lang="de-DE" sz="2800" dirty="0"/>
          </a:p>
          <a:p>
            <a:pPr marL="457200" lvl="1" indent="0">
              <a:buNone/>
            </a:pPr>
            <a:endParaRPr lang="de-DE" sz="2800" dirty="0"/>
          </a:p>
          <a:p>
            <a:endParaRPr lang="de-DE" dirty="0"/>
          </a:p>
        </p:txBody>
      </p:sp>
    </p:spTree>
    <p:extLst>
      <p:ext uri="{BB962C8B-B14F-4D97-AF65-F5344CB8AC3E}">
        <p14:creationId xmlns:p14="http://schemas.microsoft.com/office/powerpoint/2010/main" val="3158248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Overall driving capabilities for the use-case „urban traffic“</a:t>
            </a:r>
          </a:p>
        </p:txBody>
      </p:sp>
      <p:sp>
        <p:nvSpPr>
          <p:cNvPr id="3" name="Inhaltsplatzhalter 2"/>
          <p:cNvSpPr>
            <a:spLocks noGrp="1"/>
          </p:cNvSpPr>
          <p:nvPr>
            <p:ph idx="1"/>
          </p:nvPr>
        </p:nvSpPr>
        <p:spPr>
          <a:xfrm>
            <a:off x="838200" y="1825624"/>
            <a:ext cx="10515600" cy="4566297"/>
          </a:xfrm>
        </p:spPr>
        <p:txBody>
          <a:bodyPr>
            <a:normAutofit fontScale="92500" lnSpcReduction="20000"/>
          </a:bodyPr>
          <a:lstStyle/>
          <a:p>
            <a:r>
              <a:rPr lang="en-US" sz="2200" dirty="0"/>
              <a:t>Depending on the foreseen use-case, an autonomous driving system shall be capable of handling the following typical traffic scenarios representative of urban traffic:</a:t>
            </a:r>
            <a:endParaRPr lang="de-DE" sz="2200" dirty="0"/>
          </a:p>
          <a:p>
            <a:pPr lvl="1"/>
            <a:r>
              <a:rPr lang="en-US" sz="2200" dirty="0"/>
              <a:t>Normal traffic flow: lane keeping, distance keeping, road speed compliance, lane changes (including 2-wheelers  on adjacent lanes in the rear), merging, signs</a:t>
            </a:r>
            <a:endParaRPr lang="de-DE" sz="2200" dirty="0"/>
          </a:p>
          <a:p>
            <a:pPr lvl="1"/>
            <a:r>
              <a:rPr lang="en-US" sz="2200" dirty="0"/>
              <a:t>Intersection scenarios: traffic lights, signs, right of way rules, protected and unprotected turning</a:t>
            </a:r>
            <a:endParaRPr lang="de-DE" sz="2200" dirty="0"/>
          </a:p>
          <a:p>
            <a:pPr lvl="1"/>
            <a:r>
              <a:rPr lang="en-US" sz="2200" dirty="0"/>
              <a:t>Roundabout scenario</a:t>
            </a:r>
            <a:endParaRPr lang="de-DE" sz="2200" dirty="0"/>
          </a:p>
          <a:p>
            <a:pPr lvl="1"/>
            <a:r>
              <a:rPr lang="en-US" sz="2200" dirty="0"/>
              <a:t>Scenarios involving pedestrians and cyclists: walkway, turning left/right</a:t>
            </a:r>
            <a:endParaRPr lang="de-DE" sz="2200" dirty="0"/>
          </a:p>
          <a:p>
            <a:pPr lvl="1"/>
            <a:r>
              <a:rPr lang="en-US" sz="2200" dirty="0"/>
              <a:t>Scenarios involving emergency vehicles (police, ambulance, fire brigade)</a:t>
            </a:r>
            <a:endParaRPr lang="de-DE" sz="2200" dirty="0"/>
          </a:p>
          <a:p>
            <a:pPr lvl="1"/>
            <a:r>
              <a:rPr lang="en-US" sz="2200" dirty="0"/>
              <a:t>Objects/obstacles on the road (e.g. lost cargo)</a:t>
            </a:r>
            <a:endParaRPr lang="de-DE" sz="2200" dirty="0"/>
          </a:p>
          <a:p>
            <a:pPr lvl="1"/>
            <a:r>
              <a:rPr lang="en-US" sz="2200" dirty="0"/>
              <a:t>Policeman or roadman directing traffic</a:t>
            </a:r>
            <a:endParaRPr lang="de-DE" sz="2200" dirty="0"/>
          </a:p>
          <a:p>
            <a:pPr lvl="1"/>
            <a:r>
              <a:rPr lang="en-US" sz="2200" dirty="0"/>
              <a:t>Bus stations (school bus)</a:t>
            </a:r>
            <a:endParaRPr lang="de-DE" sz="2200" dirty="0"/>
          </a:p>
          <a:p>
            <a:pPr lvl="1"/>
            <a:r>
              <a:rPr lang="en-US" sz="2200" dirty="0"/>
              <a:t>Tram way / Cable cars crossing vehicle road; parallel to vehicle road</a:t>
            </a:r>
          </a:p>
          <a:p>
            <a:pPr marL="457200" lvl="1" indent="0">
              <a:buNone/>
            </a:pPr>
            <a:endParaRPr lang="en-US" sz="2000" dirty="0"/>
          </a:p>
          <a:p>
            <a:pPr marL="0" lvl="1" indent="0">
              <a:buNone/>
            </a:pPr>
            <a:r>
              <a:rPr lang="en-US" sz="2000" i="1" dirty="0"/>
              <a:t>If the manufacturer can provide evidence that certain requirements are not relevant due to the foreseen use-case (e.g. the autonomous driving system can only be activated on a dedicated geo-fenced city-route where traffic lights are not existent), the respective requirements are not applicable.</a:t>
            </a:r>
            <a:endParaRPr lang="de-DE" dirty="0"/>
          </a:p>
        </p:txBody>
      </p:sp>
    </p:spTree>
    <p:extLst>
      <p:ext uri="{BB962C8B-B14F-4D97-AF65-F5344CB8AC3E}">
        <p14:creationId xmlns:p14="http://schemas.microsoft.com/office/powerpoint/2010/main" val="1915066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Concept for certification – the three pillars – their individual strengths (+) and weaknesses (-) </a:t>
            </a:r>
          </a:p>
        </p:txBody>
      </p:sp>
      <p:sp>
        <p:nvSpPr>
          <p:cNvPr id="4" name="Abgerundetes Rechteck 3"/>
          <p:cNvSpPr/>
          <p:nvPr/>
        </p:nvSpPr>
        <p:spPr>
          <a:xfrm>
            <a:off x="4609704" y="2409308"/>
            <a:ext cx="3300738" cy="3977260"/>
          </a:xfrm>
          <a:prstGeom prst="roundRect">
            <a:avLst/>
          </a:prstGeom>
          <a:solidFill>
            <a:srgbClr val="9E9E9E"/>
          </a:solidFill>
          <a:ln w="25400" cap="flat" cmpd="sng" algn="ctr">
            <a:noFill/>
            <a:prstDash val="solid"/>
          </a:ln>
          <a:effectLst/>
        </p:spPr>
        <p:txBody>
          <a:bodyPr rtlCol="0" anchor="t"/>
          <a:lstStyle/>
          <a:p>
            <a:pPr marL="0" marR="0" lvl="0" indent="0" algn="ctr" defTabSz="914454"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latin typeface="+mn-lt"/>
                <a:ea typeface="+mn-ea"/>
                <a:cs typeface="+mn-cs"/>
              </a:rPr>
              <a:t>Physical Certification</a:t>
            </a:r>
            <a:r>
              <a:rPr lang="en-US" sz="1500" b="1" kern="0" dirty="0">
                <a:solidFill>
                  <a:schemeClr val="bg1"/>
                </a:solidFill>
                <a:latin typeface="+mn-lt"/>
              </a:rPr>
              <a:t> </a:t>
            </a:r>
            <a:r>
              <a:rPr kumimoji="0" lang="en-US" sz="1500" b="1" i="0" u="none" strike="noStrike" kern="0" cap="none" spc="0" normalizeH="0" baseline="0" noProof="0" dirty="0">
                <a:ln>
                  <a:noFill/>
                </a:ln>
                <a:solidFill>
                  <a:schemeClr val="bg1"/>
                </a:solidFill>
                <a:effectLst/>
                <a:uLnTx/>
                <a:uFillTx/>
                <a:latin typeface="+mn-lt"/>
                <a:ea typeface="+mn-ea"/>
                <a:cs typeface="+mn-cs"/>
              </a:rPr>
              <a:t>Tests</a:t>
            </a:r>
          </a:p>
          <a:p>
            <a:pPr marL="0" marR="0" lvl="0" indent="0" defTabSz="914454"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mn-lt"/>
              <a:ea typeface="+mn-ea"/>
              <a:cs typeface="+mn-cs"/>
            </a:endParaRPr>
          </a:p>
          <a:p>
            <a:pPr marL="0" marR="0" lvl="0" indent="0" defTabSz="914454"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mn-lt"/>
                <a:ea typeface="+mn-ea"/>
                <a:cs typeface="+mn-cs"/>
              </a:rPr>
              <a:t>Dedicated, reproducible challenging tests under</a:t>
            </a:r>
            <a:r>
              <a:rPr kumimoji="0" lang="en-US" sz="1500" b="0" i="0" u="none" strike="noStrike" kern="0" cap="none" spc="0" normalizeH="0" noProof="0" dirty="0">
                <a:ln>
                  <a:noFill/>
                </a:ln>
                <a:solidFill>
                  <a:srgbClr val="FFFFFF"/>
                </a:solidFill>
                <a:effectLst/>
                <a:uLnTx/>
                <a:uFillTx/>
                <a:latin typeface="+mn-lt"/>
                <a:ea typeface="+mn-ea"/>
                <a:cs typeface="+mn-cs"/>
              </a:rPr>
              <a:t> worst-case vehicle configurations</a:t>
            </a:r>
            <a:r>
              <a:rPr kumimoji="0" lang="en-US" sz="1500" b="0" i="0" u="none" strike="noStrike" kern="0" cap="none" spc="0" normalizeH="0" baseline="0" noProof="0" dirty="0">
                <a:ln>
                  <a:noFill/>
                </a:ln>
                <a:solidFill>
                  <a:srgbClr val="FFFFFF"/>
                </a:solidFill>
                <a:effectLst/>
                <a:uLnTx/>
                <a:uFillTx/>
                <a:latin typeface="+mn-lt"/>
                <a:ea typeface="+mn-ea"/>
                <a:cs typeface="+mn-cs"/>
              </a:rPr>
              <a:t> for specific scenarios that cannot be guaranteed to occur in real world test drives</a:t>
            </a:r>
          </a:p>
          <a:p>
            <a:pPr marL="285807" marR="0" lvl="0" indent="-285807" defTabSz="914454" eaLnBrk="1" fontAlgn="auto" latinLnBrk="0" hangingPunct="1">
              <a:lnSpc>
                <a:spcPct val="100000"/>
              </a:lnSpc>
              <a:spcBef>
                <a:spcPts val="0"/>
              </a:spcBef>
              <a:spcAft>
                <a:spcPts val="0"/>
              </a:spcAft>
              <a:buClrTx/>
              <a:buSzTx/>
              <a:buFont typeface="CorpoS" pitchFamily="2" charset="0"/>
              <a:buChar char="+"/>
              <a:tabLst/>
              <a:defRPr/>
            </a:pPr>
            <a:r>
              <a:rPr kumimoji="0" lang="en-US" sz="1500" b="0" i="0" u="none" strike="noStrike" kern="0" cap="none" spc="0" normalizeH="0" baseline="0" noProof="0" dirty="0">
                <a:ln>
                  <a:noFill/>
                </a:ln>
                <a:solidFill>
                  <a:srgbClr val="FFFFFF"/>
                </a:solidFill>
                <a:effectLst/>
                <a:uLnTx/>
                <a:uFillTx/>
                <a:latin typeface="+mn-lt"/>
                <a:ea typeface="+mn-ea"/>
                <a:cs typeface="+mn-cs"/>
              </a:rPr>
              <a:t>Objective performance criteria</a:t>
            </a:r>
          </a:p>
          <a:p>
            <a:pPr marL="285807" marR="0" lvl="0" indent="-285807" defTabSz="914454"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0" cap="none" spc="0" normalizeH="0" baseline="0" noProof="0" dirty="0">
                <a:ln>
                  <a:noFill/>
                </a:ln>
                <a:solidFill>
                  <a:srgbClr val="FFFFFF"/>
                </a:solidFill>
                <a:effectLst/>
                <a:uLnTx/>
                <a:uFillTx/>
                <a:latin typeface="+mn-lt"/>
                <a:ea typeface="+mn-ea"/>
                <a:cs typeface="+mn-cs"/>
              </a:rPr>
              <a:t>Significant testing efforts</a:t>
            </a:r>
          </a:p>
          <a:p>
            <a:pPr marL="285807" marR="0" lvl="0" indent="-285807" defTabSz="914454"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0" cap="none" spc="0" normalizeH="0" baseline="0" noProof="0" dirty="0">
                <a:ln>
                  <a:noFill/>
                </a:ln>
                <a:solidFill>
                  <a:srgbClr val="FFFFFF"/>
                </a:solidFill>
                <a:effectLst/>
                <a:uLnTx/>
                <a:uFillTx/>
                <a:latin typeface="+mn-lt"/>
                <a:ea typeface="+mn-ea"/>
                <a:cs typeface="+mn-cs"/>
              </a:rPr>
              <a:t>Transfer of requirements into reproducible tests technically difficult or likely to result in remarkable functional restrictions</a:t>
            </a:r>
          </a:p>
        </p:txBody>
      </p:sp>
      <p:sp>
        <p:nvSpPr>
          <p:cNvPr id="5" name="Abgerundetes Rechteck 4"/>
          <p:cNvSpPr/>
          <p:nvPr/>
        </p:nvSpPr>
        <p:spPr>
          <a:xfrm>
            <a:off x="7976431" y="2417172"/>
            <a:ext cx="3373446" cy="3969395"/>
          </a:xfrm>
          <a:prstGeom prst="roundRect">
            <a:avLst/>
          </a:prstGeom>
          <a:solidFill>
            <a:srgbClr val="00ADEF">
              <a:lumMod val="75000"/>
            </a:srgbClr>
          </a:solidFill>
          <a:ln w="25400" cap="flat" cmpd="sng" algn="ctr">
            <a:noFill/>
            <a:prstDash val="solid"/>
          </a:ln>
          <a:effectLst/>
        </p:spPr>
        <p:txBody>
          <a:bodyPr rtlCol="0" anchor="t"/>
          <a:lstStyle/>
          <a:p>
            <a:pPr marL="0" marR="0" lvl="0" indent="0" algn="ctr" defTabSz="914454"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mn-lt"/>
                <a:ea typeface="+mn-ea"/>
                <a:cs typeface="+mn-cs"/>
              </a:rPr>
              <a:t>Real World Test Drive</a:t>
            </a:r>
            <a:r>
              <a:rPr kumimoji="0" lang="en-US" sz="1500" b="0" i="0" u="none" strike="noStrike" kern="0" cap="none" spc="0" normalizeH="0" baseline="0" noProof="0" dirty="0">
                <a:ln>
                  <a:noFill/>
                </a:ln>
                <a:solidFill>
                  <a:srgbClr val="FFFFFF"/>
                </a:solidFill>
                <a:effectLst/>
                <a:uLnTx/>
                <a:uFillTx/>
                <a:latin typeface="+mn-lt"/>
                <a:ea typeface="+mn-ea"/>
                <a:cs typeface="+mn-cs"/>
              </a:rPr>
              <a:t> </a:t>
            </a:r>
          </a:p>
          <a:p>
            <a:pPr marL="0" marR="0" lvl="0" indent="0" defTabSz="914454"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mn-lt"/>
              <a:ea typeface="+mn-ea"/>
              <a:cs typeface="+mn-cs"/>
            </a:endParaRPr>
          </a:p>
          <a:p>
            <a:pPr marL="0" marR="0" lvl="0" indent="0" defTabSz="914454"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mn-lt"/>
                <a:ea typeface="+mn-ea"/>
                <a:cs typeface="+mn-cs"/>
              </a:rPr>
              <a:t>Test drive to assess the vehicle’s standard behavior in public road traffic, compliance with traffic laws and maneuvers according to defined checklist</a:t>
            </a:r>
          </a:p>
          <a:p>
            <a:pPr marL="285807" marR="0" lvl="0" indent="-285807" defTabSz="914454" eaLnBrk="1" fontAlgn="auto" latinLnBrk="0" hangingPunct="1">
              <a:lnSpc>
                <a:spcPct val="100000"/>
              </a:lnSpc>
              <a:spcBef>
                <a:spcPts val="0"/>
              </a:spcBef>
              <a:spcAft>
                <a:spcPts val="0"/>
              </a:spcAft>
              <a:buClrTx/>
              <a:buSzTx/>
              <a:buFont typeface="CorpoS" pitchFamily="2" charset="0"/>
              <a:buChar char="+"/>
              <a:tabLst/>
              <a:defRPr/>
            </a:pPr>
            <a:r>
              <a:rPr kumimoji="0" lang="en-US" sz="1500" b="0" i="0" u="none" strike="noStrike" kern="0" cap="none" spc="0" normalizeH="0" baseline="0" noProof="0" dirty="0">
                <a:ln>
                  <a:noFill/>
                </a:ln>
                <a:solidFill>
                  <a:srgbClr val="FFFFFF"/>
                </a:solidFill>
                <a:effectLst/>
                <a:uLnTx/>
                <a:uFillTx/>
                <a:latin typeface="+mn-lt"/>
                <a:ea typeface="+mn-ea"/>
                <a:cs typeface="+mn-cs"/>
              </a:rPr>
              <a:t>Limited testing efforts/duration</a:t>
            </a:r>
          </a:p>
          <a:p>
            <a:pPr marL="285807" marR="0" lvl="0" indent="-285807" defTabSz="914454" eaLnBrk="1" fontAlgn="auto" latinLnBrk="0" hangingPunct="1">
              <a:lnSpc>
                <a:spcPct val="100000"/>
              </a:lnSpc>
              <a:spcBef>
                <a:spcPts val="0"/>
              </a:spcBef>
              <a:spcAft>
                <a:spcPts val="0"/>
              </a:spcAft>
              <a:buClrTx/>
              <a:buSzTx/>
              <a:buFont typeface="CorpoS" pitchFamily="2" charset="0"/>
              <a:buChar char="+"/>
              <a:tabLst/>
              <a:defRPr/>
            </a:pPr>
            <a:r>
              <a:rPr lang="en-US" sz="1500" kern="0" dirty="0">
                <a:solidFill>
                  <a:srgbClr val="FFFFFF"/>
                </a:solidFill>
              </a:rPr>
              <a:t>Many situations may occur </a:t>
            </a:r>
            <a:br>
              <a:rPr lang="en-US" sz="1500" kern="0" dirty="0">
                <a:solidFill>
                  <a:srgbClr val="FFFFFF"/>
                </a:solidFill>
              </a:rPr>
            </a:br>
            <a:r>
              <a:rPr lang="en-US" sz="1500" kern="0" dirty="0">
                <a:solidFill>
                  <a:srgbClr val="FFFFFF"/>
                </a:solidFill>
                <a:sym typeface="Wingdings" panose="05000000000000000000" pitchFamily="2" charset="2"/>
              </a:rPr>
              <a:t> vehicle must be capable to handle</a:t>
            </a:r>
            <a:endParaRPr kumimoji="0" lang="en-US" sz="1500" b="0" i="0" u="none" strike="noStrike" kern="0" cap="none" spc="0" normalizeH="0" baseline="0" noProof="0" dirty="0">
              <a:ln>
                <a:noFill/>
              </a:ln>
              <a:solidFill>
                <a:srgbClr val="FFFFFF"/>
              </a:solidFill>
              <a:effectLst/>
              <a:uLnTx/>
              <a:uFillTx/>
              <a:latin typeface="+mn-lt"/>
              <a:ea typeface="+mn-ea"/>
              <a:cs typeface="+mn-cs"/>
            </a:endParaRPr>
          </a:p>
          <a:p>
            <a:pPr marL="285807" indent="-285807" defTabSz="914454">
              <a:buFont typeface="Symbol" panose="05050102010706020507" pitchFamily="18" charset="2"/>
              <a:buChar char="-"/>
              <a:defRPr/>
            </a:pPr>
            <a:r>
              <a:rPr lang="en-US" sz="1500" kern="0" dirty="0">
                <a:solidFill>
                  <a:srgbClr val="FFFFFF"/>
                </a:solidFill>
              </a:rPr>
              <a:t>Requires highly skilled and qualified test house/certification agency to appropriately assess systems behavior, possibly subjective judgements</a:t>
            </a:r>
          </a:p>
          <a:p>
            <a:pPr marL="285807" marR="0" lvl="0" indent="-285807" defTabSz="914454" eaLnBrk="1" fontAlgn="auto" latinLnBrk="0" hangingPunct="1">
              <a:lnSpc>
                <a:spcPct val="100000"/>
              </a:lnSpc>
              <a:spcBef>
                <a:spcPts val="0"/>
              </a:spcBef>
              <a:spcAft>
                <a:spcPts val="0"/>
              </a:spcAft>
              <a:buClrTx/>
              <a:buSzTx/>
              <a:buFontTx/>
              <a:buChar char="-"/>
              <a:tabLst/>
              <a:defRPr/>
            </a:pPr>
            <a:endParaRPr kumimoji="0" lang="en-US" sz="1500" b="0" i="0" u="none" strike="noStrike" kern="0" cap="none" spc="0" normalizeH="0" baseline="0" noProof="0" dirty="0">
              <a:ln>
                <a:noFill/>
              </a:ln>
              <a:solidFill>
                <a:schemeClr val="bg1"/>
              </a:solidFill>
              <a:effectLst/>
              <a:uLnTx/>
              <a:uFillTx/>
              <a:latin typeface="+mn-lt"/>
              <a:ea typeface="+mn-ea"/>
              <a:cs typeface="+mn-cs"/>
            </a:endParaRPr>
          </a:p>
        </p:txBody>
      </p:sp>
      <p:sp>
        <p:nvSpPr>
          <p:cNvPr id="6" name="Abgerundetes Rechteck 5"/>
          <p:cNvSpPr/>
          <p:nvPr/>
        </p:nvSpPr>
        <p:spPr>
          <a:xfrm>
            <a:off x="920823" y="2417173"/>
            <a:ext cx="3613470" cy="3969395"/>
          </a:xfrm>
          <a:prstGeom prst="roundRect">
            <a:avLst/>
          </a:prstGeom>
          <a:solidFill>
            <a:srgbClr val="002060"/>
          </a:solidFill>
          <a:ln w="25400" cap="flat" cmpd="sng" algn="ctr">
            <a:noFill/>
            <a:prstDash val="solid"/>
          </a:ln>
          <a:effectLst/>
        </p:spPr>
        <p:txBody>
          <a:bodyPr rtlCol="0" anchor="t"/>
          <a:lstStyle/>
          <a:p>
            <a:pPr marL="0" marR="0" lvl="0" indent="0" defTabSz="914454"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mn-lt"/>
                <a:ea typeface="+mn-ea"/>
                <a:cs typeface="+mn-cs"/>
              </a:rPr>
              <a:t>              Audit/Assessment</a:t>
            </a:r>
          </a:p>
          <a:p>
            <a:pPr marL="0" marR="0" lvl="0" indent="0" defTabSz="914454"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mn-lt"/>
              <a:ea typeface="+mn-ea"/>
              <a:cs typeface="+mn-cs"/>
            </a:endParaRPr>
          </a:p>
          <a:p>
            <a:pPr marL="0" marR="0" lvl="0" indent="0" defTabSz="914454"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mn-lt"/>
                <a:ea typeface="+mn-ea"/>
                <a:cs typeface="+mn-cs"/>
              </a:rPr>
              <a:t>OEM provides e.g.:</a:t>
            </a:r>
          </a:p>
          <a:p>
            <a:pPr marR="0" lvl="0" defTabSz="914454" eaLnBrk="1" fontAlgn="auto" latinLnBrk="0" hangingPunct="1">
              <a:lnSpc>
                <a:spcPct val="100000"/>
              </a:lnSpc>
              <a:spcBef>
                <a:spcPts val="0"/>
              </a:spcBef>
              <a:spcAft>
                <a:spcPts val="0"/>
              </a:spcAft>
              <a:buClrTx/>
              <a:buSzTx/>
              <a:tabLst/>
              <a:defRPr/>
            </a:pPr>
            <a:r>
              <a:rPr kumimoji="0" lang="en-US" sz="1500" b="0" i="0" u="none" strike="noStrike" kern="0" cap="none" spc="0" normalizeH="0" baseline="0" noProof="0" dirty="0">
                <a:ln>
                  <a:noFill/>
                </a:ln>
                <a:solidFill>
                  <a:srgbClr val="FFFFFF"/>
                </a:solidFill>
                <a:effectLst/>
                <a:uLnTx/>
                <a:uFillTx/>
                <a:latin typeface="+mn-lt"/>
                <a:ea typeface="+mn-ea"/>
                <a:cs typeface="+mn-cs"/>
              </a:rPr>
              <a:t>Safety concept / functional safety</a:t>
            </a:r>
            <a:r>
              <a:rPr kumimoji="0" lang="en-US" sz="1500" b="0" i="0" u="none" strike="noStrike" kern="0" cap="none" spc="0" normalizeH="0" noProof="0" dirty="0">
                <a:ln>
                  <a:noFill/>
                </a:ln>
                <a:solidFill>
                  <a:srgbClr val="FFFFFF"/>
                </a:solidFill>
                <a:effectLst/>
                <a:uLnTx/>
                <a:uFillTx/>
                <a:latin typeface="+mn-lt"/>
                <a:ea typeface="+mn-ea"/>
                <a:cs typeface="+mn-cs"/>
              </a:rPr>
              <a:t>  </a:t>
            </a:r>
            <a:r>
              <a:rPr kumimoji="0" lang="en-US" sz="1500" b="0" i="0" u="none" strike="noStrike" kern="0" cap="none" spc="0" normalizeH="0" baseline="0" noProof="0" dirty="0">
                <a:ln>
                  <a:noFill/>
                </a:ln>
                <a:solidFill>
                  <a:srgbClr val="FFFFFF"/>
                </a:solidFill>
                <a:effectLst/>
                <a:uLnTx/>
                <a:uFillTx/>
                <a:latin typeface="+mn-lt"/>
                <a:ea typeface="+mn-ea"/>
                <a:cs typeface="+mn-cs"/>
              </a:rPr>
              <a:t>strategy;</a:t>
            </a:r>
            <a:r>
              <a:rPr kumimoji="0" lang="en-US" sz="1500" b="0" i="0" u="none" strike="noStrike" kern="0" cap="none" spc="0" normalizeH="0" noProof="0" dirty="0">
                <a:ln>
                  <a:noFill/>
                </a:ln>
                <a:solidFill>
                  <a:srgbClr val="FFFFFF"/>
                </a:solidFill>
                <a:effectLst/>
                <a:uLnTx/>
                <a:uFillTx/>
                <a:latin typeface="+mn-lt"/>
                <a:ea typeface="+mn-ea"/>
                <a:cs typeface="+mn-cs"/>
              </a:rPr>
              <a:t> </a:t>
            </a:r>
            <a:r>
              <a:rPr lang="en-US" sz="1500" kern="0" dirty="0">
                <a:solidFill>
                  <a:srgbClr val="FFFFFF"/>
                </a:solidFill>
              </a:rPr>
              <a:t>s</a:t>
            </a:r>
            <a:r>
              <a:rPr kumimoji="0" lang="en-US" sz="1500" b="0" i="0" u="none" strike="noStrike" kern="0" cap="none" spc="0" normalizeH="0" baseline="0" noProof="0" dirty="0" err="1">
                <a:ln>
                  <a:noFill/>
                </a:ln>
                <a:solidFill>
                  <a:srgbClr val="FFFFFF"/>
                </a:solidFill>
                <a:effectLst/>
                <a:uLnTx/>
                <a:uFillTx/>
                <a:latin typeface="+mn-lt"/>
                <a:ea typeface="+mn-ea"/>
                <a:cs typeface="+mn-cs"/>
              </a:rPr>
              <a:t>imulation</a:t>
            </a:r>
            <a:r>
              <a:rPr kumimoji="0" lang="en-US" sz="1500" b="0" i="0" u="none" strike="noStrike" kern="0" cap="none" spc="0" normalizeH="0" baseline="0" noProof="0" dirty="0">
                <a:ln>
                  <a:noFill/>
                </a:ln>
                <a:solidFill>
                  <a:srgbClr val="FFFFFF"/>
                </a:solidFill>
                <a:effectLst/>
                <a:uLnTx/>
                <a:uFillTx/>
                <a:latin typeface="+mn-lt"/>
                <a:ea typeface="+mn-ea"/>
                <a:cs typeface="+mn-cs"/>
              </a:rPr>
              <a:t> and development data to verify vehicle behavior in edge cases;</a:t>
            </a:r>
            <a:r>
              <a:rPr kumimoji="0" lang="en-US" sz="1500" b="0" i="0" u="none" strike="noStrike" kern="0" cap="none" spc="0" normalizeH="0" noProof="0" dirty="0">
                <a:ln>
                  <a:noFill/>
                </a:ln>
                <a:solidFill>
                  <a:srgbClr val="FFFFFF"/>
                </a:solidFill>
                <a:effectLst/>
                <a:uLnTx/>
                <a:uFillTx/>
                <a:latin typeface="+mn-lt"/>
                <a:ea typeface="+mn-ea"/>
                <a:cs typeface="+mn-cs"/>
              </a:rPr>
              <a:t> </a:t>
            </a:r>
            <a:r>
              <a:rPr lang="en-US" sz="1500" kern="0" dirty="0">
                <a:solidFill>
                  <a:srgbClr val="FFFFFF"/>
                </a:solidFill>
              </a:rPr>
              <a:t>m</a:t>
            </a:r>
            <a:r>
              <a:rPr kumimoji="0" lang="en-US" sz="1500" b="0" i="0" u="none" strike="noStrike" kern="0" cap="none" spc="0" normalizeH="0" baseline="0" noProof="0" dirty="0" err="1">
                <a:ln>
                  <a:noFill/>
                </a:ln>
                <a:solidFill>
                  <a:srgbClr val="FFFFFF"/>
                </a:solidFill>
                <a:effectLst/>
                <a:uLnTx/>
                <a:uFillTx/>
                <a:latin typeface="+mn-lt"/>
                <a:ea typeface="+mn-ea"/>
                <a:cs typeface="+mn-cs"/>
              </a:rPr>
              <a:t>anufacturer’s</a:t>
            </a:r>
            <a:r>
              <a:rPr kumimoji="0" lang="en-US" sz="1500" b="0" i="0" u="none" strike="noStrike" kern="0" cap="none" spc="0" normalizeH="0" baseline="0" noProof="0" dirty="0">
                <a:ln>
                  <a:noFill/>
                </a:ln>
                <a:solidFill>
                  <a:srgbClr val="FFFFFF"/>
                </a:solidFill>
                <a:effectLst/>
                <a:uLnTx/>
                <a:uFillTx/>
                <a:latin typeface="+mn-lt"/>
                <a:ea typeface="+mn-ea"/>
                <a:cs typeface="+mn-cs"/>
              </a:rPr>
              <a:t> self declarations</a:t>
            </a:r>
            <a:r>
              <a:rPr kumimoji="0" lang="en-US" sz="1500" b="0" i="0" u="none" strike="noStrike" kern="0" cap="none" spc="0" normalizeH="0" noProof="0" dirty="0">
                <a:ln>
                  <a:noFill/>
                </a:ln>
                <a:solidFill>
                  <a:srgbClr val="FFFFFF"/>
                </a:solidFill>
                <a:effectLst/>
                <a:uLnTx/>
                <a:uFillTx/>
                <a:latin typeface="+mn-lt"/>
                <a:ea typeface="+mn-ea"/>
                <a:cs typeface="+mn-cs"/>
              </a:rPr>
              <a:t> </a:t>
            </a:r>
            <a:r>
              <a:rPr kumimoji="0" lang="en-US" sz="1500" b="0" i="0" u="none" strike="noStrike" kern="0" cap="none" spc="0" normalizeH="0" baseline="0" noProof="0" dirty="0">
                <a:ln>
                  <a:noFill/>
                </a:ln>
                <a:solidFill>
                  <a:srgbClr val="FFFFFF"/>
                </a:solidFill>
                <a:effectLst/>
                <a:uLnTx/>
                <a:uFillTx/>
                <a:latin typeface="+mn-lt"/>
                <a:ea typeface="+mn-ea"/>
                <a:cs typeface="+mn-cs"/>
              </a:rPr>
              <a:t>etc.</a:t>
            </a:r>
          </a:p>
          <a:p>
            <a:pPr marL="285807" lvl="0" indent="-285807" defTabSz="914454">
              <a:buFont typeface="CorpoS" pitchFamily="2" charset="0"/>
              <a:buChar char="+"/>
              <a:defRPr/>
            </a:pPr>
            <a:r>
              <a:rPr lang="en-US" sz="1500" kern="0" dirty="0">
                <a:solidFill>
                  <a:schemeClr val="bg1"/>
                </a:solidFill>
              </a:rPr>
              <a:t>Limited testing </a:t>
            </a:r>
            <a:r>
              <a:rPr lang="en-US" sz="1500" kern="0" dirty="0">
                <a:solidFill>
                  <a:srgbClr val="FFFFFF"/>
                </a:solidFill>
              </a:rPr>
              <a:t>efforts for </a:t>
            </a:r>
            <a:r>
              <a:rPr lang="en-US" sz="1500" kern="0" dirty="0">
                <a:solidFill>
                  <a:schemeClr val="bg1"/>
                </a:solidFill>
              </a:rPr>
              <a:t>certification </a:t>
            </a:r>
            <a:endParaRPr lang="en-US" sz="1500" kern="0" dirty="0">
              <a:solidFill>
                <a:srgbClr val="FFFFFF"/>
              </a:solidFill>
            </a:endParaRPr>
          </a:p>
          <a:p>
            <a:pPr marL="285807" indent="-285807" defTabSz="914454">
              <a:buFont typeface="Symbol" panose="05050102010706020507" pitchFamily="18" charset="2"/>
              <a:buChar char="-"/>
              <a:defRPr/>
            </a:pPr>
            <a:r>
              <a:rPr lang="en-US" sz="1500" kern="0" dirty="0">
                <a:solidFill>
                  <a:srgbClr val="FFFFFF"/>
                </a:solidFill>
              </a:rPr>
              <a:t>Requires highly skilled and qualified test house/certification agency to appropriately assess data/ documents/ systems, possibly subjective judgements</a:t>
            </a:r>
          </a:p>
          <a:p>
            <a:pPr marL="0" marR="0" lvl="0" indent="0" defTabSz="914454"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mn-lt"/>
              <a:ea typeface="+mn-ea"/>
              <a:cs typeface="+mn-cs"/>
            </a:endParaRPr>
          </a:p>
        </p:txBody>
      </p:sp>
      <p:sp>
        <p:nvSpPr>
          <p:cNvPr id="7" name="Abgerundetes Rechteck 6"/>
          <p:cNvSpPr/>
          <p:nvPr/>
        </p:nvSpPr>
        <p:spPr>
          <a:xfrm>
            <a:off x="920824" y="1624790"/>
            <a:ext cx="10429053" cy="613172"/>
          </a:xfrm>
          <a:prstGeom prst="roundRect">
            <a:avLst/>
          </a:prstGeom>
          <a:solidFill>
            <a:srgbClr val="0070C0"/>
          </a:solidFill>
          <a:ln w="25400" cap="flat" cmpd="sng" algn="ctr">
            <a:noFill/>
            <a:prstDash val="solid"/>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mn-lt"/>
              </a:rPr>
              <a:t>Use-Cases: Urban, Highway, Interurban, [Parking</a:t>
            </a:r>
            <a:r>
              <a:rPr lang="en-US" sz="1500" kern="0" dirty="0">
                <a:solidFill>
                  <a:srgbClr val="FFFFFF"/>
                </a:solidFill>
                <a:latin typeface="+mn-lt"/>
              </a:rPr>
              <a:t>]</a:t>
            </a:r>
            <a:r>
              <a:rPr kumimoji="0" lang="en-US" sz="1500" b="0" i="0" u="none" strike="noStrike" kern="0" cap="none" spc="0" normalizeH="0" baseline="0" noProof="0" dirty="0">
                <a:ln>
                  <a:noFill/>
                </a:ln>
                <a:solidFill>
                  <a:srgbClr val="FFFFFF"/>
                </a:solidFill>
                <a:effectLst/>
                <a:uLnTx/>
                <a:uFillTx/>
                <a:latin typeface="+mn-lt"/>
              </a:rPr>
              <a:t> for automation</a:t>
            </a:r>
            <a:r>
              <a:rPr kumimoji="0" lang="en-US" sz="1500" b="0" i="0" u="none" strike="noStrike" kern="0" cap="none" spc="0" normalizeH="0" noProof="0" dirty="0">
                <a:ln>
                  <a:noFill/>
                </a:ln>
                <a:solidFill>
                  <a:srgbClr val="FFFFFF"/>
                </a:solidFill>
                <a:effectLst/>
                <a:uLnTx/>
                <a:uFillTx/>
                <a:latin typeface="+mn-lt"/>
              </a:rPr>
              <a:t> </a:t>
            </a:r>
            <a:r>
              <a:rPr kumimoji="0" lang="en-US" sz="1500" b="0" i="0" u="none" strike="noStrike" kern="0" cap="none" spc="0" normalizeH="0" noProof="0">
                <a:ln>
                  <a:noFill/>
                </a:ln>
                <a:solidFill>
                  <a:srgbClr val="FFFFFF"/>
                </a:solidFill>
                <a:effectLst/>
                <a:uLnTx/>
                <a:uFillTx/>
                <a:latin typeface="+mn-lt"/>
              </a:rPr>
              <a:t>l</a:t>
            </a:r>
            <a:r>
              <a:rPr kumimoji="0" lang="en-US" sz="1500" b="0" i="0" u="none" strike="noStrike" kern="0" cap="none" spc="0" normalizeH="0" baseline="0" noProof="0">
                <a:ln>
                  <a:noFill/>
                </a:ln>
                <a:solidFill>
                  <a:srgbClr val="FFFFFF"/>
                </a:solidFill>
                <a:effectLst/>
                <a:uLnTx/>
                <a:uFillTx/>
                <a:latin typeface="+mn-lt"/>
              </a:rPr>
              <a:t>evels 3, </a:t>
            </a:r>
            <a:r>
              <a:rPr kumimoji="0" lang="en-US" sz="1500" b="0" i="0" u="none" strike="noStrike" kern="0" cap="none" spc="0" normalizeH="0" baseline="0" noProof="0" dirty="0">
                <a:ln>
                  <a:noFill/>
                </a:ln>
                <a:solidFill>
                  <a:srgbClr val="FFFFFF"/>
                </a:solidFill>
                <a:effectLst/>
                <a:uLnTx/>
                <a:uFillTx/>
                <a:latin typeface="+mn-lt"/>
              </a:rPr>
              <a:t>4</a:t>
            </a:r>
            <a:r>
              <a:rPr kumimoji="0" lang="en-US" sz="1500" b="0" i="0" u="none" strike="noStrike" kern="0" cap="none" spc="0" normalizeH="0" noProof="0" dirty="0">
                <a:ln>
                  <a:noFill/>
                </a:ln>
                <a:solidFill>
                  <a:srgbClr val="FFFFFF"/>
                </a:solidFill>
                <a:effectLst/>
                <a:uLnTx/>
                <a:uFillTx/>
                <a:latin typeface="+mn-lt"/>
              </a:rPr>
              <a:t> and </a:t>
            </a:r>
            <a:r>
              <a:rPr kumimoji="0" lang="en-US" sz="1500" b="0" i="0" u="none" strike="noStrike" kern="0" cap="none" spc="0" normalizeH="0" baseline="0" noProof="0" dirty="0">
                <a:ln>
                  <a:noFill/>
                </a:ln>
                <a:solidFill>
                  <a:srgbClr val="FFFFFF"/>
                </a:solidFill>
                <a:effectLst/>
                <a:uLnTx/>
                <a:uFillTx/>
                <a:latin typeface="+mn-lt"/>
              </a:rPr>
              <a:t>5</a:t>
            </a:r>
            <a:br>
              <a:rPr kumimoji="0" lang="en-US" sz="1500" b="0" i="0" u="none" strike="noStrike" kern="0" cap="none" spc="0" normalizeH="0" baseline="0" noProof="0" dirty="0">
                <a:ln>
                  <a:noFill/>
                </a:ln>
                <a:solidFill>
                  <a:srgbClr val="FFFFFF"/>
                </a:solidFill>
                <a:effectLst/>
                <a:uLnTx/>
                <a:uFillTx/>
                <a:latin typeface="+mn-lt"/>
              </a:rPr>
            </a:br>
            <a:r>
              <a:rPr kumimoji="0" lang="en-US" sz="1500" b="0" i="0" u="none" strike="noStrike" kern="0" cap="none" spc="0" normalizeH="0" baseline="0" noProof="0" dirty="0">
                <a:ln>
                  <a:noFill/>
                </a:ln>
                <a:solidFill>
                  <a:srgbClr val="FFFFFF"/>
                </a:solidFill>
                <a:effectLst/>
                <a:uLnTx/>
                <a:uFillTx/>
                <a:latin typeface="+mn-lt"/>
              </a:rPr>
              <a:t>Requirements address vehicle behavior in road traffic and further general safety requirements</a:t>
            </a:r>
          </a:p>
        </p:txBody>
      </p:sp>
      <p:sp>
        <p:nvSpPr>
          <p:cNvPr id="8" name="Abgerundetes Rechteck 7"/>
          <p:cNvSpPr/>
          <p:nvPr/>
        </p:nvSpPr>
        <p:spPr>
          <a:xfrm>
            <a:off x="3286569" y="2627250"/>
            <a:ext cx="982830" cy="482205"/>
          </a:xfrm>
          <a:prstGeom prst="roundRect">
            <a:avLst/>
          </a:prstGeom>
          <a:solidFill>
            <a:schemeClr val="accent2"/>
          </a:solidFill>
          <a:ln w="25400" cap="flat" cmpd="sng" algn="ctr">
            <a:noFill/>
            <a:prstDash val="solid"/>
          </a:ln>
          <a:effectLst/>
        </p:spPr>
        <p:txBody>
          <a:bodyPr rtlCol="0" anchor="ctr" anchorCtr="0"/>
          <a:lstStyle/>
          <a:p>
            <a:pPr marL="0" marR="0" lvl="0" indent="0" algn="ctr" defTabSz="91445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n-lt"/>
                <a:ea typeface="+mn-ea"/>
                <a:cs typeface="+mn-cs"/>
              </a:rPr>
              <a:t>Simulation</a:t>
            </a:r>
          </a:p>
        </p:txBody>
      </p:sp>
      <p:sp>
        <p:nvSpPr>
          <p:cNvPr id="9" name="Abgerundetes Rechteck 8"/>
          <p:cNvSpPr/>
          <p:nvPr/>
        </p:nvSpPr>
        <p:spPr>
          <a:xfrm>
            <a:off x="920824" y="6492280"/>
            <a:ext cx="10429053" cy="267856"/>
          </a:xfrm>
          <a:prstGeom prst="roundRect">
            <a:avLst/>
          </a:prstGeom>
          <a:solidFill>
            <a:srgbClr val="00B0F0"/>
          </a:solidFill>
          <a:ln w="25400" cap="flat" cmpd="sng" algn="ctr">
            <a:noFill/>
            <a:prstDash val="solid"/>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effectLst/>
                <a:uLnTx/>
                <a:uFillTx/>
                <a:latin typeface="+mn-lt"/>
              </a:rPr>
              <a:t>A proper combination of all 3 pillars allows for compensation of the weaknesses of each single method</a:t>
            </a:r>
          </a:p>
        </p:txBody>
      </p:sp>
    </p:spTree>
    <p:extLst>
      <p:ext uri="{BB962C8B-B14F-4D97-AF65-F5344CB8AC3E}">
        <p14:creationId xmlns:p14="http://schemas.microsoft.com/office/powerpoint/2010/main" val="517160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8123"/>
            <a:ext cx="10810876" cy="1325563"/>
          </a:xfrm>
          <a:solidFill>
            <a:schemeClr val="accent1">
              <a:lumMod val="75000"/>
            </a:schemeClr>
          </a:solidFill>
        </p:spPr>
        <p:txBody>
          <a:bodyPr/>
          <a:lstStyle/>
          <a:p>
            <a:pPr marL="85725" indent="276225"/>
            <a:r>
              <a:rPr lang="en-US" b="1" dirty="0">
                <a:solidFill>
                  <a:schemeClr val="bg1"/>
                </a:solidFill>
              </a:rPr>
              <a:t>What’s behind the three pillars</a:t>
            </a:r>
          </a:p>
        </p:txBody>
      </p:sp>
    </p:spTree>
    <p:extLst>
      <p:ext uri="{BB962C8B-B14F-4D97-AF65-F5344CB8AC3E}">
        <p14:creationId xmlns:p14="http://schemas.microsoft.com/office/powerpoint/2010/main" val="267955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8123"/>
            <a:ext cx="10810876" cy="1325563"/>
          </a:xfrm>
          <a:solidFill>
            <a:schemeClr val="accent1">
              <a:lumMod val="75000"/>
            </a:schemeClr>
          </a:solidFill>
        </p:spPr>
        <p:txBody>
          <a:bodyPr/>
          <a:lstStyle/>
          <a:p>
            <a:pPr marL="85725" indent="276225"/>
            <a:r>
              <a:rPr lang="en-US" b="1" dirty="0">
                <a:solidFill>
                  <a:schemeClr val="bg1"/>
                </a:solidFill>
              </a:rPr>
              <a:t>Audit &amp; Assessment</a:t>
            </a:r>
          </a:p>
        </p:txBody>
      </p:sp>
    </p:spTree>
    <p:extLst>
      <p:ext uri="{BB962C8B-B14F-4D97-AF65-F5344CB8AC3E}">
        <p14:creationId xmlns:p14="http://schemas.microsoft.com/office/powerpoint/2010/main" val="159328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2652"/>
          </a:xfrm>
        </p:spPr>
        <p:txBody>
          <a:bodyPr/>
          <a:lstStyle/>
          <a:p>
            <a:r>
              <a:rPr lang="en-US" kern="0" dirty="0"/>
              <a:t>Introduction</a:t>
            </a:r>
          </a:p>
        </p:txBody>
      </p:sp>
      <p:sp>
        <p:nvSpPr>
          <p:cNvPr id="3" name="Content Placeholder 2"/>
          <p:cNvSpPr>
            <a:spLocks noGrp="1"/>
          </p:cNvSpPr>
          <p:nvPr>
            <p:ph idx="1"/>
          </p:nvPr>
        </p:nvSpPr>
        <p:spPr>
          <a:xfrm>
            <a:off x="734505" y="1505113"/>
            <a:ext cx="10747342" cy="4614364"/>
          </a:xfrm>
        </p:spPr>
        <p:txBody>
          <a:bodyPr>
            <a:noAutofit/>
          </a:bodyPr>
          <a:lstStyle/>
          <a:p>
            <a:r>
              <a:rPr lang="en-US" sz="2000" dirty="0"/>
              <a:t>With the introduction of automated driving systems complexity and thereby the number of software-based functions will continue to increase.</a:t>
            </a:r>
          </a:p>
          <a:p>
            <a:r>
              <a:rPr lang="en-US" sz="2000" dirty="0"/>
              <a:t>Compared to conventional vehicles, the potentially affected safety-areas and variances of scenarios will increase and cannot fully be assessed with a limited number of tests that are performed on a test track or test bench</a:t>
            </a:r>
          </a:p>
          <a:p>
            <a:r>
              <a:rPr lang="en-US" sz="2000" dirty="0"/>
              <a:t>The aim of this presentation is to propose a new innovative certification scheme allowing to demonstrate the level of safety and reliability which allows for safe market introduction of automated/autonomous vehicles</a:t>
            </a:r>
          </a:p>
          <a:p>
            <a:r>
              <a:rPr lang="en-US" sz="2000" dirty="0"/>
              <a:t>The concept and building blocks for a future certification of automated/autonomous driving systems that are discussed in this presentation could be applied both under a type approval or self-certification regime</a:t>
            </a:r>
          </a:p>
          <a:p>
            <a:r>
              <a:rPr lang="en-US" sz="2000" dirty="0"/>
              <a:t>Application of a regulation under a self-certification regime requires precise descriptions of the procedures and tests to be applied by the manufacturer</a:t>
            </a:r>
          </a:p>
          <a:p>
            <a:r>
              <a:rPr lang="en-US" sz="2000" dirty="0"/>
              <a:t>This presentation is based on several documents that OICA submitted under the activities of WP.29 IWG ITS/AD, the former TF </a:t>
            </a:r>
            <a:r>
              <a:rPr lang="en-US" sz="2000" dirty="0" err="1"/>
              <a:t>AutoVeh</a:t>
            </a:r>
            <a:r>
              <a:rPr lang="en-US" sz="2000" dirty="0"/>
              <a:t> including its subgroups 1 and 2 and under the current IWG VMAD</a:t>
            </a:r>
          </a:p>
        </p:txBody>
      </p:sp>
    </p:spTree>
    <p:extLst>
      <p:ext uri="{BB962C8B-B14F-4D97-AF65-F5344CB8AC3E}">
        <p14:creationId xmlns:p14="http://schemas.microsoft.com/office/powerpoint/2010/main" val="215619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leichschenkliges Dreieck 3"/>
          <p:cNvSpPr/>
          <p:nvPr/>
        </p:nvSpPr>
        <p:spPr>
          <a:xfrm>
            <a:off x="623392" y="1238190"/>
            <a:ext cx="11017224" cy="926564"/>
          </a:xfrm>
          <a:prstGeom prst="triangl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lt1"/>
                </a:solidFill>
              </a:rPr>
              <a:t>Certification </a:t>
            </a:r>
            <a:br>
              <a:rPr lang="en-US" sz="1400" dirty="0">
                <a:solidFill>
                  <a:schemeClr val="lt1"/>
                </a:solidFill>
              </a:rPr>
            </a:br>
            <a:r>
              <a:rPr lang="en-US" sz="1400" dirty="0">
                <a:solidFill>
                  <a:schemeClr val="lt1"/>
                </a:solidFill>
              </a:rPr>
              <a:t>of Automated Driving Systems (L3-L5)</a:t>
            </a:r>
            <a:br>
              <a:rPr lang="en-US" sz="1400" dirty="0">
                <a:solidFill>
                  <a:schemeClr val="lt1"/>
                </a:solidFill>
              </a:rPr>
            </a:br>
            <a:r>
              <a:rPr lang="en-US" sz="1400" b="1" dirty="0">
                <a:solidFill>
                  <a:schemeClr val="lt1"/>
                </a:solidFill>
              </a:rPr>
              <a:t>Objective: System is safe and technical compliant</a:t>
            </a:r>
            <a:br>
              <a:rPr lang="en-US" sz="1400" b="1" dirty="0">
                <a:solidFill>
                  <a:schemeClr val="lt1"/>
                </a:solidFill>
              </a:rPr>
            </a:br>
            <a:endParaRPr lang="en-US" sz="1400" b="1" dirty="0">
              <a:solidFill>
                <a:schemeClr val="lt1"/>
              </a:solidFill>
            </a:endParaRPr>
          </a:p>
        </p:txBody>
      </p:sp>
      <p:sp>
        <p:nvSpPr>
          <p:cNvPr id="9" name="Rechteck 8"/>
          <p:cNvSpPr/>
          <p:nvPr/>
        </p:nvSpPr>
        <p:spPr>
          <a:xfrm>
            <a:off x="639391" y="2374480"/>
            <a:ext cx="5184576" cy="432000"/>
          </a:xfrm>
          <a:prstGeom prst="rect">
            <a:avLst/>
          </a:prstGeom>
          <a:solidFill>
            <a:srgbClr val="004B96"/>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FFFFFF"/>
                </a:solidFill>
                <a:effectLst/>
                <a:uLnTx/>
                <a:uFillTx/>
                <a:latin typeface="CorpoS"/>
                <a:ea typeface="+mn-ea"/>
                <a:cs typeface="+mn-cs"/>
              </a:rPr>
              <a:t>Audit</a:t>
            </a:r>
            <a:r>
              <a:rPr kumimoji="0" lang="en-US" sz="1467" b="0" i="0" u="none" strike="noStrike" kern="0" cap="none" spc="0" normalizeH="0" noProof="0">
                <a:ln>
                  <a:noFill/>
                </a:ln>
                <a:solidFill>
                  <a:srgbClr val="FFFFFF"/>
                </a:solidFill>
                <a:effectLst/>
                <a:uLnTx/>
                <a:uFillTx/>
                <a:latin typeface="CorpoS"/>
                <a:ea typeface="+mn-ea"/>
                <a:cs typeface="+mn-cs"/>
              </a:rPr>
              <a:t> and </a:t>
            </a:r>
            <a:r>
              <a:rPr kumimoji="0" lang="en-US" sz="1467" b="0" i="0" u="none" strike="noStrike" kern="0" cap="none" spc="0" normalizeH="0" baseline="0" noProof="0">
                <a:ln>
                  <a:noFill/>
                </a:ln>
                <a:solidFill>
                  <a:srgbClr val="FFFFFF"/>
                </a:solidFill>
                <a:effectLst/>
                <a:uLnTx/>
                <a:uFillTx/>
                <a:latin typeface="CorpoS"/>
                <a:ea typeface="+mn-ea"/>
                <a:cs typeface="+mn-cs"/>
              </a:rPr>
              <a:t>Assessment</a:t>
            </a:r>
            <a:endParaRPr kumimoji="0" lang="en-US" sz="1467" b="0" i="0" u="none" strike="noStrike" kern="0" cap="none" spc="0" normalizeH="0" baseline="0" noProof="0" dirty="0">
              <a:ln>
                <a:noFill/>
              </a:ln>
              <a:solidFill>
                <a:srgbClr val="FFFFFF"/>
              </a:solidFill>
              <a:effectLst/>
              <a:uLnTx/>
              <a:uFillTx/>
              <a:latin typeface="CorpoS"/>
              <a:ea typeface="+mn-ea"/>
              <a:cs typeface="+mn-cs"/>
            </a:endParaRPr>
          </a:p>
        </p:txBody>
      </p:sp>
      <p:sp>
        <p:nvSpPr>
          <p:cNvPr id="10" name="Rechteck 9"/>
          <p:cNvSpPr/>
          <p:nvPr/>
        </p:nvSpPr>
        <p:spPr>
          <a:xfrm>
            <a:off x="639390" y="3027965"/>
            <a:ext cx="2290619" cy="748827"/>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Audit: Development processes and methods (use-case independent)</a:t>
            </a:r>
          </a:p>
        </p:txBody>
      </p:sp>
      <p:sp>
        <p:nvSpPr>
          <p:cNvPr id="18" name="Rechteck 17"/>
          <p:cNvSpPr/>
          <p:nvPr/>
        </p:nvSpPr>
        <p:spPr>
          <a:xfrm>
            <a:off x="3146034" y="3604030"/>
            <a:ext cx="2677932"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Assessment: Safety concept to address fault/non-fault conditions</a:t>
            </a:r>
          </a:p>
        </p:txBody>
      </p:sp>
      <p:sp>
        <p:nvSpPr>
          <p:cNvPr id="19" name="Rechteck 18"/>
          <p:cNvSpPr/>
          <p:nvPr/>
        </p:nvSpPr>
        <p:spPr>
          <a:xfrm>
            <a:off x="3074026" y="3027966"/>
            <a:ext cx="805725"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orpoS"/>
                <a:ea typeface="+mn-ea"/>
                <a:cs typeface="+mn-cs"/>
              </a:rPr>
              <a:t>Highway/</a:t>
            </a:r>
            <a:br>
              <a:rPr kumimoji="0" lang="en-US" sz="1100" b="0" i="0" u="none" strike="noStrike" kern="0" cap="none" spc="0" normalizeH="0" baseline="0" noProof="0" dirty="0">
                <a:ln>
                  <a:noFill/>
                </a:ln>
                <a:solidFill>
                  <a:srgbClr val="000000"/>
                </a:solidFill>
                <a:effectLst/>
                <a:uLnTx/>
                <a:uFillTx/>
                <a:latin typeface="CorpoS"/>
                <a:ea typeface="+mn-ea"/>
                <a:cs typeface="+mn-cs"/>
              </a:rPr>
            </a:br>
            <a:r>
              <a:rPr kumimoji="0" lang="en-US" sz="1100" b="0" i="0" u="none" strike="noStrike" kern="0" cap="none" spc="0" normalizeH="0" baseline="0" noProof="0" dirty="0">
                <a:ln>
                  <a:noFill/>
                </a:ln>
                <a:solidFill>
                  <a:srgbClr val="000000"/>
                </a:solidFill>
                <a:effectLst/>
                <a:uLnTx/>
                <a:uFillTx/>
                <a:latin typeface="CorpoS"/>
                <a:ea typeface="+mn-ea"/>
                <a:cs typeface="+mn-cs"/>
              </a:rPr>
              <a:t>Motorway</a:t>
            </a:r>
          </a:p>
        </p:txBody>
      </p:sp>
      <p:sp>
        <p:nvSpPr>
          <p:cNvPr id="20" name="Rechteck 19"/>
          <p:cNvSpPr/>
          <p:nvPr/>
        </p:nvSpPr>
        <p:spPr>
          <a:xfrm>
            <a:off x="5247904" y="3030420"/>
            <a:ext cx="576063"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orpoS"/>
                <a:ea typeface="+mn-ea"/>
                <a:cs typeface="+mn-cs"/>
              </a:rPr>
              <a:t>Urban</a:t>
            </a:r>
          </a:p>
        </p:txBody>
      </p:sp>
      <p:sp>
        <p:nvSpPr>
          <p:cNvPr id="21" name="Rechteck 20"/>
          <p:cNvSpPr/>
          <p:nvPr/>
        </p:nvSpPr>
        <p:spPr>
          <a:xfrm>
            <a:off x="4042817" y="3043380"/>
            <a:ext cx="1008112"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orpoS"/>
                <a:ea typeface="+mn-ea"/>
                <a:cs typeface="+mn-cs"/>
              </a:rPr>
              <a:t>Inter-urban/</a:t>
            </a:r>
            <a:br>
              <a:rPr kumimoji="0" lang="en-US" sz="1100" b="0" i="0" u="none" strike="noStrike" kern="0" cap="none" spc="0" normalizeH="0" baseline="0" noProof="0" dirty="0">
                <a:ln>
                  <a:noFill/>
                </a:ln>
                <a:solidFill>
                  <a:srgbClr val="000000"/>
                </a:solidFill>
                <a:effectLst/>
                <a:uLnTx/>
                <a:uFillTx/>
                <a:latin typeface="CorpoS"/>
                <a:ea typeface="+mn-ea"/>
                <a:cs typeface="+mn-cs"/>
              </a:rPr>
            </a:br>
            <a:r>
              <a:rPr kumimoji="0" lang="en-US" sz="1100" b="0" i="0" u="none" strike="noStrike" kern="0" cap="none" spc="0" normalizeH="0" baseline="0" noProof="0" dirty="0">
                <a:ln>
                  <a:noFill/>
                </a:ln>
                <a:solidFill>
                  <a:srgbClr val="000000"/>
                </a:solidFill>
                <a:effectLst/>
                <a:uLnTx/>
                <a:uFillTx/>
                <a:latin typeface="CorpoS"/>
                <a:ea typeface="+mn-ea"/>
                <a:cs typeface="+mn-cs"/>
              </a:rPr>
              <a:t>rural</a:t>
            </a:r>
          </a:p>
        </p:txBody>
      </p:sp>
      <p:sp>
        <p:nvSpPr>
          <p:cNvPr id="22" name="Rechteck 21"/>
          <p:cNvSpPr/>
          <p:nvPr/>
        </p:nvSpPr>
        <p:spPr>
          <a:xfrm>
            <a:off x="3146034" y="4180094"/>
            <a:ext cx="2691570"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General system safety requirements</a:t>
            </a:r>
          </a:p>
        </p:txBody>
      </p:sp>
      <p:sp>
        <p:nvSpPr>
          <p:cNvPr id="26" name="Rechteck 25"/>
          <p:cNvSpPr/>
          <p:nvPr/>
        </p:nvSpPr>
        <p:spPr>
          <a:xfrm>
            <a:off x="623392" y="5316915"/>
            <a:ext cx="2306618" cy="1311452"/>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Safety-relevant areas: Assess that the applied processes and design/test methods for overall system development (HW and SW) are effective, complete and consistent</a:t>
            </a:r>
          </a:p>
        </p:txBody>
      </p:sp>
      <p:sp>
        <p:nvSpPr>
          <p:cNvPr id="27" name="Rechteck 26"/>
          <p:cNvSpPr/>
          <p:nvPr/>
        </p:nvSpPr>
        <p:spPr>
          <a:xfrm>
            <a:off x="3158734" y="5206896"/>
            <a:ext cx="2678869" cy="1440159"/>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Safety-relevant areas: Assess system’s strategies/rest performance to address (multiple) fault-conditions and disturbances due to deteriorating external influences; vehicle behavior in variations of critical scenarios</a:t>
            </a:r>
          </a:p>
        </p:txBody>
      </p:sp>
      <p:sp>
        <p:nvSpPr>
          <p:cNvPr id="28" name="Rechteck 27"/>
          <p:cNvSpPr/>
          <p:nvPr/>
        </p:nvSpPr>
        <p:spPr>
          <a:xfrm>
            <a:off x="3158734" y="4756158"/>
            <a:ext cx="2678870" cy="360040"/>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Traffic rules</a:t>
            </a:r>
          </a:p>
        </p:txBody>
      </p:sp>
      <p:sp>
        <p:nvSpPr>
          <p:cNvPr id="29" name="Rechteck 28"/>
          <p:cNvSpPr/>
          <p:nvPr/>
        </p:nvSpPr>
        <p:spPr>
          <a:xfrm>
            <a:off x="639391" y="3858154"/>
            <a:ext cx="2290619" cy="676818"/>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Pass/fail criteria: </a:t>
            </a:r>
            <a:r>
              <a:rPr kumimoji="0" lang="en-US" sz="1200" b="0" i="1" u="none" strike="noStrike" kern="0" cap="none" spc="0" normalizeH="0" baseline="0" noProof="0" dirty="0" err="1">
                <a:ln>
                  <a:noFill/>
                </a:ln>
                <a:solidFill>
                  <a:srgbClr val="000000"/>
                </a:solidFill>
                <a:effectLst/>
                <a:uLnTx/>
                <a:uFillTx/>
                <a:latin typeface="CorpoS"/>
                <a:ea typeface="+mn-ea"/>
                <a:cs typeface="+mn-cs"/>
              </a:rPr>
              <a:t>tbd</a:t>
            </a:r>
            <a:r>
              <a:rPr kumimoji="0" lang="en-US" sz="1200" b="0" i="0" u="none" strike="noStrike" kern="0" cap="none" spc="0" normalizeH="0" baseline="0" noProof="0" dirty="0">
                <a:ln>
                  <a:noFill/>
                </a:ln>
                <a:solidFill>
                  <a:srgbClr val="000000"/>
                </a:solidFill>
                <a:effectLst/>
                <a:uLnTx/>
                <a:uFillTx/>
                <a:latin typeface="CorpoS"/>
                <a:ea typeface="+mn-ea"/>
                <a:cs typeface="+mn-cs"/>
              </a:rPr>
              <a:t> (e.g. criteria of existing technical standards like ISO 26262)</a:t>
            </a:r>
          </a:p>
        </p:txBody>
      </p:sp>
      <p:sp>
        <p:nvSpPr>
          <p:cNvPr id="30" name="Rechteck 29"/>
          <p:cNvSpPr/>
          <p:nvPr/>
        </p:nvSpPr>
        <p:spPr>
          <a:xfrm>
            <a:off x="639391" y="4612142"/>
            <a:ext cx="2290619" cy="61932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Implementation and change management regarding traffic laws and rules</a:t>
            </a:r>
          </a:p>
        </p:txBody>
      </p:sp>
      <p:sp>
        <p:nvSpPr>
          <p:cNvPr id="3" name="Title 2"/>
          <p:cNvSpPr>
            <a:spLocks noGrp="1"/>
          </p:cNvSpPr>
          <p:nvPr>
            <p:ph type="title"/>
          </p:nvPr>
        </p:nvSpPr>
        <p:spPr>
          <a:xfrm>
            <a:off x="590003" y="25488"/>
            <a:ext cx="10515600" cy="881546"/>
          </a:xfrm>
        </p:spPr>
        <p:txBody>
          <a:bodyPr/>
          <a:lstStyle/>
          <a:p>
            <a:r>
              <a:rPr lang="en-GB" dirty="0"/>
              <a:t>Overview of complete certification structure</a:t>
            </a:r>
          </a:p>
        </p:txBody>
      </p:sp>
      <p:sp>
        <p:nvSpPr>
          <p:cNvPr id="31" name="Rechteck 30"/>
          <p:cNvSpPr/>
          <p:nvPr/>
        </p:nvSpPr>
        <p:spPr>
          <a:xfrm>
            <a:off x="6168006" y="3622259"/>
            <a:ext cx="2520281"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Test scenarios </a:t>
            </a:r>
            <a:br>
              <a:rPr kumimoji="0" lang="en-US" sz="1400" b="0" i="0" u="none" strike="noStrike" kern="0" cap="none" spc="0" normalizeH="0" baseline="0" noProof="0" dirty="0">
                <a:ln>
                  <a:noFill/>
                </a:ln>
                <a:solidFill>
                  <a:srgbClr val="000000"/>
                </a:solidFill>
                <a:effectLst/>
                <a:uLnTx/>
                <a:uFillTx/>
                <a:latin typeface="CorpoS"/>
                <a:ea typeface="+mn-ea"/>
                <a:cs typeface="+mn-cs"/>
              </a:rPr>
            </a:br>
            <a:r>
              <a:rPr kumimoji="0" lang="en-US" sz="1400" b="0" i="0" u="none" strike="noStrike" kern="0" cap="none" spc="0" normalizeH="0" baseline="0" noProof="0" dirty="0">
                <a:ln>
                  <a:noFill/>
                </a:ln>
                <a:solidFill>
                  <a:srgbClr val="000000"/>
                </a:solidFill>
                <a:effectLst/>
                <a:uLnTx/>
                <a:uFillTx/>
                <a:latin typeface="CorpoS"/>
                <a:ea typeface="+mn-ea"/>
                <a:cs typeface="+mn-cs"/>
              </a:rPr>
              <a:t>(use-case-specific)</a:t>
            </a:r>
          </a:p>
        </p:txBody>
      </p:sp>
      <p:sp>
        <p:nvSpPr>
          <p:cNvPr id="32" name="Rechteck 31"/>
          <p:cNvSpPr/>
          <p:nvPr/>
        </p:nvSpPr>
        <p:spPr>
          <a:xfrm>
            <a:off x="6023993" y="2374480"/>
            <a:ext cx="2664295" cy="432000"/>
          </a:xfrm>
          <a:prstGeom prst="rect">
            <a:avLst/>
          </a:prstGeom>
          <a:solidFill>
            <a:srgbClr val="004B96"/>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lang="en-US" sz="1467" kern="0" noProof="0" dirty="0">
                <a:solidFill>
                  <a:srgbClr val="FFFFFF"/>
                </a:solidFill>
                <a:latin typeface="CorpoS"/>
              </a:rPr>
              <a:t>Physical Certification Tests</a:t>
            </a:r>
            <a:endParaRPr kumimoji="0" lang="en-US" sz="1467" b="0" i="0" u="none" strike="noStrike" kern="0" cap="none" spc="0" normalizeH="0" baseline="0" noProof="0" dirty="0">
              <a:ln>
                <a:noFill/>
              </a:ln>
              <a:solidFill>
                <a:srgbClr val="FFFFFF"/>
              </a:solidFill>
              <a:effectLst/>
              <a:uLnTx/>
              <a:uFillTx/>
              <a:latin typeface="CorpoS"/>
              <a:ea typeface="+mn-ea"/>
              <a:cs typeface="+mn-cs"/>
            </a:endParaRPr>
          </a:p>
        </p:txBody>
      </p:sp>
      <p:sp>
        <p:nvSpPr>
          <p:cNvPr id="33" name="Rechteck 32"/>
          <p:cNvSpPr/>
          <p:nvPr/>
        </p:nvSpPr>
        <p:spPr>
          <a:xfrm>
            <a:off x="8904312" y="2382440"/>
            <a:ext cx="2736304" cy="432000"/>
          </a:xfrm>
          <a:prstGeom prst="rect">
            <a:avLst/>
          </a:prstGeom>
          <a:solidFill>
            <a:srgbClr val="004B96"/>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rgbClr val="FFFFFF"/>
                </a:solidFill>
                <a:effectLst/>
                <a:uLnTx/>
                <a:uFillTx/>
                <a:latin typeface="CorpoS"/>
                <a:ea typeface="+mn-ea"/>
                <a:cs typeface="+mn-cs"/>
              </a:rPr>
              <a:t>Real-world-test-drive</a:t>
            </a:r>
          </a:p>
        </p:txBody>
      </p:sp>
      <p:sp>
        <p:nvSpPr>
          <p:cNvPr id="34" name="Rechteck 33"/>
          <p:cNvSpPr/>
          <p:nvPr/>
        </p:nvSpPr>
        <p:spPr>
          <a:xfrm>
            <a:off x="9032326" y="3640949"/>
            <a:ext cx="2608289"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Test drive under real conditions</a:t>
            </a:r>
            <a:br>
              <a:rPr kumimoji="0" lang="en-US" sz="1400" b="0" i="0" u="none" strike="noStrike" kern="0" cap="none" spc="0" normalizeH="0" baseline="0" noProof="0" dirty="0">
                <a:ln>
                  <a:noFill/>
                </a:ln>
                <a:solidFill>
                  <a:srgbClr val="000000"/>
                </a:solidFill>
                <a:effectLst/>
                <a:uLnTx/>
                <a:uFillTx/>
                <a:latin typeface="CorpoS"/>
                <a:ea typeface="+mn-ea"/>
                <a:cs typeface="+mn-cs"/>
              </a:rPr>
            </a:br>
            <a:r>
              <a:rPr kumimoji="0" lang="en-US" sz="1400" b="0" i="0" u="none" strike="noStrike" kern="0" cap="none" spc="0" normalizeH="0" baseline="0" noProof="0" dirty="0">
                <a:ln>
                  <a:noFill/>
                </a:ln>
                <a:solidFill>
                  <a:srgbClr val="000000"/>
                </a:solidFill>
                <a:effectLst/>
                <a:uLnTx/>
                <a:uFillTx/>
                <a:latin typeface="CorpoS"/>
                <a:ea typeface="+mn-ea"/>
                <a:cs typeface="+mn-cs"/>
              </a:rPr>
              <a:t>(use-case-specific)</a:t>
            </a:r>
          </a:p>
        </p:txBody>
      </p:sp>
      <p:sp>
        <p:nvSpPr>
          <p:cNvPr id="35" name="Rechteck 34"/>
          <p:cNvSpPr/>
          <p:nvPr/>
        </p:nvSpPr>
        <p:spPr>
          <a:xfrm>
            <a:off x="6168006" y="4270331"/>
            <a:ext cx="2520282" cy="936104"/>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Pass/fail criteria: Defined performance requirements and test procedures under dry/normal conditions</a:t>
            </a:r>
          </a:p>
        </p:txBody>
      </p:sp>
      <p:sp>
        <p:nvSpPr>
          <p:cNvPr id="36" name="Rechteck 35"/>
          <p:cNvSpPr/>
          <p:nvPr/>
        </p:nvSpPr>
        <p:spPr>
          <a:xfrm>
            <a:off x="6063313" y="3028349"/>
            <a:ext cx="824775"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orpoS"/>
                <a:ea typeface="+mn-ea"/>
                <a:cs typeface="+mn-cs"/>
              </a:rPr>
              <a:t>Highway/</a:t>
            </a:r>
            <a:br>
              <a:rPr kumimoji="0" lang="en-US" sz="1100" b="0" i="0" u="none" strike="noStrike" kern="0" cap="none" spc="0" normalizeH="0" baseline="0" noProof="0" dirty="0">
                <a:ln>
                  <a:noFill/>
                </a:ln>
                <a:solidFill>
                  <a:srgbClr val="000000"/>
                </a:solidFill>
                <a:effectLst/>
                <a:uLnTx/>
                <a:uFillTx/>
                <a:latin typeface="CorpoS"/>
                <a:ea typeface="+mn-ea"/>
                <a:cs typeface="+mn-cs"/>
              </a:rPr>
            </a:br>
            <a:r>
              <a:rPr kumimoji="0" lang="en-US" sz="1100" b="0" i="0" u="none" strike="noStrike" kern="0" cap="none" spc="0" normalizeH="0" baseline="0" noProof="0" dirty="0">
                <a:ln>
                  <a:noFill/>
                </a:ln>
                <a:solidFill>
                  <a:srgbClr val="000000"/>
                </a:solidFill>
                <a:effectLst/>
                <a:uLnTx/>
                <a:uFillTx/>
                <a:latin typeface="CorpoS"/>
                <a:ea typeface="+mn-ea"/>
                <a:cs typeface="+mn-cs"/>
              </a:rPr>
              <a:t>Motorway</a:t>
            </a:r>
          </a:p>
        </p:txBody>
      </p:sp>
      <p:sp>
        <p:nvSpPr>
          <p:cNvPr id="37" name="Rechteck 36"/>
          <p:cNvSpPr/>
          <p:nvPr/>
        </p:nvSpPr>
        <p:spPr>
          <a:xfrm>
            <a:off x="7013055" y="3028349"/>
            <a:ext cx="576063"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orpoS"/>
                <a:ea typeface="+mn-ea"/>
                <a:cs typeface="+mn-cs"/>
              </a:rPr>
              <a:t>Urban</a:t>
            </a:r>
          </a:p>
        </p:txBody>
      </p:sp>
      <p:sp>
        <p:nvSpPr>
          <p:cNvPr id="38" name="Rechteck 37"/>
          <p:cNvSpPr/>
          <p:nvPr/>
        </p:nvSpPr>
        <p:spPr>
          <a:xfrm>
            <a:off x="7680177" y="3036310"/>
            <a:ext cx="1008112"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orpoS"/>
                <a:ea typeface="+mn-ea"/>
                <a:cs typeface="+mn-cs"/>
              </a:rPr>
              <a:t>Inter-urban/</a:t>
            </a:r>
            <a:br>
              <a:rPr kumimoji="0" lang="en-US" sz="1100" b="0" i="0" u="none" strike="noStrike" kern="0" cap="none" spc="0" normalizeH="0" baseline="0" noProof="0" dirty="0">
                <a:ln>
                  <a:noFill/>
                </a:ln>
                <a:solidFill>
                  <a:srgbClr val="000000"/>
                </a:solidFill>
                <a:effectLst/>
                <a:uLnTx/>
                <a:uFillTx/>
                <a:latin typeface="CorpoS"/>
                <a:ea typeface="+mn-ea"/>
                <a:cs typeface="+mn-cs"/>
              </a:rPr>
            </a:br>
            <a:r>
              <a:rPr kumimoji="0" lang="en-US" sz="1100" b="0" i="0" u="none" strike="noStrike" kern="0" cap="none" spc="0" normalizeH="0" baseline="0" noProof="0" dirty="0">
                <a:ln>
                  <a:noFill/>
                </a:ln>
                <a:solidFill>
                  <a:srgbClr val="000000"/>
                </a:solidFill>
                <a:effectLst/>
                <a:uLnTx/>
                <a:uFillTx/>
                <a:latin typeface="CorpoS"/>
                <a:ea typeface="+mn-ea"/>
                <a:cs typeface="+mn-cs"/>
              </a:rPr>
              <a:t>rural</a:t>
            </a:r>
          </a:p>
        </p:txBody>
      </p:sp>
      <p:sp>
        <p:nvSpPr>
          <p:cNvPr id="39" name="Rechteck 38"/>
          <p:cNvSpPr/>
          <p:nvPr/>
        </p:nvSpPr>
        <p:spPr>
          <a:xfrm>
            <a:off x="8904312" y="3046195"/>
            <a:ext cx="805725"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orpoS"/>
                <a:ea typeface="+mn-ea"/>
                <a:cs typeface="+mn-cs"/>
              </a:rPr>
              <a:t>Highway/</a:t>
            </a:r>
            <a:br>
              <a:rPr kumimoji="0" lang="en-US" sz="1100" b="0" i="0" u="none" strike="noStrike" kern="0" cap="none" spc="0" normalizeH="0" baseline="0" noProof="0" dirty="0">
                <a:ln>
                  <a:noFill/>
                </a:ln>
                <a:solidFill>
                  <a:srgbClr val="000000"/>
                </a:solidFill>
                <a:effectLst/>
                <a:uLnTx/>
                <a:uFillTx/>
                <a:latin typeface="CorpoS"/>
                <a:ea typeface="+mn-ea"/>
                <a:cs typeface="+mn-cs"/>
              </a:rPr>
            </a:br>
            <a:r>
              <a:rPr kumimoji="0" lang="en-US" sz="1100" b="0" i="0" u="none" strike="noStrike" kern="0" cap="none" spc="0" normalizeH="0" baseline="0" noProof="0" dirty="0">
                <a:ln>
                  <a:noFill/>
                </a:ln>
                <a:solidFill>
                  <a:srgbClr val="000000"/>
                </a:solidFill>
                <a:effectLst/>
                <a:uLnTx/>
                <a:uFillTx/>
                <a:latin typeface="CorpoS"/>
                <a:ea typeface="+mn-ea"/>
                <a:cs typeface="+mn-cs"/>
              </a:rPr>
              <a:t>Motorway</a:t>
            </a:r>
          </a:p>
        </p:txBody>
      </p:sp>
      <p:sp>
        <p:nvSpPr>
          <p:cNvPr id="40" name="Rechteck 39"/>
          <p:cNvSpPr/>
          <p:nvPr/>
        </p:nvSpPr>
        <p:spPr>
          <a:xfrm>
            <a:off x="9912425" y="3046195"/>
            <a:ext cx="576063"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orpoS"/>
                <a:ea typeface="+mn-ea"/>
                <a:cs typeface="+mn-cs"/>
              </a:rPr>
              <a:t>Urban</a:t>
            </a:r>
          </a:p>
        </p:txBody>
      </p:sp>
      <p:sp>
        <p:nvSpPr>
          <p:cNvPr id="41" name="Rechteck 40"/>
          <p:cNvSpPr/>
          <p:nvPr/>
        </p:nvSpPr>
        <p:spPr>
          <a:xfrm>
            <a:off x="10632504" y="3054156"/>
            <a:ext cx="1008112"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orpoS"/>
                <a:ea typeface="+mn-ea"/>
                <a:cs typeface="+mn-cs"/>
              </a:rPr>
              <a:t>Inter-urban/</a:t>
            </a:r>
            <a:br>
              <a:rPr kumimoji="0" lang="en-US" sz="1100" b="0" i="0" u="none" strike="noStrike" kern="0" cap="none" spc="0" normalizeH="0" baseline="0" noProof="0" dirty="0">
                <a:ln>
                  <a:noFill/>
                </a:ln>
                <a:solidFill>
                  <a:srgbClr val="000000"/>
                </a:solidFill>
                <a:effectLst/>
                <a:uLnTx/>
                <a:uFillTx/>
                <a:latin typeface="CorpoS"/>
                <a:ea typeface="+mn-ea"/>
                <a:cs typeface="+mn-cs"/>
              </a:rPr>
            </a:br>
            <a:r>
              <a:rPr kumimoji="0" lang="en-US" sz="1100" b="0" i="0" u="none" strike="noStrike" kern="0" cap="none" spc="0" normalizeH="0" baseline="0" noProof="0" dirty="0">
                <a:ln>
                  <a:noFill/>
                </a:ln>
                <a:solidFill>
                  <a:srgbClr val="000000"/>
                </a:solidFill>
                <a:effectLst/>
                <a:uLnTx/>
                <a:uFillTx/>
                <a:latin typeface="CorpoS"/>
                <a:ea typeface="+mn-ea"/>
                <a:cs typeface="+mn-cs"/>
              </a:rPr>
              <a:t>rural</a:t>
            </a:r>
          </a:p>
        </p:txBody>
      </p:sp>
      <p:sp>
        <p:nvSpPr>
          <p:cNvPr id="42" name="Rechteck 41"/>
          <p:cNvSpPr/>
          <p:nvPr/>
        </p:nvSpPr>
        <p:spPr>
          <a:xfrm>
            <a:off x="9032326" y="4270331"/>
            <a:ext cx="2608290" cy="4853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Pass/fail criteria: Individual qualitative checklist</a:t>
            </a:r>
          </a:p>
        </p:txBody>
      </p:sp>
      <p:sp>
        <p:nvSpPr>
          <p:cNvPr id="43" name="Rechteck 42"/>
          <p:cNvSpPr/>
          <p:nvPr/>
        </p:nvSpPr>
        <p:spPr>
          <a:xfrm>
            <a:off x="6154370" y="5335144"/>
            <a:ext cx="2533918" cy="1311451"/>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Safety-relevant areas:</a:t>
            </a: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Assess critical scenarios that are technically difficult for the system to cope with, have a high injury severity (in case the system would not cope with such a scenario) and are likely to occur in real traffic    </a:t>
            </a:r>
          </a:p>
        </p:txBody>
      </p:sp>
      <p:sp>
        <p:nvSpPr>
          <p:cNvPr id="44" name="Rechteck 43"/>
          <p:cNvSpPr/>
          <p:nvPr/>
        </p:nvSpPr>
        <p:spPr>
          <a:xfrm>
            <a:off x="9032326" y="5335144"/>
            <a:ext cx="2524183" cy="1311451"/>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Safety-relevant areas: Assess the overall system capabilities in typical traffic scenarios; general system safety requirements like HMI; behavior in some fault-conditions?</a:t>
            </a:r>
          </a:p>
        </p:txBody>
      </p:sp>
      <p:cxnSp>
        <p:nvCxnSpPr>
          <p:cNvPr id="53" name="Gewinkelte Verbindung 52"/>
          <p:cNvCxnSpPr>
            <a:stCxn id="10" idx="1"/>
            <a:endCxn id="29" idx="1"/>
          </p:cNvCxnSpPr>
          <p:nvPr/>
        </p:nvCxnSpPr>
        <p:spPr>
          <a:xfrm rot="10800000" flipH="1" flipV="1">
            <a:off x="639389" y="3402379"/>
            <a:ext cx="1" cy="794184"/>
          </a:xfrm>
          <a:prstGeom prst="bentConnector3">
            <a:avLst>
              <a:gd name="adj1" fmla="val -228600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Gewinkelte Verbindung 54"/>
          <p:cNvCxnSpPr>
            <a:stCxn id="10" idx="1"/>
            <a:endCxn id="30" idx="1"/>
          </p:cNvCxnSpPr>
          <p:nvPr/>
        </p:nvCxnSpPr>
        <p:spPr>
          <a:xfrm rot="10800000" flipH="1" flipV="1">
            <a:off x="639389" y="3402379"/>
            <a:ext cx="1" cy="1519426"/>
          </a:xfrm>
          <a:prstGeom prst="bentConnector3">
            <a:avLst>
              <a:gd name="adj1" fmla="val -228600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Gewinkelte Verbindung 64"/>
          <p:cNvCxnSpPr>
            <a:stCxn id="10" idx="1"/>
            <a:endCxn id="26" idx="1"/>
          </p:cNvCxnSpPr>
          <p:nvPr/>
        </p:nvCxnSpPr>
        <p:spPr>
          <a:xfrm rot="10800000" flipV="1">
            <a:off x="623392" y="3402379"/>
            <a:ext cx="15998" cy="2570262"/>
          </a:xfrm>
          <a:prstGeom prst="bentConnector3">
            <a:avLst>
              <a:gd name="adj1" fmla="val 14110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Gewinkelte Verbindung 76"/>
          <p:cNvCxnSpPr>
            <a:stCxn id="18" idx="1"/>
            <a:endCxn id="22" idx="1"/>
          </p:cNvCxnSpPr>
          <p:nvPr/>
        </p:nvCxnSpPr>
        <p:spPr>
          <a:xfrm rot="10800000" flipV="1">
            <a:off x="3146034" y="3846713"/>
            <a:ext cx="12700" cy="576064"/>
          </a:xfrm>
          <a:prstGeom prst="bentConnector3">
            <a:avLst>
              <a:gd name="adj1" fmla="val 120618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Gewinkelte Verbindung 79"/>
          <p:cNvCxnSpPr>
            <a:stCxn id="18" idx="1"/>
            <a:endCxn id="28" idx="1"/>
          </p:cNvCxnSpPr>
          <p:nvPr/>
        </p:nvCxnSpPr>
        <p:spPr>
          <a:xfrm rot="10800000" flipH="1" flipV="1">
            <a:off x="3146034" y="3846712"/>
            <a:ext cx="12700" cy="1089465"/>
          </a:xfrm>
          <a:prstGeom prst="bentConnector3">
            <a:avLst>
              <a:gd name="adj1" fmla="val -11319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Gewinkelte Verbindung 87"/>
          <p:cNvCxnSpPr>
            <a:stCxn id="18" idx="1"/>
            <a:endCxn id="27" idx="1"/>
          </p:cNvCxnSpPr>
          <p:nvPr/>
        </p:nvCxnSpPr>
        <p:spPr>
          <a:xfrm rot="10800000" flipH="1" flipV="1">
            <a:off x="3146034" y="3846712"/>
            <a:ext cx="12700" cy="2080263"/>
          </a:xfrm>
          <a:prstGeom prst="bentConnector3">
            <a:avLst>
              <a:gd name="adj1" fmla="val -11319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Gewinkelte Verbindung 102"/>
          <p:cNvCxnSpPr>
            <a:stCxn id="31" idx="1"/>
            <a:endCxn id="35" idx="1"/>
          </p:cNvCxnSpPr>
          <p:nvPr/>
        </p:nvCxnSpPr>
        <p:spPr>
          <a:xfrm rot="10800000" flipV="1">
            <a:off x="6168006" y="3864941"/>
            <a:ext cx="12700" cy="873441"/>
          </a:xfrm>
          <a:prstGeom prst="bentConnector3">
            <a:avLst>
              <a:gd name="adj1" fmla="val 128040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Gewinkelte Verbindung 104"/>
          <p:cNvCxnSpPr>
            <a:stCxn id="31" idx="1"/>
            <a:endCxn id="43" idx="1"/>
          </p:cNvCxnSpPr>
          <p:nvPr/>
        </p:nvCxnSpPr>
        <p:spPr>
          <a:xfrm rot="10800000" flipV="1">
            <a:off x="6154370" y="3864942"/>
            <a:ext cx="13636" cy="2125928"/>
          </a:xfrm>
          <a:prstGeom prst="bentConnector3">
            <a:avLst>
              <a:gd name="adj1" fmla="val 11542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Gewinkelte Verbindung 111"/>
          <p:cNvCxnSpPr>
            <a:stCxn id="34" idx="1"/>
            <a:endCxn id="42" idx="1"/>
          </p:cNvCxnSpPr>
          <p:nvPr/>
        </p:nvCxnSpPr>
        <p:spPr>
          <a:xfrm rot="10800000" flipV="1">
            <a:off x="9032326" y="3883632"/>
            <a:ext cx="12700" cy="629382"/>
          </a:xfrm>
          <a:prstGeom prst="bentConnector3">
            <a:avLst>
              <a:gd name="adj1" fmla="val 128040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Gewinkelte Verbindung 114"/>
          <p:cNvCxnSpPr>
            <a:stCxn id="34" idx="1"/>
            <a:endCxn id="44" idx="1"/>
          </p:cNvCxnSpPr>
          <p:nvPr/>
        </p:nvCxnSpPr>
        <p:spPr>
          <a:xfrm rot="10800000" flipV="1">
            <a:off x="9032326" y="3883632"/>
            <a:ext cx="12700" cy="2107238"/>
          </a:xfrm>
          <a:prstGeom prst="bentConnector3">
            <a:avLst>
              <a:gd name="adj1" fmla="val 128040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638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leichschenkliges Dreieck 81"/>
          <p:cNvSpPr/>
          <p:nvPr/>
        </p:nvSpPr>
        <p:spPr>
          <a:xfrm>
            <a:off x="518888" y="976930"/>
            <a:ext cx="11130030" cy="926564"/>
          </a:xfrm>
          <a:prstGeom prst="triangl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lt1"/>
                </a:solidFill>
              </a:rPr>
              <a:t>Certification </a:t>
            </a:r>
            <a:br>
              <a:rPr lang="en-US" sz="1400" dirty="0">
                <a:solidFill>
                  <a:schemeClr val="lt1"/>
                </a:solidFill>
              </a:rPr>
            </a:br>
            <a:r>
              <a:rPr lang="en-US" sz="1400" dirty="0">
                <a:solidFill>
                  <a:schemeClr val="lt1"/>
                </a:solidFill>
              </a:rPr>
              <a:t>of Automated Driving Systems (L3-L5)</a:t>
            </a:r>
            <a:br>
              <a:rPr lang="en-US" sz="1400" dirty="0">
                <a:solidFill>
                  <a:schemeClr val="lt1"/>
                </a:solidFill>
              </a:rPr>
            </a:br>
            <a:r>
              <a:rPr lang="en-US" sz="1400" dirty="0">
                <a:solidFill>
                  <a:schemeClr val="lt1"/>
                </a:solidFill>
              </a:rPr>
              <a:t>Objective: System is safe and technical compliant</a:t>
            </a:r>
            <a:br>
              <a:rPr lang="en-US" sz="1400" dirty="0">
                <a:solidFill>
                  <a:schemeClr val="lt1"/>
                </a:solidFill>
              </a:rPr>
            </a:br>
            <a:endParaRPr lang="en-US" sz="1400" dirty="0">
              <a:solidFill>
                <a:schemeClr val="lt1"/>
              </a:solidFill>
            </a:endParaRPr>
          </a:p>
        </p:txBody>
      </p:sp>
      <p:sp>
        <p:nvSpPr>
          <p:cNvPr id="83" name="Rechteck 82"/>
          <p:cNvSpPr/>
          <p:nvPr/>
        </p:nvSpPr>
        <p:spPr>
          <a:xfrm>
            <a:off x="518887" y="2075513"/>
            <a:ext cx="11130031" cy="432000"/>
          </a:xfrm>
          <a:prstGeom prst="rect">
            <a:avLst/>
          </a:prstGeom>
          <a:solidFill>
            <a:srgbClr val="004B96"/>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rgbClr val="FFFFFF"/>
                </a:solidFill>
                <a:effectLst/>
                <a:uLnTx/>
                <a:uFillTx/>
                <a:latin typeface="CorpoS"/>
                <a:ea typeface="+mn-ea"/>
                <a:cs typeface="+mn-cs"/>
              </a:rPr>
              <a:t>Audit </a:t>
            </a:r>
            <a:r>
              <a:rPr kumimoji="0" lang="en-US" sz="1467" b="0" i="0" u="none" strike="noStrike" kern="0" cap="none" spc="0" normalizeH="0" baseline="0" noProof="0" dirty="0">
                <a:ln>
                  <a:noFill/>
                </a:ln>
                <a:solidFill>
                  <a:srgbClr val="FFFFFF"/>
                </a:solidFill>
                <a:effectLst/>
                <a:uLnTx/>
                <a:uFillTx/>
                <a:latin typeface="CorpoS"/>
                <a:ea typeface="+mn-ea"/>
                <a:cs typeface="+mn-cs"/>
                <a:sym typeface="Wingdings" panose="05000000000000000000" pitchFamily="2" charset="2"/>
              </a:rPr>
              <a:t> Focus: Processes and Documentation</a:t>
            </a:r>
            <a:endParaRPr kumimoji="0" lang="en-US" sz="1467" b="0" i="0" u="none" strike="noStrike" kern="0" cap="none" spc="0" normalizeH="0" baseline="0" noProof="0" dirty="0">
              <a:ln>
                <a:noFill/>
              </a:ln>
              <a:solidFill>
                <a:srgbClr val="FFFFFF"/>
              </a:solidFill>
              <a:effectLst/>
              <a:uLnTx/>
              <a:uFillTx/>
              <a:latin typeface="CorpoS"/>
              <a:ea typeface="+mn-ea"/>
              <a:cs typeface="+mn-cs"/>
            </a:endParaRPr>
          </a:p>
        </p:txBody>
      </p:sp>
      <p:sp>
        <p:nvSpPr>
          <p:cNvPr id="85" name="Rechteck 84"/>
          <p:cNvSpPr/>
          <p:nvPr/>
        </p:nvSpPr>
        <p:spPr>
          <a:xfrm>
            <a:off x="518887" y="2679532"/>
            <a:ext cx="2306618" cy="144624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Documentation of the system</a:t>
            </a:r>
          </a:p>
        </p:txBody>
      </p:sp>
      <p:sp>
        <p:nvSpPr>
          <p:cNvPr id="93" name="Rechteck 92"/>
          <p:cNvSpPr/>
          <p:nvPr/>
        </p:nvSpPr>
        <p:spPr>
          <a:xfrm>
            <a:off x="5146769" y="3225054"/>
            <a:ext cx="2676021" cy="354632"/>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List of all input and sensed variables</a:t>
            </a:r>
          </a:p>
        </p:txBody>
      </p:sp>
      <p:sp>
        <p:nvSpPr>
          <p:cNvPr id="94" name="Rechteck 93"/>
          <p:cNvSpPr/>
          <p:nvPr/>
        </p:nvSpPr>
        <p:spPr>
          <a:xfrm>
            <a:off x="7284532" y="2692594"/>
            <a:ext cx="2376264" cy="434122"/>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Description of the components and functions</a:t>
            </a:r>
          </a:p>
        </p:txBody>
      </p:sp>
      <p:sp>
        <p:nvSpPr>
          <p:cNvPr id="95" name="Rechteck 94"/>
          <p:cNvSpPr/>
          <p:nvPr/>
        </p:nvSpPr>
        <p:spPr>
          <a:xfrm>
            <a:off x="5152560" y="3676252"/>
            <a:ext cx="2676021" cy="453642"/>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List of all output variable controlled by the system</a:t>
            </a:r>
          </a:p>
        </p:txBody>
      </p:sp>
      <p:sp>
        <p:nvSpPr>
          <p:cNvPr id="96" name="Rechteck 95"/>
          <p:cNvSpPr/>
          <p:nvPr/>
        </p:nvSpPr>
        <p:spPr>
          <a:xfrm>
            <a:off x="5159996" y="2685517"/>
            <a:ext cx="2023411" cy="442700"/>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System layout/architecture and schematics</a:t>
            </a:r>
          </a:p>
        </p:txBody>
      </p:sp>
      <p:sp>
        <p:nvSpPr>
          <p:cNvPr id="97" name="Rechteck 96"/>
          <p:cNvSpPr/>
          <p:nvPr/>
        </p:nvSpPr>
        <p:spPr>
          <a:xfrm>
            <a:off x="7934474" y="3226938"/>
            <a:ext cx="3730442" cy="407294"/>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Description of the ODD (boundaries of functional operation)</a:t>
            </a:r>
          </a:p>
        </p:txBody>
      </p:sp>
      <p:sp>
        <p:nvSpPr>
          <p:cNvPr id="98" name="Rechteck 97"/>
          <p:cNvSpPr/>
          <p:nvPr/>
        </p:nvSpPr>
        <p:spPr>
          <a:xfrm>
            <a:off x="7934474" y="3713661"/>
            <a:ext cx="3730442" cy="413206"/>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Signal flow chart and priorities</a:t>
            </a:r>
          </a:p>
        </p:txBody>
      </p:sp>
      <p:sp>
        <p:nvSpPr>
          <p:cNvPr id="99" name="Rechteck 98"/>
          <p:cNvSpPr/>
          <p:nvPr/>
        </p:nvSpPr>
        <p:spPr>
          <a:xfrm>
            <a:off x="9751909" y="2692594"/>
            <a:ext cx="1913007" cy="434122"/>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Identification of relevant HW and SW</a:t>
            </a:r>
          </a:p>
        </p:txBody>
      </p:sp>
      <p:cxnSp>
        <p:nvCxnSpPr>
          <p:cNvPr id="104" name="Gerade Verbindung mit Pfeil 103"/>
          <p:cNvCxnSpPr/>
          <p:nvPr/>
        </p:nvCxnSpPr>
        <p:spPr>
          <a:xfrm>
            <a:off x="2831978" y="3268658"/>
            <a:ext cx="145927" cy="0"/>
          </a:xfrm>
          <a:prstGeom prst="straightConnector1">
            <a:avLst/>
          </a:prstGeom>
          <a:noFill/>
          <a:ln w="9525" cap="flat" cmpd="sng" algn="ctr">
            <a:solidFill>
              <a:srgbClr val="000000"/>
            </a:solidFill>
            <a:prstDash val="solid"/>
            <a:tailEnd type="triangle"/>
          </a:ln>
          <a:effectLst/>
        </p:spPr>
      </p:cxnSp>
      <p:cxnSp>
        <p:nvCxnSpPr>
          <p:cNvPr id="105" name="Gerade Verbindung mit Pfeil 104"/>
          <p:cNvCxnSpPr/>
          <p:nvPr/>
        </p:nvCxnSpPr>
        <p:spPr>
          <a:xfrm>
            <a:off x="5014069" y="3340666"/>
            <a:ext cx="145927" cy="0"/>
          </a:xfrm>
          <a:prstGeom prst="straightConnector1">
            <a:avLst/>
          </a:prstGeom>
          <a:noFill/>
          <a:ln w="9525" cap="flat" cmpd="sng" algn="ctr">
            <a:solidFill>
              <a:srgbClr val="000000"/>
            </a:solidFill>
            <a:prstDash val="solid"/>
            <a:tailEnd type="triangle"/>
          </a:ln>
          <a:effectLst/>
        </p:spPr>
      </p:cxnSp>
      <p:cxnSp>
        <p:nvCxnSpPr>
          <p:cNvPr id="106" name="Gerade Verbindung mit Pfeil 105"/>
          <p:cNvCxnSpPr/>
          <p:nvPr/>
        </p:nvCxnSpPr>
        <p:spPr>
          <a:xfrm>
            <a:off x="5020542" y="3844722"/>
            <a:ext cx="145927" cy="0"/>
          </a:xfrm>
          <a:prstGeom prst="straightConnector1">
            <a:avLst/>
          </a:prstGeom>
          <a:noFill/>
          <a:ln w="9525" cap="flat" cmpd="sng" algn="ctr">
            <a:solidFill>
              <a:srgbClr val="000000"/>
            </a:solidFill>
            <a:prstDash val="solid"/>
            <a:tailEnd type="triangle"/>
          </a:ln>
          <a:effectLst/>
        </p:spPr>
      </p:cxnSp>
      <p:sp>
        <p:nvSpPr>
          <p:cNvPr id="107" name="Rechteck 106"/>
          <p:cNvSpPr/>
          <p:nvPr/>
        </p:nvSpPr>
        <p:spPr>
          <a:xfrm>
            <a:off x="2980937" y="2683259"/>
            <a:ext cx="2039605" cy="1442519"/>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Purpose: Understand the system to be audited and assessed</a:t>
            </a:r>
          </a:p>
        </p:txBody>
      </p:sp>
      <p:sp>
        <p:nvSpPr>
          <p:cNvPr id="111" name="Rechteck 110"/>
          <p:cNvSpPr/>
          <p:nvPr/>
        </p:nvSpPr>
        <p:spPr>
          <a:xfrm>
            <a:off x="5709410" y="6470357"/>
            <a:ext cx="2916000" cy="252000"/>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OEM </a:t>
            </a:r>
            <a:r>
              <a:rPr kumimoji="0" lang="en-US" sz="1400" b="0" i="0" u="none" strike="noStrike" kern="0" cap="none" spc="0" normalizeH="0" baseline="0" noProof="0" dirty="0">
                <a:ln>
                  <a:noFill/>
                </a:ln>
                <a:effectLst/>
                <a:uLnTx/>
                <a:uFillTx/>
                <a:latin typeface="CorpoS"/>
                <a:ea typeface="+mn-ea"/>
                <a:cs typeface="+mn-cs"/>
              </a:rPr>
              <a:t>to provide for </a:t>
            </a:r>
            <a:r>
              <a:rPr kumimoji="0" lang="en-US" sz="1400" b="0" i="0" u="none" strike="noStrike" kern="0" cap="none" spc="0" normalizeH="0" baseline="0" noProof="0" dirty="0">
                <a:ln>
                  <a:noFill/>
                </a:ln>
                <a:solidFill>
                  <a:srgbClr val="000000"/>
                </a:solidFill>
                <a:effectLst/>
                <a:uLnTx/>
                <a:uFillTx/>
                <a:latin typeface="CorpoS"/>
                <a:ea typeface="+mn-ea"/>
                <a:cs typeface="+mn-cs"/>
              </a:rPr>
              <a:t>inspection</a:t>
            </a:r>
          </a:p>
        </p:txBody>
      </p:sp>
      <p:sp>
        <p:nvSpPr>
          <p:cNvPr id="112" name="Rechteck 111"/>
          <p:cNvSpPr/>
          <p:nvPr/>
        </p:nvSpPr>
        <p:spPr>
          <a:xfrm>
            <a:off x="8710464" y="6470357"/>
            <a:ext cx="2952000" cy="252000"/>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OEM to submit to technical service</a:t>
            </a:r>
          </a:p>
        </p:txBody>
      </p:sp>
      <p:cxnSp>
        <p:nvCxnSpPr>
          <p:cNvPr id="120" name="Gerade Verbindung mit Pfeil 119"/>
          <p:cNvCxnSpPr/>
          <p:nvPr/>
        </p:nvCxnSpPr>
        <p:spPr>
          <a:xfrm>
            <a:off x="5052075" y="2836610"/>
            <a:ext cx="145927" cy="0"/>
          </a:xfrm>
          <a:prstGeom prst="straightConnector1">
            <a:avLst/>
          </a:prstGeom>
          <a:noFill/>
          <a:ln w="9525" cap="flat" cmpd="sng" algn="ctr">
            <a:solidFill>
              <a:srgbClr val="000000"/>
            </a:solidFill>
            <a:prstDash val="solid"/>
            <a:tailEnd type="triangle"/>
          </a:ln>
          <a:effectLst/>
        </p:spPr>
      </p:cxnSp>
      <p:sp>
        <p:nvSpPr>
          <p:cNvPr id="2" name="Title 1"/>
          <p:cNvSpPr>
            <a:spLocks noGrp="1"/>
          </p:cNvSpPr>
          <p:nvPr>
            <p:ph type="title"/>
          </p:nvPr>
        </p:nvSpPr>
        <p:spPr>
          <a:xfrm>
            <a:off x="511625" y="38551"/>
            <a:ext cx="10515600" cy="762962"/>
          </a:xfrm>
        </p:spPr>
        <p:txBody>
          <a:bodyPr>
            <a:noAutofit/>
          </a:bodyPr>
          <a:lstStyle/>
          <a:p>
            <a:r>
              <a:rPr lang="en-GB" sz="3200" dirty="0"/>
              <a:t>Audit structure: Processes and documentation</a:t>
            </a:r>
          </a:p>
        </p:txBody>
      </p:sp>
      <p:sp>
        <p:nvSpPr>
          <p:cNvPr id="42" name="Rechteck 41"/>
          <p:cNvSpPr/>
          <p:nvPr/>
        </p:nvSpPr>
        <p:spPr>
          <a:xfrm>
            <a:off x="511625" y="4276871"/>
            <a:ext cx="2290619" cy="2004034"/>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Processes and methods (use-case independent)</a:t>
            </a:r>
          </a:p>
        </p:txBody>
      </p:sp>
      <p:sp>
        <p:nvSpPr>
          <p:cNvPr id="43" name="Rechteck 42"/>
          <p:cNvSpPr/>
          <p:nvPr/>
        </p:nvSpPr>
        <p:spPr>
          <a:xfrm>
            <a:off x="10160697" y="4296212"/>
            <a:ext cx="1480959" cy="1984694"/>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0000"/>
                </a:solidFill>
                <a:effectLst/>
                <a:uLnTx/>
                <a:uFillTx/>
                <a:latin typeface="CorpoS"/>
                <a:ea typeface="+mn-ea"/>
                <a:cs typeface="+mn-cs"/>
              </a:rPr>
              <a:t>Pass/fail criteria: </a:t>
            </a:r>
            <a:r>
              <a:rPr kumimoji="0" lang="en-US" sz="1200" b="0" i="1" u="none" strike="noStrike" kern="0" cap="none" spc="0" normalizeH="0" baseline="0" noProof="0" dirty="0" err="1">
                <a:ln>
                  <a:noFill/>
                </a:ln>
                <a:solidFill>
                  <a:srgbClr val="000000"/>
                </a:solidFill>
                <a:effectLst/>
                <a:uLnTx/>
                <a:uFillTx/>
                <a:latin typeface="CorpoS"/>
                <a:ea typeface="+mn-ea"/>
                <a:cs typeface="+mn-cs"/>
              </a:rPr>
              <a:t>tbd</a:t>
            </a:r>
            <a:r>
              <a:rPr kumimoji="0" lang="en-US" sz="1200" b="0" i="0" u="none" strike="noStrike" kern="0" cap="none" spc="0" normalizeH="0" baseline="0" noProof="0" dirty="0">
                <a:ln>
                  <a:noFill/>
                </a:ln>
                <a:solidFill>
                  <a:srgbClr val="000000"/>
                </a:solidFill>
                <a:effectLst/>
                <a:uLnTx/>
                <a:uFillTx/>
                <a:latin typeface="CorpoS"/>
                <a:ea typeface="+mn-ea"/>
                <a:cs typeface="+mn-cs"/>
              </a:rPr>
              <a:t> (e.g. criteria of existing technical standards like ISO 26262)</a:t>
            </a:r>
          </a:p>
        </p:txBody>
      </p:sp>
      <p:sp>
        <p:nvSpPr>
          <p:cNvPr id="44" name="Rechteck 43"/>
          <p:cNvSpPr/>
          <p:nvPr/>
        </p:nvSpPr>
        <p:spPr>
          <a:xfrm>
            <a:off x="7978092" y="4296211"/>
            <a:ext cx="2088231" cy="548673"/>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 plans of the system and of relevant components/ECUs</a:t>
            </a:r>
          </a:p>
        </p:txBody>
      </p:sp>
      <p:sp>
        <p:nvSpPr>
          <p:cNvPr id="45" name="Rechteck 44"/>
          <p:cNvSpPr/>
          <p:nvPr/>
        </p:nvSpPr>
        <p:spPr>
          <a:xfrm>
            <a:off x="7983054" y="5736372"/>
            <a:ext cx="2083269" cy="556305"/>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Validation and change/ release management plans</a:t>
            </a:r>
          </a:p>
        </p:txBody>
      </p:sp>
      <p:cxnSp>
        <p:nvCxnSpPr>
          <p:cNvPr id="46" name="Gerade Verbindung mit Pfeil 45"/>
          <p:cNvCxnSpPr/>
          <p:nvPr/>
        </p:nvCxnSpPr>
        <p:spPr>
          <a:xfrm>
            <a:off x="5184760" y="4680986"/>
            <a:ext cx="193659" cy="0"/>
          </a:xfrm>
          <a:prstGeom prst="straightConnector1">
            <a:avLst/>
          </a:prstGeom>
          <a:noFill/>
          <a:ln w="9525" cap="flat" cmpd="sng" algn="ctr">
            <a:solidFill>
              <a:srgbClr val="000000"/>
            </a:solidFill>
            <a:prstDash val="solid"/>
            <a:tailEnd type="triangle"/>
          </a:ln>
          <a:effectLst/>
        </p:spPr>
      </p:cxnSp>
      <p:sp>
        <p:nvSpPr>
          <p:cNvPr id="47" name="Rechteck 46"/>
          <p:cNvSpPr/>
          <p:nvPr/>
        </p:nvSpPr>
        <p:spPr>
          <a:xfrm>
            <a:off x="5157301" y="4276870"/>
            <a:ext cx="2676021" cy="536105"/>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 analysis</a:t>
            </a: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p:txBody>
      </p:sp>
      <p:cxnSp>
        <p:nvCxnSpPr>
          <p:cNvPr id="48" name="Gerade Verbindung mit Pfeil 47"/>
          <p:cNvCxnSpPr/>
          <p:nvPr/>
        </p:nvCxnSpPr>
        <p:spPr>
          <a:xfrm>
            <a:off x="5184760" y="5351894"/>
            <a:ext cx="188724" cy="285784"/>
          </a:xfrm>
          <a:prstGeom prst="straightConnector1">
            <a:avLst/>
          </a:prstGeom>
          <a:noFill/>
          <a:ln w="9525" cap="flat" cmpd="sng" algn="ctr">
            <a:solidFill>
              <a:srgbClr val="000000"/>
            </a:solidFill>
            <a:prstDash val="solid"/>
            <a:tailEnd type="triangle"/>
          </a:ln>
          <a:effectLst/>
        </p:spPr>
      </p:cxnSp>
      <p:sp>
        <p:nvSpPr>
          <p:cNvPr id="49" name="Rechteck 48"/>
          <p:cNvSpPr/>
          <p:nvPr/>
        </p:nvSpPr>
        <p:spPr>
          <a:xfrm>
            <a:off x="2959897" y="4276871"/>
            <a:ext cx="2008839" cy="2004034"/>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Purpose: Assess that the applied processes and design/test methods for overall system development (HW and SW) are effective, complete and consistent</a:t>
            </a:r>
          </a:p>
        </p:txBody>
      </p:sp>
      <p:cxnSp>
        <p:nvCxnSpPr>
          <p:cNvPr id="50" name="Gerade Verbindung mit Pfeil 49"/>
          <p:cNvCxnSpPr>
            <a:endCxn id="47" idx="1"/>
          </p:cNvCxnSpPr>
          <p:nvPr/>
        </p:nvCxnSpPr>
        <p:spPr>
          <a:xfrm flipV="1">
            <a:off x="5011374" y="4544923"/>
            <a:ext cx="145927" cy="300979"/>
          </a:xfrm>
          <a:prstGeom prst="straightConnector1">
            <a:avLst/>
          </a:prstGeom>
          <a:noFill/>
          <a:ln w="9525" cap="flat" cmpd="sng" algn="ctr">
            <a:solidFill>
              <a:srgbClr val="000000"/>
            </a:solidFill>
            <a:prstDash val="solid"/>
            <a:tailEnd type="triangle"/>
          </a:ln>
          <a:effectLst/>
        </p:spPr>
      </p:cxnSp>
      <p:cxnSp>
        <p:nvCxnSpPr>
          <p:cNvPr id="51" name="Gerade Verbindung mit Pfeil 50"/>
          <p:cNvCxnSpPr/>
          <p:nvPr/>
        </p:nvCxnSpPr>
        <p:spPr>
          <a:xfrm>
            <a:off x="10066323" y="4728260"/>
            <a:ext cx="110108" cy="0"/>
          </a:xfrm>
          <a:prstGeom prst="straightConnector1">
            <a:avLst/>
          </a:prstGeom>
          <a:noFill/>
          <a:ln w="9525" cap="flat" cmpd="sng" algn="ctr">
            <a:solidFill>
              <a:srgbClr val="000000"/>
            </a:solidFill>
            <a:prstDash val="solid"/>
            <a:tailEnd type="triangle"/>
          </a:ln>
          <a:effectLst/>
        </p:spPr>
      </p:cxnSp>
      <p:cxnSp>
        <p:nvCxnSpPr>
          <p:cNvPr id="52" name="Gerade Verbindung mit Pfeil 51"/>
          <p:cNvCxnSpPr/>
          <p:nvPr/>
        </p:nvCxnSpPr>
        <p:spPr>
          <a:xfrm>
            <a:off x="10066323" y="5736372"/>
            <a:ext cx="110108" cy="0"/>
          </a:xfrm>
          <a:prstGeom prst="straightConnector1">
            <a:avLst/>
          </a:prstGeom>
          <a:noFill/>
          <a:ln w="9525" cap="flat" cmpd="sng" algn="ctr">
            <a:solidFill>
              <a:srgbClr val="000000"/>
            </a:solidFill>
            <a:prstDash val="solid"/>
            <a:tailEnd type="triangle"/>
          </a:ln>
          <a:effectLst/>
        </p:spPr>
      </p:cxnSp>
      <p:cxnSp>
        <p:nvCxnSpPr>
          <p:cNvPr id="53" name="Gerade Verbindung mit Pfeil 52"/>
          <p:cNvCxnSpPr/>
          <p:nvPr/>
        </p:nvCxnSpPr>
        <p:spPr>
          <a:xfrm>
            <a:off x="10050589" y="5195322"/>
            <a:ext cx="110108" cy="0"/>
          </a:xfrm>
          <a:prstGeom prst="straightConnector1">
            <a:avLst/>
          </a:prstGeom>
          <a:noFill/>
          <a:ln w="9525" cap="flat" cmpd="sng" algn="ctr">
            <a:solidFill>
              <a:srgbClr val="000000"/>
            </a:solidFill>
            <a:prstDash val="solid"/>
            <a:tailEnd type="triangle"/>
          </a:ln>
          <a:effectLst/>
        </p:spPr>
      </p:cxnSp>
      <p:sp>
        <p:nvSpPr>
          <p:cNvPr id="54" name="Rechteck 53"/>
          <p:cNvSpPr/>
          <p:nvPr/>
        </p:nvSpPr>
        <p:spPr>
          <a:xfrm>
            <a:off x="7973157" y="4969601"/>
            <a:ext cx="2088231" cy="602998"/>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Development process plans and quality management plans</a:t>
            </a:r>
          </a:p>
        </p:txBody>
      </p:sp>
      <p:sp>
        <p:nvSpPr>
          <p:cNvPr id="55" name="Rechteck 54"/>
          <p:cNvSpPr/>
          <p:nvPr/>
        </p:nvSpPr>
        <p:spPr>
          <a:xfrm>
            <a:off x="5157301" y="4924007"/>
            <a:ext cx="2676021" cy="740357"/>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Development process incl.</a:t>
            </a: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Specifications management, Testing, Failure Tracking</a:t>
            </a: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Requirements’ implementation</a:t>
            </a: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p:txBody>
      </p:sp>
      <p:cxnSp>
        <p:nvCxnSpPr>
          <p:cNvPr id="56" name="Gerade Verbindung mit Pfeil 55"/>
          <p:cNvCxnSpPr/>
          <p:nvPr/>
        </p:nvCxnSpPr>
        <p:spPr>
          <a:xfrm>
            <a:off x="4976121" y="5232316"/>
            <a:ext cx="198621" cy="0"/>
          </a:xfrm>
          <a:prstGeom prst="straightConnector1">
            <a:avLst/>
          </a:prstGeom>
          <a:noFill/>
          <a:ln w="9525" cap="flat" cmpd="sng" algn="ctr">
            <a:solidFill>
              <a:srgbClr val="000000"/>
            </a:solidFill>
            <a:prstDash val="solid"/>
            <a:tailEnd type="triangle"/>
          </a:ln>
          <a:effectLst/>
        </p:spPr>
      </p:cxnSp>
      <p:sp>
        <p:nvSpPr>
          <p:cNvPr id="57" name="Rechteck 56"/>
          <p:cNvSpPr/>
          <p:nvPr/>
        </p:nvSpPr>
        <p:spPr>
          <a:xfrm>
            <a:off x="5177094" y="5769666"/>
            <a:ext cx="2671962" cy="511239"/>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Implementation and change management regarding traffic laws and rules</a:t>
            </a:r>
          </a:p>
        </p:txBody>
      </p:sp>
      <p:cxnSp>
        <p:nvCxnSpPr>
          <p:cNvPr id="58" name="Gerade Verbindung mit Pfeil 57"/>
          <p:cNvCxnSpPr/>
          <p:nvPr/>
        </p:nvCxnSpPr>
        <p:spPr>
          <a:xfrm flipV="1">
            <a:off x="5011374" y="5988839"/>
            <a:ext cx="173584" cy="3841"/>
          </a:xfrm>
          <a:prstGeom prst="straightConnector1">
            <a:avLst/>
          </a:prstGeom>
          <a:noFill/>
          <a:ln w="9525" cap="flat" cmpd="sng" algn="ctr">
            <a:solidFill>
              <a:srgbClr val="000000"/>
            </a:solidFill>
            <a:prstDash val="solid"/>
            <a:tailEnd type="triangle"/>
          </a:ln>
          <a:effectLst/>
        </p:spPr>
      </p:cxnSp>
      <p:cxnSp>
        <p:nvCxnSpPr>
          <p:cNvPr id="59" name="Gerade Verbindung mit Pfeil 58"/>
          <p:cNvCxnSpPr/>
          <p:nvPr/>
        </p:nvCxnSpPr>
        <p:spPr>
          <a:xfrm>
            <a:off x="7849056" y="4656252"/>
            <a:ext cx="110108" cy="0"/>
          </a:xfrm>
          <a:prstGeom prst="straightConnector1">
            <a:avLst/>
          </a:prstGeom>
          <a:noFill/>
          <a:ln w="9525" cap="flat" cmpd="sng" algn="ctr">
            <a:solidFill>
              <a:srgbClr val="000000"/>
            </a:solidFill>
            <a:prstDash val="solid"/>
            <a:tailEnd type="triangle"/>
          </a:ln>
          <a:effectLst/>
        </p:spPr>
      </p:cxnSp>
      <p:cxnSp>
        <p:nvCxnSpPr>
          <p:cNvPr id="60" name="Gerade Verbindung mit Pfeil 59"/>
          <p:cNvCxnSpPr>
            <a:stCxn id="57" idx="3"/>
          </p:cNvCxnSpPr>
          <p:nvPr/>
        </p:nvCxnSpPr>
        <p:spPr>
          <a:xfrm flipV="1">
            <a:off x="7849056" y="5856472"/>
            <a:ext cx="151401" cy="168814"/>
          </a:xfrm>
          <a:prstGeom prst="straightConnector1">
            <a:avLst/>
          </a:prstGeom>
          <a:noFill/>
          <a:ln w="9525" cap="flat" cmpd="sng" algn="ctr">
            <a:solidFill>
              <a:srgbClr val="000000"/>
            </a:solidFill>
            <a:prstDash val="solid"/>
            <a:tailEnd type="triangle"/>
          </a:ln>
          <a:effectLst/>
        </p:spPr>
      </p:cxnSp>
      <p:cxnSp>
        <p:nvCxnSpPr>
          <p:cNvPr id="61" name="Gerade Verbindung mit Pfeil 60"/>
          <p:cNvCxnSpPr>
            <a:endCxn id="54" idx="1"/>
          </p:cNvCxnSpPr>
          <p:nvPr/>
        </p:nvCxnSpPr>
        <p:spPr>
          <a:xfrm>
            <a:off x="7833322" y="5175566"/>
            <a:ext cx="139835" cy="95534"/>
          </a:xfrm>
          <a:prstGeom prst="straightConnector1">
            <a:avLst/>
          </a:prstGeom>
          <a:noFill/>
          <a:ln w="9525" cap="flat" cmpd="sng" algn="ctr">
            <a:solidFill>
              <a:srgbClr val="000000"/>
            </a:solidFill>
            <a:prstDash val="solid"/>
            <a:tailEnd type="triangle"/>
          </a:ln>
          <a:effectLst/>
        </p:spPr>
      </p:cxnSp>
      <p:cxnSp>
        <p:nvCxnSpPr>
          <p:cNvPr id="62" name="Gerade Verbindung mit Pfeil 61"/>
          <p:cNvCxnSpPr/>
          <p:nvPr/>
        </p:nvCxnSpPr>
        <p:spPr>
          <a:xfrm>
            <a:off x="2817978" y="4924007"/>
            <a:ext cx="141919" cy="0"/>
          </a:xfrm>
          <a:prstGeom prst="straightConnector1">
            <a:avLst/>
          </a:prstGeom>
          <a:noFill/>
          <a:ln w="9525" cap="flat" cmpd="sng" algn="ctr">
            <a:solidFill>
              <a:srgbClr val="000000"/>
            </a:solidFill>
            <a:prstDash val="solid"/>
            <a:tailEnd type="triangle"/>
          </a:ln>
          <a:effectLst/>
        </p:spPr>
      </p:cxnSp>
      <p:cxnSp>
        <p:nvCxnSpPr>
          <p:cNvPr id="63" name="Gerade Verbindung mit Pfeil 62"/>
          <p:cNvCxnSpPr/>
          <p:nvPr/>
        </p:nvCxnSpPr>
        <p:spPr>
          <a:xfrm>
            <a:off x="7849056" y="5647464"/>
            <a:ext cx="165446" cy="129384"/>
          </a:xfrm>
          <a:prstGeom prst="straightConnector1">
            <a:avLst/>
          </a:prstGeom>
          <a:noFill/>
          <a:ln w="9525" cap="flat" cmpd="sng" algn="ctr">
            <a:solidFill>
              <a:srgbClr val="000000"/>
            </a:solidFill>
            <a:prstDash val="solid"/>
            <a:tailEnd type="triangle"/>
          </a:ln>
          <a:effectLst/>
        </p:spPr>
      </p:cxnSp>
    </p:spTree>
    <p:extLst>
      <p:ext uri="{BB962C8B-B14F-4D97-AF65-F5344CB8AC3E}">
        <p14:creationId xmlns:p14="http://schemas.microsoft.com/office/powerpoint/2010/main" val="694824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leichschenkliges Dreieck 47"/>
          <p:cNvSpPr/>
          <p:nvPr/>
        </p:nvSpPr>
        <p:spPr>
          <a:xfrm>
            <a:off x="623392" y="676481"/>
            <a:ext cx="11017224" cy="926564"/>
          </a:xfrm>
          <a:prstGeom prst="triangl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lt1"/>
                </a:solidFill>
              </a:rPr>
              <a:t>Certification </a:t>
            </a:r>
            <a:br>
              <a:rPr lang="en-US" sz="1400" dirty="0">
                <a:solidFill>
                  <a:schemeClr val="lt1"/>
                </a:solidFill>
              </a:rPr>
            </a:br>
            <a:r>
              <a:rPr lang="en-US" sz="1400" dirty="0">
                <a:solidFill>
                  <a:schemeClr val="lt1"/>
                </a:solidFill>
              </a:rPr>
              <a:t>of Automated Driving Systems (L3-L5)</a:t>
            </a:r>
            <a:br>
              <a:rPr lang="en-US" sz="1400" dirty="0">
                <a:solidFill>
                  <a:schemeClr val="lt1"/>
                </a:solidFill>
              </a:rPr>
            </a:br>
            <a:r>
              <a:rPr lang="en-US" sz="1400" dirty="0">
                <a:solidFill>
                  <a:schemeClr val="lt1"/>
                </a:solidFill>
              </a:rPr>
              <a:t>Objective: System is safe and technical compliant</a:t>
            </a:r>
            <a:br>
              <a:rPr lang="en-US" sz="1400" dirty="0">
                <a:solidFill>
                  <a:schemeClr val="lt1"/>
                </a:solidFill>
              </a:rPr>
            </a:br>
            <a:endParaRPr lang="en-US" sz="1400" dirty="0">
              <a:solidFill>
                <a:schemeClr val="lt1"/>
              </a:solidFill>
            </a:endParaRPr>
          </a:p>
        </p:txBody>
      </p:sp>
      <p:sp>
        <p:nvSpPr>
          <p:cNvPr id="49" name="Rechteck 48"/>
          <p:cNvSpPr/>
          <p:nvPr/>
        </p:nvSpPr>
        <p:spPr>
          <a:xfrm>
            <a:off x="623392" y="1775064"/>
            <a:ext cx="11017224" cy="432000"/>
          </a:xfrm>
          <a:prstGeom prst="rect">
            <a:avLst/>
          </a:prstGeom>
          <a:solidFill>
            <a:srgbClr val="004B96"/>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rgbClr val="FFFFFF"/>
                </a:solidFill>
                <a:effectLst/>
                <a:uLnTx/>
                <a:uFillTx/>
                <a:latin typeface="CorpoS"/>
                <a:ea typeface="+mn-ea"/>
                <a:cs typeface="+mn-cs"/>
              </a:rPr>
              <a:t>Assessment </a:t>
            </a:r>
            <a:r>
              <a:rPr kumimoji="0" lang="en-US" sz="1467" b="0" i="0" u="none" strike="noStrike" kern="0" cap="none" spc="0" normalizeH="0" baseline="0" noProof="0" dirty="0">
                <a:ln>
                  <a:noFill/>
                </a:ln>
                <a:solidFill>
                  <a:srgbClr val="FFFFFF"/>
                </a:solidFill>
                <a:effectLst/>
                <a:uLnTx/>
                <a:uFillTx/>
                <a:latin typeface="CorpoS"/>
                <a:ea typeface="+mn-ea"/>
                <a:cs typeface="+mn-cs"/>
                <a:sym typeface="Wingdings" panose="05000000000000000000" pitchFamily="2" charset="2"/>
              </a:rPr>
              <a:t> Focus Safety Concept and Validation</a:t>
            </a:r>
            <a:endParaRPr kumimoji="0" lang="en-US" sz="1467" b="0" i="0" u="none" strike="noStrike" kern="0" cap="none" spc="0" normalizeH="0" baseline="0" noProof="0" dirty="0">
              <a:ln>
                <a:noFill/>
              </a:ln>
              <a:solidFill>
                <a:srgbClr val="FFFFFF"/>
              </a:solidFill>
              <a:effectLst/>
              <a:uLnTx/>
              <a:uFillTx/>
              <a:latin typeface="CorpoS"/>
              <a:ea typeface="+mn-ea"/>
              <a:cs typeface="+mn-cs"/>
            </a:endParaRPr>
          </a:p>
        </p:txBody>
      </p:sp>
      <p:sp>
        <p:nvSpPr>
          <p:cNvPr id="50" name="Rechteck 49"/>
          <p:cNvSpPr/>
          <p:nvPr/>
        </p:nvSpPr>
        <p:spPr>
          <a:xfrm>
            <a:off x="623393" y="2375373"/>
            <a:ext cx="957213" cy="3986233"/>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 concept to address fault- and non-fault conditions</a:t>
            </a:r>
          </a:p>
        </p:txBody>
      </p:sp>
      <p:sp>
        <p:nvSpPr>
          <p:cNvPr id="51" name="Rechteck 50"/>
          <p:cNvSpPr/>
          <p:nvPr/>
        </p:nvSpPr>
        <p:spPr>
          <a:xfrm>
            <a:off x="1795923" y="2379082"/>
            <a:ext cx="1487644" cy="3982524"/>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Purpose: Assess the system’s strategies/rest performance to address (multiple) fault-conditions and disturbances due to deteriorating external influences; vehicle behavior in variations of critical scenarios</a:t>
            </a: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*Safety-relevant: Behavior that results in unintended leaving of the ego-lane or in a collision </a:t>
            </a: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p:txBody>
      </p:sp>
      <p:sp>
        <p:nvSpPr>
          <p:cNvPr id="52" name="Rechteck 51"/>
          <p:cNvSpPr/>
          <p:nvPr/>
        </p:nvSpPr>
        <p:spPr>
          <a:xfrm>
            <a:off x="3475658" y="2368067"/>
            <a:ext cx="3160795" cy="235245"/>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 Goals</a:t>
            </a:r>
          </a:p>
        </p:txBody>
      </p:sp>
      <p:sp>
        <p:nvSpPr>
          <p:cNvPr id="53" name="Rechteck 52"/>
          <p:cNvSpPr/>
          <p:nvPr/>
        </p:nvSpPr>
        <p:spPr>
          <a:xfrm>
            <a:off x="3465632" y="4458238"/>
            <a:ext cx="3151966" cy="348014"/>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 of the Intended Functionality (SOTIF)</a:t>
            </a:r>
          </a:p>
        </p:txBody>
      </p:sp>
      <p:cxnSp>
        <p:nvCxnSpPr>
          <p:cNvPr id="54" name="Gerade Verbindung mit Pfeil 53"/>
          <p:cNvCxnSpPr/>
          <p:nvPr/>
        </p:nvCxnSpPr>
        <p:spPr>
          <a:xfrm>
            <a:off x="3307074" y="2640978"/>
            <a:ext cx="183074" cy="0"/>
          </a:xfrm>
          <a:prstGeom prst="straightConnector1">
            <a:avLst/>
          </a:prstGeom>
          <a:noFill/>
          <a:ln w="9525" cap="flat" cmpd="sng" algn="ctr">
            <a:solidFill>
              <a:srgbClr val="000000"/>
            </a:solidFill>
            <a:prstDash val="solid"/>
            <a:tailEnd type="triangle"/>
          </a:ln>
          <a:effectLst/>
        </p:spPr>
      </p:cxnSp>
      <p:cxnSp>
        <p:nvCxnSpPr>
          <p:cNvPr id="55" name="Gerade Verbindung mit Pfeil 54"/>
          <p:cNvCxnSpPr/>
          <p:nvPr/>
        </p:nvCxnSpPr>
        <p:spPr>
          <a:xfrm flipV="1">
            <a:off x="3280944" y="4607958"/>
            <a:ext cx="215039" cy="7688"/>
          </a:xfrm>
          <a:prstGeom prst="straightConnector1">
            <a:avLst/>
          </a:prstGeom>
          <a:noFill/>
          <a:ln w="9525" cap="flat" cmpd="sng" algn="ctr">
            <a:solidFill>
              <a:srgbClr val="000000"/>
            </a:solidFill>
            <a:prstDash val="solid"/>
            <a:tailEnd type="triangle"/>
          </a:ln>
          <a:effectLst/>
        </p:spPr>
      </p:cxnSp>
      <p:sp>
        <p:nvSpPr>
          <p:cNvPr id="56" name="Rechteck 55"/>
          <p:cNvSpPr/>
          <p:nvPr/>
        </p:nvSpPr>
        <p:spPr>
          <a:xfrm>
            <a:off x="6919833" y="2379083"/>
            <a:ext cx="2977567" cy="483537"/>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Purpose: Identify all safety relevant* hazards and risks</a:t>
            </a:r>
          </a:p>
        </p:txBody>
      </p:sp>
      <p:cxnSp>
        <p:nvCxnSpPr>
          <p:cNvPr id="57" name="Gerade Verbindung mit Pfeil 56"/>
          <p:cNvCxnSpPr/>
          <p:nvPr/>
        </p:nvCxnSpPr>
        <p:spPr>
          <a:xfrm flipV="1">
            <a:off x="6636450" y="2583837"/>
            <a:ext cx="274970" cy="117781"/>
          </a:xfrm>
          <a:prstGeom prst="straightConnector1">
            <a:avLst/>
          </a:prstGeom>
          <a:noFill/>
          <a:ln w="9525" cap="flat" cmpd="sng" algn="ctr">
            <a:solidFill>
              <a:srgbClr val="000000"/>
            </a:solidFill>
            <a:prstDash val="solid"/>
            <a:tailEnd type="triangle"/>
          </a:ln>
          <a:effectLst/>
        </p:spPr>
      </p:cxnSp>
      <p:sp>
        <p:nvSpPr>
          <p:cNvPr id="58" name="Rechteck 57"/>
          <p:cNvSpPr/>
          <p:nvPr/>
        </p:nvSpPr>
        <p:spPr>
          <a:xfrm>
            <a:off x="6919833" y="3940734"/>
            <a:ext cx="2966501" cy="830638"/>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Purpose: Identify all non-fault conditions (e.g. disturbances/environmental constraints) that lead to a safety-relevant*/traffic-compliance-relevant system behavior</a:t>
            </a:r>
          </a:p>
        </p:txBody>
      </p:sp>
      <p:cxnSp>
        <p:nvCxnSpPr>
          <p:cNvPr id="59" name="Gerade Verbindung mit Pfeil 58"/>
          <p:cNvCxnSpPr/>
          <p:nvPr/>
        </p:nvCxnSpPr>
        <p:spPr>
          <a:xfrm flipV="1">
            <a:off x="6656495" y="3620287"/>
            <a:ext cx="263337" cy="551189"/>
          </a:xfrm>
          <a:prstGeom prst="straightConnector1">
            <a:avLst/>
          </a:prstGeom>
          <a:noFill/>
          <a:ln w="9525" cap="flat" cmpd="sng" algn="ctr">
            <a:solidFill>
              <a:srgbClr val="000000"/>
            </a:solidFill>
            <a:prstDash val="solid"/>
            <a:tailEnd type="triangle"/>
          </a:ln>
          <a:effectLst/>
        </p:spPr>
      </p:cxnSp>
      <p:sp>
        <p:nvSpPr>
          <p:cNvPr id="60" name="Rechteck 59"/>
          <p:cNvSpPr/>
          <p:nvPr/>
        </p:nvSpPr>
        <p:spPr>
          <a:xfrm>
            <a:off x="3456805" y="3541739"/>
            <a:ext cx="3160792" cy="338220"/>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Failure Mode </a:t>
            </a:r>
            <a:r>
              <a:rPr lang="en-US" sz="1200" kern="0" dirty="0">
                <a:solidFill>
                  <a:srgbClr val="000000"/>
                </a:solidFill>
                <a:latin typeface="CorpoS"/>
              </a:rPr>
              <a:t>and Effects</a:t>
            </a:r>
            <a:r>
              <a:rPr kumimoji="0" lang="en-US" sz="1200" b="0" i="0" u="none" strike="noStrike" kern="0" cap="none" spc="0" normalizeH="0" baseline="0" noProof="0" dirty="0">
                <a:ln>
                  <a:noFill/>
                </a:ln>
                <a:solidFill>
                  <a:srgbClr val="000000"/>
                </a:solidFill>
                <a:effectLst/>
                <a:uLnTx/>
                <a:uFillTx/>
                <a:latin typeface="CorpoS"/>
                <a:ea typeface="+mn-ea"/>
                <a:cs typeface="+mn-cs"/>
              </a:rPr>
              <a:t> Analysis (FMEA)</a:t>
            </a:r>
            <a:br>
              <a:rPr kumimoji="0" lang="en-US" sz="1200" b="0" i="0" u="none" strike="noStrike" kern="0" cap="none" spc="0" normalizeH="0" baseline="0" noProof="0" dirty="0">
                <a:ln>
                  <a:noFill/>
                </a:ln>
                <a:solidFill>
                  <a:srgbClr val="000000"/>
                </a:solidFill>
                <a:effectLst/>
                <a:uLnTx/>
                <a:uFillTx/>
                <a:latin typeface="CorpoS"/>
                <a:ea typeface="+mn-ea"/>
                <a:cs typeface="+mn-cs"/>
              </a:rPr>
            </a:br>
            <a:r>
              <a:rPr kumimoji="0" lang="en-US" sz="1200" b="0" i="0" u="none" strike="noStrike" kern="0" cap="none" spc="0" normalizeH="0" baseline="0" noProof="0" dirty="0">
                <a:ln>
                  <a:noFill/>
                </a:ln>
                <a:solidFill>
                  <a:srgbClr val="000000"/>
                </a:solidFill>
                <a:effectLst/>
                <a:uLnTx/>
                <a:uFillTx/>
                <a:latin typeface="CorpoS"/>
                <a:ea typeface="+mn-ea"/>
                <a:cs typeface="+mn-cs"/>
              </a:rPr>
              <a:t>Fault Tree Analysis (FTA)</a:t>
            </a:r>
          </a:p>
        </p:txBody>
      </p:sp>
      <p:cxnSp>
        <p:nvCxnSpPr>
          <p:cNvPr id="61" name="Gerade Verbindung mit Pfeil 60"/>
          <p:cNvCxnSpPr/>
          <p:nvPr/>
        </p:nvCxnSpPr>
        <p:spPr>
          <a:xfrm>
            <a:off x="3307234" y="3678356"/>
            <a:ext cx="187853" cy="0"/>
          </a:xfrm>
          <a:prstGeom prst="straightConnector1">
            <a:avLst/>
          </a:prstGeom>
          <a:noFill/>
          <a:ln w="9525" cap="flat" cmpd="sng" algn="ctr">
            <a:solidFill>
              <a:srgbClr val="000000"/>
            </a:solidFill>
            <a:prstDash val="solid"/>
            <a:tailEnd type="triangle"/>
          </a:ln>
          <a:effectLst/>
        </p:spPr>
      </p:cxnSp>
      <p:sp>
        <p:nvSpPr>
          <p:cNvPr id="62" name="Rechteck 61"/>
          <p:cNvSpPr/>
          <p:nvPr/>
        </p:nvSpPr>
        <p:spPr>
          <a:xfrm>
            <a:off x="6922485" y="3284184"/>
            <a:ext cx="2963849" cy="55681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Purpose: Analyze failure modes, occurrence probabilities, severity/effects and detection capabilities </a:t>
            </a:r>
          </a:p>
        </p:txBody>
      </p:sp>
      <p:sp>
        <p:nvSpPr>
          <p:cNvPr id="63" name="Rechteck 62"/>
          <p:cNvSpPr/>
          <p:nvPr/>
        </p:nvSpPr>
        <p:spPr>
          <a:xfrm>
            <a:off x="3460403" y="5754860"/>
            <a:ext cx="3176048" cy="230569"/>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Safety-Case</a:t>
            </a:r>
          </a:p>
        </p:txBody>
      </p:sp>
      <p:sp>
        <p:nvSpPr>
          <p:cNvPr id="64" name="Rechteck 63"/>
          <p:cNvSpPr/>
          <p:nvPr/>
        </p:nvSpPr>
        <p:spPr>
          <a:xfrm>
            <a:off x="3490148" y="3051576"/>
            <a:ext cx="3146303" cy="201974"/>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Functional Safety Concept</a:t>
            </a:r>
          </a:p>
        </p:txBody>
      </p:sp>
      <p:sp>
        <p:nvSpPr>
          <p:cNvPr id="65" name="Rechteck 64"/>
          <p:cNvSpPr/>
          <p:nvPr/>
        </p:nvSpPr>
        <p:spPr>
          <a:xfrm>
            <a:off x="6939310" y="2978437"/>
            <a:ext cx="2947024" cy="196414"/>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Purpose:</a:t>
            </a:r>
            <a:r>
              <a:rPr kumimoji="0" lang="en-US" sz="1200" b="0" i="0" u="none" strike="noStrike" kern="0" cap="none" spc="0" normalizeH="0" noProof="0" dirty="0">
                <a:ln>
                  <a:noFill/>
                </a:ln>
                <a:solidFill>
                  <a:srgbClr val="000000"/>
                </a:solidFill>
                <a:effectLst/>
                <a:uLnTx/>
                <a:uFillTx/>
                <a:latin typeface="CorpoS"/>
                <a:ea typeface="+mn-ea"/>
                <a:cs typeface="+mn-cs"/>
              </a:rPr>
              <a:t> confirmation of the process</a:t>
            </a:r>
            <a:endParaRPr kumimoji="0" lang="en-US" sz="1200" b="0" i="0" u="none" strike="noStrike" kern="0" cap="none" spc="0" normalizeH="0" baseline="0" noProof="0" dirty="0">
              <a:ln>
                <a:noFill/>
              </a:ln>
              <a:solidFill>
                <a:srgbClr val="000000"/>
              </a:solidFill>
              <a:effectLst/>
              <a:uLnTx/>
              <a:uFillTx/>
              <a:latin typeface="CorpoS"/>
              <a:ea typeface="+mn-ea"/>
              <a:cs typeface="+mn-cs"/>
            </a:endParaRPr>
          </a:p>
        </p:txBody>
      </p:sp>
      <p:cxnSp>
        <p:nvCxnSpPr>
          <p:cNvPr id="66" name="Gerade Verbindung mit Pfeil 65"/>
          <p:cNvCxnSpPr>
            <a:endCxn id="65" idx="1"/>
          </p:cNvCxnSpPr>
          <p:nvPr/>
        </p:nvCxnSpPr>
        <p:spPr>
          <a:xfrm flipV="1">
            <a:off x="6664915" y="3076644"/>
            <a:ext cx="274395" cy="152965"/>
          </a:xfrm>
          <a:prstGeom prst="straightConnector1">
            <a:avLst/>
          </a:prstGeom>
          <a:noFill/>
          <a:ln w="9525" cap="flat" cmpd="sng" algn="ctr">
            <a:solidFill>
              <a:srgbClr val="000000"/>
            </a:solidFill>
            <a:prstDash val="solid"/>
            <a:tailEnd type="triangle"/>
          </a:ln>
          <a:effectLst/>
        </p:spPr>
      </p:cxnSp>
      <p:sp>
        <p:nvSpPr>
          <p:cNvPr id="67" name="Rechteck 66"/>
          <p:cNvSpPr/>
          <p:nvPr/>
        </p:nvSpPr>
        <p:spPr>
          <a:xfrm>
            <a:off x="3457658" y="4894305"/>
            <a:ext cx="3159939" cy="239613"/>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System/component specifications</a:t>
            </a:r>
          </a:p>
        </p:txBody>
      </p:sp>
      <p:sp>
        <p:nvSpPr>
          <p:cNvPr id="68" name="Rechteck 67"/>
          <p:cNvSpPr/>
          <p:nvPr/>
        </p:nvSpPr>
        <p:spPr>
          <a:xfrm>
            <a:off x="6911005" y="4861959"/>
            <a:ext cx="2963849" cy="339969"/>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Purpose: Consistent requirements management</a:t>
            </a:r>
          </a:p>
        </p:txBody>
      </p:sp>
      <p:cxnSp>
        <p:nvCxnSpPr>
          <p:cNvPr id="69" name="Gerade Verbindung mit Pfeil 68"/>
          <p:cNvCxnSpPr/>
          <p:nvPr/>
        </p:nvCxnSpPr>
        <p:spPr>
          <a:xfrm>
            <a:off x="3307234" y="3199173"/>
            <a:ext cx="169278" cy="0"/>
          </a:xfrm>
          <a:prstGeom prst="straightConnector1">
            <a:avLst/>
          </a:prstGeom>
          <a:noFill/>
          <a:ln w="9525" cap="flat" cmpd="sng" algn="ctr">
            <a:solidFill>
              <a:srgbClr val="000000"/>
            </a:solidFill>
            <a:prstDash val="solid"/>
            <a:tailEnd type="triangle"/>
          </a:ln>
          <a:effectLst/>
        </p:spPr>
      </p:cxnSp>
      <p:cxnSp>
        <p:nvCxnSpPr>
          <p:cNvPr id="70" name="Gerade Verbindung mit Pfeil 69"/>
          <p:cNvCxnSpPr/>
          <p:nvPr/>
        </p:nvCxnSpPr>
        <p:spPr>
          <a:xfrm>
            <a:off x="3307234" y="4125057"/>
            <a:ext cx="168424" cy="0"/>
          </a:xfrm>
          <a:prstGeom prst="straightConnector1">
            <a:avLst/>
          </a:prstGeom>
          <a:noFill/>
          <a:ln w="9525" cap="flat" cmpd="sng" algn="ctr">
            <a:solidFill>
              <a:srgbClr val="000000"/>
            </a:solidFill>
            <a:prstDash val="solid"/>
            <a:tailEnd type="triangle"/>
          </a:ln>
          <a:effectLst/>
        </p:spPr>
      </p:cxnSp>
      <p:cxnSp>
        <p:nvCxnSpPr>
          <p:cNvPr id="72" name="Gerade Verbindung mit Pfeil 71"/>
          <p:cNvCxnSpPr/>
          <p:nvPr/>
        </p:nvCxnSpPr>
        <p:spPr>
          <a:xfrm flipV="1">
            <a:off x="6664915" y="3449813"/>
            <a:ext cx="246090" cy="306345"/>
          </a:xfrm>
          <a:prstGeom prst="straightConnector1">
            <a:avLst/>
          </a:prstGeom>
          <a:noFill/>
          <a:ln w="9525" cap="flat" cmpd="sng" algn="ctr">
            <a:solidFill>
              <a:srgbClr val="000000"/>
            </a:solidFill>
            <a:prstDash val="solid"/>
            <a:tailEnd type="triangle"/>
          </a:ln>
          <a:effectLst/>
        </p:spPr>
      </p:cxnSp>
      <p:cxnSp>
        <p:nvCxnSpPr>
          <p:cNvPr id="73" name="Gerade Verbindung mit Pfeil 72"/>
          <p:cNvCxnSpPr/>
          <p:nvPr/>
        </p:nvCxnSpPr>
        <p:spPr>
          <a:xfrm>
            <a:off x="6636450" y="5004151"/>
            <a:ext cx="259164" cy="12560"/>
          </a:xfrm>
          <a:prstGeom prst="straightConnector1">
            <a:avLst/>
          </a:prstGeom>
          <a:noFill/>
          <a:ln w="9525" cap="flat" cmpd="sng" algn="ctr">
            <a:solidFill>
              <a:srgbClr val="000000"/>
            </a:solidFill>
            <a:prstDash val="solid"/>
            <a:tailEnd type="triangle"/>
          </a:ln>
          <a:effectLst/>
        </p:spPr>
      </p:cxnSp>
      <p:sp>
        <p:nvSpPr>
          <p:cNvPr id="74" name="Rechteck 73"/>
          <p:cNvSpPr/>
          <p:nvPr/>
        </p:nvSpPr>
        <p:spPr>
          <a:xfrm>
            <a:off x="3465632" y="3927095"/>
            <a:ext cx="3176049" cy="444433"/>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Matrix of all failures, failure simulation and strategy, safe state/minimal risk</a:t>
            </a:r>
            <a:r>
              <a:rPr kumimoji="0" lang="en-US" sz="1200" b="0" i="0" u="none" strike="noStrike" kern="0" cap="none" spc="0" normalizeH="0" noProof="0" dirty="0">
                <a:ln>
                  <a:noFill/>
                </a:ln>
                <a:solidFill>
                  <a:srgbClr val="000000"/>
                </a:solidFill>
                <a:effectLst/>
                <a:uLnTx/>
                <a:uFillTx/>
                <a:latin typeface="CorpoS"/>
                <a:ea typeface="+mn-ea"/>
                <a:cs typeface="+mn-cs"/>
              </a:rPr>
              <a:t> </a:t>
            </a:r>
            <a:r>
              <a:rPr kumimoji="0" lang="en-US" sz="1200" b="0" i="0" u="none" strike="noStrike" kern="0" cap="none" spc="0" normalizeH="0" baseline="0" noProof="0" dirty="0">
                <a:ln>
                  <a:noFill/>
                </a:ln>
                <a:solidFill>
                  <a:srgbClr val="000000"/>
                </a:solidFill>
                <a:effectLst/>
                <a:uLnTx/>
                <a:uFillTx/>
                <a:latin typeface="CorpoS"/>
                <a:ea typeface="+mn-ea"/>
                <a:cs typeface="+mn-cs"/>
              </a:rPr>
              <a:t>condition</a:t>
            </a:r>
          </a:p>
        </p:txBody>
      </p:sp>
      <p:cxnSp>
        <p:nvCxnSpPr>
          <p:cNvPr id="75" name="Gerade Verbindung mit Pfeil 74"/>
          <p:cNvCxnSpPr/>
          <p:nvPr/>
        </p:nvCxnSpPr>
        <p:spPr>
          <a:xfrm>
            <a:off x="3280944" y="5812926"/>
            <a:ext cx="168424" cy="0"/>
          </a:xfrm>
          <a:prstGeom prst="straightConnector1">
            <a:avLst/>
          </a:prstGeom>
          <a:noFill/>
          <a:ln w="9525" cap="flat" cmpd="sng" algn="ctr">
            <a:solidFill>
              <a:srgbClr val="000000"/>
            </a:solidFill>
            <a:prstDash val="solid"/>
            <a:tailEnd type="triangle"/>
          </a:ln>
          <a:effectLst/>
        </p:spPr>
      </p:cxnSp>
      <p:sp>
        <p:nvSpPr>
          <p:cNvPr id="76" name="Rechteck 75"/>
          <p:cNvSpPr/>
          <p:nvPr/>
        </p:nvSpPr>
        <p:spPr>
          <a:xfrm>
            <a:off x="3431914" y="5216658"/>
            <a:ext cx="3170292" cy="444433"/>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Integration/Implementation testing: Testing and Safety Assessment Reports</a:t>
            </a:r>
          </a:p>
        </p:txBody>
      </p:sp>
      <p:sp>
        <p:nvSpPr>
          <p:cNvPr id="77" name="Rechteck 76"/>
          <p:cNvSpPr/>
          <p:nvPr/>
        </p:nvSpPr>
        <p:spPr>
          <a:xfrm>
            <a:off x="6919832" y="5299744"/>
            <a:ext cx="2966502" cy="401405"/>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Purpose: Verification that the safety requirements are effectively implemented</a:t>
            </a:r>
          </a:p>
        </p:txBody>
      </p:sp>
      <p:cxnSp>
        <p:nvCxnSpPr>
          <p:cNvPr id="79" name="Gerade Verbindung mit Pfeil 78"/>
          <p:cNvCxnSpPr>
            <a:stCxn id="50" idx="3"/>
            <a:endCxn id="51" idx="1"/>
          </p:cNvCxnSpPr>
          <p:nvPr/>
        </p:nvCxnSpPr>
        <p:spPr>
          <a:xfrm>
            <a:off x="1580606" y="4368490"/>
            <a:ext cx="215317" cy="1854"/>
          </a:xfrm>
          <a:prstGeom prst="straightConnector1">
            <a:avLst/>
          </a:prstGeom>
          <a:noFill/>
          <a:ln w="9525" cap="flat" cmpd="sng" algn="ctr">
            <a:solidFill>
              <a:srgbClr val="000000"/>
            </a:solidFill>
            <a:prstDash val="solid"/>
            <a:tailEnd type="triangle"/>
          </a:ln>
          <a:effectLst/>
        </p:spPr>
      </p:cxnSp>
      <p:sp>
        <p:nvSpPr>
          <p:cNvPr id="80" name="Rechteck 79"/>
          <p:cNvSpPr/>
          <p:nvPr/>
        </p:nvSpPr>
        <p:spPr>
          <a:xfrm>
            <a:off x="6902298" y="5793917"/>
            <a:ext cx="2995102" cy="538749"/>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Purpose: Gives evidence (collects work products)  </a:t>
            </a:r>
            <a:r>
              <a:rPr lang="en-US" sz="1200" kern="0" dirty="0">
                <a:solidFill>
                  <a:srgbClr val="000000"/>
                </a:solidFill>
                <a:latin typeface="CorpoS"/>
              </a:rPr>
              <a:t>in a consistent/</a:t>
            </a:r>
            <a:r>
              <a:rPr kumimoji="0" lang="en-US" sz="1200" b="0" i="0" u="none" strike="noStrike" kern="0" cap="none" spc="0" normalizeH="0" noProof="0" dirty="0">
                <a:ln>
                  <a:noFill/>
                </a:ln>
                <a:solidFill>
                  <a:srgbClr val="000000"/>
                </a:solidFill>
                <a:effectLst/>
                <a:uLnTx/>
                <a:uFillTx/>
                <a:latin typeface="CorpoS"/>
                <a:ea typeface="+mn-ea"/>
                <a:cs typeface="+mn-cs"/>
              </a:rPr>
              <a:t>s</a:t>
            </a:r>
            <a:r>
              <a:rPr lang="en-US" sz="1200" kern="0" noProof="0" dirty="0">
                <a:solidFill>
                  <a:srgbClr val="000000"/>
                </a:solidFill>
                <a:latin typeface="CorpoS"/>
              </a:rPr>
              <a:t>tructured way that the system is acceptably safe</a:t>
            </a:r>
            <a:endParaRPr kumimoji="0" lang="en-US" sz="1200" b="0" i="0" u="none" strike="noStrike" kern="0" cap="none" spc="0" normalizeH="0" baseline="0" noProof="0" dirty="0">
              <a:ln>
                <a:noFill/>
              </a:ln>
              <a:solidFill>
                <a:srgbClr val="000000"/>
              </a:solidFill>
              <a:effectLst/>
              <a:uLnTx/>
              <a:uFillTx/>
              <a:latin typeface="CorpoS"/>
              <a:ea typeface="+mn-ea"/>
              <a:cs typeface="+mn-cs"/>
            </a:endParaRPr>
          </a:p>
        </p:txBody>
      </p:sp>
      <p:sp>
        <p:nvSpPr>
          <p:cNvPr id="83" name="Rechteck 82"/>
          <p:cNvSpPr/>
          <p:nvPr/>
        </p:nvSpPr>
        <p:spPr>
          <a:xfrm>
            <a:off x="3476512" y="2608195"/>
            <a:ext cx="3159939" cy="383954"/>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Hazard Analysis and Risks Assessment (HARA)</a:t>
            </a:r>
          </a:p>
        </p:txBody>
      </p:sp>
      <p:sp>
        <p:nvSpPr>
          <p:cNvPr id="84" name="Rechteck 83"/>
          <p:cNvSpPr/>
          <p:nvPr/>
        </p:nvSpPr>
        <p:spPr>
          <a:xfrm>
            <a:off x="3491337" y="3256784"/>
            <a:ext cx="3145115" cy="225535"/>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Assessment Reports</a:t>
            </a:r>
          </a:p>
        </p:txBody>
      </p:sp>
      <p:cxnSp>
        <p:nvCxnSpPr>
          <p:cNvPr id="85" name="Gerade Verbindung mit Pfeil 84"/>
          <p:cNvCxnSpPr>
            <a:stCxn id="76" idx="3"/>
            <a:endCxn id="77" idx="1"/>
          </p:cNvCxnSpPr>
          <p:nvPr/>
        </p:nvCxnSpPr>
        <p:spPr>
          <a:xfrm>
            <a:off x="6602206" y="5438875"/>
            <a:ext cx="317626" cy="61572"/>
          </a:xfrm>
          <a:prstGeom prst="straightConnector1">
            <a:avLst/>
          </a:prstGeom>
          <a:noFill/>
          <a:ln w="9525" cap="flat" cmpd="sng" algn="ctr">
            <a:solidFill>
              <a:srgbClr val="000000"/>
            </a:solidFill>
            <a:prstDash val="solid"/>
            <a:tailEnd type="triangle"/>
          </a:ln>
          <a:effectLst/>
        </p:spPr>
      </p:cxnSp>
      <p:cxnSp>
        <p:nvCxnSpPr>
          <p:cNvPr id="86" name="Gerade Verbindung mit Pfeil 85"/>
          <p:cNvCxnSpPr>
            <a:endCxn id="58" idx="1"/>
          </p:cNvCxnSpPr>
          <p:nvPr/>
        </p:nvCxnSpPr>
        <p:spPr>
          <a:xfrm flipV="1">
            <a:off x="6656495" y="4356053"/>
            <a:ext cx="263338" cy="290692"/>
          </a:xfrm>
          <a:prstGeom prst="straightConnector1">
            <a:avLst/>
          </a:prstGeom>
          <a:noFill/>
          <a:ln w="9525" cap="flat" cmpd="sng" algn="ctr">
            <a:solidFill>
              <a:srgbClr val="000000"/>
            </a:solidFill>
            <a:prstDash val="solid"/>
            <a:tailEnd type="triangle"/>
          </a:ln>
          <a:effectLst/>
        </p:spPr>
      </p:cxnSp>
      <p:sp>
        <p:nvSpPr>
          <p:cNvPr id="88" name="Rechteck 87"/>
          <p:cNvSpPr/>
          <p:nvPr/>
        </p:nvSpPr>
        <p:spPr>
          <a:xfrm>
            <a:off x="10100725" y="2375372"/>
            <a:ext cx="1539892" cy="3986233"/>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0000"/>
                </a:solidFill>
                <a:effectLst/>
                <a:uLnTx/>
                <a:uFillTx/>
                <a:latin typeface="CorpoS"/>
                <a:ea typeface="+mn-ea"/>
                <a:cs typeface="+mn-cs"/>
              </a:rPr>
              <a:t>Pass/fail criteria:</a:t>
            </a: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-The system is fail-operational;</a:t>
            </a: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-The system can cope with all relevant external/environmental conditions;</a:t>
            </a: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-The system can cope with all relevant traffic scenarios;</a:t>
            </a: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-The system does not endanger under fault- and  non-fault conditions other traffic participants</a:t>
            </a: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 </a:t>
            </a:r>
          </a:p>
          <a:p>
            <a:pPr marL="0" marR="0" lvl="0" indent="0" algn="ctr" defTabSz="91427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orpoS"/>
              <a:ea typeface="+mn-ea"/>
              <a:cs typeface="+mn-cs"/>
            </a:endParaRPr>
          </a:p>
        </p:txBody>
      </p:sp>
      <p:cxnSp>
        <p:nvCxnSpPr>
          <p:cNvPr id="89" name="Gerade Verbindung mit Pfeil 88"/>
          <p:cNvCxnSpPr/>
          <p:nvPr/>
        </p:nvCxnSpPr>
        <p:spPr>
          <a:xfrm>
            <a:off x="3307074" y="5009593"/>
            <a:ext cx="168424" cy="0"/>
          </a:xfrm>
          <a:prstGeom prst="straightConnector1">
            <a:avLst/>
          </a:prstGeom>
          <a:noFill/>
          <a:ln w="9525" cap="flat" cmpd="sng" algn="ctr">
            <a:solidFill>
              <a:srgbClr val="000000"/>
            </a:solidFill>
            <a:prstDash val="solid"/>
            <a:tailEnd type="triangle"/>
          </a:ln>
          <a:effectLst/>
        </p:spPr>
      </p:cxnSp>
      <p:sp>
        <p:nvSpPr>
          <p:cNvPr id="90" name="Rechteck 89"/>
          <p:cNvSpPr/>
          <p:nvPr/>
        </p:nvSpPr>
        <p:spPr>
          <a:xfrm>
            <a:off x="3475658" y="6100958"/>
            <a:ext cx="3160792" cy="260648"/>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Manufacturers’ statement/self-declaration</a:t>
            </a:r>
          </a:p>
        </p:txBody>
      </p:sp>
      <p:cxnSp>
        <p:nvCxnSpPr>
          <p:cNvPr id="91" name="Gerade Verbindung mit Pfeil 90"/>
          <p:cNvCxnSpPr/>
          <p:nvPr/>
        </p:nvCxnSpPr>
        <p:spPr>
          <a:xfrm>
            <a:off x="3308088" y="6172966"/>
            <a:ext cx="168424" cy="0"/>
          </a:xfrm>
          <a:prstGeom prst="straightConnector1">
            <a:avLst/>
          </a:prstGeom>
          <a:noFill/>
          <a:ln w="9525" cap="flat" cmpd="sng" algn="ctr">
            <a:solidFill>
              <a:srgbClr val="000000"/>
            </a:solidFill>
            <a:prstDash val="solid"/>
            <a:tailEnd type="triangle"/>
          </a:ln>
          <a:effectLst/>
        </p:spPr>
      </p:cxnSp>
      <p:sp>
        <p:nvSpPr>
          <p:cNvPr id="46" name="Rechteck 110"/>
          <p:cNvSpPr/>
          <p:nvPr/>
        </p:nvSpPr>
        <p:spPr>
          <a:xfrm>
            <a:off x="5722473" y="6457294"/>
            <a:ext cx="2916000" cy="252000"/>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OEM to make open for inspection</a:t>
            </a:r>
          </a:p>
        </p:txBody>
      </p:sp>
      <p:sp>
        <p:nvSpPr>
          <p:cNvPr id="47" name="Rechteck 111"/>
          <p:cNvSpPr/>
          <p:nvPr/>
        </p:nvSpPr>
        <p:spPr>
          <a:xfrm>
            <a:off x="8723527" y="6457294"/>
            <a:ext cx="2952000" cy="252000"/>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OEM to submit to technical service</a:t>
            </a:r>
          </a:p>
        </p:txBody>
      </p:sp>
      <p:sp>
        <p:nvSpPr>
          <p:cNvPr id="4" name="Title 3"/>
          <p:cNvSpPr>
            <a:spLocks noGrp="1"/>
          </p:cNvSpPr>
          <p:nvPr>
            <p:ph type="title"/>
          </p:nvPr>
        </p:nvSpPr>
        <p:spPr>
          <a:xfrm>
            <a:off x="603066" y="103867"/>
            <a:ext cx="10515600" cy="628920"/>
          </a:xfrm>
        </p:spPr>
        <p:txBody>
          <a:bodyPr>
            <a:normAutofit fontScale="90000"/>
          </a:bodyPr>
          <a:lstStyle/>
          <a:p>
            <a:r>
              <a:rPr lang="en-GB" sz="4000" dirty="0"/>
              <a:t>Assessment Structure: Safety Concept and Validation</a:t>
            </a:r>
          </a:p>
        </p:txBody>
      </p:sp>
      <p:cxnSp>
        <p:nvCxnSpPr>
          <p:cNvPr id="81" name="Gerade Verbindung mit Pfeil 80"/>
          <p:cNvCxnSpPr>
            <a:stCxn id="63" idx="3"/>
            <a:endCxn id="80" idx="1"/>
          </p:cNvCxnSpPr>
          <p:nvPr/>
        </p:nvCxnSpPr>
        <p:spPr>
          <a:xfrm>
            <a:off x="6636451" y="5870145"/>
            <a:ext cx="265847" cy="193147"/>
          </a:xfrm>
          <a:prstGeom prst="straightConnector1">
            <a:avLst/>
          </a:prstGeom>
          <a:noFill/>
          <a:ln w="9525" cap="flat" cmpd="sng" algn="ctr">
            <a:solidFill>
              <a:srgbClr val="000000"/>
            </a:solidFill>
            <a:prstDash val="solid"/>
            <a:tailEnd type="triangle"/>
          </a:ln>
          <a:effectLst/>
        </p:spPr>
      </p:cxnSp>
      <p:cxnSp>
        <p:nvCxnSpPr>
          <p:cNvPr id="82" name="Gerade Verbindung mit Pfeil 81"/>
          <p:cNvCxnSpPr/>
          <p:nvPr/>
        </p:nvCxnSpPr>
        <p:spPr>
          <a:xfrm>
            <a:off x="3308645" y="5435373"/>
            <a:ext cx="168424" cy="0"/>
          </a:xfrm>
          <a:prstGeom prst="straightConnector1">
            <a:avLst/>
          </a:prstGeom>
          <a:noFill/>
          <a:ln w="9525" cap="flat" cmpd="sng" algn="ctr">
            <a:solidFill>
              <a:srgbClr val="000000"/>
            </a:solidFill>
            <a:prstDash val="solid"/>
            <a:tailEnd type="triangle"/>
          </a:ln>
          <a:effectLst/>
        </p:spPr>
      </p:cxnSp>
    </p:spTree>
    <p:extLst>
      <p:ext uri="{BB962C8B-B14F-4D97-AF65-F5344CB8AC3E}">
        <p14:creationId xmlns:p14="http://schemas.microsoft.com/office/powerpoint/2010/main" val="3546886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Gleichschenkliges Dreieck 3"/>
          <p:cNvSpPr/>
          <p:nvPr/>
        </p:nvSpPr>
        <p:spPr>
          <a:xfrm>
            <a:off x="623392" y="1172875"/>
            <a:ext cx="11017224" cy="926564"/>
          </a:xfrm>
          <a:prstGeom prst="triangl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lt1"/>
                </a:solidFill>
              </a:rPr>
              <a:t>Certification </a:t>
            </a:r>
            <a:br>
              <a:rPr lang="en-US" sz="1400" dirty="0">
                <a:solidFill>
                  <a:schemeClr val="lt1"/>
                </a:solidFill>
              </a:rPr>
            </a:br>
            <a:r>
              <a:rPr lang="en-US" sz="1400" dirty="0">
                <a:solidFill>
                  <a:schemeClr val="lt1"/>
                </a:solidFill>
              </a:rPr>
              <a:t>of Automated Driving Systems (L3-L5)</a:t>
            </a:r>
            <a:br>
              <a:rPr lang="en-US" sz="1400" dirty="0">
                <a:solidFill>
                  <a:schemeClr val="lt1"/>
                </a:solidFill>
              </a:rPr>
            </a:br>
            <a:r>
              <a:rPr lang="en-US" sz="1400" dirty="0">
                <a:solidFill>
                  <a:schemeClr val="lt1"/>
                </a:solidFill>
              </a:rPr>
              <a:t>Objective: System is safe and technical compliant</a:t>
            </a:r>
            <a:br>
              <a:rPr lang="en-US" sz="1400" dirty="0">
                <a:solidFill>
                  <a:schemeClr val="lt1"/>
                </a:solidFill>
              </a:rPr>
            </a:br>
            <a:endParaRPr lang="en-US" sz="1400" dirty="0">
              <a:solidFill>
                <a:schemeClr val="lt1"/>
              </a:solidFill>
            </a:endParaRPr>
          </a:p>
        </p:txBody>
      </p:sp>
      <p:sp>
        <p:nvSpPr>
          <p:cNvPr id="5" name="Rechteck 4"/>
          <p:cNvSpPr/>
          <p:nvPr/>
        </p:nvSpPr>
        <p:spPr>
          <a:xfrm>
            <a:off x="623392" y="2271458"/>
            <a:ext cx="11017224" cy="432000"/>
          </a:xfrm>
          <a:prstGeom prst="rect">
            <a:avLst/>
          </a:prstGeom>
          <a:solidFill>
            <a:srgbClr val="004B96"/>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rgbClr val="FFFFFF"/>
                </a:solidFill>
                <a:effectLst/>
                <a:uLnTx/>
                <a:uFillTx/>
                <a:latin typeface="CorpoS"/>
                <a:ea typeface="+mn-ea"/>
                <a:cs typeface="+mn-cs"/>
              </a:rPr>
              <a:t>Assessment </a:t>
            </a:r>
            <a:r>
              <a:rPr kumimoji="0" lang="en-US" sz="1467" b="0" i="0" u="none" strike="noStrike" kern="0" cap="none" spc="0" normalizeH="0" baseline="0" noProof="0" dirty="0">
                <a:ln>
                  <a:noFill/>
                </a:ln>
                <a:solidFill>
                  <a:srgbClr val="FFFFFF"/>
                </a:solidFill>
                <a:effectLst/>
                <a:uLnTx/>
                <a:uFillTx/>
                <a:latin typeface="CorpoS"/>
                <a:ea typeface="+mn-ea"/>
                <a:cs typeface="+mn-cs"/>
                <a:sym typeface="Wingdings" panose="05000000000000000000" pitchFamily="2" charset="2"/>
              </a:rPr>
              <a:t> Focus Safety Concept and Validation</a:t>
            </a:r>
            <a:endParaRPr kumimoji="0" lang="en-US" sz="1467" b="0" i="0" u="none" strike="noStrike" kern="0" cap="none" spc="0" normalizeH="0" baseline="0" noProof="0" dirty="0">
              <a:ln>
                <a:noFill/>
              </a:ln>
              <a:solidFill>
                <a:srgbClr val="FFFFFF"/>
              </a:solidFill>
              <a:effectLst/>
              <a:uLnTx/>
              <a:uFillTx/>
              <a:latin typeface="CorpoS"/>
              <a:ea typeface="+mn-ea"/>
              <a:cs typeface="+mn-cs"/>
            </a:endParaRPr>
          </a:p>
        </p:txBody>
      </p:sp>
      <p:sp>
        <p:nvSpPr>
          <p:cNvPr id="6" name="Rechteck 5"/>
          <p:cNvSpPr/>
          <p:nvPr/>
        </p:nvSpPr>
        <p:spPr>
          <a:xfrm>
            <a:off x="637030" y="2883083"/>
            <a:ext cx="2749941" cy="64016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rgbClr val="000000"/>
                </a:solidFill>
                <a:effectLst/>
                <a:uLnTx/>
                <a:uFillTx/>
                <a:latin typeface="CorpoS"/>
                <a:ea typeface="+mn-ea"/>
                <a:cs typeface="+mn-cs"/>
              </a:rPr>
              <a:t>General system safety requirements</a:t>
            </a:r>
          </a:p>
        </p:txBody>
      </p:sp>
      <p:sp>
        <p:nvSpPr>
          <p:cNvPr id="7" name="Rechteck 6"/>
          <p:cNvSpPr/>
          <p:nvPr/>
        </p:nvSpPr>
        <p:spPr>
          <a:xfrm>
            <a:off x="628641" y="4575987"/>
            <a:ext cx="2744692" cy="85714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rgbClr val="000000"/>
                </a:solidFill>
                <a:effectLst/>
                <a:uLnTx/>
                <a:uFillTx/>
                <a:latin typeface="CorpoS"/>
                <a:ea typeface="+mn-ea"/>
                <a:cs typeface="+mn-cs"/>
              </a:rPr>
              <a:t>Traffic rules</a:t>
            </a:r>
          </a:p>
        </p:txBody>
      </p:sp>
      <p:sp>
        <p:nvSpPr>
          <p:cNvPr id="8" name="Rechteck 7"/>
          <p:cNvSpPr/>
          <p:nvPr/>
        </p:nvSpPr>
        <p:spPr>
          <a:xfrm>
            <a:off x="3987688" y="2880345"/>
            <a:ext cx="1800200" cy="409507"/>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Internal vehicle HMI</a:t>
            </a:r>
          </a:p>
        </p:txBody>
      </p:sp>
      <p:sp>
        <p:nvSpPr>
          <p:cNvPr id="9" name="Rechteck 8"/>
          <p:cNvSpPr/>
          <p:nvPr/>
        </p:nvSpPr>
        <p:spPr>
          <a:xfrm>
            <a:off x="3987688" y="3423400"/>
            <a:ext cx="1800200" cy="409507"/>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Driver Monitoring</a:t>
            </a:r>
          </a:p>
        </p:txBody>
      </p:sp>
      <p:sp>
        <p:nvSpPr>
          <p:cNvPr id="10" name="Rechteck 9"/>
          <p:cNvSpPr/>
          <p:nvPr/>
        </p:nvSpPr>
        <p:spPr>
          <a:xfrm>
            <a:off x="3969976" y="3946775"/>
            <a:ext cx="1817911" cy="409507"/>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Transition Scenario</a:t>
            </a:r>
          </a:p>
        </p:txBody>
      </p:sp>
      <p:sp>
        <p:nvSpPr>
          <p:cNvPr id="11" name="Rechteck 10"/>
          <p:cNvSpPr/>
          <p:nvPr/>
        </p:nvSpPr>
        <p:spPr>
          <a:xfrm>
            <a:off x="3969975" y="4575987"/>
            <a:ext cx="1817911" cy="857146"/>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The system complies with traffic rules/traffic laws</a:t>
            </a:r>
          </a:p>
        </p:txBody>
      </p:sp>
      <p:cxnSp>
        <p:nvCxnSpPr>
          <p:cNvPr id="12" name="Gerade Verbindung mit Pfeil 11"/>
          <p:cNvCxnSpPr>
            <a:endCxn id="8" idx="1"/>
          </p:cNvCxnSpPr>
          <p:nvPr/>
        </p:nvCxnSpPr>
        <p:spPr>
          <a:xfrm flipV="1">
            <a:off x="3386971" y="3085099"/>
            <a:ext cx="600717" cy="127877"/>
          </a:xfrm>
          <a:prstGeom prst="straightConnector1">
            <a:avLst/>
          </a:prstGeom>
          <a:noFill/>
          <a:ln w="9525" cap="flat" cmpd="sng" algn="ctr">
            <a:solidFill>
              <a:srgbClr val="000000"/>
            </a:solidFill>
            <a:prstDash val="solid"/>
            <a:tailEnd type="triangle"/>
          </a:ln>
          <a:effectLst/>
        </p:spPr>
      </p:cxnSp>
      <p:cxnSp>
        <p:nvCxnSpPr>
          <p:cNvPr id="13" name="Gerade Verbindung mit Pfeil 12"/>
          <p:cNvCxnSpPr>
            <a:endCxn id="9" idx="1"/>
          </p:cNvCxnSpPr>
          <p:nvPr/>
        </p:nvCxnSpPr>
        <p:spPr>
          <a:xfrm>
            <a:off x="3386971" y="3212976"/>
            <a:ext cx="600717" cy="415178"/>
          </a:xfrm>
          <a:prstGeom prst="straightConnector1">
            <a:avLst/>
          </a:prstGeom>
          <a:noFill/>
          <a:ln w="9525" cap="flat" cmpd="sng" algn="ctr">
            <a:solidFill>
              <a:srgbClr val="000000"/>
            </a:solidFill>
            <a:prstDash val="solid"/>
            <a:tailEnd type="triangle"/>
          </a:ln>
          <a:effectLst/>
        </p:spPr>
      </p:cxnSp>
      <p:cxnSp>
        <p:nvCxnSpPr>
          <p:cNvPr id="14" name="Gerade Verbindung mit Pfeil 13"/>
          <p:cNvCxnSpPr>
            <a:stCxn id="6" idx="3"/>
            <a:endCxn id="10" idx="1"/>
          </p:cNvCxnSpPr>
          <p:nvPr/>
        </p:nvCxnSpPr>
        <p:spPr>
          <a:xfrm>
            <a:off x="3386971" y="3203166"/>
            <a:ext cx="583005" cy="948363"/>
          </a:xfrm>
          <a:prstGeom prst="straightConnector1">
            <a:avLst/>
          </a:prstGeom>
          <a:noFill/>
          <a:ln w="9525" cap="flat" cmpd="sng" algn="ctr">
            <a:solidFill>
              <a:srgbClr val="000000"/>
            </a:solidFill>
            <a:prstDash val="solid"/>
            <a:tailEnd type="triangle"/>
          </a:ln>
          <a:effectLst/>
        </p:spPr>
      </p:cxnSp>
      <p:cxnSp>
        <p:nvCxnSpPr>
          <p:cNvPr id="15" name="Gerade Verbindung mit Pfeil 14"/>
          <p:cNvCxnSpPr>
            <a:stCxn id="11" idx="3"/>
            <a:endCxn id="16" idx="1"/>
          </p:cNvCxnSpPr>
          <p:nvPr/>
        </p:nvCxnSpPr>
        <p:spPr>
          <a:xfrm>
            <a:off x="5787886" y="5004560"/>
            <a:ext cx="330138" cy="2160"/>
          </a:xfrm>
          <a:prstGeom prst="straightConnector1">
            <a:avLst/>
          </a:prstGeom>
          <a:noFill/>
          <a:ln w="9525" cap="flat" cmpd="sng" algn="ctr">
            <a:solidFill>
              <a:srgbClr val="000000"/>
            </a:solidFill>
            <a:prstDash val="solid"/>
            <a:tailEnd type="triangle"/>
          </a:ln>
          <a:effectLst/>
        </p:spPr>
      </p:cxnSp>
      <p:sp>
        <p:nvSpPr>
          <p:cNvPr id="16" name="Rechteck 15"/>
          <p:cNvSpPr/>
          <p:nvPr/>
        </p:nvSpPr>
        <p:spPr>
          <a:xfrm>
            <a:off x="6118024" y="4580307"/>
            <a:ext cx="2805053" cy="852826"/>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orpoS"/>
                <a:ea typeface="+mn-ea"/>
                <a:cs typeface="+mn-cs"/>
              </a:rPr>
              <a:t>Integration/Implementation testing: Test Reports</a:t>
            </a:r>
          </a:p>
          <a:p>
            <a:pPr algn="ctr" defTabSz="914271">
              <a:defRPr/>
            </a:pPr>
            <a:r>
              <a:rPr lang="en-US" sz="1200" i="1" kern="0" dirty="0">
                <a:solidFill>
                  <a:srgbClr val="000000"/>
                </a:solidFill>
                <a:latin typeface="CorpoS"/>
              </a:rPr>
              <a:t>(Note: Analysis of relevant traffic rules/laws </a:t>
            </a:r>
            <a:r>
              <a:rPr lang="en-US" sz="1200" i="1" kern="0" dirty="0">
                <a:solidFill>
                  <a:srgbClr val="000000"/>
                </a:solidFill>
                <a:latin typeface="CorpoS"/>
                <a:sym typeface="Wingdings" panose="05000000000000000000" pitchFamily="2" charset="2"/>
              </a:rPr>
              <a:t>is part of the process audit) </a:t>
            </a:r>
            <a:endParaRPr kumimoji="0" lang="en-US" sz="1200" b="0" i="1" u="none" strike="noStrike" kern="0" cap="none" spc="0" normalizeH="0" baseline="0" noProof="0" dirty="0">
              <a:ln>
                <a:noFill/>
              </a:ln>
              <a:solidFill>
                <a:srgbClr val="000000"/>
              </a:solidFill>
              <a:effectLst/>
              <a:uLnTx/>
              <a:uFillTx/>
              <a:latin typeface="CorpoS"/>
            </a:endParaRPr>
          </a:p>
        </p:txBody>
      </p:sp>
      <p:cxnSp>
        <p:nvCxnSpPr>
          <p:cNvPr id="17" name="Gerade Verbindung mit Pfeil 16"/>
          <p:cNvCxnSpPr>
            <a:stCxn id="7" idx="3"/>
            <a:endCxn id="11" idx="1"/>
          </p:cNvCxnSpPr>
          <p:nvPr/>
        </p:nvCxnSpPr>
        <p:spPr>
          <a:xfrm>
            <a:off x="3373333" y="5004560"/>
            <a:ext cx="596642" cy="0"/>
          </a:xfrm>
          <a:prstGeom prst="straightConnector1">
            <a:avLst/>
          </a:prstGeom>
          <a:noFill/>
          <a:ln w="9525" cap="flat" cmpd="sng" algn="ctr">
            <a:solidFill>
              <a:srgbClr val="000000"/>
            </a:solidFill>
            <a:prstDash val="solid"/>
            <a:tailEnd type="triangle"/>
          </a:ln>
          <a:effectLst/>
        </p:spPr>
      </p:cxnSp>
      <p:sp>
        <p:nvSpPr>
          <p:cNvPr id="20" name="Rechteck 19"/>
          <p:cNvSpPr/>
          <p:nvPr/>
        </p:nvSpPr>
        <p:spPr>
          <a:xfrm>
            <a:off x="6136912" y="2891194"/>
            <a:ext cx="2732773" cy="1465088"/>
          </a:xfrm>
          <a:prstGeom prst="rect">
            <a:avLst/>
          </a:prstGeom>
          <a:solidFill>
            <a:srgbClr val="FFFFFF">
              <a:lumMod val="65000"/>
            </a:srgbClr>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rPr>
              <a:t>Requirements </a:t>
            </a:r>
            <a:r>
              <a:rPr kumimoji="0" lang="en-US" sz="1400" b="0" i="0" u="none" strike="noStrike" kern="0" cap="none" spc="0" normalizeH="0" baseline="0" noProof="0" dirty="0" err="1">
                <a:ln>
                  <a:noFill/>
                </a:ln>
                <a:solidFill>
                  <a:srgbClr val="000000"/>
                </a:solidFill>
                <a:effectLst/>
                <a:uLnTx/>
                <a:uFillTx/>
                <a:latin typeface="CorpoS"/>
              </a:rPr>
              <a:t>tbd</a:t>
            </a:r>
            <a:r>
              <a:rPr kumimoji="0" lang="en-US" sz="1400" b="0" i="0" u="none" strike="noStrike" kern="0" cap="none" spc="0" normalizeH="0" baseline="0" noProof="0" dirty="0">
                <a:ln>
                  <a:noFill/>
                </a:ln>
                <a:solidFill>
                  <a:srgbClr val="000000"/>
                </a:solidFill>
                <a:effectLst/>
                <a:uLnTx/>
                <a:uFillTx/>
                <a:latin typeface="CorpoS"/>
              </a:rPr>
              <a:t> in the regulation (Annex 3 General requirements)</a:t>
            </a:r>
          </a:p>
          <a:p>
            <a:pPr marL="0" marR="0" lvl="0" indent="0" algn="ctr" defTabSz="914271" eaLnBrk="1" fontAlgn="auto" latinLnBrk="0" hangingPunct="1">
              <a:lnSpc>
                <a:spcPct val="100000"/>
              </a:lnSpc>
              <a:spcBef>
                <a:spcPts val="0"/>
              </a:spcBef>
              <a:spcAft>
                <a:spcPts val="0"/>
              </a:spcAft>
              <a:buClrTx/>
              <a:buSzTx/>
              <a:buFontTx/>
              <a:buNone/>
              <a:tabLst/>
              <a:defRPr/>
            </a:pPr>
            <a:r>
              <a:rPr lang="en-US" sz="1400" kern="0" dirty="0">
                <a:solidFill>
                  <a:srgbClr val="000000"/>
                </a:solidFill>
                <a:latin typeface="CorpoS"/>
              </a:rPr>
              <a:t>OEM to explain the strategy and the requirements’ implementation in the system</a:t>
            </a:r>
            <a:endParaRPr kumimoji="0" lang="en-US" sz="1400" b="0" i="0" u="none" strike="noStrike" kern="0" cap="none" spc="0" normalizeH="0" baseline="0" noProof="0" dirty="0">
              <a:ln>
                <a:noFill/>
              </a:ln>
              <a:solidFill>
                <a:srgbClr val="000000"/>
              </a:solidFill>
              <a:effectLst/>
              <a:uLnTx/>
              <a:uFillTx/>
              <a:latin typeface="CorpoS"/>
            </a:endParaRPr>
          </a:p>
        </p:txBody>
      </p:sp>
      <p:cxnSp>
        <p:nvCxnSpPr>
          <p:cNvPr id="21" name="Gerade Verbindung mit Pfeil 20"/>
          <p:cNvCxnSpPr/>
          <p:nvPr/>
        </p:nvCxnSpPr>
        <p:spPr>
          <a:xfrm>
            <a:off x="5787888" y="3084612"/>
            <a:ext cx="344116" cy="486"/>
          </a:xfrm>
          <a:prstGeom prst="straightConnector1">
            <a:avLst/>
          </a:prstGeom>
          <a:noFill/>
          <a:ln w="9525" cap="flat" cmpd="sng" algn="ctr">
            <a:solidFill>
              <a:srgbClr val="000000"/>
            </a:solidFill>
            <a:prstDash val="solid"/>
            <a:tailEnd type="triangle"/>
          </a:ln>
          <a:effectLst/>
        </p:spPr>
      </p:cxnSp>
      <p:cxnSp>
        <p:nvCxnSpPr>
          <p:cNvPr id="22" name="Gerade Verbindung mit Pfeil 21"/>
          <p:cNvCxnSpPr>
            <a:endCxn id="20" idx="1"/>
          </p:cNvCxnSpPr>
          <p:nvPr/>
        </p:nvCxnSpPr>
        <p:spPr>
          <a:xfrm flipV="1">
            <a:off x="5787888" y="3623738"/>
            <a:ext cx="349024" cy="0"/>
          </a:xfrm>
          <a:prstGeom prst="straightConnector1">
            <a:avLst/>
          </a:prstGeom>
          <a:noFill/>
          <a:ln w="9525" cap="flat" cmpd="sng" algn="ctr">
            <a:solidFill>
              <a:srgbClr val="000000"/>
            </a:solidFill>
            <a:prstDash val="solid"/>
            <a:tailEnd type="triangle"/>
          </a:ln>
          <a:effectLst/>
        </p:spPr>
      </p:cxnSp>
      <p:cxnSp>
        <p:nvCxnSpPr>
          <p:cNvPr id="23" name="Gerade Verbindung mit Pfeil 22"/>
          <p:cNvCxnSpPr/>
          <p:nvPr/>
        </p:nvCxnSpPr>
        <p:spPr>
          <a:xfrm flipV="1">
            <a:off x="5787887" y="4151528"/>
            <a:ext cx="344117" cy="1"/>
          </a:xfrm>
          <a:prstGeom prst="straightConnector1">
            <a:avLst/>
          </a:prstGeom>
          <a:noFill/>
          <a:ln w="9525" cap="flat" cmpd="sng" algn="ctr">
            <a:solidFill>
              <a:srgbClr val="000000"/>
            </a:solidFill>
            <a:prstDash val="solid"/>
            <a:tailEnd type="triangle"/>
          </a:ln>
          <a:effectLst/>
        </p:spPr>
      </p:cxnSp>
      <p:sp>
        <p:nvSpPr>
          <p:cNvPr id="24" name="Rechteck 18"/>
          <p:cNvSpPr/>
          <p:nvPr/>
        </p:nvSpPr>
        <p:spPr>
          <a:xfrm>
            <a:off x="9174763" y="4575987"/>
            <a:ext cx="2424207" cy="857146"/>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lang="en-US" sz="1467" kern="0" dirty="0">
                <a:solidFill>
                  <a:srgbClr val="000000"/>
                </a:solidFill>
                <a:latin typeface="CorpoS"/>
              </a:rPr>
              <a:t>Self declaration</a:t>
            </a:r>
            <a:endParaRPr kumimoji="0" lang="en-US" sz="1467" b="0" i="0" u="none" strike="noStrike" kern="0" cap="none" spc="0" normalizeH="0" baseline="0" noProof="0" dirty="0">
              <a:ln>
                <a:noFill/>
              </a:ln>
              <a:solidFill>
                <a:srgbClr val="000000"/>
              </a:solidFill>
              <a:effectLst/>
              <a:uLnTx/>
              <a:uFillTx/>
              <a:latin typeface="CorpoS"/>
              <a:ea typeface="+mn-ea"/>
              <a:cs typeface="+mn-cs"/>
            </a:endParaRPr>
          </a:p>
        </p:txBody>
      </p:sp>
      <p:sp>
        <p:nvSpPr>
          <p:cNvPr id="25" name="Rechteck 18"/>
          <p:cNvSpPr/>
          <p:nvPr/>
        </p:nvSpPr>
        <p:spPr>
          <a:xfrm>
            <a:off x="9170127" y="2891194"/>
            <a:ext cx="2428844" cy="1465088"/>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lang="en-US" sz="1467" kern="0" dirty="0">
                <a:solidFill>
                  <a:srgbClr val="000000"/>
                </a:solidFill>
                <a:latin typeface="CorpoS"/>
              </a:rPr>
              <a:t>Part of this to be (exemplarily) covered by real-world test drive and OEM self declaration</a:t>
            </a:r>
            <a:endParaRPr kumimoji="0" lang="en-US" sz="1467" b="0" i="0" u="none" strike="noStrike" kern="0" cap="none" spc="0" normalizeH="0" baseline="0" noProof="0" dirty="0">
              <a:ln>
                <a:noFill/>
              </a:ln>
              <a:solidFill>
                <a:srgbClr val="000000"/>
              </a:solidFill>
              <a:effectLst/>
              <a:uLnTx/>
              <a:uFillTx/>
              <a:latin typeface="CorpoS"/>
              <a:ea typeface="+mn-ea"/>
              <a:cs typeface="+mn-cs"/>
            </a:endParaRPr>
          </a:p>
        </p:txBody>
      </p:sp>
      <p:sp>
        <p:nvSpPr>
          <p:cNvPr id="26" name="Rechteck 110"/>
          <p:cNvSpPr/>
          <p:nvPr/>
        </p:nvSpPr>
        <p:spPr>
          <a:xfrm>
            <a:off x="5683284" y="6470357"/>
            <a:ext cx="2916000" cy="252000"/>
          </a:xfrm>
          <a:prstGeom prst="rect">
            <a:avLst/>
          </a:prstGeom>
          <a:solidFill>
            <a:srgbClr val="FFC0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OEM to make open for inspection</a:t>
            </a:r>
          </a:p>
        </p:txBody>
      </p:sp>
      <p:sp>
        <p:nvSpPr>
          <p:cNvPr id="27" name="Rechteck 111"/>
          <p:cNvSpPr/>
          <p:nvPr/>
        </p:nvSpPr>
        <p:spPr>
          <a:xfrm>
            <a:off x="8684338" y="6470357"/>
            <a:ext cx="2952000" cy="252000"/>
          </a:xfrm>
          <a:prstGeom prst="rect">
            <a:avLst/>
          </a:prstGeom>
          <a:solidFill>
            <a:srgbClr val="92D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27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rpoS"/>
                <a:ea typeface="+mn-ea"/>
                <a:cs typeface="+mn-cs"/>
              </a:rPr>
              <a:t>OEM to submit to technical service</a:t>
            </a:r>
          </a:p>
        </p:txBody>
      </p:sp>
      <p:sp>
        <p:nvSpPr>
          <p:cNvPr id="28" name="Title 3"/>
          <p:cNvSpPr>
            <a:spLocks noGrp="1"/>
          </p:cNvSpPr>
          <p:nvPr>
            <p:ph type="title"/>
          </p:nvPr>
        </p:nvSpPr>
        <p:spPr>
          <a:xfrm>
            <a:off x="603066" y="182245"/>
            <a:ext cx="10515600" cy="628920"/>
          </a:xfrm>
        </p:spPr>
        <p:txBody>
          <a:bodyPr>
            <a:normAutofit fontScale="90000"/>
          </a:bodyPr>
          <a:lstStyle/>
          <a:p>
            <a:r>
              <a:rPr lang="en-GB" sz="4000" dirty="0"/>
              <a:t>Assessment Structure: Safety Concept and Validation</a:t>
            </a:r>
          </a:p>
        </p:txBody>
      </p:sp>
    </p:spTree>
    <p:extLst>
      <p:ext uri="{BB962C8B-B14F-4D97-AF65-F5344CB8AC3E}">
        <p14:creationId xmlns:p14="http://schemas.microsoft.com/office/powerpoint/2010/main" val="11143494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8123"/>
            <a:ext cx="10810876" cy="1325563"/>
          </a:xfrm>
          <a:solidFill>
            <a:schemeClr val="accent1">
              <a:lumMod val="75000"/>
            </a:schemeClr>
          </a:solidFill>
        </p:spPr>
        <p:txBody>
          <a:bodyPr/>
          <a:lstStyle/>
          <a:p>
            <a:pPr marL="85725" indent="276225"/>
            <a:r>
              <a:rPr lang="en-US" b="1" dirty="0">
                <a:solidFill>
                  <a:schemeClr val="bg1"/>
                </a:solidFill>
              </a:rPr>
              <a:t>Physical Certification Tests on Proving Grounds</a:t>
            </a:r>
          </a:p>
        </p:txBody>
      </p:sp>
    </p:spTree>
    <p:extLst>
      <p:ext uri="{BB962C8B-B14F-4D97-AF65-F5344CB8AC3E}">
        <p14:creationId xmlns:p14="http://schemas.microsoft.com/office/powerpoint/2010/main" val="580157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dirty="0"/>
              <a:t>Relevant test scenarios on proving grounds for the urban use-case – OICA views</a:t>
            </a:r>
          </a:p>
        </p:txBody>
      </p:sp>
    </p:spTree>
    <p:extLst>
      <p:ext uri="{BB962C8B-B14F-4D97-AF65-F5344CB8AC3E}">
        <p14:creationId xmlns:p14="http://schemas.microsoft.com/office/powerpoint/2010/main" val="594856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Introduction/basis for discussion</a:t>
            </a:r>
          </a:p>
        </p:txBody>
      </p:sp>
      <p:sp>
        <p:nvSpPr>
          <p:cNvPr id="3" name="Inhaltsplatzhalter 2"/>
          <p:cNvSpPr>
            <a:spLocks noGrp="1"/>
          </p:cNvSpPr>
          <p:nvPr>
            <p:ph idx="1"/>
          </p:nvPr>
        </p:nvSpPr>
        <p:spPr/>
        <p:txBody>
          <a:bodyPr>
            <a:normAutofit fontScale="92500" lnSpcReduction="20000"/>
          </a:bodyPr>
          <a:lstStyle/>
          <a:p>
            <a:r>
              <a:rPr lang="en-US" sz="2000" dirty="0"/>
              <a:t>The next slides are based on the concept document “Structure of a future Regulation of autonomous vehicles” that OICA provided to the TF </a:t>
            </a:r>
            <a:r>
              <a:rPr lang="en-US" sz="2000" dirty="0" err="1"/>
              <a:t>AutoVeh</a:t>
            </a:r>
            <a:r>
              <a:rPr lang="en-US" sz="2000" dirty="0"/>
              <a:t> at the meeting in Den Haag</a:t>
            </a:r>
            <a:br>
              <a:rPr lang="en-US" sz="2000" dirty="0"/>
            </a:br>
            <a:r>
              <a:rPr lang="en-US" sz="2000" dirty="0">
                <a:sym typeface="Wingdings" panose="05000000000000000000" pitchFamily="2" charset="2"/>
              </a:rPr>
              <a:t> S</a:t>
            </a:r>
            <a:r>
              <a:rPr lang="en-US" sz="2000" dirty="0"/>
              <a:t>pecial requirements for the use-case urban traffic: See Annex 5, paragraph 2: “Physical tests required for type approval/certification”</a:t>
            </a:r>
          </a:p>
          <a:p>
            <a:r>
              <a:rPr lang="en-US" sz="2000" dirty="0"/>
              <a:t>The intention of this presentation is to start the discussion and explain a proposal on four critical test scenarios for the urban use-case that are suitable for testing on proving grounds. There may be additional scenarios to be added</a:t>
            </a:r>
          </a:p>
          <a:p>
            <a:r>
              <a:rPr lang="en-US" sz="2000" dirty="0"/>
              <a:t>These four critical test scenarios for the urban-use-case were presented at the 1</a:t>
            </a:r>
            <a:r>
              <a:rPr lang="en-US" sz="2000" baseline="30000" dirty="0"/>
              <a:t>st</a:t>
            </a:r>
            <a:r>
              <a:rPr lang="en-US" sz="2000" dirty="0"/>
              <a:t> meeting of the subgroup physical testing and audit in Den Haag (TFAV-SG1-01-02)  and were supported by the group as a starting point. OICA was asked to continue the work for specifying </a:t>
            </a:r>
            <a:r>
              <a:rPr lang="en-US" sz="2000" dirty="0">
                <a:sym typeface="Wingdings" panose="05000000000000000000" pitchFamily="2" charset="2"/>
              </a:rPr>
              <a:t>reproducible tests (i.e. define parameters like e.g. speed and distances, infrastructure, targets, pass/fail criteria, test equipment etc.).</a:t>
            </a:r>
          </a:p>
          <a:p>
            <a:r>
              <a:rPr lang="en-US" sz="2000" dirty="0"/>
              <a:t>This updated presentation is based on TFAV-SG1-01-02 and adds a first collection of parameters that need to be defined when developing the test procedures. There may be additional parameters to be specified.</a:t>
            </a:r>
          </a:p>
          <a:p>
            <a:r>
              <a:rPr lang="en-US" sz="2000" dirty="0"/>
              <a:t>It should be noted that defined tests on proving grounds (test tracks) are only one single element in the overall concept of the system certification/assessment. Additional scenarios are addressed by other means e.g. during the real-world-driving test and the audit/assessment.</a:t>
            </a:r>
          </a:p>
          <a:p>
            <a:endParaRPr lang="en-US" dirty="0"/>
          </a:p>
          <a:p>
            <a:endParaRPr lang="en-US" dirty="0"/>
          </a:p>
        </p:txBody>
      </p:sp>
    </p:spTree>
    <p:extLst>
      <p:ext uri="{BB962C8B-B14F-4D97-AF65-F5344CB8AC3E}">
        <p14:creationId xmlns:p14="http://schemas.microsoft.com/office/powerpoint/2010/main" val="774670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Scenario Justification</a:t>
            </a:r>
          </a:p>
        </p:txBody>
      </p:sp>
      <p:sp>
        <p:nvSpPr>
          <p:cNvPr id="3" name="Inhaltsplatzhalter 2"/>
          <p:cNvSpPr>
            <a:spLocks noGrp="1"/>
          </p:cNvSpPr>
          <p:nvPr>
            <p:ph idx="1"/>
          </p:nvPr>
        </p:nvSpPr>
        <p:spPr/>
        <p:txBody>
          <a:bodyPr>
            <a:normAutofit/>
          </a:bodyPr>
          <a:lstStyle/>
          <a:p>
            <a:r>
              <a:rPr lang="en-US" sz="2000" dirty="0"/>
              <a:t>In a first step, the proposed test scenarios were identified and evaluated with an “engineering judgement approach” based on two criteria:</a:t>
            </a:r>
          </a:p>
          <a:p>
            <a:pPr marL="541338" lvl="1" indent="-271463">
              <a:buFontTx/>
              <a:buChar char="-"/>
            </a:pPr>
            <a:r>
              <a:rPr lang="en-US" sz="2000" u="sng" dirty="0"/>
              <a:t>Criteria </a:t>
            </a:r>
            <a:r>
              <a:rPr lang="en-US" sz="2000" dirty="0"/>
              <a:t>1: Performance based technical difficulty/complexity for the system to detect/manage the particular situation</a:t>
            </a:r>
          </a:p>
          <a:p>
            <a:pPr marL="541338" lvl="1" indent="-271463">
              <a:buFontTx/>
              <a:buChar char="-"/>
            </a:pPr>
            <a:r>
              <a:rPr lang="en-US" sz="2000" u="sng" dirty="0">
                <a:sym typeface="Wingdings" panose="05000000000000000000" pitchFamily="2" charset="2"/>
              </a:rPr>
              <a:t>Criteria 2: </a:t>
            </a:r>
            <a:r>
              <a:rPr lang="en-US" sz="2000" dirty="0">
                <a:sym typeface="Wingdings" panose="05000000000000000000" pitchFamily="2" charset="2"/>
              </a:rPr>
              <a:t>Injury/crash severity</a:t>
            </a:r>
          </a:p>
          <a:p>
            <a:pPr marL="228600" lvl="1">
              <a:spcBef>
                <a:spcPts val="1000"/>
              </a:spcBef>
            </a:pPr>
            <a:r>
              <a:rPr lang="en-US" sz="2000" dirty="0">
                <a:sym typeface="Wingdings" panose="05000000000000000000" pitchFamily="2" charset="2"/>
              </a:rPr>
              <a:t>Remark: It was qualitatively considered that the scenarios should have a significant relevance /occurrence probability in traffic</a:t>
            </a:r>
          </a:p>
          <a:p>
            <a:pPr marL="228600" lvl="1">
              <a:spcBef>
                <a:spcPts val="1000"/>
              </a:spcBef>
            </a:pPr>
            <a:r>
              <a:rPr lang="en-US" sz="2000" dirty="0">
                <a:sym typeface="Wingdings" panose="05000000000000000000" pitchFamily="2" charset="2"/>
              </a:rPr>
              <a:t>Outlook: Additional statistics/external sources could be added in mid- and long-term to complete the justification on a scientific basis</a:t>
            </a:r>
          </a:p>
          <a:p>
            <a:endParaRPr lang="en-US" dirty="0"/>
          </a:p>
          <a:p>
            <a:pPr lvl="1"/>
            <a:endParaRPr lang="en-US" dirty="0"/>
          </a:p>
          <a:p>
            <a:endParaRPr lang="en-US" dirty="0"/>
          </a:p>
        </p:txBody>
      </p:sp>
    </p:spTree>
    <p:extLst>
      <p:ext uri="{BB962C8B-B14F-4D97-AF65-F5344CB8AC3E}">
        <p14:creationId xmlns:p14="http://schemas.microsoft.com/office/powerpoint/2010/main" val="1099358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Proposal Test Track Scenarios „Urban“</a:t>
            </a:r>
          </a:p>
        </p:txBody>
      </p:sp>
      <p:sp>
        <p:nvSpPr>
          <p:cNvPr id="3" name="Inhaltsplatzhalter 2"/>
          <p:cNvSpPr>
            <a:spLocks noGrp="1"/>
          </p:cNvSpPr>
          <p:nvPr>
            <p:ph idx="1"/>
          </p:nvPr>
        </p:nvSpPr>
        <p:spPr>
          <a:xfrm>
            <a:off x="838200" y="5103852"/>
            <a:ext cx="7932576" cy="1604963"/>
          </a:xfrm>
          <a:solidFill>
            <a:schemeClr val="bg1">
              <a:lumMod val="85000"/>
            </a:schemeClr>
          </a:solidFill>
        </p:spPr>
        <p:txBody>
          <a:bodyPr>
            <a:normAutofit/>
          </a:bodyPr>
          <a:lstStyle/>
          <a:p>
            <a:pPr marL="0" indent="0">
              <a:buNone/>
            </a:pPr>
            <a:r>
              <a:rPr lang="en-US" sz="1300" b="1" dirty="0">
                <a:latin typeface="Calibri" panose="020F0502020204030204" pitchFamily="34" charset="0"/>
                <a:sym typeface="Wingdings" panose="05000000000000000000" pitchFamily="2" charset="2"/>
              </a:rPr>
              <a:t>Justification:</a:t>
            </a:r>
          </a:p>
          <a:p>
            <a:pPr marL="0" indent="0">
              <a:buNone/>
            </a:pPr>
            <a:r>
              <a:rPr lang="en-US" sz="1300" dirty="0">
                <a:latin typeface="Calibri" panose="020F0502020204030204" pitchFamily="34" charset="0"/>
              </a:rPr>
              <a:t>Criteria 1: Technical difficulty/complexity for the system to detect/manage the situation</a:t>
            </a:r>
          </a:p>
          <a:p>
            <a:pPr lvl="1">
              <a:buFontTx/>
              <a:buChar char="-"/>
            </a:pPr>
            <a:r>
              <a:rPr lang="en-US" sz="1300" dirty="0">
                <a:latin typeface="Calibri" panose="020F0502020204030204" pitchFamily="34" charset="0"/>
              </a:rPr>
              <a:t>Path of other vehicles is difficult to predict/sense; high differential speeds </a:t>
            </a:r>
          </a:p>
          <a:p>
            <a:pPr marL="0" indent="0">
              <a:spcBef>
                <a:spcPts val="1200"/>
              </a:spcBef>
              <a:buNone/>
            </a:pPr>
            <a:r>
              <a:rPr lang="en-US" sz="1300" dirty="0">
                <a:latin typeface="Calibri" panose="020F0502020204030204" pitchFamily="34" charset="0"/>
                <a:sym typeface="Wingdings" panose="05000000000000000000" pitchFamily="2" charset="2"/>
              </a:rPr>
              <a:t>Criteria 2: Injury/crash severity</a:t>
            </a:r>
          </a:p>
          <a:p>
            <a:pPr lvl="1">
              <a:buFontTx/>
              <a:buChar char="-"/>
            </a:pPr>
            <a:r>
              <a:rPr lang="en-US" sz="1300" dirty="0">
                <a:latin typeface="Calibri" panose="020F0502020204030204" pitchFamily="34" charset="0"/>
                <a:sym typeface="Wingdings" panose="05000000000000000000" pitchFamily="2" charset="2"/>
              </a:rPr>
              <a:t>High severity due to side impact and high speeds of involved vehicles</a:t>
            </a:r>
            <a:endParaRPr lang="en-US" sz="1300" dirty="0">
              <a:sym typeface="Wingdings" panose="05000000000000000000" pitchFamily="2" charset="2"/>
            </a:endParaRPr>
          </a:p>
        </p:txBody>
      </p:sp>
      <p:sp>
        <p:nvSpPr>
          <p:cNvPr id="5" name="Inhaltsplatzhalter 3"/>
          <p:cNvSpPr txBox="1">
            <a:spLocks/>
          </p:cNvSpPr>
          <p:nvPr/>
        </p:nvSpPr>
        <p:spPr>
          <a:xfrm>
            <a:off x="3057495" y="1813487"/>
            <a:ext cx="5713281" cy="3113075"/>
          </a:xfrm>
          <a:prstGeom prst="rect">
            <a:avLst/>
          </a:prstGeom>
          <a:solidFill>
            <a:srgbClr val="9E9E9E">
              <a:alpha val="20000"/>
            </a:srgbClr>
          </a:solidFill>
        </p:spPr>
        <p:txBody>
          <a:bodyPr vert="horz" lIns="108000" tIns="72000" rIns="0" bIns="0" rtlCol="0" anchor="t" anchorCtr="0">
            <a:noAutofit/>
          </a:bodyPr>
          <a:lstStyle>
            <a:lvl1pPr marL="0" indent="0" algn="l" defTabSz="914271" rtl="0" eaLnBrk="1" latinLnBrk="0" hangingPunct="1">
              <a:lnSpc>
                <a:spcPct val="108000"/>
              </a:lnSpc>
              <a:spcBef>
                <a:spcPts val="0"/>
              </a:spcBef>
              <a:spcAft>
                <a:spcPts val="1008"/>
              </a:spcAft>
              <a:buFont typeface="+mj-lt"/>
              <a:buNone/>
              <a:defRPr sz="2000" b="0" i="0" kern="1200">
                <a:solidFill>
                  <a:schemeClr val="tx1"/>
                </a:solidFill>
                <a:latin typeface="+mn-lt"/>
                <a:ea typeface="+mn-ea"/>
                <a:cs typeface="+mn-cs"/>
              </a:defRPr>
            </a:lvl1pPr>
            <a:lvl2pPr marL="341952" indent="-341952" algn="l" defTabSz="914271" rtl="0" eaLnBrk="1" latinLnBrk="0" hangingPunct="1">
              <a:lnSpc>
                <a:spcPct val="108000"/>
              </a:lnSpc>
              <a:spcBef>
                <a:spcPts val="0"/>
              </a:spcBef>
              <a:spcAft>
                <a:spcPts val="1008"/>
              </a:spcAft>
              <a:buFont typeface="Arial" panose="020B0604020202020204" pitchFamily="34" charset="0"/>
              <a:buChar char="•"/>
              <a:defRPr sz="2000" b="0" i="0" kern="1200">
                <a:solidFill>
                  <a:schemeClr val="tx1"/>
                </a:solidFill>
                <a:latin typeface="+mn-lt"/>
                <a:ea typeface="+mn-ea"/>
                <a:cs typeface="+mn-cs"/>
              </a:defRPr>
            </a:lvl2pPr>
            <a:lvl3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3pPr>
            <a:lvl4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4pPr>
            <a:lvl5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5pPr>
            <a:lvl6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6pPr>
            <a:lvl7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7pPr>
            <a:lvl8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8pPr>
            <a:lvl9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9pPr>
          </a:lstStyle>
          <a:p>
            <a:pPr>
              <a:spcAft>
                <a:spcPts val="0"/>
              </a:spcAft>
              <a:defRPr/>
            </a:pPr>
            <a:r>
              <a:rPr kumimoji="0" lang="en-US" sz="1300" b="1" i="0" u="none" strike="noStrike" kern="1200" cap="none" spc="0" normalizeH="0" baseline="0" noProof="0" dirty="0">
                <a:ln>
                  <a:noFill/>
                </a:ln>
                <a:effectLst/>
                <a:uLnTx/>
                <a:uFillTx/>
                <a:latin typeface="Calibri" panose="020F0502020204030204" pitchFamily="34" charset="0"/>
              </a:rPr>
              <a:t>2.1 </a:t>
            </a:r>
            <a:r>
              <a:rPr lang="en-US" sz="1300" b="1" dirty="0">
                <a:latin typeface="Calibri" panose="020F0502020204030204" pitchFamily="34" charset="0"/>
              </a:rPr>
              <a:t>Unprotected „left turn“ </a:t>
            </a:r>
            <a:r>
              <a:rPr lang="en-US" sz="1300" b="1" dirty="0">
                <a:latin typeface="Calibri" panose="020F0502020204030204" pitchFamily="34" charset="0"/>
                <a:sym typeface="Wingdings" panose="05000000000000000000" pitchFamily="2" charset="2"/>
              </a:rPr>
              <a:t>(in case of right hand traffic)</a:t>
            </a:r>
            <a:endParaRPr lang="en-US" sz="1300" b="1" dirty="0">
              <a:latin typeface="Calibri" panose="020F0502020204030204" pitchFamily="34" charset="0"/>
            </a:endParaRPr>
          </a:p>
          <a:p>
            <a:pPr lvl="0">
              <a:spcBef>
                <a:spcPts val="600"/>
              </a:spcBef>
              <a:spcAft>
                <a:spcPts val="0"/>
              </a:spcAft>
              <a:defRPr/>
            </a:pPr>
            <a:r>
              <a:rPr lang="en-US" sz="1300" u="sng" dirty="0">
                <a:latin typeface="Calibri" panose="020F0502020204030204" pitchFamily="34" charset="0"/>
              </a:rPr>
              <a:t>Situation: </a:t>
            </a:r>
            <a:r>
              <a:rPr lang="en-US" sz="1300" dirty="0">
                <a:latin typeface="Calibri" panose="020F0502020204030204" pitchFamily="34" charset="0"/>
              </a:rPr>
              <a:t>The vehicle approaches an intersection in autonomous mode with the intention to perform a left turn. Other Dynamic Objects are present. </a:t>
            </a:r>
          </a:p>
          <a:p>
            <a:pPr lvl="0">
              <a:spcBef>
                <a:spcPts val="600"/>
              </a:spcBef>
              <a:spcAft>
                <a:spcPts val="0"/>
              </a:spcAft>
              <a:defRPr/>
            </a:pPr>
            <a:r>
              <a:rPr lang="en-US" sz="1300" u="sng" dirty="0">
                <a:latin typeface="Calibri" panose="020F0502020204030204" pitchFamily="34" charset="0"/>
              </a:rPr>
              <a:t>Expected Behavior: </a:t>
            </a:r>
            <a:r>
              <a:rPr lang="en-US" sz="1300" dirty="0">
                <a:latin typeface="Calibri" panose="020F0502020204030204" pitchFamily="34" charset="0"/>
              </a:rPr>
              <a:t>The vehicle should automatically activate the left direction indicator when slowing down. Then, the vehicle yields considering the traffic rules from the corresponding country and turns left.</a:t>
            </a:r>
          </a:p>
          <a:p>
            <a:pPr marL="0" marR="0" lvl="0" indent="0" algn="l" defTabSz="914271" rtl="0" eaLnBrk="1" fontAlgn="auto" latinLnBrk="0" hangingPunct="1">
              <a:lnSpc>
                <a:spcPct val="108000"/>
              </a:lnSpc>
              <a:spcBef>
                <a:spcPts val="600"/>
              </a:spcBef>
              <a:spcAft>
                <a:spcPts val="0"/>
              </a:spcAft>
              <a:buClrTx/>
              <a:buSzTx/>
              <a:buFont typeface="+mj-lt"/>
              <a:buNone/>
              <a:tabLst/>
              <a:defRPr/>
            </a:pPr>
            <a:r>
              <a:rPr kumimoji="0" lang="en-US" sz="1300" b="0" i="0" u="sng" strike="noStrike" kern="1200" cap="none" spc="0" normalizeH="0" baseline="0" noProof="0" dirty="0">
                <a:ln>
                  <a:noFill/>
                </a:ln>
                <a:effectLst/>
                <a:uLnTx/>
                <a:uFillTx/>
                <a:latin typeface="Calibri" panose="020F0502020204030204" pitchFamily="34" charset="0"/>
              </a:rPr>
              <a:t>Initial Condition: </a:t>
            </a:r>
            <a:r>
              <a:rPr kumimoji="0" lang="en-US" sz="1300" b="0" i="0" u="none" strike="noStrike" kern="1200" cap="none" spc="0" normalizeH="0" baseline="0" noProof="0" dirty="0">
                <a:ln>
                  <a:noFill/>
                </a:ln>
                <a:effectLst/>
                <a:uLnTx/>
                <a:uFillTx/>
                <a:latin typeface="Calibri" panose="020F0502020204030204" pitchFamily="34" charset="0"/>
              </a:rPr>
              <a:t>The </a:t>
            </a:r>
            <a:r>
              <a:rPr lang="en-US" sz="1300" noProof="0" dirty="0">
                <a:latin typeface="Calibri" panose="020F0502020204030204" pitchFamily="34" charset="0"/>
              </a:rPr>
              <a:t>vehicle </a:t>
            </a:r>
            <a:r>
              <a:rPr kumimoji="0" lang="en-US" sz="1300" b="0" i="0" u="none" strike="noStrike" kern="1200" cap="none" spc="0" normalizeH="0" baseline="0" noProof="0" dirty="0">
                <a:ln>
                  <a:noFill/>
                </a:ln>
                <a:effectLst/>
                <a:uLnTx/>
                <a:uFillTx/>
                <a:latin typeface="Calibri" panose="020F0502020204030204" pitchFamily="34" charset="0"/>
              </a:rPr>
              <a:t>follows the ego-lane and is heading an </a:t>
            </a:r>
            <a:r>
              <a:rPr lang="en-US" sz="1300" dirty="0">
                <a:latin typeface="Calibri" panose="020F0502020204030204" pitchFamily="34" charset="0"/>
              </a:rPr>
              <a:t>intersection</a:t>
            </a:r>
            <a:r>
              <a:rPr kumimoji="0" lang="en-US" sz="1300" b="0" i="0" u="none" strike="noStrike" kern="1200" cap="none" spc="0" normalizeH="0" baseline="0" noProof="0" dirty="0">
                <a:ln>
                  <a:noFill/>
                </a:ln>
                <a:effectLst/>
                <a:uLnTx/>
                <a:uFillTx/>
                <a:latin typeface="Calibri" panose="020F0502020204030204" pitchFamily="34" charset="0"/>
              </a:rPr>
              <a:t> that is controlled by a traffic light without green arrows as status, by a yield sign or without any traffic elements at all.</a:t>
            </a:r>
          </a:p>
          <a:p>
            <a:pPr lvl="0">
              <a:lnSpc>
                <a:spcPct val="100000"/>
              </a:lnSpc>
              <a:spcBef>
                <a:spcPts val="600"/>
              </a:spcBef>
              <a:spcAft>
                <a:spcPts val="0"/>
              </a:spcAft>
              <a:defRPr/>
            </a:pPr>
            <a:r>
              <a:rPr kumimoji="0" lang="en-US" sz="1300" b="0" i="0" u="sng" strike="noStrike" kern="1200" cap="none" spc="0" normalizeH="0" baseline="0" noProof="0" dirty="0">
                <a:ln>
                  <a:noFill/>
                </a:ln>
                <a:effectLst/>
                <a:uLnTx/>
                <a:uFillTx/>
                <a:latin typeface="Calibri" panose="020F0502020204030204" pitchFamily="34" charset="0"/>
              </a:rPr>
              <a:t>Final Condition:</a:t>
            </a:r>
            <a:r>
              <a:rPr kumimoji="0" lang="en-US" sz="1300" b="0" i="0" u="sng" strike="noStrike" kern="1200" cap="none" spc="0" normalizeH="0" noProof="0" dirty="0">
                <a:ln>
                  <a:noFill/>
                </a:ln>
                <a:effectLst/>
                <a:uLnTx/>
                <a:uFillTx/>
                <a:latin typeface="Calibri" panose="020F0502020204030204" pitchFamily="34" charset="0"/>
              </a:rPr>
              <a:t> </a:t>
            </a:r>
            <a:r>
              <a:rPr lang="en-US" sz="1300" dirty="0">
                <a:latin typeface="Calibri" panose="020F0502020204030204" pitchFamily="34" charset="0"/>
              </a:rPr>
              <a:t>The vehicle has applied the left turn indicators and turned left according to the traffic rules without endangering oncoming traffic. </a:t>
            </a:r>
            <a:r>
              <a:rPr kumimoji="0" lang="en-US" sz="1300" b="0" i="0" u="none" strike="noStrike" kern="1200" cap="none" spc="0" normalizeH="0" baseline="0" noProof="0" dirty="0">
                <a:ln>
                  <a:noFill/>
                </a:ln>
                <a:effectLst/>
                <a:uLnTx/>
                <a:uFillTx/>
                <a:latin typeface="Calibri" panose="020F0502020204030204" pitchFamily="34" charset="0"/>
              </a:rPr>
              <a:t>The </a:t>
            </a:r>
            <a:r>
              <a:rPr lang="en-US" sz="1300" noProof="0" dirty="0">
                <a:latin typeface="Calibri" panose="020F0502020204030204" pitchFamily="34" charset="0"/>
              </a:rPr>
              <a:t>vehicle</a:t>
            </a:r>
            <a:r>
              <a:rPr kumimoji="0" lang="en-US" sz="1300" b="0" i="0" u="none" strike="noStrike" kern="1200" cap="none" spc="0" normalizeH="0" baseline="0" noProof="0" dirty="0">
                <a:ln>
                  <a:noFill/>
                </a:ln>
                <a:effectLst/>
                <a:uLnTx/>
                <a:uFillTx/>
                <a:latin typeface="Calibri" panose="020F0502020204030204" pitchFamily="34" charset="0"/>
              </a:rPr>
              <a:t> drives on at the</a:t>
            </a:r>
            <a:r>
              <a:rPr kumimoji="0" lang="en-US" sz="1300" b="0" i="0" u="none" strike="noStrike" kern="1200" cap="none" spc="0" normalizeH="0" noProof="0" dirty="0">
                <a:ln>
                  <a:noFill/>
                </a:ln>
                <a:effectLst/>
                <a:uLnTx/>
                <a:uFillTx/>
                <a:latin typeface="Calibri" panose="020F0502020204030204" pitchFamily="34" charset="0"/>
              </a:rPr>
              <a:t> </a:t>
            </a:r>
            <a:r>
              <a:rPr lang="en-US" sz="1300" dirty="0">
                <a:latin typeface="Calibri" panose="020F0502020204030204" pitchFamily="34" charset="0"/>
              </a:rPr>
              <a:t>new lane.</a:t>
            </a:r>
          </a:p>
        </p:txBody>
      </p:sp>
      <p:sp>
        <p:nvSpPr>
          <p:cNvPr id="6" name="Inhaltsplatzhalter 3"/>
          <p:cNvSpPr txBox="1">
            <a:spLocks/>
          </p:cNvSpPr>
          <p:nvPr/>
        </p:nvSpPr>
        <p:spPr>
          <a:xfrm>
            <a:off x="8910732" y="1813488"/>
            <a:ext cx="3116425" cy="4895328"/>
          </a:xfrm>
          <a:prstGeom prst="rect">
            <a:avLst/>
          </a:prstGeom>
          <a:solidFill>
            <a:srgbClr val="9E9E9E">
              <a:alpha val="20000"/>
            </a:srgbClr>
          </a:solidFill>
        </p:spPr>
        <p:txBody>
          <a:bodyPr vert="horz" lIns="108000" tIns="72000" rIns="0" bIns="0" rtlCol="0" anchor="t" anchorCtr="0">
            <a:noAutofit/>
          </a:bodyPr>
          <a:lstStyle>
            <a:lvl1pPr marL="0" indent="0" algn="l" defTabSz="914271" rtl="0" eaLnBrk="1" latinLnBrk="0" hangingPunct="1">
              <a:lnSpc>
                <a:spcPct val="108000"/>
              </a:lnSpc>
              <a:spcBef>
                <a:spcPts val="0"/>
              </a:spcBef>
              <a:spcAft>
                <a:spcPts val="1008"/>
              </a:spcAft>
              <a:buFont typeface="+mj-lt"/>
              <a:buNone/>
              <a:defRPr sz="2000" b="0" i="0" kern="1200">
                <a:solidFill>
                  <a:schemeClr val="tx1"/>
                </a:solidFill>
                <a:latin typeface="+mn-lt"/>
                <a:ea typeface="+mn-ea"/>
                <a:cs typeface="+mn-cs"/>
              </a:defRPr>
            </a:lvl1pPr>
            <a:lvl2pPr marL="341952" indent="-341952" algn="l" defTabSz="914271" rtl="0" eaLnBrk="1" latinLnBrk="0" hangingPunct="1">
              <a:lnSpc>
                <a:spcPct val="108000"/>
              </a:lnSpc>
              <a:spcBef>
                <a:spcPts val="0"/>
              </a:spcBef>
              <a:spcAft>
                <a:spcPts val="1008"/>
              </a:spcAft>
              <a:buFont typeface="Arial" panose="020B0604020202020204" pitchFamily="34" charset="0"/>
              <a:buChar char="•"/>
              <a:defRPr sz="2000" b="0" i="0" kern="1200">
                <a:solidFill>
                  <a:schemeClr val="tx1"/>
                </a:solidFill>
                <a:latin typeface="+mn-lt"/>
                <a:ea typeface="+mn-ea"/>
                <a:cs typeface="+mn-cs"/>
              </a:defRPr>
            </a:lvl2pPr>
            <a:lvl3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3pPr>
            <a:lvl4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4pPr>
            <a:lvl5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5pPr>
            <a:lvl6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6pPr>
            <a:lvl7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7pPr>
            <a:lvl8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8pPr>
            <a:lvl9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9pPr>
          </a:lstStyle>
          <a:p>
            <a:pPr>
              <a:spcAft>
                <a:spcPts val="0"/>
              </a:spcAft>
              <a:defRPr/>
            </a:pPr>
            <a:r>
              <a:rPr lang="en-US" sz="1300" b="1" dirty="0">
                <a:latin typeface="Calibri" panose="020F0502020204030204" pitchFamily="34" charset="0"/>
              </a:rPr>
              <a:t>Excerpt Parameters Test Procedure</a:t>
            </a:r>
          </a:p>
          <a:p>
            <a:pPr lvl="0">
              <a:spcBef>
                <a:spcPts val="600"/>
              </a:spcBef>
              <a:spcAft>
                <a:spcPts val="0"/>
              </a:spcAft>
              <a:defRPr/>
            </a:pPr>
            <a:r>
              <a:rPr lang="en-US" sz="1300" b="1" u="sng" dirty="0">
                <a:latin typeface="Calibri" panose="020F0502020204030204" pitchFamily="34" charset="0"/>
              </a:rPr>
              <a:t>INITIAL CONDITIONS</a:t>
            </a:r>
            <a:r>
              <a:rPr lang="en-US" sz="1300" b="1" u="sng" noProof="0" dirty="0">
                <a:latin typeface="Calibri" panose="020F0502020204030204" pitchFamily="34" charset="0"/>
              </a:rPr>
              <a:t>:</a:t>
            </a:r>
            <a:endParaRPr lang="en-US" sz="1300" u="sng" noProof="0" dirty="0">
              <a:latin typeface="Calibri" panose="020F0502020204030204" pitchFamily="34" charset="0"/>
            </a:endParaRPr>
          </a:p>
          <a:p>
            <a:pPr lvl="0">
              <a:spcBef>
                <a:spcPts val="600"/>
              </a:spcBef>
              <a:spcAft>
                <a:spcPts val="0"/>
              </a:spcAft>
              <a:defRPr/>
            </a:pPr>
            <a:r>
              <a:rPr lang="en-US" sz="1300" b="1" dirty="0">
                <a:latin typeface="Calibri" panose="020F0502020204030204" pitchFamily="34" charset="0"/>
              </a:rPr>
              <a:t>Infrastructure: </a:t>
            </a:r>
            <a:r>
              <a:rPr lang="en-US" sz="1300" dirty="0">
                <a:latin typeface="Calibri" panose="020F0502020204030204" pitchFamily="34" charset="0"/>
              </a:rPr>
              <a:t>Crossing (dimensions, lane markings, design and position of traffic lights) </a:t>
            </a:r>
            <a:r>
              <a:rPr lang="en-US" sz="1300" dirty="0">
                <a:latin typeface="Calibri" panose="020F0502020204030204" pitchFamily="34" charset="0"/>
                <a:sym typeface="Wingdings" panose="05000000000000000000" pitchFamily="2" charset="2"/>
              </a:rPr>
              <a:t> </a:t>
            </a:r>
            <a:r>
              <a:rPr lang="en-US" sz="1300" i="1" dirty="0">
                <a:latin typeface="Calibri" panose="020F0502020204030204" pitchFamily="34" charset="0"/>
                <a:sym typeface="Wingdings" panose="05000000000000000000" pitchFamily="2" charset="2"/>
              </a:rPr>
              <a:t>see e.g. EU-Project PROSPECT</a:t>
            </a:r>
            <a:r>
              <a:rPr lang="en-US" sz="1300" dirty="0">
                <a:latin typeface="Calibri" panose="020F0502020204030204" pitchFamily="34" charset="0"/>
                <a:sym typeface="Wingdings" panose="05000000000000000000" pitchFamily="2" charset="2"/>
              </a:rPr>
              <a:t>,</a:t>
            </a:r>
            <a:r>
              <a:rPr lang="en-US" sz="1300" dirty="0">
                <a:latin typeface="Calibri" panose="020F0502020204030204" pitchFamily="34" charset="0"/>
              </a:rPr>
              <a:t> design and position of speed sign on ego lane before the crossing, area before crossing to allow smooth acceleration of Ego to reach initial speed</a:t>
            </a:r>
          </a:p>
          <a:p>
            <a:pPr>
              <a:spcBef>
                <a:spcPts val="600"/>
              </a:spcBef>
              <a:spcAft>
                <a:spcPts val="0"/>
              </a:spcAft>
              <a:defRPr/>
            </a:pPr>
            <a:r>
              <a:rPr lang="en-US" sz="1300" b="1" noProof="0" dirty="0">
                <a:latin typeface="Calibri" panose="020F0502020204030204" pitchFamily="34" charset="0"/>
              </a:rPr>
              <a:t>Environment: </a:t>
            </a:r>
            <a:r>
              <a:rPr lang="en-US" sz="1300" noProof="0" dirty="0">
                <a:latin typeface="Calibri" panose="020F0502020204030204" pitchFamily="34" charset="0"/>
              </a:rPr>
              <a:t>A</a:t>
            </a:r>
            <a:r>
              <a:rPr lang="en-US" sz="1300" dirty="0" err="1">
                <a:latin typeface="Calibri" panose="020F0502020204030204" pitchFamily="34" charset="0"/>
                <a:sym typeface="Wingdings" panose="05000000000000000000" pitchFamily="2" charset="2"/>
              </a:rPr>
              <a:t>mbient</a:t>
            </a:r>
            <a:r>
              <a:rPr lang="en-US" sz="1300" dirty="0">
                <a:latin typeface="Calibri" panose="020F0502020204030204" pitchFamily="34" charset="0"/>
                <a:sym typeface="Wingdings" panose="05000000000000000000" pitchFamily="2" charset="2"/>
              </a:rPr>
              <a:t> temperature, track temperature, wind speed, ambient illumination etc.</a:t>
            </a:r>
          </a:p>
          <a:p>
            <a:pPr>
              <a:spcBef>
                <a:spcPts val="600"/>
              </a:spcBef>
              <a:spcAft>
                <a:spcPts val="0"/>
              </a:spcAft>
              <a:defRPr/>
            </a:pPr>
            <a:r>
              <a:rPr lang="en-US" sz="1300" b="1" dirty="0">
                <a:latin typeface="Calibri" panose="020F0502020204030204" pitchFamily="34" charset="0"/>
                <a:sym typeface="Wingdings" panose="05000000000000000000" pitchFamily="2" charset="2"/>
              </a:rPr>
              <a:t>Ego-Vehicle: </a:t>
            </a:r>
            <a:r>
              <a:rPr lang="en-US" sz="1300" dirty="0">
                <a:latin typeface="Calibri" panose="020F0502020204030204" pitchFamily="34" charset="0"/>
                <a:sym typeface="Wingdings" panose="05000000000000000000" pitchFamily="2" charset="2"/>
              </a:rPr>
              <a:t>Initial speed/speed range to approach the  crossing</a:t>
            </a:r>
          </a:p>
          <a:p>
            <a:pPr>
              <a:spcBef>
                <a:spcPts val="600"/>
              </a:spcBef>
              <a:spcAft>
                <a:spcPts val="0"/>
              </a:spcAft>
              <a:defRPr/>
            </a:pPr>
            <a:r>
              <a:rPr lang="en-US" sz="1300" b="1" u="sng" dirty="0">
                <a:latin typeface="Calibri" panose="020F0502020204030204" pitchFamily="34" charset="0"/>
                <a:sym typeface="Wingdings" panose="05000000000000000000" pitchFamily="2" charset="2"/>
              </a:rPr>
              <a:t>TEST MANEUVER:</a:t>
            </a:r>
          </a:p>
          <a:p>
            <a:pPr>
              <a:spcBef>
                <a:spcPts val="600"/>
              </a:spcBef>
              <a:spcAft>
                <a:spcPts val="0"/>
              </a:spcAft>
              <a:defRPr/>
            </a:pPr>
            <a:r>
              <a:rPr lang="en-US" sz="1300" b="1" dirty="0">
                <a:latin typeface="Calibri" panose="020F0502020204030204" pitchFamily="34" charset="0"/>
                <a:sym typeface="Wingdings" panose="05000000000000000000" pitchFamily="2" charset="2"/>
              </a:rPr>
              <a:t>Vehicles V1: </a:t>
            </a:r>
            <a:r>
              <a:rPr lang="en-US" sz="1300" dirty="0">
                <a:latin typeface="Calibri" panose="020F0502020204030204" pitchFamily="34" charset="0"/>
                <a:sym typeface="Wingdings" panose="05000000000000000000" pitchFamily="2" charset="2"/>
              </a:rPr>
              <a:t>Speed/speed range, differential position/trajectory to Ego </a:t>
            </a:r>
          </a:p>
          <a:p>
            <a:pPr>
              <a:spcBef>
                <a:spcPts val="600"/>
              </a:spcBef>
              <a:spcAft>
                <a:spcPts val="0"/>
              </a:spcAft>
              <a:defRPr/>
            </a:pPr>
            <a:r>
              <a:rPr lang="en-US" sz="1300" b="1" dirty="0">
                <a:latin typeface="Calibri" panose="020F0502020204030204" pitchFamily="34" charset="0"/>
                <a:sym typeface="Wingdings" panose="05000000000000000000" pitchFamily="2" charset="2"/>
              </a:rPr>
              <a:t>Options: </a:t>
            </a:r>
            <a:r>
              <a:rPr lang="en-US" sz="1300" dirty="0">
                <a:latin typeface="Calibri" panose="020F0502020204030204" pitchFamily="34" charset="0"/>
                <a:sym typeface="Wingdings" panose="05000000000000000000" pitchFamily="2" charset="2"/>
              </a:rPr>
              <a:t>Number and dimension of gaps between vehicles V1, trajectory of V1 (drive straight or left/right turn)</a:t>
            </a:r>
          </a:p>
          <a:p>
            <a:pPr lvl="0">
              <a:spcBef>
                <a:spcPts val="600"/>
              </a:spcBef>
              <a:spcAft>
                <a:spcPts val="0"/>
              </a:spcAft>
              <a:defRPr/>
            </a:pPr>
            <a:endParaRPr lang="en-US" sz="1400" noProof="0" dirty="0">
              <a:latin typeface="Calibri" panose="020F0502020204030204" pitchFamily="34" charset="0"/>
            </a:endParaRPr>
          </a:p>
          <a:p>
            <a:pPr lvl="0">
              <a:spcBef>
                <a:spcPts val="600"/>
              </a:spcBef>
              <a:spcAft>
                <a:spcPts val="0"/>
              </a:spcAft>
              <a:defRPr/>
            </a:pPr>
            <a:endParaRPr kumimoji="0" lang="en-US" sz="1400" i="0" strike="noStrike" kern="1200" cap="none" spc="0" normalizeH="0" noProof="0" dirty="0">
              <a:ln>
                <a:noFill/>
              </a:ln>
              <a:effectLst/>
              <a:uLnTx/>
              <a:uFillTx/>
              <a:latin typeface="Calibri" panose="020F0502020204030204" pitchFamily="34" charset="0"/>
            </a:endParaRPr>
          </a:p>
          <a:p>
            <a:pPr>
              <a:spcAft>
                <a:spcPts val="0"/>
              </a:spcAft>
              <a:defRPr/>
            </a:pPr>
            <a:endParaRPr lang="en-US" sz="1400" b="1" dirty="0">
              <a:latin typeface="Calibri" panose="020F0502020204030204" pitchFamily="34" charset="0"/>
            </a:endParaRPr>
          </a:p>
        </p:txBody>
      </p:sp>
      <p:pic>
        <p:nvPicPr>
          <p:cNvPr id="11" name="Grafik 10"/>
          <p:cNvPicPr>
            <a:picLocks noChangeAspect="1"/>
          </p:cNvPicPr>
          <p:nvPr/>
        </p:nvPicPr>
        <p:blipFill rotWithShape="1">
          <a:blip r:embed="rId3"/>
          <a:srcRect l="20148" t="12517" r="18171" b="12789"/>
          <a:stretch/>
        </p:blipFill>
        <p:spPr>
          <a:xfrm>
            <a:off x="847538" y="1808163"/>
            <a:ext cx="2074340" cy="2547679"/>
          </a:xfrm>
          <a:prstGeom prst="rect">
            <a:avLst/>
          </a:prstGeom>
        </p:spPr>
      </p:pic>
    </p:spTree>
    <p:extLst>
      <p:ext uri="{BB962C8B-B14F-4D97-AF65-F5344CB8AC3E}">
        <p14:creationId xmlns:p14="http://schemas.microsoft.com/office/powerpoint/2010/main" val="1668601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8" y="365125"/>
            <a:ext cx="10629123" cy="1325563"/>
          </a:xfrm>
        </p:spPr>
        <p:txBody>
          <a:bodyPr/>
          <a:lstStyle/>
          <a:p>
            <a:r>
              <a:rPr lang="en-US" dirty="0"/>
              <a:t>EU Project PROSPECT* – Standard Intersection Layout</a:t>
            </a:r>
          </a:p>
        </p:txBody>
      </p:sp>
      <p:sp>
        <p:nvSpPr>
          <p:cNvPr id="3" name="Inhaltsplatzhalter 2"/>
          <p:cNvSpPr>
            <a:spLocks noGrp="1"/>
          </p:cNvSpPr>
          <p:nvPr>
            <p:ph idx="1"/>
          </p:nvPr>
        </p:nvSpPr>
        <p:spPr>
          <a:xfrm>
            <a:off x="7016620" y="1825625"/>
            <a:ext cx="4337179" cy="4351338"/>
          </a:xfrm>
        </p:spPr>
        <p:txBody>
          <a:bodyPr>
            <a:normAutofit fontScale="92500" lnSpcReduction="10000"/>
          </a:bodyPr>
          <a:lstStyle/>
          <a:p>
            <a:r>
              <a:rPr lang="en-US" sz="2000" dirty="0"/>
              <a:t>EU-Project PROSPECT issued a draft proposal for standard intersection layout : </a:t>
            </a:r>
            <a:r>
              <a:rPr lang="en-US" sz="2000" i="1" dirty="0"/>
              <a:t>“Deliverable D7.4 proposes an intersection geometry that allows the conduction of all intersection test cases with no need to manipulate the lane markings in-between tests: only tracks for Vehicle-Under-Test and VRU Dummy need to be reprogrammed, object positions need to be shifted and implemented.”</a:t>
            </a:r>
          </a:p>
          <a:p>
            <a:r>
              <a:rPr lang="en-US" sz="2000" dirty="0"/>
              <a:t>OICA proposes to consider this intersection geometry proposal for test scenario 2.1 and 2.3</a:t>
            </a:r>
          </a:p>
          <a:p>
            <a:r>
              <a:rPr lang="en-US" sz="2000" dirty="0"/>
              <a:t>Open point: Different intersection layouts needed for other countries like USA/CAN, China, etc.?</a:t>
            </a:r>
            <a:endParaRPr lang="en-US" dirty="0"/>
          </a:p>
          <a:p>
            <a:pPr lvl="1"/>
            <a:endParaRPr lang="en-US" dirty="0"/>
          </a:p>
          <a:p>
            <a:endParaRPr lang="en-US" dirty="0"/>
          </a:p>
        </p:txBody>
      </p:sp>
      <p:pic>
        <p:nvPicPr>
          <p:cNvPr id="4" name="Grafik 3"/>
          <p:cNvPicPr>
            <a:picLocks noChangeAspect="1"/>
          </p:cNvPicPr>
          <p:nvPr/>
        </p:nvPicPr>
        <p:blipFill>
          <a:blip r:embed="rId3"/>
          <a:stretch>
            <a:fillRect/>
          </a:stretch>
        </p:blipFill>
        <p:spPr>
          <a:xfrm>
            <a:off x="718456" y="1823802"/>
            <a:ext cx="5971653" cy="4429631"/>
          </a:xfrm>
          <a:prstGeom prst="rect">
            <a:avLst/>
          </a:prstGeom>
        </p:spPr>
      </p:pic>
      <p:sp>
        <p:nvSpPr>
          <p:cNvPr id="6" name="Textfeld 5"/>
          <p:cNvSpPr txBox="1"/>
          <p:nvPr/>
        </p:nvSpPr>
        <p:spPr>
          <a:xfrm>
            <a:off x="1763493" y="6285830"/>
            <a:ext cx="5660570" cy="461665"/>
          </a:xfrm>
          <a:prstGeom prst="rect">
            <a:avLst/>
          </a:prstGeom>
          <a:noFill/>
        </p:spPr>
        <p:txBody>
          <a:bodyPr wrap="square" rtlCol="0">
            <a:spAutoFit/>
          </a:bodyPr>
          <a:lstStyle/>
          <a:p>
            <a:r>
              <a:rPr lang="de-DE" sz="1200" dirty="0"/>
              <a:t>* Source: </a:t>
            </a:r>
            <a:r>
              <a:rPr lang="de-DE" sz="1200" dirty="0" err="1"/>
              <a:t>Proactive</a:t>
            </a:r>
            <a:r>
              <a:rPr lang="de-DE" sz="1200" dirty="0"/>
              <a:t> </a:t>
            </a:r>
            <a:r>
              <a:rPr lang="de-DE" sz="1200" dirty="0" err="1"/>
              <a:t>Safety</a:t>
            </a:r>
            <a:r>
              <a:rPr lang="de-DE" sz="1200" dirty="0"/>
              <a:t> </a:t>
            </a:r>
            <a:r>
              <a:rPr lang="de-DE" sz="1200" dirty="0" err="1"/>
              <a:t>for</a:t>
            </a:r>
            <a:r>
              <a:rPr lang="de-DE" sz="1200" dirty="0"/>
              <a:t> </a:t>
            </a:r>
            <a:r>
              <a:rPr lang="de-DE" sz="1200" dirty="0" err="1"/>
              <a:t>Pedestrians</a:t>
            </a:r>
            <a:r>
              <a:rPr lang="de-DE" sz="1200" dirty="0"/>
              <a:t> </a:t>
            </a:r>
            <a:r>
              <a:rPr lang="de-DE" sz="1200" dirty="0" err="1"/>
              <a:t>and</a:t>
            </a:r>
            <a:r>
              <a:rPr lang="de-DE" sz="1200" dirty="0"/>
              <a:t> </a:t>
            </a:r>
            <a:r>
              <a:rPr lang="de-DE" sz="1200" dirty="0" err="1"/>
              <a:t>Cyclists</a:t>
            </a:r>
            <a:r>
              <a:rPr lang="de-DE" sz="1200" dirty="0"/>
              <a:t>, European </a:t>
            </a:r>
            <a:r>
              <a:rPr lang="de-DE" sz="1200" dirty="0" err="1"/>
              <a:t>Commission</a:t>
            </a:r>
            <a:r>
              <a:rPr lang="de-DE" sz="1200" dirty="0"/>
              <a:t>, </a:t>
            </a:r>
            <a:r>
              <a:rPr lang="de-DE" sz="1200" dirty="0" err="1"/>
              <a:t>Eigth</a:t>
            </a:r>
            <a:r>
              <a:rPr lang="de-DE" sz="1200" dirty="0"/>
              <a:t> Framework Programme, </a:t>
            </a:r>
            <a:r>
              <a:rPr lang="de-DE" sz="1200" dirty="0" err="1"/>
              <a:t>Horizon</a:t>
            </a:r>
            <a:r>
              <a:rPr lang="de-DE" sz="1200" dirty="0"/>
              <a:t> 2020, GA </a:t>
            </a:r>
            <a:r>
              <a:rPr lang="de-DE" sz="1200" dirty="0" err="1"/>
              <a:t>No</a:t>
            </a:r>
            <a:r>
              <a:rPr lang="de-DE" sz="1200" dirty="0"/>
              <a:t>. 634149; </a:t>
            </a:r>
            <a:r>
              <a:rPr lang="de-DE" sz="1200" dirty="0" err="1"/>
              <a:t>Deliverable</a:t>
            </a:r>
            <a:r>
              <a:rPr lang="de-DE" sz="1200" dirty="0"/>
              <a:t> D7.4</a:t>
            </a:r>
          </a:p>
        </p:txBody>
      </p:sp>
    </p:spTree>
    <p:extLst>
      <p:ext uri="{BB962C8B-B14F-4D97-AF65-F5344CB8AC3E}">
        <p14:creationId xmlns:p14="http://schemas.microsoft.com/office/powerpoint/2010/main" val="301525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Challenges/Premises for a suitable Approach to Regulate Automated Driving</a:t>
            </a:r>
            <a:endParaRPr lang="en-US" kern="0" dirty="0"/>
          </a:p>
        </p:txBody>
      </p:sp>
      <p:sp>
        <p:nvSpPr>
          <p:cNvPr id="3" name="Content Placeholder 2"/>
          <p:cNvSpPr>
            <a:spLocks noGrp="1"/>
          </p:cNvSpPr>
          <p:nvPr>
            <p:ph idx="1"/>
          </p:nvPr>
        </p:nvSpPr>
        <p:spPr>
          <a:xfrm>
            <a:off x="838200" y="1825624"/>
            <a:ext cx="10515600" cy="4666615"/>
          </a:xfrm>
        </p:spPr>
        <p:txBody>
          <a:bodyPr>
            <a:normAutofit fontScale="92500" lnSpcReduction="10000"/>
          </a:bodyPr>
          <a:lstStyle/>
          <a:p>
            <a:r>
              <a:rPr lang="en-US" sz="1800" dirty="0"/>
              <a:t>It is important to consider that WP.29 GRVA is aiming at regulating new technologies of which the majority is not available on the market yet</a:t>
            </a:r>
          </a:p>
          <a:p>
            <a:pPr marL="534988" indent="-263525">
              <a:buNone/>
            </a:pPr>
            <a:r>
              <a:rPr lang="en-US" sz="1800" dirty="0">
                <a:solidFill>
                  <a:srgbClr val="00677F"/>
                </a:solidFill>
                <a:sym typeface="Wingdings" panose="05000000000000000000" pitchFamily="2" charset="2"/>
              </a:rPr>
              <a:t> lack of experience should not be neglected and tackled with reasonable strategies (e.g. generic safety-approaches/requirements) in order to guarantee the highest possible level of safety.</a:t>
            </a:r>
          </a:p>
          <a:p>
            <a:pPr>
              <a:spcBef>
                <a:spcPts val="600"/>
              </a:spcBef>
            </a:pPr>
            <a:r>
              <a:rPr lang="en-US" sz="1800" dirty="0"/>
              <a:t>It will be difficult to regulate each and every topic in detail from the early beginning </a:t>
            </a:r>
          </a:p>
          <a:p>
            <a:pPr marL="0" indent="265113">
              <a:buNone/>
            </a:pPr>
            <a:r>
              <a:rPr lang="en-US" sz="1800" dirty="0">
                <a:solidFill>
                  <a:srgbClr val="00677F"/>
                </a:solidFill>
                <a:sym typeface="Wingdings" panose="05000000000000000000" pitchFamily="2" charset="2"/>
              </a:rPr>
              <a:t> need to prioritize the different topics </a:t>
            </a:r>
          </a:p>
          <a:p>
            <a:pPr marL="0" indent="265113">
              <a:buNone/>
            </a:pPr>
            <a:r>
              <a:rPr lang="en-US" sz="1800" dirty="0">
                <a:solidFill>
                  <a:srgbClr val="00677F"/>
                </a:solidFill>
                <a:sym typeface="Wingdings" panose="05000000000000000000" pitchFamily="2" charset="2"/>
              </a:rPr>
              <a:t> start with a first set of requirements and develop </a:t>
            </a:r>
            <a:r>
              <a:rPr lang="en-US" sz="1800" dirty="0">
                <a:solidFill>
                  <a:srgbClr val="00677F"/>
                </a:solidFill>
              </a:rPr>
              <a:t>further as the experience and data on new technologies grow</a:t>
            </a:r>
          </a:p>
          <a:p>
            <a:pPr>
              <a:spcBef>
                <a:spcPts val="600"/>
              </a:spcBef>
            </a:pPr>
            <a:r>
              <a:rPr lang="en-US" sz="1800" dirty="0"/>
              <a:t>Technology for Automated/Autonomous Driving Systems will continue to evolve rapidly over the next years</a:t>
            </a:r>
          </a:p>
          <a:p>
            <a:pPr marL="0" indent="265113">
              <a:buNone/>
            </a:pPr>
            <a:r>
              <a:rPr lang="en-US" sz="1800" dirty="0">
                <a:solidFill>
                  <a:srgbClr val="00677F"/>
                </a:solidFill>
                <a:sym typeface="Wingdings" panose="05000000000000000000" pitchFamily="2" charset="2"/>
              </a:rPr>
              <a:t> n</a:t>
            </a:r>
            <a:r>
              <a:rPr lang="en-US" sz="1800" dirty="0">
                <a:solidFill>
                  <a:srgbClr val="00677F"/>
                </a:solidFill>
              </a:rPr>
              <a:t>eed flexible structures that can be applied to the different kinds of L3-L5 systems instead of limiting the </a:t>
            </a:r>
            <a:br>
              <a:rPr lang="en-US" sz="1800" dirty="0">
                <a:solidFill>
                  <a:srgbClr val="00677F"/>
                </a:solidFill>
              </a:rPr>
            </a:br>
            <a:r>
              <a:rPr lang="en-US" sz="1800" dirty="0">
                <a:solidFill>
                  <a:srgbClr val="00677F"/>
                </a:solidFill>
              </a:rPr>
              <a:t>          variation/innovation of different kinds of systems by design restrictive requirements</a:t>
            </a:r>
            <a:endParaRPr lang="en-US" sz="1800" strike="sngStrike" dirty="0">
              <a:solidFill>
                <a:srgbClr val="00B050"/>
              </a:solidFill>
            </a:endParaRPr>
          </a:p>
          <a:p>
            <a:pPr marL="533400" indent="-268288">
              <a:buNone/>
            </a:pPr>
            <a:r>
              <a:rPr lang="en-US" sz="1800" dirty="0">
                <a:solidFill>
                  <a:srgbClr val="00677F"/>
                </a:solidFill>
                <a:sym typeface="Wingdings" panose="05000000000000000000" pitchFamily="2" charset="2"/>
              </a:rPr>
              <a:t> Regulating “function by function” would require frequent updates/ upgrades of regulations and would therefore not be practical. Furthermore, it could easily become highly design restrictive</a:t>
            </a:r>
          </a:p>
          <a:p>
            <a:pPr>
              <a:spcBef>
                <a:spcPts val="600"/>
              </a:spcBef>
            </a:pPr>
            <a:r>
              <a:rPr lang="en-US" sz="1800" dirty="0"/>
              <a:t>Need to find a pragmatic way for industry and authorities that on the one hand leaves “controlled” flexibility and on the other hand defines reasonable requirements/principles to allow evolution of the new technology within the agreed safety principles over the next years</a:t>
            </a:r>
          </a:p>
          <a:p>
            <a:pPr marL="550862" indent="-285750">
              <a:buFont typeface="Wingdings" panose="05000000000000000000" pitchFamily="2" charset="2"/>
              <a:buChar char="à"/>
            </a:pPr>
            <a:r>
              <a:rPr lang="en-US" sz="1800" dirty="0">
                <a:solidFill>
                  <a:srgbClr val="00677F"/>
                </a:solidFill>
                <a:sym typeface="Wingdings" panose="05000000000000000000" pitchFamily="2" charset="2"/>
              </a:rPr>
              <a:t>structure should allow to add output of research initiatives and lessons learned at a later stage     </a:t>
            </a:r>
          </a:p>
        </p:txBody>
      </p:sp>
    </p:spTree>
    <p:extLst>
      <p:ext uri="{BB962C8B-B14F-4D97-AF65-F5344CB8AC3E}">
        <p14:creationId xmlns:p14="http://schemas.microsoft.com/office/powerpoint/2010/main" val="3231142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Proposal Test Track Scenarios „Urban“</a:t>
            </a:r>
          </a:p>
        </p:txBody>
      </p:sp>
      <p:sp>
        <p:nvSpPr>
          <p:cNvPr id="3" name="Inhaltsplatzhalter 2"/>
          <p:cNvSpPr>
            <a:spLocks noGrp="1"/>
          </p:cNvSpPr>
          <p:nvPr>
            <p:ph idx="1"/>
          </p:nvPr>
        </p:nvSpPr>
        <p:spPr>
          <a:xfrm>
            <a:off x="838200" y="4898570"/>
            <a:ext cx="7921625" cy="1604963"/>
          </a:xfrm>
          <a:solidFill>
            <a:schemeClr val="bg1">
              <a:lumMod val="85000"/>
            </a:schemeClr>
          </a:solidFill>
        </p:spPr>
        <p:txBody>
          <a:bodyPr>
            <a:normAutofit/>
          </a:bodyPr>
          <a:lstStyle/>
          <a:p>
            <a:pPr marL="0" indent="0">
              <a:buNone/>
            </a:pPr>
            <a:r>
              <a:rPr lang="en-US" sz="1300" b="1" dirty="0">
                <a:sym typeface="Wingdings" panose="05000000000000000000" pitchFamily="2" charset="2"/>
              </a:rPr>
              <a:t>Justification:</a:t>
            </a:r>
          </a:p>
          <a:p>
            <a:pPr marL="0" indent="0">
              <a:buNone/>
            </a:pPr>
            <a:r>
              <a:rPr lang="en-US" sz="1300" dirty="0"/>
              <a:t>Criteria 1: Technical difficulty/complexity for the system to detect/manage the situation</a:t>
            </a:r>
          </a:p>
          <a:p>
            <a:pPr lvl="1">
              <a:buFontTx/>
              <a:buChar char="-"/>
            </a:pPr>
            <a:r>
              <a:rPr lang="en-US" sz="1300" dirty="0">
                <a:sym typeface="Wingdings" panose="05000000000000000000" pitchFamily="2" charset="2"/>
              </a:rPr>
              <a:t>Dynamic obstacle test including obstruction of the pedestrian (child) dummy by other vehicles/objects on the side of the road is </a:t>
            </a:r>
            <a:r>
              <a:rPr lang="en-US" sz="1300" dirty="0">
                <a:latin typeface="Calibri" panose="020F0502020204030204" pitchFamily="34" charset="0"/>
              </a:rPr>
              <a:t>difficult to predict/sense; high differential speeds </a:t>
            </a:r>
          </a:p>
          <a:p>
            <a:pPr marL="0" indent="0">
              <a:spcBef>
                <a:spcPts val="1200"/>
              </a:spcBef>
              <a:buNone/>
            </a:pPr>
            <a:r>
              <a:rPr lang="en-US" sz="1300" dirty="0">
                <a:sym typeface="Wingdings" panose="05000000000000000000" pitchFamily="2" charset="2"/>
              </a:rPr>
              <a:t>Criteria 2: Injury/crash severity</a:t>
            </a:r>
          </a:p>
          <a:p>
            <a:pPr lvl="1">
              <a:buFontTx/>
              <a:buChar char="-"/>
            </a:pPr>
            <a:r>
              <a:rPr lang="en-US" sz="1300" dirty="0">
                <a:sym typeface="Wingdings" panose="05000000000000000000" pitchFamily="2" charset="2"/>
              </a:rPr>
              <a:t>High severity for an unprotected pedestrian if the vehicle does not safely stop</a:t>
            </a:r>
          </a:p>
        </p:txBody>
      </p:sp>
      <p:sp>
        <p:nvSpPr>
          <p:cNvPr id="6" name="Inhaltsplatzhalter 3"/>
          <p:cNvSpPr txBox="1">
            <a:spLocks/>
          </p:cNvSpPr>
          <p:nvPr/>
        </p:nvSpPr>
        <p:spPr>
          <a:xfrm>
            <a:off x="3039622" y="1813486"/>
            <a:ext cx="5720204" cy="2861151"/>
          </a:xfrm>
          <a:prstGeom prst="rect">
            <a:avLst/>
          </a:prstGeom>
          <a:solidFill>
            <a:srgbClr val="9E9E9E">
              <a:alpha val="20000"/>
            </a:srgbClr>
          </a:solidFill>
        </p:spPr>
        <p:txBody>
          <a:bodyPr vert="horz" lIns="108000" tIns="108000" rIns="0" bIns="0" rtlCol="0" anchor="t" anchorCtr="0">
            <a:noAutofit/>
          </a:bodyPr>
          <a:lstStyle>
            <a:lvl1pPr marL="0" indent="0" algn="l" defTabSz="914271" rtl="0" eaLnBrk="1" latinLnBrk="0" hangingPunct="1">
              <a:lnSpc>
                <a:spcPct val="108000"/>
              </a:lnSpc>
              <a:spcBef>
                <a:spcPts val="0"/>
              </a:spcBef>
              <a:spcAft>
                <a:spcPts val="1008"/>
              </a:spcAft>
              <a:buFont typeface="+mj-lt"/>
              <a:buNone/>
              <a:defRPr sz="2000" b="0" i="0" kern="1200">
                <a:solidFill>
                  <a:schemeClr val="tx1"/>
                </a:solidFill>
                <a:latin typeface="+mn-lt"/>
                <a:ea typeface="+mn-ea"/>
                <a:cs typeface="+mn-cs"/>
              </a:defRPr>
            </a:lvl1pPr>
            <a:lvl2pPr marL="341952" indent="-341952" algn="l" defTabSz="914271" rtl="0" eaLnBrk="1" latinLnBrk="0" hangingPunct="1">
              <a:lnSpc>
                <a:spcPct val="108000"/>
              </a:lnSpc>
              <a:spcBef>
                <a:spcPts val="0"/>
              </a:spcBef>
              <a:spcAft>
                <a:spcPts val="1008"/>
              </a:spcAft>
              <a:buFont typeface="Arial" panose="020B0604020202020204" pitchFamily="34" charset="0"/>
              <a:buChar char="•"/>
              <a:defRPr sz="2000" b="0" i="0" kern="1200">
                <a:solidFill>
                  <a:schemeClr val="tx1"/>
                </a:solidFill>
                <a:latin typeface="+mn-lt"/>
                <a:ea typeface="+mn-ea"/>
                <a:cs typeface="+mn-cs"/>
              </a:defRPr>
            </a:lvl2pPr>
            <a:lvl3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3pPr>
            <a:lvl4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4pPr>
            <a:lvl5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5pPr>
            <a:lvl6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6pPr>
            <a:lvl7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7pPr>
            <a:lvl8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8pPr>
            <a:lvl9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9pPr>
          </a:lstStyle>
          <a:p>
            <a:pPr marL="0" marR="0" lvl="0" indent="0" algn="l" defTabSz="914271" rtl="0" eaLnBrk="1" fontAlgn="auto" latinLnBrk="0" hangingPunct="1">
              <a:lnSpc>
                <a:spcPct val="108000"/>
              </a:lnSpc>
              <a:spcBef>
                <a:spcPts val="0"/>
              </a:spcBef>
              <a:spcAft>
                <a:spcPts val="0"/>
              </a:spcAft>
              <a:buClrTx/>
              <a:buSzTx/>
              <a:buFont typeface="+mj-lt"/>
              <a:buNone/>
              <a:tabLst/>
              <a:defRPr/>
            </a:pPr>
            <a:r>
              <a:rPr kumimoji="0" lang="en-US" sz="1300" b="1" i="0" u="none" strike="noStrike" kern="1200" cap="none" spc="0" normalizeH="0" baseline="0" dirty="0">
                <a:ln>
                  <a:noFill/>
                </a:ln>
                <a:effectLst/>
                <a:uLnTx/>
                <a:uFillTx/>
                <a:latin typeface="Calibri" panose="020F0502020204030204" pitchFamily="34" charset="0"/>
              </a:rPr>
              <a:t>2.2</a:t>
            </a:r>
            <a:r>
              <a:rPr kumimoji="0" lang="en-US" sz="1300" b="1" i="0" u="none" strike="noStrike" kern="1200" cap="none" spc="0" normalizeH="0" dirty="0">
                <a:ln>
                  <a:noFill/>
                </a:ln>
                <a:effectLst/>
                <a:uLnTx/>
                <a:uFillTx/>
                <a:latin typeface="Calibri" panose="020F0502020204030204" pitchFamily="34" charset="0"/>
              </a:rPr>
              <a:t> Obstructed </a:t>
            </a:r>
            <a:r>
              <a:rPr kumimoji="0" lang="en-US" sz="1300" b="1" i="0" u="none" strike="noStrike" kern="1200" cap="none" spc="0" normalizeH="0" baseline="0" dirty="0">
                <a:ln>
                  <a:noFill/>
                </a:ln>
                <a:effectLst/>
                <a:uLnTx/>
                <a:uFillTx/>
                <a:latin typeface="Calibri" panose="020F0502020204030204" pitchFamily="34" charset="0"/>
              </a:rPr>
              <a:t>Pedestrian crossing (without traffic lights, without pedestrian walkway)</a:t>
            </a:r>
            <a:endParaRPr kumimoji="0" lang="en-US" sz="1300" b="1" i="0" u="sng" strike="noStrike" kern="1200" cap="none" spc="0" normalizeH="0" baseline="0" dirty="0">
              <a:ln>
                <a:noFill/>
              </a:ln>
              <a:effectLst/>
              <a:uLnTx/>
              <a:uFillTx/>
              <a:latin typeface="Calibri" panose="020F0502020204030204" pitchFamily="34" charset="0"/>
            </a:endParaRPr>
          </a:p>
          <a:p>
            <a:pPr marL="0" marR="0" lvl="0" indent="0" algn="l" defTabSz="914271" rtl="0" eaLnBrk="1" fontAlgn="auto" latinLnBrk="0" hangingPunct="1">
              <a:lnSpc>
                <a:spcPct val="108000"/>
              </a:lnSpc>
              <a:spcBef>
                <a:spcPts val="600"/>
              </a:spcBef>
              <a:spcAft>
                <a:spcPts val="0"/>
              </a:spcAft>
              <a:buClrTx/>
              <a:buSzTx/>
              <a:buFont typeface="+mj-lt"/>
              <a:buNone/>
              <a:tabLst/>
              <a:defRPr/>
            </a:pPr>
            <a:r>
              <a:rPr kumimoji="0" lang="en-US" sz="1300" b="0" i="0" u="sng" strike="noStrike" kern="1200" cap="none" spc="0" normalizeH="0" baseline="0" noProof="0" dirty="0">
                <a:ln>
                  <a:noFill/>
                </a:ln>
                <a:effectLst/>
                <a:uLnTx/>
                <a:uFillTx/>
                <a:latin typeface="Calibri" panose="020F0502020204030204" pitchFamily="34" charset="0"/>
              </a:rPr>
              <a:t>Situation: </a:t>
            </a:r>
            <a:r>
              <a:rPr kumimoji="0" lang="en-US" sz="1300" b="0" i="0" u="none" strike="noStrike" kern="1200" cap="none" spc="0" normalizeH="0" baseline="0" noProof="0" dirty="0">
                <a:ln>
                  <a:noFill/>
                </a:ln>
                <a:effectLst/>
                <a:uLnTx/>
                <a:uFillTx/>
                <a:latin typeface="Calibri" panose="020F0502020204030204" pitchFamily="34" charset="0"/>
              </a:rPr>
              <a:t>The </a:t>
            </a:r>
            <a:r>
              <a:rPr lang="en-US" sz="1300" dirty="0">
                <a:latin typeface="Calibri" panose="020F0502020204030204" pitchFamily="34" charset="0"/>
              </a:rPr>
              <a:t>vehicle</a:t>
            </a:r>
            <a:r>
              <a:rPr kumimoji="0" lang="en-US" sz="1300" b="0" i="0" u="none" strike="noStrike" kern="1200" cap="none" spc="0" normalizeH="0" baseline="0" noProof="0" dirty="0">
                <a:ln>
                  <a:noFill/>
                </a:ln>
                <a:effectLst/>
                <a:uLnTx/>
                <a:uFillTx/>
                <a:latin typeface="Calibri" panose="020F0502020204030204" pitchFamily="34" charset="0"/>
              </a:rPr>
              <a:t> follows in autonomous mode the ego-lane and approaches a </a:t>
            </a:r>
            <a:r>
              <a:rPr lang="en-US" sz="1300" dirty="0">
                <a:latin typeface="Calibri" panose="020F0502020204030204" pitchFamily="34" charset="0"/>
              </a:rPr>
              <a:t>gap after parked vehicles, where an obstructed </a:t>
            </a:r>
            <a:r>
              <a:rPr kumimoji="0" lang="en-US" sz="1300" b="0" i="0" u="none" strike="noStrike" kern="1200" cap="none" spc="0" normalizeH="0" baseline="0" noProof="0" dirty="0">
                <a:ln>
                  <a:noFill/>
                </a:ln>
                <a:effectLst/>
                <a:uLnTx/>
                <a:uFillTx/>
                <a:latin typeface="Calibri" panose="020F0502020204030204" pitchFamily="34" charset="0"/>
              </a:rPr>
              <a:t>pedestrian passes the </a:t>
            </a:r>
            <a:r>
              <a:rPr lang="en-US" sz="1300" dirty="0">
                <a:latin typeface="Calibri" panose="020F0502020204030204" pitchFamily="34" charset="0"/>
              </a:rPr>
              <a:t>street. </a:t>
            </a:r>
          </a:p>
          <a:p>
            <a:pPr lvl="0">
              <a:spcBef>
                <a:spcPts val="600"/>
              </a:spcBef>
              <a:spcAft>
                <a:spcPts val="0"/>
              </a:spcAft>
              <a:defRPr/>
            </a:pPr>
            <a:r>
              <a:rPr lang="en-US" sz="1300" u="sng" dirty="0">
                <a:latin typeface="Calibri" panose="020F0502020204030204" pitchFamily="34" charset="0"/>
              </a:rPr>
              <a:t>Expected Behavior: </a:t>
            </a:r>
            <a:r>
              <a:rPr kumimoji="0" lang="en-US" sz="1300" b="0" i="0" u="none" strike="noStrike" kern="1200" cap="none" spc="0" normalizeH="0" baseline="0" noProof="0" dirty="0">
                <a:ln>
                  <a:noFill/>
                </a:ln>
                <a:effectLst/>
                <a:uLnTx/>
                <a:uFillTx/>
                <a:latin typeface="Calibri" panose="020F0502020204030204" pitchFamily="34" charset="0"/>
              </a:rPr>
              <a:t>The </a:t>
            </a:r>
            <a:r>
              <a:rPr lang="en-US" sz="1300" noProof="0" dirty="0">
                <a:latin typeface="Calibri" panose="020F0502020204030204" pitchFamily="34" charset="0"/>
              </a:rPr>
              <a:t>vehicle</a:t>
            </a:r>
            <a:r>
              <a:rPr lang="en-US" sz="1300" dirty="0">
                <a:latin typeface="Calibri" panose="020F0502020204030204" pitchFamily="34" charset="0"/>
              </a:rPr>
              <a:t> shall</a:t>
            </a:r>
            <a:r>
              <a:rPr kumimoji="0" lang="en-US" sz="1300" b="0" i="0" u="none" strike="noStrike" kern="1200" cap="none" spc="0" normalizeH="0" baseline="0" noProof="0" dirty="0">
                <a:ln>
                  <a:noFill/>
                </a:ln>
                <a:effectLst/>
                <a:uLnTx/>
                <a:uFillTx/>
                <a:latin typeface="Calibri" panose="020F0502020204030204" pitchFamily="34" charset="0"/>
              </a:rPr>
              <a:t> stop in a safe manner in order to avoid the collision. The </a:t>
            </a:r>
            <a:r>
              <a:rPr lang="en-US" sz="1300" dirty="0">
                <a:latin typeface="Calibri" panose="020F0502020204030204" pitchFamily="34" charset="0"/>
              </a:rPr>
              <a:t>vehicle</a:t>
            </a:r>
            <a:r>
              <a:rPr kumimoji="0" lang="en-US" sz="1300" b="0" i="0" u="none" strike="noStrike" kern="1200" cap="none" spc="0" normalizeH="0" baseline="0" noProof="0" dirty="0">
                <a:ln>
                  <a:noFill/>
                </a:ln>
                <a:effectLst/>
                <a:uLnTx/>
                <a:uFillTx/>
                <a:latin typeface="Calibri" panose="020F0502020204030204" pitchFamily="34" charset="0"/>
              </a:rPr>
              <a:t> can continue the drive, when </a:t>
            </a:r>
            <a:r>
              <a:rPr kumimoji="0" lang="en-US" sz="1300" b="0" i="0" u="none" strike="noStrike" kern="1200" cap="none" spc="0" normalizeH="0" noProof="0" dirty="0">
                <a:ln>
                  <a:noFill/>
                </a:ln>
                <a:effectLst/>
                <a:uLnTx/>
                <a:uFillTx/>
                <a:latin typeface="Calibri" panose="020F0502020204030204" pitchFamily="34" charset="0"/>
              </a:rPr>
              <a:t>the driving path is clear.</a:t>
            </a:r>
            <a:r>
              <a:rPr kumimoji="0" lang="en-US" sz="1300" b="0" i="0" u="none" strike="noStrike" kern="1200" cap="none" spc="0" normalizeH="0" baseline="0" noProof="0" dirty="0">
                <a:ln>
                  <a:noFill/>
                </a:ln>
                <a:effectLst/>
                <a:uLnTx/>
                <a:uFillTx/>
                <a:latin typeface="Calibri" panose="020F0502020204030204" pitchFamily="34" charset="0"/>
              </a:rPr>
              <a:t> </a:t>
            </a:r>
            <a:endParaRPr lang="en-US" sz="1300" u="sng" dirty="0">
              <a:latin typeface="Calibri" panose="020F0502020204030204" pitchFamily="34" charset="0"/>
            </a:endParaRPr>
          </a:p>
          <a:p>
            <a:pPr>
              <a:lnSpc>
                <a:spcPct val="108000"/>
              </a:lnSpc>
              <a:spcBef>
                <a:spcPts val="600"/>
              </a:spcBef>
              <a:spcAft>
                <a:spcPts val="0"/>
              </a:spcAft>
              <a:defRPr/>
            </a:pPr>
            <a:r>
              <a:rPr lang="en-US" sz="1300" u="sng" dirty="0">
                <a:latin typeface="Calibri" panose="020F0502020204030204" pitchFamily="34" charset="0"/>
              </a:rPr>
              <a:t>Initial Condition: </a:t>
            </a:r>
            <a:r>
              <a:rPr lang="en-US" sz="1300" dirty="0">
                <a:latin typeface="Calibri" panose="020F0502020204030204" pitchFamily="34" charset="0"/>
              </a:rPr>
              <a:t>The vehicle follows the ego-lane and is heading towards an obstructed pedestrian behind parked vehicles. </a:t>
            </a:r>
          </a:p>
          <a:p>
            <a:pPr>
              <a:lnSpc>
                <a:spcPct val="100000"/>
              </a:lnSpc>
              <a:spcBef>
                <a:spcPts val="600"/>
              </a:spcBef>
              <a:spcAft>
                <a:spcPts val="0"/>
              </a:spcAft>
              <a:defRPr/>
            </a:pPr>
            <a:r>
              <a:rPr lang="en-US" sz="1300" u="sng" dirty="0">
                <a:latin typeface="Calibri" panose="020F0502020204030204" pitchFamily="34" charset="0"/>
              </a:rPr>
              <a:t>Final Condition: </a:t>
            </a:r>
            <a:r>
              <a:rPr lang="en-US" sz="1300" dirty="0">
                <a:latin typeface="Calibri" panose="020F0502020204030204" pitchFamily="34" charset="0"/>
              </a:rPr>
              <a:t>The vehicle continues its drive without violating traffic rules as well as safety and comfort criteria.</a:t>
            </a:r>
          </a:p>
        </p:txBody>
      </p:sp>
      <p:pic>
        <p:nvPicPr>
          <p:cNvPr id="7" name="Grafik 6"/>
          <p:cNvPicPr>
            <a:picLocks noChangeAspect="1"/>
          </p:cNvPicPr>
          <p:nvPr/>
        </p:nvPicPr>
        <p:blipFill>
          <a:blip r:embed="rId3"/>
          <a:stretch>
            <a:fillRect/>
          </a:stretch>
        </p:blipFill>
        <p:spPr>
          <a:xfrm>
            <a:off x="838200" y="1813487"/>
            <a:ext cx="2186405" cy="2182176"/>
          </a:xfrm>
          <a:prstGeom prst="rect">
            <a:avLst/>
          </a:prstGeom>
        </p:spPr>
      </p:pic>
      <p:sp>
        <p:nvSpPr>
          <p:cNvPr id="8" name="Inhaltsplatzhalter 3"/>
          <p:cNvSpPr txBox="1">
            <a:spLocks/>
          </p:cNvSpPr>
          <p:nvPr/>
        </p:nvSpPr>
        <p:spPr>
          <a:xfrm>
            <a:off x="8910732" y="1813488"/>
            <a:ext cx="3116425" cy="4690045"/>
          </a:xfrm>
          <a:prstGeom prst="rect">
            <a:avLst/>
          </a:prstGeom>
          <a:solidFill>
            <a:srgbClr val="9E9E9E">
              <a:alpha val="20000"/>
            </a:srgbClr>
          </a:solidFill>
        </p:spPr>
        <p:txBody>
          <a:bodyPr vert="horz" lIns="108000" tIns="72000" rIns="0" bIns="0" rtlCol="0" anchor="t" anchorCtr="0">
            <a:noAutofit/>
          </a:bodyPr>
          <a:lstStyle>
            <a:lvl1pPr marL="0" indent="0" algn="l" defTabSz="914271" rtl="0" eaLnBrk="1" latinLnBrk="0" hangingPunct="1">
              <a:lnSpc>
                <a:spcPct val="108000"/>
              </a:lnSpc>
              <a:spcBef>
                <a:spcPts val="0"/>
              </a:spcBef>
              <a:spcAft>
                <a:spcPts val="1008"/>
              </a:spcAft>
              <a:buFont typeface="+mj-lt"/>
              <a:buNone/>
              <a:defRPr sz="2000" b="0" i="0" kern="1200">
                <a:solidFill>
                  <a:schemeClr val="tx1"/>
                </a:solidFill>
                <a:latin typeface="+mn-lt"/>
                <a:ea typeface="+mn-ea"/>
                <a:cs typeface="+mn-cs"/>
              </a:defRPr>
            </a:lvl1pPr>
            <a:lvl2pPr marL="341952" indent="-341952" algn="l" defTabSz="914271" rtl="0" eaLnBrk="1" latinLnBrk="0" hangingPunct="1">
              <a:lnSpc>
                <a:spcPct val="108000"/>
              </a:lnSpc>
              <a:spcBef>
                <a:spcPts val="0"/>
              </a:spcBef>
              <a:spcAft>
                <a:spcPts val="1008"/>
              </a:spcAft>
              <a:buFont typeface="Arial" panose="020B0604020202020204" pitchFamily="34" charset="0"/>
              <a:buChar char="•"/>
              <a:defRPr sz="2000" b="0" i="0" kern="1200">
                <a:solidFill>
                  <a:schemeClr val="tx1"/>
                </a:solidFill>
                <a:latin typeface="+mn-lt"/>
                <a:ea typeface="+mn-ea"/>
                <a:cs typeface="+mn-cs"/>
              </a:defRPr>
            </a:lvl2pPr>
            <a:lvl3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3pPr>
            <a:lvl4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4pPr>
            <a:lvl5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5pPr>
            <a:lvl6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6pPr>
            <a:lvl7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7pPr>
            <a:lvl8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8pPr>
            <a:lvl9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9pPr>
          </a:lstStyle>
          <a:p>
            <a:pPr>
              <a:spcAft>
                <a:spcPts val="0"/>
              </a:spcAft>
              <a:defRPr/>
            </a:pPr>
            <a:r>
              <a:rPr lang="en-US" sz="1300" b="1" dirty="0">
                <a:latin typeface="Calibri" panose="020F0502020204030204" pitchFamily="34" charset="0"/>
              </a:rPr>
              <a:t>Excerpt Parameters Test Procedure</a:t>
            </a:r>
          </a:p>
          <a:p>
            <a:pPr lvl="0">
              <a:spcBef>
                <a:spcPts val="600"/>
              </a:spcBef>
              <a:spcAft>
                <a:spcPts val="0"/>
              </a:spcAft>
              <a:defRPr/>
            </a:pPr>
            <a:r>
              <a:rPr lang="en-US" sz="1300" b="1" u="sng" dirty="0">
                <a:latin typeface="Calibri" panose="020F0502020204030204" pitchFamily="34" charset="0"/>
              </a:rPr>
              <a:t>OICA proposal: </a:t>
            </a:r>
          </a:p>
          <a:p>
            <a:pPr lvl="0">
              <a:spcBef>
                <a:spcPts val="600"/>
              </a:spcBef>
              <a:spcAft>
                <a:spcPts val="0"/>
              </a:spcAft>
              <a:defRPr/>
            </a:pPr>
            <a:r>
              <a:rPr lang="en-US" sz="1300" dirty="0">
                <a:latin typeface="Calibri" panose="020F0502020204030204" pitchFamily="34" charset="0"/>
              </a:rPr>
              <a:t>Use established </a:t>
            </a:r>
            <a:r>
              <a:rPr lang="en-US" sz="1300" dirty="0" err="1">
                <a:latin typeface="Calibri" panose="020F0502020204030204" pitchFamily="34" charset="0"/>
              </a:rPr>
              <a:t>EuroNCAP</a:t>
            </a:r>
            <a:r>
              <a:rPr lang="en-US" sz="1300" dirty="0">
                <a:latin typeface="Calibri" panose="020F0502020204030204" pitchFamily="34" charset="0"/>
              </a:rPr>
              <a:t> maneuver CPNC-50 scenario (running child from nearside from obstruction vehicles (</a:t>
            </a:r>
            <a:r>
              <a:rPr lang="en-US" sz="1300" i="1" dirty="0">
                <a:latin typeface="Calibri" panose="020F0502020204030204" pitchFamily="34" charset="0"/>
              </a:rPr>
              <a:t>see Test Protocol AEB VRU systems, Version 2.0.2, November 2017</a:t>
            </a:r>
            <a:r>
              <a:rPr lang="en-US" sz="1300" dirty="0">
                <a:latin typeface="Calibri" panose="020F0502020204030204" pitchFamily="34" charset="0"/>
              </a:rPr>
              <a:t>)</a:t>
            </a:r>
          </a:p>
          <a:p>
            <a:pPr lvl="0">
              <a:spcBef>
                <a:spcPts val="600"/>
              </a:spcBef>
              <a:spcAft>
                <a:spcPts val="0"/>
              </a:spcAft>
              <a:defRPr/>
            </a:pPr>
            <a:r>
              <a:rPr lang="en-US" sz="1300" dirty="0">
                <a:latin typeface="Calibri" panose="020F0502020204030204" pitchFamily="34" charset="0"/>
              </a:rPr>
              <a:t>A test protocol with all parameters is already available. A carry-over to automated driving is possible with the only deviation that the ego vehicle speed would not be constant throughout the scenario and therefore the pedestrian target’s trajectory needs to be synchronized with the Ego vehicle speed (the automated driving system can automatically reduce speed in the particular driving situation). </a:t>
            </a:r>
          </a:p>
          <a:p>
            <a:pPr lvl="0">
              <a:spcBef>
                <a:spcPts val="600"/>
              </a:spcBef>
              <a:spcAft>
                <a:spcPts val="0"/>
              </a:spcAft>
              <a:defRPr/>
            </a:pPr>
            <a:r>
              <a:rPr lang="en-US" sz="1300" b="1" dirty="0">
                <a:latin typeface="Calibri" panose="020F0502020204030204" pitchFamily="34" charset="0"/>
                <a:sym typeface="Wingdings" panose="05000000000000000000" pitchFamily="2" charset="2"/>
              </a:rPr>
              <a:t>Child pedestrian target: </a:t>
            </a:r>
            <a:r>
              <a:rPr lang="en-US" sz="1300" dirty="0">
                <a:latin typeface="Calibri" panose="020F0502020204030204" pitchFamily="34" charset="0"/>
                <a:sym typeface="Wingdings" panose="05000000000000000000" pitchFamily="2" charset="2"/>
              </a:rPr>
              <a:t>Specified by NCAP, speed 5 </a:t>
            </a:r>
            <a:r>
              <a:rPr lang="en-US" sz="1300" dirty="0" err="1">
                <a:latin typeface="Calibri" panose="020F0502020204030204" pitchFamily="34" charset="0"/>
                <a:sym typeface="Wingdings" panose="05000000000000000000" pitchFamily="2" charset="2"/>
              </a:rPr>
              <a:t>kph</a:t>
            </a:r>
            <a:r>
              <a:rPr lang="en-US" sz="1300" dirty="0">
                <a:latin typeface="Calibri" panose="020F0502020204030204" pitchFamily="34" charset="0"/>
                <a:sym typeface="Wingdings" panose="05000000000000000000" pitchFamily="2" charset="2"/>
              </a:rPr>
              <a:t>, synchronized trajectory depending on Ego vehicle trajectory</a:t>
            </a:r>
          </a:p>
          <a:p>
            <a:pPr lvl="0">
              <a:spcBef>
                <a:spcPts val="600"/>
              </a:spcBef>
              <a:spcAft>
                <a:spcPts val="0"/>
              </a:spcAft>
              <a:defRPr/>
            </a:pPr>
            <a:endParaRPr lang="en-US" sz="1300" noProof="0" dirty="0">
              <a:solidFill>
                <a:srgbClr val="0070C0"/>
              </a:solidFill>
              <a:latin typeface="Calibri" panose="020F0502020204030204" pitchFamily="34" charset="0"/>
            </a:endParaRPr>
          </a:p>
          <a:p>
            <a:pPr lvl="0">
              <a:spcBef>
                <a:spcPts val="600"/>
              </a:spcBef>
              <a:spcAft>
                <a:spcPts val="0"/>
              </a:spcAft>
              <a:defRPr/>
            </a:pPr>
            <a:endParaRPr kumimoji="0" lang="en-US" sz="1400" i="0" strike="noStrike" kern="1200" cap="none" spc="0" normalizeH="0" noProof="0" dirty="0">
              <a:ln>
                <a:noFill/>
              </a:ln>
              <a:effectLst/>
              <a:uLnTx/>
              <a:uFillTx/>
              <a:latin typeface="Calibri" panose="020F0502020204030204" pitchFamily="34" charset="0"/>
            </a:endParaRPr>
          </a:p>
          <a:p>
            <a:pPr>
              <a:spcAft>
                <a:spcPts val="0"/>
              </a:spcAft>
              <a:defRPr/>
            </a:pPr>
            <a:endParaRPr lang="en-US" sz="1400" b="1" dirty="0">
              <a:latin typeface="Calibri" panose="020F0502020204030204" pitchFamily="34" charset="0"/>
            </a:endParaRPr>
          </a:p>
        </p:txBody>
      </p:sp>
    </p:spTree>
    <p:extLst>
      <p:ext uri="{BB962C8B-B14F-4D97-AF65-F5344CB8AC3E}">
        <p14:creationId xmlns:p14="http://schemas.microsoft.com/office/powerpoint/2010/main" val="1894020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Proposal Test Track Scenarios „Urban“</a:t>
            </a:r>
          </a:p>
        </p:txBody>
      </p:sp>
      <p:sp>
        <p:nvSpPr>
          <p:cNvPr id="3" name="Inhaltsplatzhalter 2"/>
          <p:cNvSpPr>
            <a:spLocks noGrp="1"/>
          </p:cNvSpPr>
          <p:nvPr>
            <p:ph idx="1"/>
          </p:nvPr>
        </p:nvSpPr>
        <p:spPr>
          <a:xfrm>
            <a:off x="838200" y="5237273"/>
            <a:ext cx="7921625" cy="1471543"/>
          </a:xfrm>
          <a:solidFill>
            <a:schemeClr val="bg1">
              <a:lumMod val="85000"/>
            </a:schemeClr>
          </a:solidFill>
        </p:spPr>
        <p:txBody>
          <a:bodyPr>
            <a:normAutofit fontScale="85000" lnSpcReduction="10000"/>
          </a:bodyPr>
          <a:lstStyle/>
          <a:p>
            <a:pPr marL="0" indent="0">
              <a:buNone/>
            </a:pPr>
            <a:r>
              <a:rPr lang="en-US" sz="1400" b="1" dirty="0">
                <a:sym typeface="Wingdings" panose="05000000000000000000" pitchFamily="2" charset="2"/>
              </a:rPr>
              <a:t>Justification:</a:t>
            </a:r>
          </a:p>
          <a:p>
            <a:pPr marL="0" indent="0">
              <a:buNone/>
            </a:pPr>
            <a:r>
              <a:rPr lang="en-US" sz="1400" dirty="0"/>
              <a:t>Criteria 1: Technical difficulty/complexity for the system to detect/manage the situation</a:t>
            </a:r>
          </a:p>
          <a:p>
            <a:pPr lvl="1">
              <a:buFontTx/>
              <a:buChar char="-"/>
            </a:pPr>
            <a:r>
              <a:rPr lang="en-US" sz="1400" dirty="0">
                <a:sym typeface="Wingdings" panose="05000000000000000000" pitchFamily="2" charset="2"/>
              </a:rPr>
              <a:t>Path of the cyclist that has a certain (parallel) distance to the road is difficult to predict/detect, relatively high differential speeds   </a:t>
            </a:r>
          </a:p>
          <a:p>
            <a:pPr marL="0" indent="0">
              <a:spcBef>
                <a:spcPts val="1200"/>
              </a:spcBef>
              <a:buNone/>
            </a:pPr>
            <a:r>
              <a:rPr lang="en-US" sz="1400" dirty="0">
                <a:sym typeface="Wingdings" panose="05000000000000000000" pitchFamily="2" charset="2"/>
              </a:rPr>
              <a:t>Criteria 2: Injury/crash severity</a:t>
            </a:r>
          </a:p>
          <a:p>
            <a:pPr lvl="1">
              <a:buFontTx/>
              <a:buChar char="-"/>
            </a:pPr>
            <a:r>
              <a:rPr lang="en-US" sz="1400" dirty="0">
                <a:sym typeface="Wingdings" panose="05000000000000000000" pitchFamily="2" charset="2"/>
              </a:rPr>
              <a:t>High severity for a protected/unprotected cyclist if the vehicle does not safely stop before making the right turn</a:t>
            </a:r>
            <a:endParaRPr lang="en-US" dirty="0">
              <a:sym typeface="Wingdings" panose="05000000000000000000" pitchFamily="2" charset="2"/>
            </a:endParaRPr>
          </a:p>
        </p:txBody>
      </p:sp>
      <p:sp>
        <p:nvSpPr>
          <p:cNvPr id="6" name="Inhaltsplatzhalter 3"/>
          <p:cNvSpPr txBox="1">
            <a:spLocks/>
          </p:cNvSpPr>
          <p:nvPr/>
        </p:nvSpPr>
        <p:spPr>
          <a:xfrm>
            <a:off x="2995806" y="1792929"/>
            <a:ext cx="5764019" cy="3226940"/>
          </a:xfrm>
          <a:prstGeom prst="rect">
            <a:avLst/>
          </a:prstGeom>
          <a:solidFill>
            <a:srgbClr val="9E9E9E">
              <a:alpha val="20000"/>
            </a:srgbClr>
          </a:solidFill>
        </p:spPr>
        <p:txBody>
          <a:bodyPr vert="horz" lIns="108000" tIns="108000" rIns="0" bIns="0" rtlCol="0" anchor="t" anchorCtr="0">
            <a:noAutofit/>
          </a:bodyPr>
          <a:lstStyle>
            <a:lvl1pPr marL="0" indent="0" algn="l" defTabSz="914271" rtl="0" eaLnBrk="1" latinLnBrk="0" hangingPunct="1">
              <a:lnSpc>
                <a:spcPct val="108000"/>
              </a:lnSpc>
              <a:spcBef>
                <a:spcPts val="0"/>
              </a:spcBef>
              <a:spcAft>
                <a:spcPts val="1008"/>
              </a:spcAft>
              <a:buFont typeface="+mj-lt"/>
              <a:buNone/>
              <a:defRPr sz="2000" b="0" i="0" kern="1200">
                <a:solidFill>
                  <a:schemeClr val="tx1"/>
                </a:solidFill>
                <a:latin typeface="+mn-lt"/>
                <a:ea typeface="+mn-ea"/>
                <a:cs typeface="+mn-cs"/>
              </a:defRPr>
            </a:lvl1pPr>
            <a:lvl2pPr marL="341952" indent="-341952" algn="l" defTabSz="914271" rtl="0" eaLnBrk="1" latinLnBrk="0" hangingPunct="1">
              <a:lnSpc>
                <a:spcPct val="108000"/>
              </a:lnSpc>
              <a:spcBef>
                <a:spcPts val="0"/>
              </a:spcBef>
              <a:spcAft>
                <a:spcPts val="1008"/>
              </a:spcAft>
              <a:buFont typeface="Arial" panose="020B0604020202020204" pitchFamily="34" charset="0"/>
              <a:buChar char="•"/>
              <a:defRPr sz="2000" b="0" i="0" kern="1200">
                <a:solidFill>
                  <a:schemeClr val="tx1"/>
                </a:solidFill>
                <a:latin typeface="+mn-lt"/>
                <a:ea typeface="+mn-ea"/>
                <a:cs typeface="+mn-cs"/>
              </a:defRPr>
            </a:lvl2pPr>
            <a:lvl3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3pPr>
            <a:lvl4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4pPr>
            <a:lvl5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5pPr>
            <a:lvl6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6pPr>
            <a:lvl7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7pPr>
            <a:lvl8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8pPr>
            <a:lvl9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9pPr>
          </a:lstStyle>
          <a:p>
            <a:pPr marL="0" marR="0" lvl="0" indent="0" algn="l" defTabSz="914271" rtl="0" eaLnBrk="1" fontAlgn="auto" latinLnBrk="0" hangingPunct="1">
              <a:lnSpc>
                <a:spcPct val="108000"/>
              </a:lnSpc>
              <a:spcBef>
                <a:spcPts val="0"/>
              </a:spcBef>
              <a:spcAft>
                <a:spcPts val="0"/>
              </a:spcAft>
              <a:buClrTx/>
              <a:buSzTx/>
              <a:buFont typeface="+mj-lt"/>
              <a:buNone/>
              <a:tabLst/>
              <a:defRPr/>
            </a:pPr>
            <a:r>
              <a:rPr kumimoji="0" lang="en-US" sz="1300" b="1" i="0" u="none" strike="noStrike" kern="1200" cap="none" spc="0" normalizeH="0" baseline="0" noProof="0" dirty="0">
                <a:ln>
                  <a:noFill/>
                </a:ln>
                <a:effectLst/>
                <a:uLnTx/>
                <a:uFillTx/>
              </a:rPr>
              <a:t>2.3</a:t>
            </a:r>
            <a:r>
              <a:rPr kumimoji="0" lang="en-US" sz="1300" b="1" i="0" u="none" strike="noStrike" kern="1200" cap="none" spc="0" normalizeH="0" noProof="0" dirty="0">
                <a:ln>
                  <a:noFill/>
                </a:ln>
                <a:effectLst/>
                <a:uLnTx/>
                <a:uFillTx/>
              </a:rPr>
              <a:t> </a:t>
            </a:r>
            <a:r>
              <a:rPr kumimoji="0" lang="en-US" sz="1300" b="1" i="0" u="none" strike="noStrike" kern="1200" cap="none" spc="0" normalizeH="0" baseline="0" noProof="0" dirty="0">
                <a:ln>
                  <a:noFill/>
                </a:ln>
                <a:effectLst/>
                <a:uLnTx/>
                <a:uFillTx/>
              </a:rPr>
              <a:t>Cyclist test in combination with right turn</a:t>
            </a:r>
            <a:endParaRPr kumimoji="0" lang="en-US" sz="1300" b="1" i="0" u="sng" strike="noStrike" kern="1200" cap="none" spc="0" normalizeH="0" baseline="0" noProof="0" dirty="0">
              <a:ln>
                <a:noFill/>
              </a:ln>
              <a:effectLst/>
              <a:uLnTx/>
              <a:uFillTx/>
            </a:endParaRPr>
          </a:p>
          <a:p>
            <a:pPr marL="0" marR="0" lvl="0" indent="0" algn="l" defTabSz="914271" rtl="0" eaLnBrk="1" fontAlgn="auto" latinLnBrk="0" hangingPunct="1">
              <a:lnSpc>
                <a:spcPct val="108000"/>
              </a:lnSpc>
              <a:spcBef>
                <a:spcPts val="600"/>
              </a:spcBef>
              <a:spcAft>
                <a:spcPts val="0"/>
              </a:spcAft>
              <a:buClrTx/>
              <a:buSzTx/>
              <a:buFont typeface="+mj-lt"/>
              <a:buNone/>
              <a:tabLst/>
              <a:defRPr/>
            </a:pPr>
            <a:r>
              <a:rPr kumimoji="0" lang="en-US" sz="1300" b="0" i="0" u="sng" strike="noStrike" kern="1200" cap="none" spc="0" normalizeH="0" baseline="0" noProof="0" dirty="0">
                <a:ln>
                  <a:noFill/>
                </a:ln>
                <a:effectLst/>
                <a:uLnTx/>
                <a:uFillTx/>
              </a:rPr>
              <a:t>Situation: </a:t>
            </a:r>
            <a:r>
              <a:rPr kumimoji="0" lang="en-US" sz="1300" b="0" i="0" u="none" strike="noStrike" kern="1200" cap="none" spc="0" normalizeH="0" baseline="0" noProof="0" dirty="0">
                <a:ln>
                  <a:noFill/>
                </a:ln>
                <a:effectLst/>
                <a:uLnTx/>
                <a:uFillTx/>
              </a:rPr>
              <a:t>The </a:t>
            </a:r>
            <a:r>
              <a:rPr lang="en-US" sz="1300" noProof="0" dirty="0"/>
              <a:t>vehicle</a:t>
            </a:r>
            <a:r>
              <a:rPr kumimoji="0" lang="en-US" sz="1300" b="0" i="0" u="none" strike="noStrike" kern="1200" cap="none" spc="0" normalizeH="0" baseline="0" noProof="0" dirty="0">
                <a:ln>
                  <a:noFill/>
                </a:ln>
                <a:effectLst/>
                <a:uLnTx/>
                <a:uFillTx/>
              </a:rPr>
              <a:t> is driving with [50 km/h] in autonomous</a:t>
            </a:r>
            <a:r>
              <a:rPr kumimoji="0" lang="en-US" sz="1300" b="0" i="0" u="none" strike="noStrike" kern="1200" cap="none" spc="0" normalizeH="0" noProof="0" dirty="0">
                <a:ln>
                  <a:noFill/>
                </a:ln>
                <a:effectLst/>
                <a:uLnTx/>
                <a:uFillTx/>
              </a:rPr>
              <a:t> mode </a:t>
            </a:r>
            <a:r>
              <a:rPr kumimoji="0" lang="en-US" sz="1300" b="0" i="0" u="none" strike="noStrike" kern="1200" cap="none" spc="0" normalizeH="0" baseline="0" noProof="0" dirty="0">
                <a:ln>
                  <a:noFill/>
                </a:ln>
                <a:effectLst/>
                <a:uLnTx/>
                <a:uFillTx/>
              </a:rPr>
              <a:t>on a priority road</a:t>
            </a:r>
            <a:r>
              <a:rPr kumimoji="0" lang="en-US" sz="1300" b="0" i="0" u="none" strike="noStrike" kern="1200" cap="none" spc="0" normalizeH="0" noProof="0" dirty="0">
                <a:ln>
                  <a:noFill/>
                </a:ln>
                <a:effectLst/>
                <a:uLnTx/>
                <a:uFillTx/>
              </a:rPr>
              <a:t> </a:t>
            </a:r>
            <a:r>
              <a:rPr kumimoji="0" lang="en-US" sz="1300" b="0" i="0" u="none" strike="noStrike" kern="1200" cap="none" spc="0" normalizeH="0" baseline="0" noProof="0" dirty="0">
                <a:ln>
                  <a:noFill/>
                </a:ln>
                <a:effectLst/>
                <a:uLnTx/>
                <a:uFillTx/>
              </a:rPr>
              <a:t>and approaches an </a:t>
            </a:r>
            <a:r>
              <a:rPr lang="en-US" sz="1300" dirty="0"/>
              <a:t>intersection</a:t>
            </a:r>
            <a:r>
              <a:rPr kumimoji="0" lang="en-US" sz="1300" b="0" i="0" u="none" strike="noStrike" kern="1200" cap="none" spc="0" normalizeH="0" baseline="0" noProof="0" dirty="0">
                <a:ln>
                  <a:noFill/>
                </a:ln>
                <a:effectLst/>
                <a:uLnTx/>
                <a:uFillTx/>
              </a:rPr>
              <a:t> (</a:t>
            </a:r>
            <a:r>
              <a:rPr lang="en-US" sz="1300" dirty="0"/>
              <a:t>vehicle</a:t>
            </a:r>
            <a:r>
              <a:rPr kumimoji="0" lang="en-US" sz="1300" b="0" i="0" u="none" strike="noStrike" kern="1200" cap="none" spc="0" normalizeH="0" baseline="0" noProof="0" dirty="0">
                <a:ln>
                  <a:noFill/>
                </a:ln>
                <a:effectLst/>
                <a:uLnTx/>
                <a:uFillTx/>
              </a:rPr>
              <a:t> has right of way</a:t>
            </a:r>
            <a:r>
              <a:rPr kumimoji="0" lang="en-US" sz="1300" b="0" i="0" u="none" strike="noStrike" kern="1200" cap="none" spc="0" normalizeH="0" noProof="0" dirty="0">
                <a:ln>
                  <a:noFill/>
                </a:ln>
                <a:effectLst/>
                <a:uLnTx/>
                <a:uFillTx/>
              </a:rPr>
              <a:t> or traffic light “green”</a:t>
            </a:r>
            <a:r>
              <a:rPr kumimoji="0" lang="en-US" sz="1300" b="0" i="0" u="none" strike="noStrike" kern="1200" cap="none" spc="0" normalizeH="0" baseline="0" noProof="0" dirty="0">
                <a:ln>
                  <a:noFill/>
                </a:ln>
                <a:effectLst/>
                <a:uLnTx/>
                <a:uFillTx/>
              </a:rPr>
              <a:t>) to perform a right turn. A</a:t>
            </a:r>
            <a:r>
              <a:rPr lang="en-US" sz="1300" dirty="0"/>
              <a:t> cyclist </a:t>
            </a:r>
            <a:r>
              <a:rPr kumimoji="0" lang="en-US" sz="1300" b="0" i="0" u="none" strike="noStrike" kern="1200" cap="none" spc="0" normalizeH="0" baseline="0" noProof="0" dirty="0">
                <a:ln>
                  <a:noFill/>
                </a:ln>
                <a:effectLst/>
                <a:uLnTx/>
                <a:uFillTx/>
              </a:rPr>
              <a:t>is driving </a:t>
            </a:r>
            <a:r>
              <a:rPr lang="en-US" sz="1300" dirty="0"/>
              <a:t>with</a:t>
            </a:r>
            <a:r>
              <a:rPr kumimoji="0" lang="en-US" sz="1300" b="0" i="0" u="none" strike="noStrike" kern="1200" cap="none" spc="0" normalizeH="0" baseline="0" noProof="0" dirty="0">
                <a:ln>
                  <a:noFill/>
                </a:ln>
                <a:effectLst/>
                <a:uLnTx/>
                <a:uFillTx/>
              </a:rPr>
              <a:t> [15 km/h] in the same direction using a separate bicycle lane adjacent to the priority road and wants to keep</a:t>
            </a:r>
            <a:r>
              <a:rPr kumimoji="0" lang="en-US" sz="1300" b="0" i="0" u="none" strike="noStrike" kern="1200" cap="none" spc="0" normalizeH="0" noProof="0" dirty="0">
                <a:ln>
                  <a:noFill/>
                </a:ln>
                <a:effectLst/>
                <a:uLnTx/>
                <a:uFillTx/>
              </a:rPr>
              <a:t> straight on</a:t>
            </a:r>
            <a:r>
              <a:rPr kumimoji="0" lang="en-US" sz="1300" b="0" i="0" u="none" strike="noStrike" kern="1200" cap="none" spc="0" normalizeH="0" baseline="0" noProof="0" dirty="0">
                <a:ln>
                  <a:noFill/>
                </a:ln>
                <a:effectLst/>
                <a:uLnTx/>
                <a:uFillTx/>
              </a:rPr>
              <a:t> across the intersection. A second bicycle is following with a [20m] gap to the first, also driving with [15km/h]. </a:t>
            </a:r>
          </a:p>
          <a:p>
            <a:pPr>
              <a:spcBef>
                <a:spcPts val="600"/>
              </a:spcBef>
              <a:spcAft>
                <a:spcPts val="0"/>
              </a:spcAft>
              <a:defRPr/>
            </a:pPr>
            <a:r>
              <a:rPr lang="en-US" sz="1300" u="sng" dirty="0"/>
              <a:t>Expected Behavior:</a:t>
            </a:r>
            <a:r>
              <a:rPr lang="en-US" sz="1300" dirty="0"/>
              <a:t> The vehicle should automatically activate the right direction indicator when slowing down, first stop and let the first bicycle pass and then use the gap between the first and the second cyclist in order to turn right.</a:t>
            </a:r>
            <a:endParaRPr kumimoji="0" lang="en-US" sz="1300" b="0" i="0" u="sng" strike="noStrike" kern="1200" cap="none" spc="0" normalizeH="0" baseline="0" noProof="0" dirty="0">
              <a:ln>
                <a:noFill/>
              </a:ln>
              <a:effectLst/>
              <a:uLnTx/>
              <a:uFillTx/>
            </a:endParaRPr>
          </a:p>
          <a:p>
            <a:pPr marL="0" marR="0" lvl="0" indent="0" algn="l" defTabSz="914271" rtl="0" eaLnBrk="1" fontAlgn="auto" latinLnBrk="0" hangingPunct="1">
              <a:lnSpc>
                <a:spcPct val="108000"/>
              </a:lnSpc>
              <a:spcBef>
                <a:spcPts val="600"/>
              </a:spcBef>
              <a:spcAft>
                <a:spcPts val="0"/>
              </a:spcAft>
              <a:buClrTx/>
              <a:buSzTx/>
              <a:buFont typeface="+mj-lt"/>
              <a:buNone/>
              <a:tabLst/>
              <a:defRPr/>
            </a:pPr>
            <a:r>
              <a:rPr kumimoji="0" lang="en-US" sz="1300" b="0" i="0" u="sng" strike="noStrike" kern="1200" cap="none" spc="0" normalizeH="0" baseline="0" noProof="0" dirty="0">
                <a:ln>
                  <a:noFill/>
                </a:ln>
                <a:effectLst/>
                <a:uLnTx/>
                <a:uFillTx/>
              </a:rPr>
              <a:t>Initial Condition: </a:t>
            </a:r>
            <a:r>
              <a:rPr kumimoji="0" lang="en-US" sz="1300" b="0" i="0" u="none" strike="noStrike" kern="1200" cap="none" spc="0" normalizeH="0" baseline="0" noProof="0" dirty="0">
                <a:ln>
                  <a:noFill/>
                </a:ln>
                <a:effectLst/>
                <a:uLnTx/>
                <a:uFillTx/>
              </a:rPr>
              <a:t>The </a:t>
            </a:r>
            <a:r>
              <a:rPr lang="en-US" sz="1300" noProof="0" dirty="0"/>
              <a:t>vehicle</a:t>
            </a:r>
            <a:r>
              <a:rPr kumimoji="0" lang="en-US" sz="1300" b="0" i="0" u="none" strike="noStrike" kern="1200" cap="none" spc="0" normalizeH="0" baseline="0" noProof="0" dirty="0">
                <a:ln>
                  <a:noFill/>
                </a:ln>
                <a:effectLst/>
                <a:uLnTx/>
                <a:uFillTx/>
              </a:rPr>
              <a:t> follows the ego-lane.</a:t>
            </a:r>
          </a:p>
          <a:p>
            <a:pPr marL="0" marR="0" lvl="0" indent="0" algn="l" defTabSz="914271" rtl="0" eaLnBrk="1" fontAlgn="auto" latinLnBrk="0" hangingPunct="1">
              <a:lnSpc>
                <a:spcPct val="100000"/>
              </a:lnSpc>
              <a:spcBef>
                <a:spcPts val="600"/>
              </a:spcBef>
              <a:spcAft>
                <a:spcPts val="0"/>
              </a:spcAft>
              <a:buClrTx/>
              <a:buSzTx/>
              <a:buFont typeface="+mj-lt"/>
              <a:buNone/>
              <a:tabLst/>
              <a:defRPr/>
            </a:pPr>
            <a:r>
              <a:rPr kumimoji="0" lang="en-US" sz="1300" b="0" i="0" u="sng" strike="noStrike" kern="1200" cap="none" spc="0" normalizeH="0" baseline="0" noProof="0" dirty="0">
                <a:ln>
                  <a:noFill/>
                </a:ln>
                <a:effectLst/>
                <a:uLnTx/>
                <a:uFillTx/>
              </a:rPr>
              <a:t>Final Condition: </a:t>
            </a:r>
            <a:r>
              <a:rPr kumimoji="0" lang="en-US" sz="1300" b="0" i="0" u="none" strike="noStrike" kern="1200" cap="none" spc="0" normalizeH="0" baseline="0" noProof="0" dirty="0">
                <a:ln>
                  <a:noFill/>
                </a:ln>
                <a:effectLst/>
                <a:uLnTx/>
                <a:uFillTx/>
              </a:rPr>
              <a:t>The </a:t>
            </a:r>
            <a:r>
              <a:rPr lang="en-US" sz="1300" noProof="0" dirty="0"/>
              <a:t>vehicle</a:t>
            </a:r>
            <a:r>
              <a:rPr kumimoji="0" lang="en-US" sz="1300" b="0" i="0" u="none" strike="noStrike" kern="1200" cap="none" spc="0" normalizeH="0" baseline="0" noProof="0" dirty="0">
                <a:ln>
                  <a:noFill/>
                </a:ln>
                <a:effectLst/>
                <a:uLnTx/>
                <a:uFillTx/>
              </a:rPr>
              <a:t> has applied the right</a:t>
            </a:r>
            <a:r>
              <a:rPr kumimoji="0" lang="en-US" sz="1300" b="0" i="0" u="none" strike="noStrike" kern="1200" cap="none" spc="0" normalizeH="0" noProof="0" dirty="0">
                <a:ln>
                  <a:noFill/>
                </a:ln>
                <a:effectLst/>
                <a:uLnTx/>
                <a:uFillTx/>
              </a:rPr>
              <a:t> turn indicators and used the gap between the two cyclists for turning right. The </a:t>
            </a:r>
            <a:r>
              <a:rPr lang="en-US" sz="1300" dirty="0"/>
              <a:t>vehicle</a:t>
            </a:r>
            <a:r>
              <a:rPr kumimoji="0" lang="en-US" sz="1300" b="0" i="0" u="none" strike="noStrike" kern="1200" cap="none" spc="0" normalizeH="0" noProof="0" dirty="0">
                <a:ln>
                  <a:noFill/>
                </a:ln>
                <a:effectLst/>
                <a:uLnTx/>
                <a:uFillTx/>
              </a:rPr>
              <a:t> drives on at the new lane.</a:t>
            </a:r>
            <a:endParaRPr kumimoji="0" lang="en-US" sz="1300" b="0" i="0" u="none" strike="noStrike" kern="1200" cap="none" spc="0" normalizeH="0" baseline="0" noProof="0" dirty="0">
              <a:ln>
                <a:noFill/>
              </a:ln>
              <a:effectLst/>
              <a:uLnTx/>
              <a:uFillTx/>
            </a:endParaRPr>
          </a:p>
        </p:txBody>
      </p:sp>
      <p:sp>
        <p:nvSpPr>
          <p:cNvPr id="8" name="Inhaltsplatzhalter 3"/>
          <p:cNvSpPr txBox="1">
            <a:spLocks/>
          </p:cNvSpPr>
          <p:nvPr/>
        </p:nvSpPr>
        <p:spPr>
          <a:xfrm>
            <a:off x="8910732" y="1813488"/>
            <a:ext cx="3116425" cy="4895328"/>
          </a:xfrm>
          <a:prstGeom prst="rect">
            <a:avLst/>
          </a:prstGeom>
          <a:solidFill>
            <a:srgbClr val="9E9E9E">
              <a:alpha val="20000"/>
            </a:srgbClr>
          </a:solidFill>
        </p:spPr>
        <p:txBody>
          <a:bodyPr vert="horz" lIns="108000" tIns="72000" rIns="0" bIns="0" rtlCol="0" anchor="t" anchorCtr="0">
            <a:noAutofit/>
          </a:bodyPr>
          <a:lstStyle>
            <a:lvl1pPr marL="0" indent="0" algn="l" defTabSz="914271" rtl="0" eaLnBrk="1" latinLnBrk="0" hangingPunct="1">
              <a:lnSpc>
                <a:spcPct val="108000"/>
              </a:lnSpc>
              <a:spcBef>
                <a:spcPts val="0"/>
              </a:spcBef>
              <a:spcAft>
                <a:spcPts val="1008"/>
              </a:spcAft>
              <a:buFont typeface="+mj-lt"/>
              <a:buNone/>
              <a:defRPr sz="2000" b="0" i="0" kern="1200">
                <a:solidFill>
                  <a:schemeClr val="tx1"/>
                </a:solidFill>
                <a:latin typeface="+mn-lt"/>
                <a:ea typeface="+mn-ea"/>
                <a:cs typeface="+mn-cs"/>
              </a:defRPr>
            </a:lvl1pPr>
            <a:lvl2pPr marL="341952" indent="-341952" algn="l" defTabSz="914271" rtl="0" eaLnBrk="1" latinLnBrk="0" hangingPunct="1">
              <a:lnSpc>
                <a:spcPct val="108000"/>
              </a:lnSpc>
              <a:spcBef>
                <a:spcPts val="0"/>
              </a:spcBef>
              <a:spcAft>
                <a:spcPts val="1008"/>
              </a:spcAft>
              <a:buFont typeface="Arial" panose="020B0604020202020204" pitchFamily="34" charset="0"/>
              <a:buChar char="•"/>
              <a:defRPr sz="2000" b="0" i="0" kern="1200">
                <a:solidFill>
                  <a:schemeClr val="tx1"/>
                </a:solidFill>
                <a:latin typeface="+mn-lt"/>
                <a:ea typeface="+mn-ea"/>
                <a:cs typeface="+mn-cs"/>
              </a:defRPr>
            </a:lvl2pPr>
            <a:lvl3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3pPr>
            <a:lvl4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4pPr>
            <a:lvl5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5pPr>
            <a:lvl6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6pPr>
            <a:lvl7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7pPr>
            <a:lvl8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8pPr>
            <a:lvl9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9pPr>
          </a:lstStyle>
          <a:p>
            <a:pPr>
              <a:spcAft>
                <a:spcPts val="0"/>
              </a:spcAft>
              <a:defRPr/>
            </a:pPr>
            <a:r>
              <a:rPr lang="en-US" sz="1300" b="1" dirty="0">
                <a:latin typeface="Calibri" panose="020F0502020204030204" pitchFamily="34" charset="0"/>
              </a:rPr>
              <a:t>Excerpt Parameters Test Procedure</a:t>
            </a:r>
          </a:p>
          <a:p>
            <a:pPr>
              <a:spcAft>
                <a:spcPts val="0"/>
              </a:spcAft>
              <a:defRPr/>
            </a:pPr>
            <a:endParaRPr lang="en-US" sz="1300" b="1" u="sng" dirty="0">
              <a:latin typeface="Calibri" panose="020F0502020204030204" pitchFamily="34" charset="0"/>
            </a:endParaRPr>
          </a:p>
          <a:p>
            <a:pPr>
              <a:spcAft>
                <a:spcPts val="0"/>
              </a:spcAft>
              <a:defRPr/>
            </a:pPr>
            <a:r>
              <a:rPr lang="en-US" sz="1300" b="1" u="sng" dirty="0">
                <a:latin typeface="Calibri" panose="020F0502020204030204" pitchFamily="34" charset="0"/>
              </a:rPr>
              <a:t>INITIAL CONDITIONS:</a:t>
            </a:r>
            <a:endParaRPr lang="en-US" sz="1300" u="sng" dirty="0">
              <a:latin typeface="Calibri" panose="020F0502020204030204" pitchFamily="34" charset="0"/>
            </a:endParaRPr>
          </a:p>
          <a:p>
            <a:pPr lvl="0">
              <a:spcBef>
                <a:spcPts val="600"/>
              </a:spcBef>
              <a:spcAft>
                <a:spcPts val="0"/>
              </a:spcAft>
              <a:defRPr/>
            </a:pPr>
            <a:r>
              <a:rPr lang="en-US" sz="1300" b="1" dirty="0">
                <a:latin typeface="Calibri" panose="020F0502020204030204" pitchFamily="34" charset="0"/>
              </a:rPr>
              <a:t>Infrastructure: </a:t>
            </a:r>
            <a:r>
              <a:rPr lang="en-US" sz="1300" dirty="0">
                <a:latin typeface="Calibri" panose="020F0502020204030204" pitchFamily="34" charset="0"/>
              </a:rPr>
              <a:t>Crossing (dimensions, lane markings for both vehicles and bicycles, design and position of traffic lights </a:t>
            </a:r>
            <a:r>
              <a:rPr lang="en-US" sz="1300" dirty="0">
                <a:latin typeface="Calibri" panose="020F0502020204030204" pitchFamily="34" charset="0"/>
                <a:sym typeface="Wingdings" panose="05000000000000000000" pitchFamily="2" charset="2"/>
              </a:rPr>
              <a:t> </a:t>
            </a:r>
            <a:r>
              <a:rPr lang="en-US" sz="1300" i="1" dirty="0">
                <a:latin typeface="Calibri" panose="020F0502020204030204" pitchFamily="34" charset="0"/>
                <a:sym typeface="Wingdings" panose="05000000000000000000" pitchFamily="2" charset="2"/>
              </a:rPr>
              <a:t>see e.g. PROSPECT intersection </a:t>
            </a:r>
            <a:r>
              <a:rPr lang="en-US" sz="1300" dirty="0">
                <a:latin typeface="Calibri" panose="020F0502020204030204" pitchFamily="34" charset="0"/>
                <a:sym typeface="Wingdings" panose="05000000000000000000" pitchFamily="2" charset="2"/>
              </a:rPr>
              <a:t>which includes bicycle lane),</a:t>
            </a:r>
            <a:r>
              <a:rPr lang="en-US" sz="1300" dirty="0">
                <a:latin typeface="Calibri" panose="020F0502020204030204" pitchFamily="34" charset="0"/>
              </a:rPr>
              <a:t> design and position of speed sign on ego lane before the crossing, area before crossing to allow smooth acceleration to reach initial speed</a:t>
            </a:r>
          </a:p>
          <a:p>
            <a:pPr>
              <a:spcBef>
                <a:spcPts val="600"/>
              </a:spcBef>
              <a:spcAft>
                <a:spcPts val="0"/>
              </a:spcAft>
              <a:defRPr/>
            </a:pPr>
            <a:r>
              <a:rPr lang="en-US" sz="1300" b="1" noProof="0" dirty="0">
                <a:latin typeface="Calibri" panose="020F0502020204030204" pitchFamily="34" charset="0"/>
              </a:rPr>
              <a:t>Environment: </a:t>
            </a:r>
            <a:r>
              <a:rPr lang="en-US" sz="1300" noProof="0" dirty="0">
                <a:latin typeface="Calibri" panose="020F0502020204030204" pitchFamily="34" charset="0"/>
              </a:rPr>
              <a:t>A</a:t>
            </a:r>
            <a:r>
              <a:rPr lang="en-US" sz="1300" dirty="0" err="1">
                <a:latin typeface="Calibri" panose="020F0502020204030204" pitchFamily="34" charset="0"/>
                <a:sym typeface="Wingdings" panose="05000000000000000000" pitchFamily="2" charset="2"/>
              </a:rPr>
              <a:t>mbient</a:t>
            </a:r>
            <a:r>
              <a:rPr lang="en-US" sz="1300" dirty="0">
                <a:latin typeface="Calibri" panose="020F0502020204030204" pitchFamily="34" charset="0"/>
                <a:sym typeface="Wingdings" panose="05000000000000000000" pitchFamily="2" charset="2"/>
              </a:rPr>
              <a:t> temperature, track temperature, wind speed, ambient illumination etc.</a:t>
            </a:r>
          </a:p>
          <a:p>
            <a:pPr>
              <a:spcBef>
                <a:spcPts val="600"/>
              </a:spcBef>
              <a:spcAft>
                <a:spcPts val="0"/>
              </a:spcAft>
              <a:defRPr/>
            </a:pPr>
            <a:r>
              <a:rPr lang="en-US" sz="1300" b="1" dirty="0">
                <a:latin typeface="Calibri" panose="020F0502020204030204" pitchFamily="34" charset="0"/>
                <a:sym typeface="Wingdings" panose="05000000000000000000" pitchFamily="2" charset="2"/>
              </a:rPr>
              <a:t>Ego-Vehicle: </a:t>
            </a:r>
            <a:r>
              <a:rPr lang="en-US" sz="1300" dirty="0">
                <a:latin typeface="Calibri" panose="020F0502020204030204" pitchFamily="34" charset="0"/>
                <a:sym typeface="Wingdings" panose="05000000000000000000" pitchFamily="2" charset="2"/>
              </a:rPr>
              <a:t>Initial speed/speed range to approach the  crossing</a:t>
            </a:r>
          </a:p>
          <a:p>
            <a:pPr>
              <a:spcBef>
                <a:spcPts val="600"/>
              </a:spcBef>
              <a:spcAft>
                <a:spcPts val="0"/>
              </a:spcAft>
              <a:defRPr/>
            </a:pPr>
            <a:r>
              <a:rPr lang="en-US" sz="1300" b="1" u="sng" dirty="0">
                <a:latin typeface="Calibri" panose="020F0502020204030204" pitchFamily="34" charset="0"/>
                <a:sym typeface="Wingdings" panose="05000000000000000000" pitchFamily="2" charset="2"/>
              </a:rPr>
              <a:t>TEST MANEUVER:</a:t>
            </a:r>
            <a:endParaRPr lang="en-US" sz="1300" dirty="0">
              <a:latin typeface="Calibri" panose="020F0502020204030204" pitchFamily="34" charset="0"/>
              <a:sym typeface="Wingdings" panose="05000000000000000000" pitchFamily="2" charset="2"/>
            </a:endParaRPr>
          </a:p>
          <a:p>
            <a:pPr>
              <a:spcBef>
                <a:spcPts val="600"/>
              </a:spcBef>
              <a:spcAft>
                <a:spcPts val="0"/>
              </a:spcAft>
              <a:defRPr/>
            </a:pPr>
            <a:r>
              <a:rPr lang="en-US" sz="1300" b="1" dirty="0">
                <a:latin typeface="Calibri" panose="020F0502020204030204" pitchFamily="34" charset="0"/>
                <a:sym typeface="Wingdings" panose="05000000000000000000" pitchFamily="2" charset="2"/>
              </a:rPr>
              <a:t>Bicycles: </a:t>
            </a:r>
            <a:r>
              <a:rPr lang="en-US" sz="1300" dirty="0">
                <a:latin typeface="Calibri" panose="020F0502020204030204" pitchFamily="34" charset="0"/>
                <a:sym typeface="Wingdings" panose="05000000000000000000" pitchFamily="2" charset="2"/>
              </a:rPr>
              <a:t>Speed, synchronized trajectory depending on Ego vehicle trajectory, dimension of gap between bicycles, target’s dimension (NCAP bicycle target available)</a:t>
            </a:r>
          </a:p>
        </p:txBody>
      </p:sp>
      <p:pic>
        <p:nvPicPr>
          <p:cNvPr id="5" name="Grafik 4"/>
          <p:cNvPicPr>
            <a:picLocks noChangeAspect="1"/>
          </p:cNvPicPr>
          <p:nvPr/>
        </p:nvPicPr>
        <p:blipFill rotWithShape="1">
          <a:blip r:embed="rId3"/>
          <a:srcRect l="5653" r="1232"/>
          <a:stretch/>
        </p:blipFill>
        <p:spPr>
          <a:xfrm>
            <a:off x="838200" y="1820956"/>
            <a:ext cx="2161155" cy="2747748"/>
          </a:xfrm>
          <a:prstGeom prst="rect">
            <a:avLst/>
          </a:prstGeom>
        </p:spPr>
      </p:pic>
    </p:spTree>
    <p:extLst>
      <p:ext uri="{BB962C8B-B14F-4D97-AF65-F5344CB8AC3E}">
        <p14:creationId xmlns:p14="http://schemas.microsoft.com/office/powerpoint/2010/main" val="2438452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Proposal Test Track Scenarios „Urban“</a:t>
            </a:r>
          </a:p>
        </p:txBody>
      </p:sp>
      <p:sp>
        <p:nvSpPr>
          <p:cNvPr id="3" name="Inhaltsplatzhalter 2"/>
          <p:cNvSpPr>
            <a:spLocks noGrp="1"/>
          </p:cNvSpPr>
          <p:nvPr>
            <p:ph idx="1"/>
          </p:nvPr>
        </p:nvSpPr>
        <p:spPr>
          <a:xfrm>
            <a:off x="838200" y="5281129"/>
            <a:ext cx="7921625" cy="1539658"/>
          </a:xfrm>
          <a:solidFill>
            <a:schemeClr val="bg1">
              <a:lumMod val="85000"/>
            </a:schemeClr>
          </a:solidFill>
        </p:spPr>
        <p:txBody>
          <a:bodyPr>
            <a:normAutofit fontScale="92500" lnSpcReduction="20000"/>
          </a:bodyPr>
          <a:lstStyle/>
          <a:p>
            <a:pPr marL="0" indent="0">
              <a:buNone/>
            </a:pPr>
            <a:r>
              <a:rPr lang="en-US" sz="1400" b="1" dirty="0">
                <a:sym typeface="Wingdings" panose="05000000000000000000" pitchFamily="2" charset="2"/>
              </a:rPr>
              <a:t>Justification:</a:t>
            </a:r>
          </a:p>
          <a:p>
            <a:pPr marL="0" indent="0">
              <a:buNone/>
            </a:pPr>
            <a:r>
              <a:rPr lang="en-US" sz="1400" dirty="0"/>
              <a:t>Criteria 1: Technical difficulty/complexity for the system to detect/manage the situation</a:t>
            </a:r>
          </a:p>
          <a:p>
            <a:pPr lvl="1">
              <a:buFontTx/>
              <a:buChar char="-"/>
            </a:pPr>
            <a:r>
              <a:rPr lang="en-US" sz="1400" dirty="0">
                <a:sym typeface="Wingdings" panose="05000000000000000000" pitchFamily="2" charset="2"/>
              </a:rPr>
              <a:t>Detect the stationary obstacle and then drive around/evade including consideration of oncoming traffic is difficult! Note: The dynamic object that suddenly crosses the road would be covered by 2.2. and requires different technical capabilities.</a:t>
            </a:r>
          </a:p>
          <a:p>
            <a:pPr marL="0" indent="0">
              <a:spcBef>
                <a:spcPts val="1200"/>
              </a:spcBef>
              <a:buNone/>
            </a:pPr>
            <a:r>
              <a:rPr lang="en-US" sz="1400" dirty="0">
                <a:sym typeface="Wingdings" panose="05000000000000000000" pitchFamily="2" charset="2"/>
              </a:rPr>
              <a:t>Criteria 2: Injury/crash severity</a:t>
            </a:r>
          </a:p>
          <a:p>
            <a:pPr lvl="1">
              <a:buFontTx/>
              <a:buChar char="-"/>
            </a:pPr>
            <a:r>
              <a:rPr lang="en-US" sz="1400" dirty="0">
                <a:sym typeface="Wingdings" panose="05000000000000000000" pitchFamily="2" charset="2"/>
              </a:rPr>
              <a:t>High severity for drivers/passengers due to oncoming traffic</a:t>
            </a:r>
            <a:endParaRPr lang="en-US" dirty="0">
              <a:sym typeface="Wingdings" panose="05000000000000000000" pitchFamily="2" charset="2"/>
            </a:endParaRPr>
          </a:p>
        </p:txBody>
      </p:sp>
      <p:sp>
        <p:nvSpPr>
          <p:cNvPr id="6" name="Inhaltsplatzhalter 3"/>
          <p:cNvSpPr txBox="1">
            <a:spLocks/>
          </p:cNvSpPr>
          <p:nvPr/>
        </p:nvSpPr>
        <p:spPr>
          <a:xfrm>
            <a:off x="2724165" y="1821845"/>
            <a:ext cx="6035660" cy="3347313"/>
          </a:xfrm>
          <a:prstGeom prst="rect">
            <a:avLst/>
          </a:prstGeom>
          <a:solidFill>
            <a:srgbClr val="9E9E9E">
              <a:alpha val="20000"/>
            </a:srgbClr>
          </a:solidFill>
        </p:spPr>
        <p:txBody>
          <a:bodyPr vert="horz" lIns="108000" tIns="108000" rIns="0" bIns="0" rtlCol="0" anchor="t" anchorCtr="0">
            <a:noAutofit/>
          </a:bodyPr>
          <a:lstStyle>
            <a:lvl1pPr marL="0" indent="0" algn="l" defTabSz="914271" rtl="0" eaLnBrk="1" latinLnBrk="0" hangingPunct="1">
              <a:lnSpc>
                <a:spcPct val="108000"/>
              </a:lnSpc>
              <a:spcBef>
                <a:spcPts val="0"/>
              </a:spcBef>
              <a:spcAft>
                <a:spcPts val="1008"/>
              </a:spcAft>
              <a:buFont typeface="+mj-lt"/>
              <a:buNone/>
              <a:defRPr sz="2000" b="0" i="0" kern="1200">
                <a:solidFill>
                  <a:schemeClr val="tx1"/>
                </a:solidFill>
                <a:latin typeface="+mn-lt"/>
                <a:ea typeface="+mn-ea"/>
                <a:cs typeface="+mn-cs"/>
              </a:defRPr>
            </a:lvl1pPr>
            <a:lvl2pPr marL="341952" indent="-341952" algn="l" defTabSz="914271" rtl="0" eaLnBrk="1" latinLnBrk="0" hangingPunct="1">
              <a:lnSpc>
                <a:spcPct val="108000"/>
              </a:lnSpc>
              <a:spcBef>
                <a:spcPts val="0"/>
              </a:spcBef>
              <a:spcAft>
                <a:spcPts val="1008"/>
              </a:spcAft>
              <a:buFont typeface="Arial" panose="020B0604020202020204" pitchFamily="34" charset="0"/>
              <a:buChar char="•"/>
              <a:defRPr sz="2000" b="0" i="0" kern="1200">
                <a:solidFill>
                  <a:schemeClr val="tx1"/>
                </a:solidFill>
                <a:latin typeface="+mn-lt"/>
                <a:ea typeface="+mn-ea"/>
                <a:cs typeface="+mn-cs"/>
              </a:defRPr>
            </a:lvl2pPr>
            <a:lvl3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3pPr>
            <a:lvl4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4pPr>
            <a:lvl5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5pPr>
            <a:lvl6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6pPr>
            <a:lvl7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7pPr>
            <a:lvl8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8pPr>
            <a:lvl9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9pPr>
          </a:lstStyle>
          <a:p>
            <a:pPr marL="0" marR="0" lvl="0" indent="0" algn="l" defTabSz="914271" rtl="0" eaLnBrk="1" fontAlgn="auto" latinLnBrk="0" hangingPunct="1">
              <a:lnSpc>
                <a:spcPct val="108000"/>
              </a:lnSpc>
              <a:spcBef>
                <a:spcPts val="0"/>
              </a:spcBef>
              <a:spcAft>
                <a:spcPts val="0"/>
              </a:spcAft>
              <a:buClrTx/>
              <a:buSzTx/>
              <a:buFont typeface="+mj-lt"/>
              <a:buNone/>
              <a:tabLst/>
              <a:defRPr/>
            </a:pPr>
            <a:r>
              <a:rPr kumimoji="0" lang="en-US" sz="1300" b="1" i="0" u="none" strike="noStrike" kern="1200" cap="none" spc="0" normalizeH="0" baseline="0" noProof="0" dirty="0">
                <a:ln>
                  <a:noFill/>
                </a:ln>
                <a:effectLst/>
                <a:uLnTx/>
                <a:uFillTx/>
              </a:rPr>
              <a:t>2.4 Obstacle test</a:t>
            </a:r>
            <a:endParaRPr kumimoji="0" lang="en-US" sz="1300" b="1" i="0" u="sng" strike="noStrike" kern="1200" cap="none" spc="0" normalizeH="0" baseline="0" noProof="0" dirty="0">
              <a:ln>
                <a:noFill/>
              </a:ln>
              <a:effectLst/>
              <a:uLnTx/>
              <a:uFillTx/>
            </a:endParaRPr>
          </a:p>
          <a:p>
            <a:pPr>
              <a:spcBef>
                <a:spcPts val="600"/>
              </a:spcBef>
              <a:spcAft>
                <a:spcPts val="0"/>
              </a:spcAft>
              <a:defRPr/>
            </a:pPr>
            <a:r>
              <a:rPr lang="en-US" sz="1300" u="sng" dirty="0"/>
              <a:t>Situation</a:t>
            </a:r>
            <a:r>
              <a:rPr kumimoji="0" lang="en-US" sz="1300" b="0" i="0" u="sng" strike="noStrike" kern="1200" cap="none" spc="0" normalizeH="0" baseline="0" noProof="0" dirty="0">
                <a:ln>
                  <a:noFill/>
                </a:ln>
                <a:effectLst/>
                <a:uLnTx/>
                <a:uFillTx/>
              </a:rPr>
              <a:t>: </a:t>
            </a:r>
            <a:r>
              <a:rPr kumimoji="0" lang="en-US" sz="1300" b="0" i="0" u="none" strike="noStrike" kern="1200" cap="none" spc="0" normalizeH="0" baseline="0" noProof="0" dirty="0">
                <a:ln>
                  <a:noFill/>
                </a:ln>
                <a:effectLst/>
                <a:uLnTx/>
                <a:uFillTx/>
              </a:rPr>
              <a:t>The </a:t>
            </a:r>
            <a:r>
              <a:rPr lang="en-US" sz="1300" dirty="0"/>
              <a:t>vehicle</a:t>
            </a:r>
            <a:r>
              <a:rPr kumimoji="0" lang="en-US" sz="1300" b="0" i="0" u="none" strike="noStrike" kern="1200" cap="none" spc="0" normalizeH="0" baseline="0" noProof="0" dirty="0">
                <a:ln>
                  <a:noFill/>
                </a:ln>
                <a:effectLst/>
                <a:uLnTx/>
                <a:uFillTx/>
              </a:rPr>
              <a:t> follows in autonomous</a:t>
            </a:r>
            <a:r>
              <a:rPr kumimoji="0" lang="en-US" sz="1300" b="0" i="0" u="none" strike="noStrike" kern="1200" cap="none" spc="0" normalizeH="0" noProof="0" dirty="0">
                <a:ln>
                  <a:noFill/>
                </a:ln>
                <a:effectLst/>
                <a:uLnTx/>
                <a:uFillTx/>
              </a:rPr>
              <a:t> mode</a:t>
            </a:r>
            <a:r>
              <a:rPr kumimoji="0" lang="en-US" sz="1300" b="0" i="0" u="none" strike="noStrike" kern="1200" cap="none" spc="0" normalizeH="0" baseline="0" noProof="0" dirty="0">
                <a:ln>
                  <a:noFill/>
                </a:ln>
                <a:effectLst/>
                <a:uLnTx/>
                <a:uFillTx/>
              </a:rPr>
              <a:t> the ego-lane and reacts on </a:t>
            </a:r>
            <a:r>
              <a:rPr lang="en-US" sz="1300" dirty="0"/>
              <a:t>s</a:t>
            </a:r>
            <a:r>
              <a:rPr kumimoji="0" lang="en-US" sz="1300" b="0" i="0" u="none" strike="noStrike" kern="1200" cap="none" spc="0" normalizeH="0" baseline="0" noProof="0" dirty="0" err="1">
                <a:ln>
                  <a:noFill/>
                </a:ln>
                <a:effectLst/>
                <a:uLnTx/>
                <a:uFillTx/>
              </a:rPr>
              <a:t>tatic</a:t>
            </a:r>
            <a:r>
              <a:rPr kumimoji="0" lang="en-US" sz="1300" b="0" i="0" u="none" strike="noStrike" kern="1200" cap="none" spc="0" normalizeH="0" baseline="0" noProof="0" dirty="0">
                <a:ln>
                  <a:noFill/>
                </a:ln>
                <a:effectLst/>
                <a:uLnTx/>
                <a:uFillTx/>
              </a:rPr>
              <a:t> </a:t>
            </a:r>
            <a:r>
              <a:rPr lang="en-US" sz="1300" dirty="0"/>
              <a:t>o</a:t>
            </a:r>
            <a:r>
              <a:rPr kumimoji="0" lang="en-US" sz="1300" b="0" i="0" u="none" strike="noStrike" kern="1200" cap="none" spc="0" normalizeH="0" baseline="0" noProof="0" dirty="0" err="1">
                <a:ln>
                  <a:noFill/>
                </a:ln>
                <a:effectLst/>
                <a:uLnTx/>
                <a:uFillTx/>
              </a:rPr>
              <a:t>bjects</a:t>
            </a:r>
            <a:r>
              <a:rPr kumimoji="0" lang="en-US" sz="1300" b="0" i="0" u="none" strike="noStrike" kern="1200" cap="none" spc="0" normalizeH="0" baseline="0" noProof="0" dirty="0">
                <a:ln>
                  <a:noFill/>
                </a:ln>
                <a:effectLst/>
                <a:uLnTx/>
                <a:uFillTx/>
              </a:rPr>
              <a:t> located ahead</a:t>
            </a:r>
            <a:r>
              <a:rPr kumimoji="0" lang="en-US" sz="1300" b="0" i="0" u="none" strike="noStrike" kern="1200" cap="none" spc="0" normalizeH="0" noProof="0" dirty="0">
                <a:ln>
                  <a:noFill/>
                </a:ln>
                <a:effectLst/>
                <a:uLnTx/>
                <a:uFillTx/>
              </a:rPr>
              <a:t> of the vehicle</a:t>
            </a:r>
            <a:r>
              <a:rPr lang="en-US" sz="1300" dirty="0"/>
              <a:t> on </a:t>
            </a:r>
            <a:r>
              <a:rPr kumimoji="0" lang="en-US" sz="1300" b="0" i="0" u="none" strike="noStrike" kern="1200" cap="none" spc="0" normalizeH="0" baseline="0" noProof="0" dirty="0">
                <a:ln>
                  <a:noFill/>
                </a:ln>
                <a:effectLst/>
                <a:uLnTx/>
                <a:uFillTx/>
              </a:rPr>
              <a:t>the driving lane while</a:t>
            </a:r>
            <a:r>
              <a:rPr kumimoji="0" lang="en-US" sz="1300" b="0" i="0" u="none" strike="noStrike" kern="1200" cap="none" spc="0" normalizeH="0" noProof="0" dirty="0">
                <a:ln>
                  <a:noFill/>
                </a:ln>
                <a:effectLst/>
                <a:uLnTx/>
                <a:uFillTx/>
              </a:rPr>
              <a:t> there is oncoming traffic on the neighbor lane (so that there is not at all times a possibility for evading the s</a:t>
            </a:r>
            <a:r>
              <a:rPr lang="en-US" sz="1300" dirty="0" err="1"/>
              <a:t>tatic</a:t>
            </a:r>
            <a:r>
              <a:rPr lang="en-US" sz="1300" dirty="0"/>
              <a:t> object</a:t>
            </a:r>
            <a:r>
              <a:rPr kumimoji="0" lang="en-US" sz="1300" b="0" i="0" u="none" strike="noStrike" kern="1200" cap="none" spc="0" normalizeH="0" noProof="0" dirty="0">
                <a:ln>
                  <a:noFill/>
                </a:ln>
                <a:effectLst/>
                <a:uLnTx/>
                <a:uFillTx/>
              </a:rPr>
              <a:t>)</a:t>
            </a:r>
            <a:r>
              <a:rPr lang="en-US" sz="1300" dirty="0"/>
              <a:t>. The static object may have different sizes, but is not moved by itself. </a:t>
            </a:r>
            <a:endParaRPr kumimoji="0" lang="en-US" sz="1300" b="0" i="0" u="none" strike="noStrike" kern="1200" cap="none" spc="0" normalizeH="0" baseline="0" noProof="0" dirty="0">
              <a:ln>
                <a:noFill/>
              </a:ln>
              <a:effectLst/>
              <a:uLnTx/>
              <a:uFillTx/>
            </a:endParaRPr>
          </a:p>
          <a:p>
            <a:pPr marL="0" marR="0" lvl="0" indent="0" algn="l" defTabSz="914271" rtl="0" eaLnBrk="1" fontAlgn="auto" latinLnBrk="0" hangingPunct="1">
              <a:lnSpc>
                <a:spcPct val="108000"/>
              </a:lnSpc>
              <a:spcBef>
                <a:spcPts val="600"/>
              </a:spcBef>
              <a:spcAft>
                <a:spcPts val="0"/>
              </a:spcAft>
              <a:buClrTx/>
              <a:buSzTx/>
              <a:buFont typeface="+mj-lt"/>
              <a:buNone/>
              <a:tabLst/>
              <a:defRPr/>
            </a:pPr>
            <a:r>
              <a:rPr lang="en-US" sz="1300" u="sng" dirty="0"/>
              <a:t>Expected Behavior: </a:t>
            </a:r>
            <a:r>
              <a:rPr kumimoji="0" lang="en-US" sz="1300" b="0" i="0" u="none" strike="noStrike" kern="1200" cap="none" spc="0" normalizeH="0" baseline="0" noProof="0" dirty="0">
                <a:ln>
                  <a:noFill/>
                </a:ln>
                <a:effectLst/>
                <a:uLnTx/>
                <a:uFillTx/>
              </a:rPr>
              <a:t>The </a:t>
            </a:r>
            <a:r>
              <a:rPr lang="en-US" sz="1300" dirty="0"/>
              <a:t>vehicle</a:t>
            </a:r>
            <a:r>
              <a:rPr kumimoji="0" lang="en-US" sz="1300" b="0" i="0" u="none" strike="noStrike" kern="1200" cap="none" spc="0" normalizeH="0" baseline="0" noProof="0" dirty="0">
                <a:ln>
                  <a:noFill/>
                </a:ln>
                <a:effectLst/>
                <a:uLnTx/>
                <a:uFillTx/>
              </a:rPr>
              <a:t> has to decide if </a:t>
            </a:r>
            <a:r>
              <a:rPr lang="en-US" sz="1300" dirty="0"/>
              <a:t>the </a:t>
            </a:r>
            <a:r>
              <a:rPr lang="en-US" sz="1300" noProof="0" dirty="0"/>
              <a:t>s</a:t>
            </a:r>
            <a:r>
              <a:rPr lang="en-US" sz="1300" dirty="0" err="1"/>
              <a:t>tatic</a:t>
            </a:r>
            <a:r>
              <a:rPr lang="en-US" sz="1300" dirty="0"/>
              <a:t> object is traversable or not</a:t>
            </a:r>
            <a:r>
              <a:rPr kumimoji="0" lang="en-US" sz="1300" b="0" i="0" u="none" strike="noStrike" kern="1200" cap="none" spc="0" normalizeH="0" baseline="0" noProof="0" dirty="0">
                <a:ln>
                  <a:noFill/>
                </a:ln>
                <a:effectLst/>
                <a:uLnTx/>
                <a:uFillTx/>
              </a:rPr>
              <a:t>. If it is not traversable, t</a:t>
            </a:r>
            <a:r>
              <a:rPr lang="en-US" sz="1300" dirty="0"/>
              <a:t>he vehicle has to decide when it has to stop and when to evade/drive around the static object.</a:t>
            </a:r>
            <a:endParaRPr kumimoji="0" lang="en-US" sz="1300" b="0" i="0" u="none" strike="noStrike" kern="1200" cap="none" spc="0" normalizeH="0" baseline="0" noProof="0" dirty="0">
              <a:ln>
                <a:noFill/>
              </a:ln>
              <a:effectLst/>
              <a:uLnTx/>
              <a:uFillTx/>
            </a:endParaRPr>
          </a:p>
          <a:p>
            <a:pPr marL="0" marR="0" lvl="0" indent="0" algn="l" defTabSz="914271" rtl="0" eaLnBrk="1" fontAlgn="auto" latinLnBrk="0" hangingPunct="1">
              <a:lnSpc>
                <a:spcPct val="108000"/>
              </a:lnSpc>
              <a:spcBef>
                <a:spcPts val="600"/>
              </a:spcBef>
              <a:spcAft>
                <a:spcPts val="0"/>
              </a:spcAft>
              <a:buClrTx/>
              <a:buSzTx/>
              <a:buFont typeface="+mj-lt"/>
              <a:buNone/>
              <a:tabLst/>
              <a:defRPr/>
            </a:pPr>
            <a:r>
              <a:rPr kumimoji="0" lang="en-US" sz="1300" b="0" i="0" u="sng" strike="noStrike" kern="1200" cap="none" spc="0" normalizeH="0" baseline="0" noProof="0" dirty="0">
                <a:ln>
                  <a:noFill/>
                </a:ln>
                <a:effectLst/>
                <a:uLnTx/>
                <a:uFillTx/>
              </a:rPr>
              <a:t>Initial Condition: </a:t>
            </a:r>
            <a:r>
              <a:rPr kumimoji="0" lang="en-US" sz="1300" b="0" i="0" u="none" strike="noStrike" kern="1200" cap="none" spc="0" normalizeH="0" baseline="0" noProof="0" dirty="0">
                <a:ln>
                  <a:noFill/>
                </a:ln>
                <a:effectLst/>
                <a:uLnTx/>
                <a:uFillTx/>
              </a:rPr>
              <a:t>The </a:t>
            </a:r>
            <a:r>
              <a:rPr lang="en-US" sz="1300" noProof="0" dirty="0"/>
              <a:t>vehicle</a:t>
            </a:r>
            <a:r>
              <a:rPr kumimoji="0" lang="en-US" sz="1300" b="0" i="0" u="none" strike="noStrike" kern="1200" cap="none" spc="0" normalizeH="0" baseline="0" noProof="0" dirty="0">
                <a:ln>
                  <a:noFill/>
                </a:ln>
                <a:effectLst/>
                <a:uLnTx/>
                <a:uFillTx/>
              </a:rPr>
              <a:t> follows the ego-lane. The </a:t>
            </a:r>
            <a:r>
              <a:rPr lang="en-US" sz="1300" dirty="0"/>
              <a:t>vehicle</a:t>
            </a:r>
            <a:r>
              <a:rPr kumimoji="0" lang="en-US" sz="1300" b="0" i="0" u="none" strike="noStrike" kern="1200" cap="none" spc="0" normalizeH="0" baseline="0" noProof="0" dirty="0">
                <a:ln>
                  <a:noFill/>
                </a:ln>
                <a:effectLst/>
                <a:uLnTx/>
                <a:uFillTx/>
              </a:rPr>
              <a:t> is heading a static object in lane.</a:t>
            </a:r>
          </a:p>
          <a:p>
            <a:pPr marL="0" marR="0" lvl="0" indent="0" algn="l" defTabSz="914271" rtl="0" eaLnBrk="1" fontAlgn="auto" latinLnBrk="0" hangingPunct="1">
              <a:lnSpc>
                <a:spcPct val="100000"/>
              </a:lnSpc>
              <a:spcBef>
                <a:spcPts val="600"/>
              </a:spcBef>
              <a:spcAft>
                <a:spcPts val="0"/>
              </a:spcAft>
              <a:buClrTx/>
              <a:buSzTx/>
              <a:buFont typeface="+mj-lt"/>
              <a:buNone/>
              <a:tabLst/>
              <a:defRPr/>
            </a:pPr>
            <a:r>
              <a:rPr kumimoji="0" lang="en-US" sz="1300" b="0" i="0" u="sng" strike="noStrike" kern="1200" cap="none" spc="0" normalizeH="0" baseline="0" noProof="0" dirty="0">
                <a:ln>
                  <a:noFill/>
                </a:ln>
                <a:effectLst/>
                <a:uLnTx/>
                <a:uFillTx/>
              </a:rPr>
              <a:t>Final Condition: </a:t>
            </a:r>
            <a:r>
              <a:rPr kumimoji="0" lang="en-US" sz="1300" b="0" i="0" u="none" strike="noStrike" kern="1200" cap="none" spc="0" normalizeH="0" baseline="0" noProof="0" dirty="0">
                <a:ln>
                  <a:noFill/>
                </a:ln>
                <a:effectLst/>
                <a:uLnTx/>
                <a:uFillTx/>
              </a:rPr>
              <a:t>The </a:t>
            </a:r>
            <a:r>
              <a:rPr lang="en-US" sz="1300" noProof="0" dirty="0"/>
              <a:t>vehicle</a:t>
            </a:r>
            <a:r>
              <a:rPr kumimoji="0" lang="en-US" sz="1300" b="0" i="0" u="none" strike="noStrike" kern="1200" cap="none" spc="0" normalizeH="0" baseline="0" noProof="0" dirty="0">
                <a:ln>
                  <a:noFill/>
                </a:ln>
                <a:effectLst/>
                <a:uLnTx/>
                <a:uFillTx/>
              </a:rPr>
              <a:t> has </a:t>
            </a:r>
            <a:r>
              <a:rPr lang="en-US" sz="1300" noProof="0" dirty="0"/>
              <a:t>just followed the ego-lane if the static object is traversable. </a:t>
            </a:r>
            <a:r>
              <a:rPr lang="en-US" sz="1300" dirty="0"/>
              <a:t>If it is not traversable, the vehicle </a:t>
            </a:r>
            <a:r>
              <a:rPr kumimoji="0" lang="en-US" sz="1300" b="0" i="0" u="none" strike="noStrike" kern="1200" cap="none" spc="0" normalizeH="0" baseline="0" noProof="0" dirty="0">
                <a:ln>
                  <a:noFill/>
                </a:ln>
                <a:effectLst/>
                <a:uLnTx/>
                <a:uFillTx/>
              </a:rPr>
              <a:t>has safely (without</a:t>
            </a:r>
            <a:r>
              <a:rPr kumimoji="0" lang="en-US" sz="1300" b="0" i="0" u="none" strike="noStrike" kern="1200" cap="none" spc="0" normalizeH="0" noProof="0" dirty="0">
                <a:ln>
                  <a:noFill/>
                </a:ln>
                <a:effectLst/>
                <a:uLnTx/>
                <a:uFillTx/>
              </a:rPr>
              <a:t> endangering </a:t>
            </a:r>
            <a:r>
              <a:rPr lang="en-US" sz="1300" dirty="0"/>
              <a:t>oncoming traffic) </a:t>
            </a:r>
            <a:r>
              <a:rPr kumimoji="0" lang="en-US" sz="1300" b="0" i="0" u="none" strike="noStrike" kern="1200" cap="none" spc="0" normalizeH="0" baseline="0" noProof="0" dirty="0">
                <a:ln>
                  <a:noFill/>
                </a:ln>
                <a:effectLst/>
                <a:uLnTx/>
                <a:uFillTx/>
              </a:rPr>
              <a:t>driven around the obstacle to </a:t>
            </a:r>
            <a:r>
              <a:rPr lang="en-US" sz="1300" dirty="0"/>
              <a:t>follow the ego-lane</a:t>
            </a:r>
            <a:r>
              <a:rPr kumimoji="0" lang="en-US" sz="1300" b="0" i="0" u="none" strike="noStrike" kern="1200" cap="none" spc="0" normalizeH="0" baseline="0" noProof="0" dirty="0">
                <a:ln>
                  <a:noFill/>
                </a:ln>
                <a:effectLst/>
                <a:uLnTx/>
                <a:uFillTx/>
              </a:rPr>
              <a:t>.</a:t>
            </a:r>
          </a:p>
        </p:txBody>
      </p:sp>
      <p:grpSp>
        <p:nvGrpSpPr>
          <p:cNvPr id="4" name="Gruppieren 3"/>
          <p:cNvGrpSpPr>
            <a:grpSpLocks noChangeAspect="1"/>
          </p:cNvGrpSpPr>
          <p:nvPr/>
        </p:nvGrpSpPr>
        <p:grpSpPr>
          <a:xfrm>
            <a:off x="838200" y="1814224"/>
            <a:ext cx="1830587" cy="1927597"/>
            <a:chOff x="838200" y="1814224"/>
            <a:chExt cx="2331128" cy="2454664"/>
          </a:xfrm>
        </p:grpSpPr>
        <p:pic>
          <p:nvPicPr>
            <p:cNvPr id="7" name="Grafik 6"/>
            <p:cNvPicPr>
              <a:picLocks noChangeAspect="1"/>
            </p:cNvPicPr>
            <p:nvPr/>
          </p:nvPicPr>
          <p:blipFill>
            <a:blip r:embed="rId3"/>
            <a:stretch>
              <a:fillRect/>
            </a:stretch>
          </p:blipFill>
          <p:spPr>
            <a:xfrm>
              <a:off x="838200" y="1814224"/>
              <a:ext cx="2331128" cy="2454664"/>
            </a:xfrm>
            <a:prstGeom prst="rect">
              <a:avLst/>
            </a:prstGeom>
          </p:spPr>
        </p:pic>
        <p:sp>
          <p:nvSpPr>
            <p:cNvPr id="5" name="Freihandform 4"/>
            <p:cNvSpPr/>
            <p:nvPr/>
          </p:nvSpPr>
          <p:spPr>
            <a:xfrm>
              <a:off x="1696197" y="2148396"/>
              <a:ext cx="310156" cy="1411550"/>
            </a:xfrm>
            <a:custGeom>
              <a:avLst/>
              <a:gdLst>
                <a:gd name="connsiteX0" fmla="*/ 88215 w 310156"/>
                <a:gd name="connsiteY0" fmla="*/ 1411550 h 1411550"/>
                <a:gd name="connsiteX1" fmla="*/ 8316 w 310156"/>
                <a:gd name="connsiteY1" fmla="*/ 719091 h 1411550"/>
                <a:gd name="connsiteX2" fmla="*/ 265768 w 310156"/>
                <a:gd name="connsiteY2" fmla="*/ 310719 h 1411550"/>
                <a:gd name="connsiteX3" fmla="*/ 310156 w 310156"/>
                <a:gd name="connsiteY3" fmla="*/ 0 h 1411550"/>
              </a:gdLst>
              <a:ahLst/>
              <a:cxnLst>
                <a:cxn ang="0">
                  <a:pos x="connsiteX0" y="connsiteY0"/>
                </a:cxn>
                <a:cxn ang="0">
                  <a:pos x="connsiteX1" y="connsiteY1"/>
                </a:cxn>
                <a:cxn ang="0">
                  <a:pos x="connsiteX2" y="connsiteY2"/>
                </a:cxn>
                <a:cxn ang="0">
                  <a:pos x="connsiteX3" y="connsiteY3"/>
                </a:cxn>
              </a:cxnLst>
              <a:rect l="l" t="t" r="r" b="b"/>
              <a:pathLst>
                <a:path w="310156" h="1411550">
                  <a:moveTo>
                    <a:pt x="88215" y="1411550"/>
                  </a:moveTo>
                  <a:cubicBezTo>
                    <a:pt x="33469" y="1157056"/>
                    <a:pt x="-21276" y="902563"/>
                    <a:pt x="8316" y="719091"/>
                  </a:cubicBezTo>
                  <a:cubicBezTo>
                    <a:pt x="37908" y="535619"/>
                    <a:pt x="215461" y="430567"/>
                    <a:pt x="265768" y="310719"/>
                  </a:cubicBezTo>
                  <a:cubicBezTo>
                    <a:pt x="316075" y="190871"/>
                    <a:pt x="299799" y="29592"/>
                    <a:pt x="310156" y="0"/>
                  </a:cubicBezTo>
                </a:path>
              </a:pathLst>
            </a:custGeom>
            <a:noFill/>
            <a:ln w="22225">
              <a:solidFill>
                <a:srgbClr val="C00000"/>
              </a:solidFill>
              <a:prstDash val="dash"/>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Inhaltsplatzhalter 3"/>
          <p:cNvSpPr txBox="1">
            <a:spLocks/>
          </p:cNvSpPr>
          <p:nvPr/>
        </p:nvSpPr>
        <p:spPr>
          <a:xfrm>
            <a:off x="8910732" y="1808163"/>
            <a:ext cx="3116425" cy="5012624"/>
          </a:xfrm>
          <a:prstGeom prst="rect">
            <a:avLst/>
          </a:prstGeom>
          <a:solidFill>
            <a:srgbClr val="9E9E9E">
              <a:alpha val="20000"/>
            </a:srgbClr>
          </a:solidFill>
        </p:spPr>
        <p:txBody>
          <a:bodyPr vert="horz" lIns="108000" tIns="72000" rIns="0" bIns="0" rtlCol="0" anchor="t" anchorCtr="0">
            <a:noAutofit/>
          </a:bodyPr>
          <a:lstStyle>
            <a:lvl1pPr marL="0" indent="0" algn="l" defTabSz="914271" rtl="0" eaLnBrk="1" latinLnBrk="0" hangingPunct="1">
              <a:lnSpc>
                <a:spcPct val="108000"/>
              </a:lnSpc>
              <a:spcBef>
                <a:spcPts val="0"/>
              </a:spcBef>
              <a:spcAft>
                <a:spcPts val="1008"/>
              </a:spcAft>
              <a:buFont typeface="+mj-lt"/>
              <a:buNone/>
              <a:defRPr sz="2000" b="0" i="0" kern="1200">
                <a:solidFill>
                  <a:schemeClr val="tx1"/>
                </a:solidFill>
                <a:latin typeface="+mn-lt"/>
                <a:ea typeface="+mn-ea"/>
                <a:cs typeface="+mn-cs"/>
              </a:defRPr>
            </a:lvl1pPr>
            <a:lvl2pPr marL="341952" indent="-341952" algn="l" defTabSz="914271" rtl="0" eaLnBrk="1" latinLnBrk="0" hangingPunct="1">
              <a:lnSpc>
                <a:spcPct val="108000"/>
              </a:lnSpc>
              <a:spcBef>
                <a:spcPts val="0"/>
              </a:spcBef>
              <a:spcAft>
                <a:spcPts val="1008"/>
              </a:spcAft>
              <a:buFont typeface="Arial" panose="020B0604020202020204" pitchFamily="34" charset="0"/>
              <a:buChar char="•"/>
              <a:defRPr sz="2000" b="0" i="0" kern="1200">
                <a:solidFill>
                  <a:schemeClr val="tx1"/>
                </a:solidFill>
                <a:latin typeface="+mn-lt"/>
                <a:ea typeface="+mn-ea"/>
                <a:cs typeface="+mn-cs"/>
              </a:defRPr>
            </a:lvl2pPr>
            <a:lvl3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3pPr>
            <a:lvl4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4pPr>
            <a:lvl5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5pPr>
            <a:lvl6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6pPr>
            <a:lvl7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7pPr>
            <a:lvl8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8pPr>
            <a:lvl9pPr marL="539654" indent="-197873" algn="l" defTabSz="914271" rtl="0" eaLnBrk="1" latinLnBrk="0" hangingPunct="1">
              <a:lnSpc>
                <a:spcPct val="108000"/>
              </a:lnSpc>
              <a:spcBef>
                <a:spcPts val="0"/>
              </a:spcBef>
              <a:spcAft>
                <a:spcPts val="1008"/>
              </a:spcAft>
              <a:buFont typeface="Arial" panose="020B0604020202020204" pitchFamily="34" charset="0"/>
              <a:buChar char="•"/>
              <a:defRPr sz="1999" b="0" i="0" kern="1200">
                <a:solidFill>
                  <a:schemeClr val="tx1"/>
                </a:solidFill>
                <a:latin typeface="+mn-lt"/>
                <a:ea typeface="+mn-ea"/>
                <a:cs typeface="+mn-cs"/>
              </a:defRPr>
            </a:lvl9pPr>
          </a:lstStyle>
          <a:p>
            <a:pPr>
              <a:spcAft>
                <a:spcPts val="0"/>
              </a:spcAft>
              <a:defRPr/>
            </a:pPr>
            <a:r>
              <a:rPr lang="en-US" sz="1200" b="1" dirty="0">
                <a:latin typeface="Calibri" panose="020F0502020204030204" pitchFamily="34" charset="0"/>
              </a:rPr>
              <a:t>Excerpt Parameters Test Procedure</a:t>
            </a:r>
          </a:p>
          <a:p>
            <a:pPr lvl="0">
              <a:spcBef>
                <a:spcPts val="600"/>
              </a:spcBef>
              <a:spcAft>
                <a:spcPts val="0"/>
              </a:spcAft>
              <a:defRPr/>
            </a:pPr>
            <a:r>
              <a:rPr lang="en-US" sz="1200" b="1" u="sng" dirty="0">
                <a:latin typeface="Calibri" panose="020F0502020204030204" pitchFamily="34" charset="0"/>
              </a:rPr>
              <a:t>INITIAL CONDITIONS:</a:t>
            </a:r>
            <a:endParaRPr lang="en-US" sz="1200" u="sng" dirty="0">
              <a:latin typeface="Calibri" panose="020F0502020204030204" pitchFamily="34" charset="0"/>
            </a:endParaRPr>
          </a:p>
          <a:p>
            <a:pPr lvl="0">
              <a:spcBef>
                <a:spcPts val="600"/>
              </a:spcBef>
              <a:spcAft>
                <a:spcPts val="0"/>
              </a:spcAft>
              <a:defRPr/>
            </a:pPr>
            <a:r>
              <a:rPr lang="en-US" sz="1200" b="1" dirty="0">
                <a:latin typeface="Calibri" panose="020F0502020204030204" pitchFamily="34" charset="0"/>
              </a:rPr>
              <a:t>Infrastructure: </a:t>
            </a:r>
            <a:r>
              <a:rPr lang="en-US" sz="1200" dirty="0">
                <a:latin typeface="Calibri" panose="020F0502020204030204" pitchFamily="34" charset="0"/>
              </a:rPr>
              <a:t>L</a:t>
            </a:r>
            <a:r>
              <a:rPr lang="en-US" sz="1200" dirty="0">
                <a:latin typeface="Calibri" panose="020F0502020204030204" pitchFamily="34" charset="0"/>
                <a:sym typeface="Wingdings" panose="05000000000000000000" pitchFamily="2" charset="2"/>
              </a:rPr>
              <a:t>ane dimensions and markings, design and position of speed sign on ego lane before stationary object, area’s dimension before object to allow smooth acceleration to reach initial speed</a:t>
            </a:r>
          </a:p>
          <a:p>
            <a:pPr>
              <a:spcBef>
                <a:spcPts val="600"/>
              </a:spcBef>
              <a:spcAft>
                <a:spcPts val="0"/>
              </a:spcAft>
              <a:defRPr/>
            </a:pPr>
            <a:r>
              <a:rPr lang="en-US" sz="1200" b="1" noProof="0" dirty="0">
                <a:latin typeface="Calibri" panose="020F0502020204030204" pitchFamily="34" charset="0"/>
              </a:rPr>
              <a:t>Environment: </a:t>
            </a:r>
            <a:r>
              <a:rPr lang="en-US" sz="1200" noProof="0" dirty="0">
                <a:latin typeface="Calibri" panose="020F0502020204030204" pitchFamily="34" charset="0"/>
              </a:rPr>
              <a:t>A</a:t>
            </a:r>
            <a:r>
              <a:rPr lang="en-US" sz="1200" dirty="0" err="1">
                <a:latin typeface="Calibri" panose="020F0502020204030204" pitchFamily="34" charset="0"/>
                <a:sym typeface="Wingdings" panose="05000000000000000000" pitchFamily="2" charset="2"/>
              </a:rPr>
              <a:t>mbient</a:t>
            </a:r>
            <a:r>
              <a:rPr lang="en-US" sz="1200" dirty="0">
                <a:latin typeface="Calibri" panose="020F0502020204030204" pitchFamily="34" charset="0"/>
                <a:sym typeface="Wingdings" panose="05000000000000000000" pitchFamily="2" charset="2"/>
              </a:rPr>
              <a:t> temperature, track temperature, wind speed, ambient illumination etc.</a:t>
            </a:r>
          </a:p>
          <a:p>
            <a:pPr>
              <a:spcBef>
                <a:spcPts val="600"/>
              </a:spcBef>
              <a:spcAft>
                <a:spcPts val="0"/>
              </a:spcAft>
              <a:defRPr/>
            </a:pPr>
            <a:r>
              <a:rPr lang="en-US" sz="1200" b="1" dirty="0">
                <a:latin typeface="Calibri" panose="020F0502020204030204" pitchFamily="34" charset="0"/>
                <a:sym typeface="Wingdings" panose="05000000000000000000" pitchFamily="2" charset="2"/>
              </a:rPr>
              <a:t>Ego-vehicle: </a:t>
            </a:r>
            <a:r>
              <a:rPr lang="en-US" sz="1200" dirty="0">
                <a:latin typeface="Calibri" panose="020F0502020204030204" pitchFamily="34" charset="0"/>
                <a:sym typeface="Wingdings" panose="05000000000000000000" pitchFamily="2" charset="2"/>
              </a:rPr>
              <a:t>Initial speed/speed range to approach the  stationary object</a:t>
            </a:r>
          </a:p>
          <a:p>
            <a:pPr>
              <a:spcBef>
                <a:spcPts val="600"/>
              </a:spcBef>
              <a:spcAft>
                <a:spcPts val="0"/>
              </a:spcAft>
              <a:defRPr/>
            </a:pPr>
            <a:r>
              <a:rPr lang="en-US" sz="1200" b="1" u="sng" dirty="0">
                <a:latin typeface="Calibri" panose="020F0502020204030204" pitchFamily="34" charset="0"/>
                <a:sym typeface="Wingdings" panose="05000000000000000000" pitchFamily="2" charset="2"/>
              </a:rPr>
              <a:t>TEST MANEUVER:</a:t>
            </a:r>
            <a:endParaRPr lang="en-US" sz="1200" dirty="0">
              <a:latin typeface="Calibri" panose="020F0502020204030204" pitchFamily="34" charset="0"/>
              <a:sym typeface="Wingdings" panose="05000000000000000000" pitchFamily="2" charset="2"/>
            </a:endParaRPr>
          </a:p>
          <a:p>
            <a:pPr>
              <a:spcBef>
                <a:spcPts val="600"/>
              </a:spcBef>
              <a:spcAft>
                <a:spcPts val="0"/>
              </a:spcAft>
              <a:defRPr/>
            </a:pPr>
            <a:r>
              <a:rPr lang="en-US" sz="1200" b="1" dirty="0">
                <a:latin typeface="Calibri" panose="020F0502020204030204" pitchFamily="34" charset="0"/>
                <a:sym typeface="Wingdings" panose="05000000000000000000" pitchFamily="2" charset="2"/>
              </a:rPr>
              <a:t>Vehicle V2: </a:t>
            </a:r>
            <a:r>
              <a:rPr lang="en-US" sz="1200" dirty="0">
                <a:latin typeface="Calibri" panose="020F0502020204030204" pitchFamily="34" charset="0"/>
                <a:sym typeface="Wingdings" panose="05000000000000000000" pitchFamily="2" charset="2"/>
              </a:rPr>
              <a:t>Speed; synchronized trajectory depending on Ego vehicle trajectory</a:t>
            </a:r>
          </a:p>
          <a:p>
            <a:pPr>
              <a:spcBef>
                <a:spcPts val="600"/>
              </a:spcBef>
              <a:spcAft>
                <a:spcPts val="0"/>
              </a:spcAft>
              <a:defRPr/>
            </a:pPr>
            <a:r>
              <a:rPr lang="en-US" sz="1200" b="1" dirty="0">
                <a:latin typeface="Calibri" panose="020F0502020204030204" pitchFamily="34" charset="0"/>
                <a:sym typeface="Wingdings" panose="05000000000000000000" pitchFamily="2" charset="2"/>
              </a:rPr>
              <a:t>Stationary object: </a:t>
            </a:r>
            <a:r>
              <a:rPr lang="en-US" sz="1200" dirty="0">
                <a:latin typeface="Calibri" panose="020F0502020204030204" pitchFamily="34" charset="0"/>
                <a:sym typeface="Wingdings" panose="05000000000000000000" pitchFamily="2" charset="2"/>
              </a:rPr>
              <a:t>Dimension (traversable/non-traversable; extent of lane blockage), position within the lane</a:t>
            </a:r>
          </a:p>
          <a:p>
            <a:pPr>
              <a:spcBef>
                <a:spcPts val="600"/>
              </a:spcBef>
              <a:spcAft>
                <a:spcPts val="0"/>
              </a:spcAft>
              <a:defRPr/>
            </a:pPr>
            <a:r>
              <a:rPr lang="en-US" sz="1200" b="1" dirty="0">
                <a:latin typeface="Calibri" panose="020F0502020204030204" pitchFamily="34" charset="0"/>
                <a:sym typeface="Wingdings" panose="05000000000000000000" pitchFamily="2" charset="2"/>
              </a:rPr>
              <a:t>Options: </a:t>
            </a:r>
            <a:r>
              <a:rPr lang="en-US" sz="1200" dirty="0">
                <a:latin typeface="Calibri" panose="020F0502020204030204" pitchFamily="34" charset="0"/>
                <a:sym typeface="Wingdings" panose="05000000000000000000" pitchFamily="2" charset="2"/>
              </a:rPr>
              <a:t>Number of approaching vehicles V2, different differential speeds Ego to wait vs. Ego to evade immediately), additional vehicles in front of Ego</a:t>
            </a:r>
            <a:endParaRPr lang="en-US" sz="1200" b="1" dirty="0">
              <a:latin typeface="Calibri" panose="020F0502020204030204" pitchFamily="34" charset="0"/>
            </a:endParaRPr>
          </a:p>
        </p:txBody>
      </p:sp>
    </p:spTree>
    <p:extLst>
      <p:ext uri="{BB962C8B-B14F-4D97-AF65-F5344CB8AC3E}">
        <p14:creationId xmlns:p14="http://schemas.microsoft.com/office/powerpoint/2010/main" val="3107696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Next steps</a:t>
            </a:r>
          </a:p>
        </p:txBody>
      </p:sp>
      <p:sp>
        <p:nvSpPr>
          <p:cNvPr id="3" name="Inhaltsplatzhalter 2"/>
          <p:cNvSpPr>
            <a:spLocks noGrp="1"/>
          </p:cNvSpPr>
          <p:nvPr>
            <p:ph idx="1"/>
          </p:nvPr>
        </p:nvSpPr>
        <p:spPr/>
        <p:txBody>
          <a:bodyPr>
            <a:normAutofit lnSpcReduction="10000"/>
          </a:bodyPr>
          <a:lstStyle/>
          <a:p>
            <a:pPr>
              <a:buFontTx/>
              <a:buChar char="-"/>
            </a:pPr>
            <a:r>
              <a:rPr lang="en-US" sz="2000" dirty="0"/>
              <a:t>Agree on how to handle certain options/variants of the test scenarios in a next step to have transparency what elements the scenarios should include</a:t>
            </a:r>
          </a:p>
          <a:p>
            <a:pPr>
              <a:buFontTx/>
              <a:buChar char="-"/>
            </a:pPr>
            <a:r>
              <a:rPr lang="en-US" sz="2000" dirty="0">
                <a:sym typeface="Wingdings" panose="05000000000000000000" pitchFamily="2" charset="2"/>
              </a:rPr>
              <a:t>Based on this, continue working on a draft specification of reproducible tests for the scenarios 2.1 – 2.4  (i.e. define numerical values/parameters like e.g. speed and distances, road infrastructure, definition of objects, pass/fail criteria, test equipment etc.).  </a:t>
            </a:r>
          </a:p>
          <a:p>
            <a:pPr>
              <a:buFontTx/>
              <a:buChar char="-"/>
            </a:pPr>
            <a:r>
              <a:rPr lang="en-US" sz="2000" dirty="0"/>
              <a:t>OICA proposes to consider the intersection geometry proposal of the EU-Project PROSPECT for test scenario 2.1 and 2.3 and not to start a separate activity.</a:t>
            </a:r>
            <a:br>
              <a:rPr lang="en-US" sz="2000" dirty="0"/>
            </a:br>
            <a:r>
              <a:rPr lang="en-US" sz="2000" dirty="0">
                <a:sym typeface="Wingdings" panose="05000000000000000000" pitchFamily="2" charset="2"/>
              </a:rPr>
              <a:t> </a:t>
            </a:r>
            <a:r>
              <a:rPr lang="en-US" sz="2000" dirty="0"/>
              <a:t>Are different intersection layouts needed for other countries like e.g. USA/CAN, China, etc.? What is the expectation of the Contracting Parties?</a:t>
            </a:r>
          </a:p>
          <a:p>
            <a:pPr>
              <a:buFontTx/>
              <a:buChar char="-"/>
            </a:pPr>
            <a:r>
              <a:rPr lang="en-US" sz="2000" dirty="0"/>
              <a:t>Test Scenario 2.2 (Obstructed Pedestrian crossing): OICA proposes to u</a:t>
            </a:r>
            <a:r>
              <a:rPr lang="en-US" sz="2000" dirty="0">
                <a:latin typeface="Calibri" panose="020F0502020204030204" pitchFamily="34" charset="0"/>
              </a:rPr>
              <a:t>se the existing </a:t>
            </a:r>
            <a:r>
              <a:rPr lang="en-US" sz="2000" dirty="0" err="1">
                <a:latin typeface="Calibri" panose="020F0502020204030204" pitchFamily="34" charset="0"/>
              </a:rPr>
              <a:t>EuroNCAP</a:t>
            </a:r>
            <a:r>
              <a:rPr lang="en-US" sz="2000" dirty="0">
                <a:latin typeface="Calibri" panose="020F0502020204030204" pitchFamily="34" charset="0"/>
              </a:rPr>
              <a:t> maneuver CPNC-50 scenario (running child from nearside from obstruction vehicles, </a:t>
            </a:r>
            <a:r>
              <a:rPr lang="en-US" sz="2000" i="1" dirty="0">
                <a:latin typeface="Calibri" panose="020F0502020204030204" pitchFamily="34" charset="0"/>
              </a:rPr>
              <a:t>see Test Protocol AEB VRU systems, Version 2.0.2, November 2017</a:t>
            </a:r>
            <a:r>
              <a:rPr lang="en-US" sz="2000" dirty="0">
                <a:latin typeface="Calibri" panose="020F0502020204030204" pitchFamily="34" charset="0"/>
              </a:rPr>
              <a:t>) with the only deviation that the ego vehicle speed would not be constant throughout the scenario (initial speed would be fixed, but the automated driving system may then automatically adapt its speed to the particular driving situation)</a:t>
            </a:r>
          </a:p>
          <a:p>
            <a:pPr marL="0" indent="0">
              <a:buNone/>
            </a:pPr>
            <a:endParaRPr lang="en-US" sz="2000" dirty="0">
              <a:solidFill>
                <a:srgbClr val="0070C0"/>
              </a:solidFill>
            </a:endParaRPr>
          </a:p>
          <a:p>
            <a:pPr>
              <a:buFontTx/>
              <a:buChar char="-"/>
            </a:pPr>
            <a:endParaRPr lang="en-US" sz="2000" dirty="0">
              <a:sym typeface="Wingdings" panose="05000000000000000000" pitchFamily="2" charset="2"/>
            </a:endParaRPr>
          </a:p>
          <a:p>
            <a:pPr>
              <a:buFontTx/>
              <a:buChar char="-"/>
            </a:pPr>
            <a:endParaRPr lang="en-US" sz="2000" dirty="0">
              <a:sym typeface="Wingdings" panose="05000000000000000000" pitchFamily="2" charset="2"/>
            </a:endParaRPr>
          </a:p>
          <a:p>
            <a:endParaRPr lang="en-US" dirty="0"/>
          </a:p>
          <a:p>
            <a:endParaRPr lang="en-US" dirty="0"/>
          </a:p>
        </p:txBody>
      </p:sp>
    </p:spTree>
    <p:extLst>
      <p:ext uri="{BB962C8B-B14F-4D97-AF65-F5344CB8AC3E}">
        <p14:creationId xmlns:p14="http://schemas.microsoft.com/office/powerpoint/2010/main" val="3845800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1381" y="2720346"/>
            <a:ext cx="9979741" cy="2387600"/>
          </a:xfrm>
        </p:spPr>
        <p:txBody>
          <a:bodyPr>
            <a:normAutofit fontScale="90000"/>
          </a:bodyPr>
          <a:lstStyle/>
          <a:p>
            <a:r>
              <a:rPr lang="en-US" dirty="0"/>
              <a:t>Testing of autonomous/automated driving systems on proving grounds</a:t>
            </a:r>
            <a:br>
              <a:rPr lang="en-US" dirty="0"/>
            </a:br>
            <a:br>
              <a:rPr lang="en-US" dirty="0"/>
            </a:br>
            <a:r>
              <a:rPr lang="en-US" dirty="0"/>
              <a:t> – The issue of “testability” – </a:t>
            </a:r>
            <a:br>
              <a:rPr lang="en-US" dirty="0"/>
            </a:br>
            <a:r>
              <a:rPr lang="en-US" dirty="0"/>
              <a:t>OICA views</a:t>
            </a:r>
          </a:p>
        </p:txBody>
      </p:sp>
    </p:spTree>
    <p:extLst>
      <p:ext uri="{BB962C8B-B14F-4D97-AF65-F5344CB8AC3E}">
        <p14:creationId xmlns:p14="http://schemas.microsoft.com/office/powerpoint/2010/main" val="1585837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dirty="0"/>
              <a:t>Testability on proving grounds - Introduction</a:t>
            </a:r>
            <a:endParaRPr lang="de-DE" sz="3200" dirty="0"/>
          </a:p>
        </p:txBody>
      </p:sp>
      <p:sp>
        <p:nvSpPr>
          <p:cNvPr id="8" name="Rechteck 7"/>
          <p:cNvSpPr/>
          <p:nvPr/>
        </p:nvSpPr>
        <p:spPr>
          <a:xfrm>
            <a:off x="912848" y="3659999"/>
            <a:ext cx="5189519" cy="1789391"/>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p:cNvGrpSpPr/>
          <p:nvPr/>
        </p:nvGrpSpPr>
        <p:grpSpPr>
          <a:xfrm>
            <a:off x="1368003" y="3179723"/>
            <a:ext cx="4068000" cy="2952000"/>
            <a:chOff x="7238260" y="-221869"/>
            <a:chExt cx="4068000" cy="2952000"/>
          </a:xfrm>
        </p:grpSpPr>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774" y="-180925"/>
              <a:ext cx="4031220" cy="2877408"/>
            </a:xfrm>
            <a:prstGeom prst="rect">
              <a:avLst/>
            </a:prstGeom>
            <a:scene3d>
              <a:camera prst="isometricOffAxis1Top"/>
              <a:lightRig rig="threePt" dir="t"/>
            </a:scene3d>
          </p:spPr>
        </p:pic>
        <p:sp>
          <p:nvSpPr>
            <p:cNvPr id="11" name="Rechteck 10"/>
            <p:cNvSpPr/>
            <p:nvPr/>
          </p:nvSpPr>
          <p:spPr>
            <a:xfrm>
              <a:off x="7238260" y="-221869"/>
              <a:ext cx="4068000" cy="2952000"/>
            </a:xfrm>
            <a:prstGeom prst="rect">
              <a:avLst/>
            </a:prstGeom>
            <a:solidFill>
              <a:srgbClr val="FFFFFF">
                <a:alpha val="76863"/>
              </a:srgbClr>
            </a:solidFill>
            <a:ln>
              <a:noFill/>
            </a:ln>
            <a:effectLst>
              <a:outerShdw blurRad="50800" dist="38100" dir="8100000" algn="tr" rotWithShape="0">
                <a:prstClr val="black">
                  <a:alpha val="40000"/>
                </a:prstClr>
              </a:outerShdw>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7" algn="ctr"/>
              <a:endParaRPr lang="en-US" sz="3200" b="1" dirty="0">
                <a:solidFill>
                  <a:schemeClr val="tx1"/>
                </a:solidFill>
              </a:endParaRPr>
            </a:p>
            <a:p>
              <a:pPr lvl="7" algn="ctr"/>
              <a:endParaRPr lang="en-US" sz="3200" b="1" dirty="0">
                <a:solidFill>
                  <a:schemeClr val="tx1"/>
                </a:solidFill>
              </a:endParaRPr>
            </a:p>
            <a:p>
              <a:pPr lvl="6" algn="ctr"/>
              <a:endParaRPr lang="en-US" sz="3200" b="1" dirty="0">
                <a:solidFill>
                  <a:schemeClr val="tx1"/>
                </a:solidFill>
              </a:endParaRPr>
            </a:p>
            <a:p>
              <a:pPr lvl="6" algn="ctr"/>
              <a:endParaRPr lang="en-US" sz="3200" b="1" dirty="0">
                <a:solidFill>
                  <a:schemeClr val="tx1"/>
                </a:solidFill>
              </a:endParaRPr>
            </a:p>
            <a:p>
              <a:pPr lvl="7" algn="ctr"/>
              <a:endParaRPr lang="en-US" sz="3200" b="1" dirty="0">
                <a:solidFill>
                  <a:schemeClr val="tx1"/>
                </a:solidFill>
              </a:endParaRPr>
            </a:p>
          </p:txBody>
        </p:sp>
        <p:sp>
          <p:nvSpPr>
            <p:cNvPr id="12" name="Rechteck 11"/>
            <p:cNvSpPr/>
            <p:nvPr/>
          </p:nvSpPr>
          <p:spPr>
            <a:xfrm>
              <a:off x="7566263" y="402777"/>
              <a:ext cx="1723641" cy="1796278"/>
            </a:xfrm>
            <a:prstGeom prst="rect">
              <a:avLst/>
            </a:prstGeom>
            <a:solidFill>
              <a:schemeClr val="accent1">
                <a:alpha val="42000"/>
              </a:schemeClr>
            </a:solidFill>
            <a:ln w="25400" cap="flat" cmpd="sng" algn="ctr">
              <a:noFill/>
              <a:prstDash val="solid"/>
            </a:ln>
            <a:effectLst/>
            <a:scene3d>
              <a:camera prst="isometricOffAxis1Top"/>
              <a:lightRig rig="threePt" dir="t"/>
            </a:scene3d>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endParaRPr lang="en-US" sz="2000" b="1" kern="0" dirty="0">
                <a:latin typeface="BMW Group Condensed"/>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US" sz="2000" b="1" kern="0" dirty="0">
                <a:latin typeface="BMW Group Condensed"/>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US" sz="2000" b="1" kern="0" dirty="0">
                <a:latin typeface="BMW Group Condensed"/>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US" sz="2000" b="1" kern="0" dirty="0">
                <a:latin typeface="BMW Group Condensed"/>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2000" b="1" kern="0" dirty="0">
                  <a:latin typeface="BMW Group Condensed"/>
                </a:rPr>
                <a:t>ODD</a:t>
              </a:r>
              <a:endParaRPr kumimoji="0" lang="en-US" sz="2000" b="1" i="0" u="none" strike="noStrike" kern="0" cap="none" spc="0" normalizeH="0" baseline="0" dirty="0">
                <a:ln>
                  <a:noFill/>
                </a:ln>
                <a:effectLst/>
                <a:uLnTx/>
                <a:uFillTx/>
                <a:latin typeface="BMW Group Condensed"/>
              </a:endParaRPr>
            </a:p>
          </p:txBody>
        </p:sp>
        <p:sp>
          <p:nvSpPr>
            <p:cNvPr id="13" name="Freihandform 12"/>
            <p:cNvSpPr/>
            <p:nvPr/>
          </p:nvSpPr>
          <p:spPr>
            <a:xfrm>
              <a:off x="8100943" y="740342"/>
              <a:ext cx="1063482" cy="1151954"/>
            </a:xfrm>
            <a:custGeom>
              <a:avLst/>
              <a:gdLst>
                <a:gd name="connsiteX0" fmla="*/ 0 w 1639956"/>
                <a:gd name="connsiteY0" fmla="*/ 1540565 h 1540565"/>
                <a:gd name="connsiteX1" fmla="*/ 874643 w 1639956"/>
                <a:gd name="connsiteY1" fmla="*/ 954156 h 1540565"/>
                <a:gd name="connsiteX2" fmla="*/ 934278 w 1639956"/>
                <a:gd name="connsiteY2" fmla="*/ 318052 h 1540565"/>
                <a:gd name="connsiteX3" fmla="*/ 1639956 w 1639956"/>
                <a:gd name="connsiteY3" fmla="*/ 0 h 1540565"/>
              </a:gdLst>
              <a:ahLst/>
              <a:cxnLst>
                <a:cxn ang="0">
                  <a:pos x="connsiteX0" y="connsiteY0"/>
                </a:cxn>
                <a:cxn ang="0">
                  <a:pos x="connsiteX1" y="connsiteY1"/>
                </a:cxn>
                <a:cxn ang="0">
                  <a:pos x="connsiteX2" y="connsiteY2"/>
                </a:cxn>
                <a:cxn ang="0">
                  <a:pos x="connsiteX3" y="connsiteY3"/>
                </a:cxn>
              </a:cxnLst>
              <a:rect l="l" t="t" r="r" b="b"/>
              <a:pathLst>
                <a:path w="1639956" h="1540565">
                  <a:moveTo>
                    <a:pt x="0" y="1540565"/>
                  </a:moveTo>
                  <a:cubicBezTo>
                    <a:pt x="359465" y="1349236"/>
                    <a:pt x="718930" y="1157908"/>
                    <a:pt x="874643" y="954156"/>
                  </a:cubicBezTo>
                  <a:cubicBezTo>
                    <a:pt x="1030356" y="750404"/>
                    <a:pt x="806726" y="477078"/>
                    <a:pt x="934278" y="318052"/>
                  </a:cubicBezTo>
                  <a:cubicBezTo>
                    <a:pt x="1061830" y="159026"/>
                    <a:pt x="1350893" y="79513"/>
                    <a:pt x="1639956" y="0"/>
                  </a:cubicBezTo>
                </a:path>
              </a:pathLst>
            </a:custGeom>
            <a:noFill/>
            <a:ln w="76200"/>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fik 13"/>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8290611" y="1316319"/>
              <a:ext cx="247136" cy="247136"/>
            </a:xfrm>
            <a:prstGeom prst="rect">
              <a:avLst/>
            </a:prstGeom>
          </p:spPr>
        </p:pic>
        <p:pic>
          <p:nvPicPr>
            <p:cNvPr id="15" name="Grafik 14"/>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8734968" y="849973"/>
              <a:ext cx="247136" cy="247136"/>
            </a:xfrm>
            <a:prstGeom prst="rect">
              <a:avLst/>
            </a:prstGeom>
          </p:spPr>
        </p:pic>
        <p:pic>
          <p:nvPicPr>
            <p:cNvPr id="16" name="Grafik 15"/>
            <p:cNvPicPr>
              <a:picLocks noChangeAspect="1"/>
            </p:cNvPicPr>
            <p:nvPr/>
          </p:nvPicPr>
          <p:blipFill rotWithShape="1">
            <a:blip r:embed="rId5">
              <a:clrChange>
                <a:clrFrom>
                  <a:srgbClr val="FFFFFF"/>
                </a:clrFrom>
                <a:clrTo>
                  <a:srgbClr val="FFFFFF">
                    <a:alpha val="0"/>
                  </a:srgbClr>
                </a:clrTo>
              </a:clrChange>
              <a:biLevel thresh="75000"/>
            </a:blip>
            <a:srcRect r="28449"/>
            <a:stretch/>
          </p:blipFill>
          <p:spPr>
            <a:xfrm>
              <a:off x="8252423" y="997331"/>
              <a:ext cx="242460" cy="252160"/>
            </a:xfrm>
            <a:prstGeom prst="rect">
              <a:avLst/>
            </a:prstGeom>
          </p:spPr>
        </p:pic>
      </p:grpSp>
      <p:sp>
        <p:nvSpPr>
          <p:cNvPr id="18" name="Rechteck 17"/>
          <p:cNvSpPr/>
          <p:nvPr/>
        </p:nvSpPr>
        <p:spPr>
          <a:xfrm>
            <a:off x="6533344" y="3245119"/>
            <a:ext cx="5353856" cy="2308324"/>
          </a:xfrm>
          <a:prstGeom prst="rect">
            <a:avLst/>
          </a:prstGeom>
        </p:spPr>
        <p:txBody>
          <a:bodyPr wrap="square">
            <a:spAutoFit/>
          </a:bodyPr>
          <a:lstStyle/>
          <a:p>
            <a:r>
              <a:rPr lang="en-US" sz="1600" b="1" dirty="0"/>
              <a:t>Proving grounds:</a:t>
            </a:r>
          </a:p>
          <a:p>
            <a:endParaRPr lang="en-US" sz="1600" b="1" dirty="0"/>
          </a:p>
          <a:p>
            <a:pPr marL="285750" indent="-285750">
              <a:buFontTx/>
              <a:buChar char="-"/>
            </a:pPr>
            <a:r>
              <a:rPr lang="en-US" sz="1600" dirty="0"/>
              <a:t>Are typically not part of the geographic ODD*</a:t>
            </a:r>
          </a:p>
          <a:p>
            <a:pPr marL="285750" indent="-285750">
              <a:buFontTx/>
              <a:buChar char="-"/>
            </a:pPr>
            <a:r>
              <a:rPr lang="en-US" sz="1600" dirty="0">
                <a:sym typeface="Wingdings" panose="05000000000000000000" pitchFamily="2" charset="2"/>
              </a:rPr>
              <a:t>Do typically not reflect other technical ODD* requirements</a:t>
            </a:r>
          </a:p>
          <a:p>
            <a:pPr marL="285750" indent="-285750">
              <a:buFontTx/>
              <a:buChar char="-"/>
            </a:pPr>
            <a:r>
              <a:rPr lang="en-US" sz="1600" dirty="0">
                <a:sym typeface="Wingdings" panose="05000000000000000000" pitchFamily="2" charset="2"/>
              </a:rPr>
              <a:t>Are typically not included in high definition maps</a:t>
            </a:r>
          </a:p>
          <a:p>
            <a:endParaRPr lang="en-US" sz="1600" dirty="0">
              <a:sym typeface="Wingdings" panose="05000000000000000000" pitchFamily="2" charset="2"/>
            </a:endParaRPr>
          </a:p>
          <a:p>
            <a:r>
              <a:rPr lang="en-US" sz="1600" b="1" dirty="0">
                <a:sym typeface="Wingdings" panose="05000000000000000000" pitchFamily="2" charset="2"/>
              </a:rPr>
              <a:t>Consequence: </a:t>
            </a:r>
            <a:r>
              <a:rPr lang="en-US" sz="1600" dirty="0">
                <a:sym typeface="Wingdings" panose="05000000000000000000" pitchFamily="2" charset="2"/>
              </a:rPr>
              <a:t>If dedicated ODD* conditions/premises are not fulfilled, the automated driving system cannot be activated on proving grounds and therefore not be tested</a:t>
            </a:r>
          </a:p>
        </p:txBody>
      </p:sp>
      <p:sp>
        <p:nvSpPr>
          <p:cNvPr id="21" name="Rechteck 20"/>
          <p:cNvSpPr/>
          <p:nvPr/>
        </p:nvSpPr>
        <p:spPr>
          <a:xfrm>
            <a:off x="3351932" y="3940955"/>
            <a:ext cx="1519919" cy="556840"/>
          </a:xfrm>
          <a:prstGeom prst="rect">
            <a:avLst/>
          </a:prstGeom>
          <a:solidFill>
            <a:srgbClr val="92D050">
              <a:alpha val="42000"/>
            </a:srgbClr>
          </a:solidFill>
          <a:ln w="25400" cap="flat" cmpd="sng" algn="ctr">
            <a:noFill/>
            <a:prstDash val="solid"/>
          </a:ln>
          <a:effectLst/>
          <a:scene3d>
            <a:camera prst="isometricOffAxis1Top"/>
            <a:lightRig rig="threePt" dir="t"/>
          </a:scene3d>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endParaRPr lang="en-US" sz="2000" b="1" kern="0" dirty="0">
              <a:latin typeface="BMW Group Condensed"/>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US" sz="2000" b="1" kern="0" dirty="0">
              <a:latin typeface="BMW Group Condensed"/>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US" sz="2000" b="1" kern="0" dirty="0">
              <a:latin typeface="BMW Group Condensed"/>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US" sz="2000" b="1" kern="0" dirty="0">
              <a:latin typeface="BMW Group Condensed"/>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dirty="0">
                <a:ln>
                  <a:noFill/>
                </a:ln>
                <a:effectLst/>
                <a:uLnTx/>
                <a:uFillTx/>
                <a:latin typeface="BMW Group Condensed"/>
              </a:rPr>
              <a:t>Proving</a:t>
            </a:r>
            <a:r>
              <a:rPr kumimoji="0" lang="en-US" sz="2000" b="1" i="0" u="none" strike="noStrike" kern="0" cap="none" spc="0" normalizeH="0" dirty="0">
                <a:ln>
                  <a:noFill/>
                </a:ln>
                <a:effectLst/>
                <a:uLnTx/>
                <a:uFillTx/>
                <a:latin typeface="BMW Group Condensed"/>
              </a:rPr>
              <a:t> Ground</a:t>
            </a:r>
            <a:endParaRPr kumimoji="0" lang="en-US" sz="2000" b="1" i="0" u="none" strike="noStrike" kern="0" cap="none" spc="0" normalizeH="0" baseline="0" dirty="0">
              <a:ln>
                <a:noFill/>
              </a:ln>
              <a:effectLst/>
              <a:uLnTx/>
              <a:uFillTx/>
              <a:latin typeface="BMW Group Condensed"/>
            </a:endParaRPr>
          </a:p>
        </p:txBody>
      </p:sp>
      <p:sp>
        <p:nvSpPr>
          <p:cNvPr id="3" name="Textfeld 2"/>
          <p:cNvSpPr txBox="1"/>
          <p:nvPr/>
        </p:nvSpPr>
        <p:spPr>
          <a:xfrm>
            <a:off x="2543922" y="5504051"/>
            <a:ext cx="1760559" cy="307777"/>
          </a:xfrm>
          <a:prstGeom prst="rect">
            <a:avLst/>
          </a:prstGeom>
          <a:noFill/>
        </p:spPr>
        <p:txBody>
          <a:bodyPr wrap="square" rtlCol="0">
            <a:spAutoFit/>
          </a:bodyPr>
          <a:lstStyle/>
          <a:p>
            <a:r>
              <a:rPr lang="en-US" sz="1400" i="1" dirty="0"/>
              <a:t>Example illustration</a:t>
            </a:r>
          </a:p>
        </p:txBody>
      </p:sp>
      <p:sp>
        <p:nvSpPr>
          <p:cNvPr id="17" name="Rechteck 16"/>
          <p:cNvSpPr/>
          <p:nvPr/>
        </p:nvSpPr>
        <p:spPr>
          <a:xfrm>
            <a:off x="912848" y="1682619"/>
            <a:ext cx="5310670" cy="2062103"/>
          </a:xfrm>
          <a:prstGeom prst="rect">
            <a:avLst/>
          </a:prstGeom>
        </p:spPr>
        <p:txBody>
          <a:bodyPr wrap="square">
            <a:spAutoFit/>
          </a:bodyPr>
          <a:lstStyle/>
          <a:p>
            <a:r>
              <a:rPr lang="en-US" sz="1600" b="1" dirty="0"/>
              <a:t>Background:</a:t>
            </a:r>
          </a:p>
          <a:p>
            <a:endParaRPr lang="en-US" sz="1600" b="1" dirty="0"/>
          </a:p>
          <a:p>
            <a:pPr marL="285750" indent="-285750">
              <a:buFontTx/>
              <a:buChar char="-"/>
            </a:pPr>
            <a:r>
              <a:rPr lang="en-US" sz="1600" dirty="0">
                <a:sym typeface="Wingdings" panose="05000000000000000000" pitchFamily="2" charset="2"/>
              </a:rPr>
              <a:t>Especially L3-L5 features are linked to a dedicated ODD* and can only be activated and operated within this ODD*. </a:t>
            </a:r>
          </a:p>
          <a:p>
            <a:pPr marL="285750" indent="-285750">
              <a:buFontTx/>
              <a:buChar char="-"/>
            </a:pPr>
            <a:r>
              <a:rPr lang="en-US" sz="1600" dirty="0">
                <a:sym typeface="Wingdings" panose="05000000000000000000" pitchFamily="2" charset="2"/>
              </a:rPr>
              <a:t>This issue is a general and use-case independent, issue that even affects ACSF (e.g. CAT C, B2), but has not been resolved, yet.</a:t>
            </a:r>
          </a:p>
          <a:p>
            <a:pPr marL="285750" indent="-285750">
              <a:buFontTx/>
              <a:buChar char="-"/>
            </a:pPr>
            <a:endParaRPr lang="en-US" sz="1600" dirty="0">
              <a:sym typeface="Wingdings" panose="05000000000000000000" pitchFamily="2" charset="2"/>
            </a:endParaRPr>
          </a:p>
        </p:txBody>
      </p:sp>
      <p:sp>
        <p:nvSpPr>
          <p:cNvPr id="4" name="Textfeld 3"/>
          <p:cNvSpPr txBox="1"/>
          <p:nvPr/>
        </p:nvSpPr>
        <p:spPr>
          <a:xfrm>
            <a:off x="838200" y="6355064"/>
            <a:ext cx="2024742" cy="276999"/>
          </a:xfrm>
          <a:prstGeom prst="rect">
            <a:avLst/>
          </a:prstGeom>
          <a:noFill/>
        </p:spPr>
        <p:txBody>
          <a:bodyPr wrap="square" rtlCol="0">
            <a:spAutoFit/>
          </a:bodyPr>
          <a:lstStyle/>
          <a:p>
            <a:r>
              <a:rPr lang="de-DE" sz="1200" i="1" dirty="0"/>
              <a:t>*Operational Design Domain</a:t>
            </a:r>
          </a:p>
        </p:txBody>
      </p:sp>
    </p:spTree>
    <p:extLst>
      <p:ext uri="{BB962C8B-B14F-4D97-AF65-F5344CB8AC3E}">
        <p14:creationId xmlns:p14="http://schemas.microsoft.com/office/powerpoint/2010/main" val="3278350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069" y="169179"/>
            <a:ext cx="10515600" cy="758281"/>
          </a:xfrm>
        </p:spPr>
        <p:txBody>
          <a:bodyPr>
            <a:normAutofit/>
          </a:bodyPr>
          <a:lstStyle/>
          <a:p>
            <a:r>
              <a:rPr lang="en-US" sz="3200" dirty="0"/>
              <a:t>Testability on proving grounds - Options</a:t>
            </a:r>
            <a:endParaRPr lang="en-US" sz="3200" b="1" dirty="0"/>
          </a:p>
        </p:txBody>
      </p:sp>
      <p:graphicFrame>
        <p:nvGraphicFramePr>
          <p:cNvPr id="4" name="Inhaltsplatzhalter 3"/>
          <p:cNvGraphicFramePr>
            <a:graphicFrameLocks noGrp="1"/>
          </p:cNvGraphicFramePr>
          <p:nvPr>
            <p:ph idx="1"/>
            <p:extLst/>
          </p:nvPr>
        </p:nvGraphicFramePr>
        <p:xfrm>
          <a:off x="61244" y="911112"/>
          <a:ext cx="12081596" cy="5512525"/>
        </p:xfrm>
        <a:graphic>
          <a:graphicData uri="http://schemas.openxmlformats.org/drawingml/2006/table">
            <a:tbl>
              <a:tblPr firstRow="1" bandRow="1">
                <a:tableStyleId>{5C22544A-7EE6-4342-B048-85BDC9FD1C3A}</a:tableStyleId>
              </a:tblPr>
              <a:tblGrid>
                <a:gridCol w="1360109">
                  <a:extLst>
                    <a:ext uri="{9D8B030D-6E8A-4147-A177-3AD203B41FA5}">
                      <a16:colId xmlns:a16="http://schemas.microsoft.com/office/drawing/2014/main" val="20000"/>
                    </a:ext>
                  </a:extLst>
                </a:gridCol>
                <a:gridCol w="2073248">
                  <a:extLst>
                    <a:ext uri="{9D8B030D-6E8A-4147-A177-3AD203B41FA5}">
                      <a16:colId xmlns:a16="http://schemas.microsoft.com/office/drawing/2014/main" val="20001"/>
                    </a:ext>
                  </a:extLst>
                </a:gridCol>
                <a:gridCol w="2270869">
                  <a:extLst>
                    <a:ext uri="{9D8B030D-6E8A-4147-A177-3AD203B41FA5}">
                      <a16:colId xmlns:a16="http://schemas.microsoft.com/office/drawing/2014/main" val="20002"/>
                    </a:ext>
                  </a:extLst>
                </a:gridCol>
                <a:gridCol w="2099716">
                  <a:extLst>
                    <a:ext uri="{9D8B030D-6E8A-4147-A177-3AD203B41FA5}">
                      <a16:colId xmlns:a16="http://schemas.microsoft.com/office/drawing/2014/main" val="20003"/>
                    </a:ext>
                  </a:extLst>
                </a:gridCol>
                <a:gridCol w="2138827">
                  <a:extLst>
                    <a:ext uri="{9D8B030D-6E8A-4147-A177-3AD203B41FA5}">
                      <a16:colId xmlns:a16="http://schemas.microsoft.com/office/drawing/2014/main" val="20004"/>
                    </a:ext>
                  </a:extLst>
                </a:gridCol>
                <a:gridCol w="2138827">
                  <a:extLst>
                    <a:ext uri="{9D8B030D-6E8A-4147-A177-3AD203B41FA5}">
                      <a16:colId xmlns:a16="http://schemas.microsoft.com/office/drawing/2014/main" val="20005"/>
                    </a:ext>
                  </a:extLst>
                </a:gridCol>
              </a:tblGrid>
              <a:tr h="300445">
                <a:tc>
                  <a:txBody>
                    <a:bodyPr/>
                    <a:lstStyle/>
                    <a:p>
                      <a:r>
                        <a:rPr lang="en-US" sz="1200" noProof="0" dirty="0">
                          <a:solidFill>
                            <a:schemeClr val="tx1"/>
                          </a:solidFill>
                        </a:rPr>
                        <a:t>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noProof="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noProof="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noProof="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noProof="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noProof="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87504">
                <a:tc>
                  <a:txBody>
                    <a:bodyPr/>
                    <a:lstStyle/>
                    <a:p>
                      <a:r>
                        <a:rPr lang="en-US" sz="1200" b="1" noProof="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noProof="0" dirty="0">
                          <a:solidFill>
                            <a:schemeClr val="tx1"/>
                          </a:solidFill>
                        </a:rPr>
                        <a:t>Enable/adapt both proving ground infrastructure and high definition maps to allow for physical testing of ADS equipped vehicles</a:t>
                      </a:r>
                      <a:endParaRPr lang="en-US" sz="1200" noProof="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noProof="0" dirty="0">
                          <a:solidFill>
                            <a:schemeClr val="tx1"/>
                          </a:solidFill>
                        </a:rPr>
                        <a:t>Test</a:t>
                      </a:r>
                      <a:r>
                        <a:rPr lang="en-US" sz="1200" baseline="0" noProof="0" dirty="0">
                          <a:solidFill>
                            <a:schemeClr val="tx1"/>
                          </a:solidFill>
                        </a:rPr>
                        <a:t> maneuvers</a:t>
                      </a:r>
                      <a:r>
                        <a:rPr lang="en-US" sz="1200" noProof="0" dirty="0">
                          <a:solidFill>
                            <a:schemeClr val="tx1"/>
                          </a:solidFill>
                        </a:rPr>
                        <a:t> with ADS</a:t>
                      </a:r>
                      <a:r>
                        <a:rPr lang="en-US" sz="1200" baseline="0" noProof="0" dirty="0">
                          <a:solidFill>
                            <a:schemeClr val="tx1"/>
                          </a:solidFill>
                        </a:rPr>
                        <a:t> equipped vehicles on public streets within the operational design domain</a:t>
                      </a:r>
                      <a:endParaRPr lang="en-US"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noProof="0" dirty="0">
                          <a:solidFill>
                            <a:schemeClr val="tx1"/>
                          </a:solidFill>
                        </a:rPr>
                        <a:t>Limit physical</a:t>
                      </a:r>
                      <a:r>
                        <a:rPr lang="en-US" sz="1200" baseline="0" noProof="0" dirty="0">
                          <a:solidFill>
                            <a:schemeClr val="tx1"/>
                          </a:solidFill>
                        </a:rPr>
                        <a:t> testing of ADS equipped vehicles to </a:t>
                      </a:r>
                      <a:r>
                        <a:rPr lang="en-US" sz="1200" noProof="0" dirty="0">
                          <a:solidFill>
                            <a:schemeClr val="tx1"/>
                          </a:solidFill>
                        </a:rPr>
                        <a:t>OEM-specific</a:t>
                      </a:r>
                      <a:r>
                        <a:rPr lang="en-US" sz="1200" baseline="0" noProof="0" dirty="0">
                          <a:solidFill>
                            <a:schemeClr val="tx1"/>
                          </a:solidFill>
                        </a:rPr>
                        <a:t> proving grounds</a:t>
                      </a:r>
                      <a:endParaRPr lang="en-US"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noProof="0" dirty="0">
                          <a:solidFill>
                            <a:schemeClr val="tx1"/>
                          </a:solidFill>
                        </a:rPr>
                        <a:t>Enable ADS</a:t>
                      </a:r>
                      <a:r>
                        <a:rPr lang="en-US" sz="1200" baseline="0" noProof="0" dirty="0">
                          <a:solidFill>
                            <a:schemeClr val="tx1"/>
                          </a:solidFill>
                        </a:rPr>
                        <a:t> equipped vehicles with a  so called „test mode“ (that allows remote operation) for physical testing on any proving ground</a:t>
                      </a:r>
                      <a:endParaRPr lang="en-US"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Enable/adapt specific</a:t>
                      </a:r>
                      <a:r>
                        <a:rPr lang="en-US" sz="1200" baseline="0" noProof="0" dirty="0">
                          <a:solidFill>
                            <a:schemeClr val="tx1"/>
                          </a:solidFill>
                        </a:rPr>
                        <a:t> test vehicles by applying</a:t>
                      </a:r>
                      <a:r>
                        <a:rPr lang="en-US" sz="1200" noProof="0" dirty="0">
                          <a:solidFill>
                            <a:schemeClr val="tx1"/>
                          </a:solidFill>
                        </a:rPr>
                        <a:t> </a:t>
                      </a:r>
                      <a:r>
                        <a:rPr lang="en-US" sz="1200" baseline="0" noProof="0" dirty="0">
                          <a:solidFill>
                            <a:schemeClr val="tx1"/>
                          </a:solidFill>
                        </a:rPr>
                        <a:t>SW-modifications (e.g. activate SCN-coding) for physical testing on any proving ground</a:t>
                      </a:r>
                      <a:endParaRPr lang="en-US"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10789">
                <a:tc>
                  <a:txBody>
                    <a:bodyPr/>
                    <a:lstStyle/>
                    <a:p>
                      <a:r>
                        <a:rPr lang="en-US" sz="1200" b="1" noProof="0" dirty="0">
                          <a:solidFill>
                            <a:schemeClr val="tx1"/>
                          </a:solidFill>
                        </a:rPr>
                        <a:t>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noProof="0" dirty="0">
                          <a:solidFill>
                            <a:schemeClr val="tx1"/>
                          </a:solidFill>
                        </a:rPr>
                        <a:t>+ Authorities</a:t>
                      </a:r>
                      <a:r>
                        <a:rPr lang="en-US" sz="1200" baseline="0" noProof="0" dirty="0">
                          <a:solidFill>
                            <a:schemeClr val="tx1"/>
                          </a:solidFill>
                        </a:rPr>
                        <a:t>/agencies can independently from OEMs conduct compliance tests with any desired ADS equipped vehicle on specific proving grounds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solidFill>
                            <a:schemeClr val="tx1"/>
                          </a:solidFill>
                        </a:rPr>
                        <a:t>+ Testability of series systems </a:t>
                      </a:r>
                      <a:r>
                        <a:rPr lang="en-US" sz="1200" baseline="0" noProof="0" dirty="0">
                          <a:solidFill>
                            <a:schemeClr val="tx1"/>
                          </a:solidFill>
                          <a:sym typeface="Wingdings" panose="05000000000000000000" pitchFamily="2" charset="2"/>
                        </a:rPr>
                        <a:t> no modification to systems/software necessary</a:t>
                      </a:r>
                      <a:endParaRPr lang="en-US" sz="1200" baseline="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 Authorities</a:t>
                      </a:r>
                      <a:r>
                        <a:rPr lang="en-US" sz="1200" baseline="0" noProof="0" dirty="0">
                          <a:solidFill>
                            <a:schemeClr val="tx1"/>
                          </a:solidFill>
                        </a:rPr>
                        <a:t>/agencies can independently from OEMs conduct compliance tests with any desired ADS equipped vehicle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solidFill>
                            <a:schemeClr val="tx1"/>
                          </a:solidFill>
                        </a:rPr>
                        <a:t>+ Testability of series systems </a:t>
                      </a:r>
                      <a:r>
                        <a:rPr lang="en-US" sz="1200" baseline="0" noProof="0" dirty="0">
                          <a:solidFill>
                            <a:schemeClr val="tx1"/>
                          </a:solidFill>
                          <a:sym typeface="Wingdings" panose="05000000000000000000" pitchFamily="2" charset="2"/>
                        </a:rPr>
                        <a:t> no modification to systems/software necessary</a:t>
                      </a:r>
                      <a:endParaRPr lang="en-US" sz="1200" baseline="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 Reduced</a:t>
                      </a:r>
                      <a:r>
                        <a:rPr lang="en-US" sz="1200" baseline="0" noProof="0" dirty="0">
                          <a:solidFill>
                            <a:schemeClr val="tx1"/>
                          </a:solidFill>
                        </a:rPr>
                        <a:t> implementation efforts for OEMs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solidFill>
                            <a:schemeClr val="tx1"/>
                          </a:solidFill>
                        </a:rPr>
                        <a:t>+ Testability of series systems </a:t>
                      </a:r>
                      <a:r>
                        <a:rPr lang="en-US" sz="1200" baseline="0" noProof="0" dirty="0">
                          <a:solidFill>
                            <a:schemeClr val="tx1"/>
                          </a:solidFill>
                          <a:sym typeface="Wingdings" panose="05000000000000000000" pitchFamily="2" charset="2"/>
                        </a:rPr>
                        <a:t> no modification to systems/software necessary</a:t>
                      </a:r>
                      <a:endParaRPr lang="en-US" sz="1200" baseline="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solidFill>
                            <a:schemeClr val="tx1"/>
                          </a:solidFill>
                        </a:rPr>
                        <a:t>+ No difficulties with OEM-specific attributes in high definition maps as considered by OEM-proving grounds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noProof="0" dirty="0">
                          <a:solidFill>
                            <a:schemeClr val="tx1"/>
                          </a:solidFill>
                        </a:rPr>
                        <a:t>+ Authorities</a:t>
                      </a:r>
                      <a:r>
                        <a:rPr lang="en-US" sz="1200" baseline="0" noProof="0" dirty="0">
                          <a:solidFill>
                            <a:schemeClr val="tx1"/>
                          </a:solidFill>
                        </a:rPr>
                        <a:t>/agencies can independently from OEMs conduct compliance tests with any desired ADS equipped vehicle on proving grounds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 Reduced</a:t>
                      </a:r>
                      <a:r>
                        <a:rPr lang="en-US" sz="1200" baseline="0" noProof="0" dirty="0">
                          <a:solidFill>
                            <a:schemeClr val="tx1"/>
                          </a:solidFill>
                        </a:rPr>
                        <a:t> implementation efforts for OEMs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solidFill>
                            <a:schemeClr val="tx1"/>
                          </a:solidFill>
                        </a:rPr>
                        <a:t>+ Flexibility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13765">
                <a:tc>
                  <a:txBody>
                    <a:bodyPr/>
                    <a:lstStyle/>
                    <a:p>
                      <a:r>
                        <a:rPr lang="en-US" sz="1200" b="1" noProof="0" dirty="0">
                          <a:solidFill>
                            <a:schemeClr val="tx1"/>
                          </a:solidFill>
                        </a:rPr>
                        <a:t>Disadvantages/</a:t>
                      </a:r>
                      <a:br>
                        <a:rPr lang="en-US" sz="1200" b="1" noProof="0" dirty="0">
                          <a:solidFill>
                            <a:schemeClr val="tx1"/>
                          </a:solidFill>
                        </a:rPr>
                      </a:br>
                      <a:r>
                        <a:rPr lang="en-US" sz="1200" b="1" noProof="0" dirty="0">
                          <a:solidFill>
                            <a:schemeClr val="tx1"/>
                          </a:solidFill>
                        </a:rPr>
                        <a:t>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noProof="0" dirty="0">
                          <a:solidFill>
                            <a:schemeClr val="tx1"/>
                          </a:solidFill>
                        </a:rPr>
                        <a:t>- High implementation efforts for OEMs</a:t>
                      </a:r>
                      <a:br>
                        <a:rPr lang="en-US" sz="1200" baseline="0" noProof="0" dirty="0">
                          <a:solidFill>
                            <a:schemeClr val="tx1"/>
                          </a:solidFill>
                        </a:rPr>
                      </a:br>
                      <a:r>
                        <a:rPr lang="en-US" sz="1200" noProof="0" dirty="0">
                          <a:solidFill>
                            <a:schemeClr val="tx1"/>
                          </a:solidFill>
                        </a:rPr>
                        <a:t>- Handling of OEM-specific</a:t>
                      </a:r>
                      <a:r>
                        <a:rPr lang="en-US" sz="1200" baseline="0" noProof="0" dirty="0">
                          <a:solidFill>
                            <a:schemeClr val="tx1"/>
                          </a:solidFill>
                        </a:rPr>
                        <a:t> attributes (IP-issue?) in high definition maps that need to be reflected by proving grounds</a:t>
                      </a:r>
                      <a:endParaRPr lang="en-US" sz="1200" noProof="0" dirty="0">
                        <a:solidFill>
                          <a:schemeClr val="tx1"/>
                        </a:solidFill>
                      </a:endParaRPr>
                    </a:p>
                    <a:p>
                      <a:r>
                        <a:rPr lang="en-US" sz="1200" baseline="0" noProof="0" dirty="0">
                          <a:solidFill>
                            <a:schemeClr val="tx1"/>
                          </a:solidFill>
                        </a:rPr>
                        <a:t>- Handling of new proving grounds that were not existent at the time of production (map update of proving ground)</a:t>
                      </a:r>
                    </a:p>
                    <a:p>
                      <a:r>
                        <a:rPr lang="en-US" sz="1200" baseline="0" noProof="0" dirty="0">
                          <a:solidFill>
                            <a:schemeClr val="tx1"/>
                          </a:solidFill>
                        </a:rPr>
                        <a:t>- Maintenance issues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noProof="0" dirty="0">
                          <a:solidFill>
                            <a:schemeClr val="tx1"/>
                          </a:solidFill>
                        </a:rPr>
                        <a:t>- Road blocking may</a:t>
                      </a:r>
                      <a:r>
                        <a:rPr lang="en-US" sz="1200" baseline="0" noProof="0" dirty="0">
                          <a:solidFill>
                            <a:schemeClr val="tx1"/>
                          </a:solidFill>
                        </a:rPr>
                        <a:t> be possible in individual cases, but not realistic/practical as general solution worldwide</a:t>
                      </a:r>
                      <a:endParaRPr lang="en-US" sz="1200" noProof="0" dirty="0">
                        <a:solidFill>
                          <a:schemeClr val="tx1"/>
                        </a:solidFill>
                      </a:endParaRPr>
                    </a:p>
                    <a:p>
                      <a:r>
                        <a:rPr lang="en-US" sz="1200" noProof="0" dirty="0">
                          <a:solidFill>
                            <a:schemeClr val="tx1"/>
                          </a:solidFill>
                        </a:rPr>
                        <a:t>- S</a:t>
                      </a:r>
                      <a:r>
                        <a:rPr lang="en-US" sz="1200" baseline="0" noProof="0" dirty="0">
                          <a:solidFill>
                            <a:schemeClr val="tx1"/>
                          </a:solidFill>
                        </a:rPr>
                        <a:t>afety reasons in case of on road-tests and many other things likely not easy/practical to test on public roads</a:t>
                      </a:r>
                      <a:endParaRPr lang="en-US"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 Independent execution of</a:t>
                      </a:r>
                      <a:r>
                        <a:rPr lang="en-US" sz="1200" baseline="0" noProof="0" dirty="0">
                          <a:solidFill>
                            <a:schemeClr val="tx1"/>
                          </a:solidFill>
                        </a:rPr>
                        <a:t> certification</a:t>
                      </a:r>
                      <a:r>
                        <a:rPr lang="en-US" sz="1200" noProof="0" dirty="0">
                          <a:solidFill>
                            <a:schemeClr val="tx1"/>
                          </a:solidFill>
                        </a:rPr>
                        <a:t> tests not possible for authorities/agencies</a:t>
                      </a:r>
                      <a:r>
                        <a:rPr lang="en-US" sz="1200" baseline="0" noProof="0" dirty="0">
                          <a:solidFill>
                            <a:schemeClr val="tx1"/>
                          </a:solidFill>
                        </a:rPr>
                        <a:t> – causes problems for rating/ compliance-Testing, </a:t>
                      </a:r>
                      <a:r>
                        <a:rPr lang="en-US" sz="1200" baseline="0" noProof="0" dirty="0" err="1">
                          <a:solidFill>
                            <a:schemeClr val="tx1"/>
                          </a:solidFill>
                        </a:rPr>
                        <a:t>CoP</a:t>
                      </a:r>
                      <a:r>
                        <a:rPr lang="en-US" sz="1200" baseline="0" noProof="0" dirty="0">
                          <a:solidFill>
                            <a:schemeClr val="tx1"/>
                          </a:solidFill>
                        </a:rPr>
                        <a:t> und market surveillance</a:t>
                      </a:r>
                    </a:p>
                    <a:p>
                      <a:r>
                        <a:rPr lang="en-US" sz="1200" noProof="0" dirty="0">
                          <a:solidFill>
                            <a:schemeClr val="tx1"/>
                          </a:solidFill>
                        </a:rPr>
                        <a:t>- N</a:t>
                      </a:r>
                      <a:r>
                        <a:rPr lang="en-US" sz="1200" baseline="0" noProof="0" dirty="0">
                          <a:solidFill>
                            <a:schemeClr val="tx1"/>
                          </a:solidFill>
                        </a:rPr>
                        <a:t>ot realistic/practical as solution worldwide</a:t>
                      </a:r>
                      <a:endParaRPr lang="en-US"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noProof="0" dirty="0">
                          <a:solidFill>
                            <a:schemeClr val="tx1"/>
                          </a:solidFill>
                        </a:rPr>
                        <a:t>-Risk of unauthorized</a:t>
                      </a:r>
                      <a:r>
                        <a:rPr lang="en-US" sz="1200" baseline="0" noProof="0" dirty="0">
                          <a:solidFill>
                            <a:schemeClr val="tx1"/>
                          </a:solidFill>
                        </a:rPr>
                        <a:t> access/manipulation and security threat due to external interface</a:t>
                      </a:r>
                    </a:p>
                    <a:p>
                      <a:r>
                        <a:rPr lang="en-US" sz="1200" baseline="0" noProof="0" dirty="0">
                          <a:solidFill>
                            <a:schemeClr val="tx1"/>
                          </a:solidFill>
                        </a:rPr>
                        <a:t>- No representative series systems/software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solidFill>
                            <a:schemeClr val="tx1"/>
                          </a:solidFill>
                        </a:rPr>
                        <a:t>- No representative series systems/software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 Independent execution of</a:t>
                      </a:r>
                      <a:r>
                        <a:rPr lang="en-US" sz="1200" baseline="0" noProof="0" dirty="0">
                          <a:solidFill>
                            <a:schemeClr val="tx1"/>
                          </a:solidFill>
                        </a:rPr>
                        <a:t> certification</a:t>
                      </a:r>
                      <a:r>
                        <a:rPr lang="en-US" sz="1200" noProof="0" dirty="0">
                          <a:solidFill>
                            <a:schemeClr val="tx1"/>
                          </a:solidFill>
                        </a:rPr>
                        <a:t> tests not possible for authorities/agencies</a:t>
                      </a:r>
                      <a:r>
                        <a:rPr lang="en-US" sz="1200" baseline="0" noProof="0" dirty="0">
                          <a:solidFill>
                            <a:schemeClr val="tx1"/>
                          </a:solidFill>
                        </a:rPr>
                        <a:t> – causes problems for rating/ compliance-Testing, </a:t>
                      </a:r>
                      <a:r>
                        <a:rPr lang="en-US" sz="1200" baseline="0" noProof="0" dirty="0" err="1">
                          <a:solidFill>
                            <a:schemeClr val="tx1"/>
                          </a:solidFill>
                        </a:rPr>
                        <a:t>CoP</a:t>
                      </a:r>
                      <a:r>
                        <a:rPr lang="en-US" sz="1200" baseline="0" noProof="0" dirty="0">
                          <a:solidFill>
                            <a:schemeClr val="tx1"/>
                          </a:solidFill>
                        </a:rPr>
                        <a:t> und market surveillance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aseline="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Textfeld 2"/>
          <p:cNvSpPr txBox="1"/>
          <p:nvPr/>
        </p:nvSpPr>
        <p:spPr>
          <a:xfrm>
            <a:off x="71076" y="6497211"/>
            <a:ext cx="11907915" cy="307777"/>
          </a:xfrm>
          <a:prstGeom prst="rect">
            <a:avLst/>
          </a:prstGeom>
          <a:noFill/>
        </p:spPr>
        <p:txBody>
          <a:bodyPr wrap="square" rtlCol="0">
            <a:spAutoFit/>
          </a:bodyPr>
          <a:lstStyle/>
          <a:p>
            <a:r>
              <a:rPr lang="en-US" sz="1400" b="1" dirty="0"/>
              <a:t>OICA’s conclusion: </a:t>
            </a:r>
            <a:r>
              <a:rPr lang="en-US" sz="1400" dirty="0"/>
              <a:t>Simultaneous investigation of option 3 (short-term solution) and option 1 (long-term solution ) seems to be useful and reasonable approach</a:t>
            </a:r>
          </a:p>
        </p:txBody>
      </p:sp>
    </p:spTree>
    <p:extLst>
      <p:ext uri="{BB962C8B-B14F-4D97-AF65-F5344CB8AC3E}">
        <p14:creationId xmlns:p14="http://schemas.microsoft.com/office/powerpoint/2010/main" val="1642431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Next </a:t>
            </a:r>
            <a:r>
              <a:rPr lang="de-DE" sz="3200" dirty="0" err="1"/>
              <a:t>steps</a:t>
            </a:r>
            <a:endParaRPr lang="de-DE" sz="3200" dirty="0"/>
          </a:p>
        </p:txBody>
      </p:sp>
      <p:sp>
        <p:nvSpPr>
          <p:cNvPr id="3" name="Inhaltsplatzhalter 2"/>
          <p:cNvSpPr>
            <a:spLocks noGrp="1"/>
          </p:cNvSpPr>
          <p:nvPr>
            <p:ph idx="1"/>
          </p:nvPr>
        </p:nvSpPr>
        <p:spPr/>
        <p:txBody>
          <a:bodyPr>
            <a:normAutofit/>
          </a:bodyPr>
          <a:lstStyle/>
          <a:p>
            <a:pPr>
              <a:buFontTx/>
              <a:buChar char="-"/>
            </a:pPr>
            <a:r>
              <a:rPr lang="en-US" sz="1800" dirty="0">
                <a:sym typeface="Wingdings" panose="05000000000000000000" pitchFamily="2" charset="2"/>
              </a:rPr>
              <a:t>What is the expectation of the Contracting Parties regarding testability on proving grounds?</a:t>
            </a:r>
          </a:p>
          <a:p>
            <a:pPr>
              <a:buFontTx/>
              <a:buChar char="-"/>
            </a:pPr>
            <a:r>
              <a:rPr lang="en-US" sz="1800" dirty="0">
                <a:sym typeface="Wingdings" panose="05000000000000000000" pitchFamily="2" charset="2"/>
              </a:rPr>
              <a:t>Can it be assumed that certification agencies/authorities etc. want to be able to independently test and assess vehicles/automated driving systems on certain proving grounds (e.g. relevant for certification-tests, in-use-compliance-tests, conformity of production, rating tests NCAP, etc.)?</a:t>
            </a:r>
          </a:p>
          <a:p>
            <a:pPr>
              <a:buFontTx/>
              <a:buChar char="-"/>
            </a:pPr>
            <a:r>
              <a:rPr lang="en-US" sz="1800" dirty="0">
                <a:sym typeface="Wingdings" panose="05000000000000000000" pitchFamily="2" charset="2"/>
              </a:rPr>
              <a:t>If yes, option 1 requires that proving ground infrastructure and attributes in proving ground maps fulfill certain harmonized criteria to enable testability of different kinds of systems of different manufacturers</a:t>
            </a:r>
          </a:p>
          <a:p>
            <a:pPr>
              <a:buFontTx/>
              <a:buChar char="-"/>
            </a:pPr>
            <a:r>
              <a:rPr lang="en-US" sz="1800" dirty="0">
                <a:sym typeface="Wingdings" panose="05000000000000000000" pitchFamily="2" charset="2"/>
              </a:rPr>
              <a:t>The discussion on standardization of such criteria/map attributes needs to start as soon as possible and is expected to take a longer time as several technical issues need to be properly resolved (e.g. handling of OEM specific attributes, handling and transferring of map data to the different kinds of systems, etc.)</a:t>
            </a:r>
          </a:p>
          <a:p>
            <a:pPr>
              <a:buFontTx/>
              <a:buChar char="-"/>
            </a:pPr>
            <a:r>
              <a:rPr lang="en-US" sz="1800" dirty="0">
                <a:sym typeface="Wingdings" panose="05000000000000000000" pitchFamily="2" charset="2"/>
              </a:rPr>
              <a:t>Would a combination of option 1 and 3 be an acceptable approach? E.g. Option 3 as a short- and midterm solution and option 1 as a long-term solution?  both options should be </a:t>
            </a:r>
            <a:r>
              <a:rPr lang="en-US" sz="1800">
                <a:sym typeface="Wingdings" panose="05000000000000000000" pitchFamily="2" charset="2"/>
              </a:rPr>
              <a:t>investigated and developed simultaneously</a:t>
            </a:r>
            <a:endParaRPr lang="en-US" sz="1800" dirty="0">
              <a:sym typeface="Wingdings" panose="05000000000000000000" pitchFamily="2" charset="2"/>
            </a:endParaRPr>
          </a:p>
          <a:p>
            <a:pPr>
              <a:buFontTx/>
              <a:buChar char="-"/>
            </a:pPr>
            <a:endParaRPr lang="en-US" sz="1800" dirty="0">
              <a:sym typeface="Wingdings" panose="05000000000000000000" pitchFamily="2" charset="2"/>
            </a:endParaRPr>
          </a:p>
          <a:p>
            <a:pPr marL="0" indent="0">
              <a:buNone/>
            </a:pPr>
            <a:endParaRPr lang="en-US" sz="1800" dirty="0">
              <a:sym typeface="Wingdings" panose="05000000000000000000" pitchFamily="2" charset="2"/>
            </a:endParaRPr>
          </a:p>
          <a:p>
            <a:pPr marL="0" indent="0">
              <a:buNone/>
            </a:pPr>
            <a:endParaRPr lang="en-US" sz="1800" dirty="0">
              <a:sym typeface="Wingdings" panose="05000000000000000000" pitchFamily="2" charset="2"/>
            </a:endParaRPr>
          </a:p>
          <a:p>
            <a:pPr marL="0" indent="0">
              <a:buNone/>
            </a:pPr>
            <a:endParaRPr lang="en-US" sz="1800" dirty="0">
              <a:sym typeface="Wingdings" panose="05000000000000000000" pitchFamily="2" charset="2"/>
            </a:endParaRPr>
          </a:p>
          <a:p>
            <a:pPr marL="0" indent="0">
              <a:buNone/>
            </a:pPr>
            <a:endParaRPr lang="en-US" sz="1800" dirty="0">
              <a:sym typeface="Wingdings" panose="05000000000000000000" pitchFamily="2" charset="2"/>
            </a:endParaRPr>
          </a:p>
          <a:p>
            <a:pPr marL="0" indent="0">
              <a:buNone/>
            </a:pPr>
            <a:endParaRPr lang="en-US" sz="1800" dirty="0"/>
          </a:p>
          <a:p>
            <a:pPr marL="0" indent="0">
              <a:buNone/>
            </a:pPr>
            <a:endParaRPr lang="en-US" sz="1800" dirty="0">
              <a:sym typeface="Wingdings" panose="05000000000000000000" pitchFamily="2" charset="2"/>
            </a:endParaRPr>
          </a:p>
          <a:p>
            <a:pPr marL="0" indent="0">
              <a:buNone/>
            </a:pPr>
            <a:endParaRPr lang="en-US" sz="1800" dirty="0">
              <a:solidFill>
                <a:srgbClr val="0070C0"/>
              </a:solidFill>
              <a:sym typeface="Wingdings" panose="05000000000000000000" pitchFamily="2" charset="2"/>
            </a:endParaRPr>
          </a:p>
          <a:p>
            <a:pPr marL="457200" lvl="1" indent="0">
              <a:buNone/>
            </a:pPr>
            <a:endParaRPr lang="en-US" sz="1800" dirty="0">
              <a:solidFill>
                <a:srgbClr val="0070C0"/>
              </a:solidFill>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p:txBody>
      </p:sp>
    </p:spTree>
    <p:extLst>
      <p:ext uri="{BB962C8B-B14F-4D97-AF65-F5344CB8AC3E}">
        <p14:creationId xmlns:p14="http://schemas.microsoft.com/office/powerpoint/2010/main" val="3530655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8123"/>
            <a:ext cx="10810876" cy="1325563"/>
          </a:xfrm>
          <a:solidFill>
            <a:schemeClr val="accent1">
              <a:lumMod val="75000"/>
            </a:schemeClr>
          </a:solidFill>
        </p:spPr>
        <p:txBody>
          <a:bodyPr/>
          <a:lstStyle/>
          <a:p>
            <a:pPr marL="85725" indent="276225"/>
            <a:r>
              <a:rPr lang="en-US" b="1" dirty="0">
                <a:solidFill>
                  <a:schemeClr val="bg1"/>
                </a:solidFill>
              </a:rPr>
              <a:t>Real-World-Test-Drive</a:t>
            </a:r>
          </a:p>
        </p:txBody>
      </p:sp>
    </p:spTree>
    <p:extLst>
      <p:ext uri="{BB962C8B-B14F-4D97-AF65-F5344CB8AC3E}">
        <p14:creationId xmlns:p14="http://schemas.microsoft.com/office/powerpoint/2010/main" val="119991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463" y="1398240"/>
            <a:ext cx="10515600" cy="1666508"/>
          </a:xfrm>
        </p:spPr>
        <p:txBody>
          <a:bodyPr>
            <a:normAutofit/>
          </a:bodyPr>
          <a:lstStyle/>
          <a:p>
            <a:r>
              <a:rPr lang="de-DE" sz="5400" b="1" dirty="0"/>
              <a:t>Real World Test Drive – OICA views</a:t>
            </a:r>
            <a:endParaRPr lang="en-US" sz="5400" b="1" dirty="0"/>
          </a:p>
        </p:txBody>
      </p:sp>
    </p:spTree>
    <p:extLst>
      <p:ext uri="{BB962C8B-B14F-4D97-AF65-F5344CB8AC3E}">
        <p14:creationId xmlns:p14="http://schemas.microsoft.com/office/powerpoint/2010/main" val="427787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2958325945"/>
              </p:ext>
            </p:extLst>
          </p:nvPr>
        </p:nvGraphicFramePr>
        <p:xfrm>
          <a:off x="232537" y="854619"/>
          <a:ext cx="10300223" cy="5815751"/>
        </p:xfrm>
        <a:graphic>
          <a:graphicData uri="http://schemas.openxmlformats.org/drawingml/2006/table">
            <a:tbl>
              <a:tblPr firstRow="1" bandRow="1">
                <a:tableStyleId>{5C22544A-7EE6-4342-B048-85BDC9FD1C3A}</a:tableStyleId>
              </a:tblPr>
              <a:tblGrid>
                <a:gridCol w="148223">
                  <a:extLst>
                    <a:ext uri="{9D8B030D-6E8A-4147-A177-3AD203B41FA5}">
                      <a16:colId xmlns:a16="http://schemas.microsoft.com/office/drawing/2014/main" val="20000"/>
                    </a:ext>
                  </a:extLst>
                </a:gridCol>
                <a:gridCol w="1205055">
                  <a:extLst>
                    <a:ext uri="{9D8B030D-6E8A-4147-A177-3AD203B41FA5}">
                      <a16:colId xmlns:a16="http://schemas.microsoft.com/office/drawing/2014/main" val="20001"/>
                    </a:ext>
                  </a:extLst>
                </a:gridCol>
                <a:gridCol w="1998945">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2304000">
                  <a:extLst>
                    <a:ext uri="{9D8B030D-6E8A-4147-A177-3AD203B41FA5}">
                      <a16:colId xmlns:a16="http://schemas.microsoft.com/office/drawing/2014/main" val="20004"/>
                    </a:ext>
                  </a:extLst>
                </a:gridCol>
                <a:gridCol w="2484000">
                  <a:extLst>
                    <a:ext uri="{9D8B030D-6E8A-4147-A177-3AD203B41FA5}">
                      <a16:colId xmlns:a16="http://schemas.microsoft.com/office/drawing/2014/main" val="20005"/>
                    </a:ext>
                  </a:extLst>
                </a:gridCol>
              </a:tblGrid>
              <a:tr h="303062">
                <a:tc gridSpan="2">
                  <a:txBody>
                    <a:bodyPr/>
                    <a:lstStyle/>
                    <a:p>
                      <a:r>
                        <a:rPr lang="en-US" sz="1200" noProof="0" dirty="0"/>
                        <a:t>Safety Principles</a:t>
                      </a:r>
                      <a:endParaRPr lang="en-US" sz="1200" noProof="0" dirty="0">
                        <a:solidFill>
                          <a:srgbClr val="FF0000"/>
                        </a:solidFill>
                      </a:endParaRPr>
                    </a:p>
                  </a:txBody>
                  <a:tcPr marL="45720" marR="45720"/>
                </a:tc>
                <a:tc hMerge="1">
                  <a:txBody>
                    <a:bodyPr/>
                    <a:lstStyle/>
                    <a:p>
                      <a:endParaRPr lang="de-DE" sz="1600" dirty="0"/>
                    </a:p>
                  </a:txBody>
                  <a:tcPr/>
                </a:tc>
                <a:tc>
                  <a:txBody>
                    <a:bodyPr/>
                    <a:lstStyle/>
                    <a:p>
                      <a:r>
                        <a:rPr lang="en-US" sz="1200" noProof="0" dirty="0">
                          <a:solidFill>
                            <a:schemeClr val="bg1"/>
                          </a:solidFill>
                        </a:rPr>
                        <a:t>USA (NHTSA FAVP 3.0)</a:t>
                      </a:r>
                    </a:p>
                  </a:txBody>
                  <a:tcPr marL="45720" marR="45720"/>
                </a:tc>
                <a:tc>
                  <a:txBody>
                    <a:bodyPr/>
                    <a:lstStyle/>
                    <a:p>
                      <a:r>
                        <a:rPr lang="en-US" sz="1200" b="1" kern="1200" noProof="0" dirty="0">
                          <a:solidFill>
                            <a:schemeClr val="bg1"/>
                          </a:solidFill>
                          <a:latin typeface="+mn-lt"/>
                          <a:ea typeface="+mn-ea"/>
                          <a:cs typeface="+mn-cs"/>
                        </a:rPr>
                        <a:t>Japan (MLIT-Guideline)</a:t>
                      </a:r>
                    </a:p>
                  </a:txBody>
                  <a:tcPr marL="45720" marR="45720"/>
                </a:tc>
                <a:tc>
                  <a:txBody>
                    <a:bodyPr/>
                    <a:lstStyle/>
                    <a:p>
                      <a:r>
                        <a:rPr lang="en-US" sz="1200" b="1" kern="1200" noProof="0" dirty="0">
                          <a:solidFill>
                            <a:schemeClr val="bg1"/>
                          </a:solidFill>
                          <a:latin typeface="+mn-lt"/>
                          <a:ea typeface="+mn-ea"/>
                          <a:cs typeface="+mn-cs"/>
                        </a:rPr>
                        <a:t>Canada (Transport Canada)</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Europe (EC</a:t>
                      </a:r>
                      <a:r>
                        <a:rPr lang="en-US" sz="1200" b="1" kern="1200" baseline="0" noProof="0" dirty="0">
                          <a:solidFill>
                            <a:schemeClr val="bg1"/>
                          </a:solidFill>
                          <a:latin typeface="+mn-lt"/>
                          <a:ea typeface="+mn-ea"/>
                          <a:cs typeface="+mn-cs"/>
                        </a:rPr>
                        <a:t> Guidance)</a:t>
                      </a:r>
                      <a:endParaRPr lang="en-US" sz="1200" b="1" kern="1200" noProof="0" dirty="0">
                        <a:solidFill>
                          <a:schemeClr val="bg1"/>
                        </a:solidFill>
                        <a:latin typeface="+mn-lt"/>
                        <a:ea typeface="+mn-ea"/>
                        <a:cs typeface="+mn-cs"/>
                      </a:endParaRPr>
                    </a:p>
                    <a:p>
                      <a:endParaRPr lang="en-US" sz="1200" baseline="30000" noProof="0" dirty="0">
                        <a:solidFill>
                          <a:schemeClr val="bg1"/>
                        </a:solidFill>
                      </a:endParaRPr>
                    </a:p>
                  </a:txBody>
                  <a:tcPr marL="45720" marR="45720"/>
                </a:tc>
                <a:extLst>
                  <a:ext uri="{0D108BD9-81ED-4DB2-BD59-A6C34878D82A}">
                    <a16:rowId xmlns:a16="http://schemas.microsoft.com/office/drawing/2014/main" val="10000"/>
                  </a:ext>
                </a:extLst>
              </a:tr>
              <a:tr h="476607">
                <a:tc>
                  <a:txBody>
                    <a:bodyPr/>
                    <a:lstStyle/>
                    <a:p>
                      <a:endParaRPr lang="en-US" sz="1050" b="0" noProof="0" dirty="0"/>
                    </a:p>
                  </a:txBody>
                  <a:tcPr marL="0" marR="0" marT="0" marB="0"/>
                </a:tc>
                <a:tc>
                  <a:txBody>
                    <a:bodyPr/>
                    <a:lstStyle/>
                    <a:p>
                      <a:endParaRPr lang="en-US" sz="1050" b="0" noProof="0" dirty="0"/>
                    </a:p>
                  </a:txBody>
                  <a:tcPr/>
                </a:tc>
                <a:tc>
                  <a:txBody>
                    <a:bodyPr/>
                    <a:lstStyle/>
                    <a:p>
                      <a:endParaRPr lang="en-US" sz="800" noProof="0" dirty="0"/>
                    </a:p>
                  </a:txBody>
                  <a:tcPr marL="45720" marR="45720"/>
                </a:tc>
                <a:tc>
                  <a:txBody>
                    <a:bodyPr/>
                    <a:lstStyle/>
                    <a:p>
                      <a:r>
                        <a:rPr lang="en-US" sz="800" kern="1200" dirty="0">
                          <a:solidFill>
                            <a:schemeClr val="dk1"/>
                          </a:solidFill>
                          <a:latin typeface="+mn-lt"/>
                          <a:ea typeface="+mn-ea"/>
                          <a:cs typeface="+mn-cs"/>
                        </a:rPr>
                        <a:t>Vision:</a:t>
                      </a:r>
                      <a:r>
                        <a:rPr lang="en-US" sz="800" kern="1200" baseline="0" dirty="0">
                          <a:solidFill>
                            <a:schemeClr val="dk1"/>
                          </a:solidFill>
                          <a:latin typeface="+mn-lt"/>
                          <a:ea typeface="+mn-ea"/>
                          <a:cs typeface="+mn-cs"/>
                        </a:rPr>
                        <a:t> “0” </a:t>
                      </a:r>
                      <a:r>
                        <a:rPr lang="en-US" sz="800" kern="1200" dirty="0">
                          <a:solidFill>
                            <a:schemeClr val="dk1"/>
                          </a:solidFill>
                          <a:latin typeface="+mn-lt"/>
                          <a:ea typeface="+mn-ea"/>
                          <a:cs typeface="+mn-cs"/>
                        </a:rPr>
                        <a:t>accidents with injury or fatality by ADV</a:t>
                      </a:r>
                    </a:p>
                    <a:p>
                      <a:r>
                        <a:rPr lang="en-US" sz="800" kern="1200" dirty="0">
                          <a:solidFill>
                            <a:schemeClr val="dk1"/>
                          </a:solidFill>
                          <a:latin typeface="+mn-lt"/>
                          <a:ea typeface="+mn-ea"/>
                          <a:cs typeface="+mn-cs"/>
                        </a:rPr>
                        <a:t>Ensure Safety</a:t>
                      </a:r>
                      <a:r>
                        <a:rPr lang="en-US" sz="800" kern="1200" baseline="0" dirty="0">
                          <a:solidFill>
                            <a:schemeClr val="dk1"/>
                          </a:solidFill>
                          <a:latin typeface="+mn-lt"/>
                          <a:ea typeface="+mn-ea"/>
                          <a:cs typeface="+mn-cs"/>
                        </a:rPr>
                        <a:t> : </a:t>
                      </a:r>
                      <a:r>
                        <a:rPr lang="en-US" sz="800" kern="1200" dirty="0">
                          <a:solidFill>
                            <a:schemeClr val="dk1"/>
                          </a:solidFill>
                          <a:latin typeface="+mn-lt"/>
                          <a:ea typeface="+mn-ea"/>
                          <a:cs typeface="+mn-cs"/>
                        </a:rPr>
                        <a:t>Within ODD ADV shall not cause rationally foreseeable &amp; preventable accidents</a:t>
                      </a:r>
                      <a:endParaRPr lang="en-US" sz="800" noProof="0" dirty="0"/>
                    </a:p>
                  </a:txBody>
                  <a:tcPr marL="45720" marR="45720"/>
                </a:tc>
                <a:tc>
                  <a:txBody>
                    <a:bodyPr/>
                    <a:lstStyle/>
                    <a:p>
                      <a:endParaRPr lang="en-US" sz="800" noProof="0" dirty="0"/>
                    </a:p>
                  </a:txBody>
                  <a:tcPr marL="45720" marR="45720"/>
                </a:tc>
                <a:tc>
                  <a:txBody>
                    <a:bodyPr/>
                    <a:lstStyle/>
                    <a:p>
                      <a:endParaRPr lang="en-US" sz="1100" noProof="0" dirty="0">
                        <a:solidFill>
                          <a:srgbClr val="FF0000"/>
                        </a:solidFill>
                      </a:endParaRPr>
                    </a:p>
                  </a:txBody>
                  <a:tcPr marL="45720" marR="45720"/>
                </a:tc>
                <a:extLst>
                  <a:ext uri="{0D108BD9-81ED-4DB2-BD59-A6C34878D82A}">
                    <a16:rowId xmlns:a16="http://schemas.microsoft.com/office/drawing/2014/main" val="10014"/>
                  </a:ext>
                </a:extLst>
              </a:tr>
              <a:tr h="338642">
                <a:tc>
                  <a:txBody>
                    <a:bodyPr/>
                    <a:lstStyle/>
                    <a:p>
                      <a:r>
                        <a:rPr lang="en-US" sz="1050" b="0" noProof="0" dirty="0"/>
                        <a:t>1</a:t>
                      </a:r>
                    </a:p>
                  </a:txBody>
                  <a:tcPr marL="0" marR="0" marT="0" marB="0"/>
                </a:tc>
                <a:tc>
                  <a:txBody>
                    <a:bodyPr/>
                    <a:lstStyle/>
                    <a:p>
                      <a:r>
                        <a:rPr lang="en-US" sz="1050" b="0" noProof="0" dirty="0"/>
                        <a:t>Safe Function (Redundancy)</a:t>
                      </a:r>
                    </a:p>
                  </a:txBody>
                  <a:tcPr marL="0" marR="0" marT="0" marB="0"/>
                </a:tc>
                <a:tc>
                  <a:txBody>
                    <a:bodyPr/>
                    <a:lstStyle/>
                    <a:p>
                      <a:r>
                        <a:rPr lang="en-US" sz="800" noProof="0" dirty="0"/>
                        <a:t>1)</a:t>
                      </a:r>
                      <a:r>
                        <a:rPr lang="en-US" sz="800" baseline="0" noProof="0" dirty="0"/>
                        <a:t> System Safety</a:t>
                      </a:r>
                    </a:p>
                    <a:p>
                      <a:r>
                        <a:rPr lang="en-US" sz="800" baseline="0" noProof="0" dirty="0"/>
                        <a:t>9) Post Crash Behavior</a:t>
                      </a:r>
                      <a:endParaRPr lang="en-US" sz="800" noProof="0" dirty="0"/>
                    </a:p>
                  </a:txBody>
                  <a:tcPr marL="45720" marR="45720"/>
                </a:tc>
                <a:tc>
                  <a:txBody>
                    <a:bodyPr/>
                    <a:lstStyle/>
                    <a:p>
                      <a:r>
                        <a:rPr lang="en-US" sz="800" noProof="0" dirty="0"/>
                        <a:t>ii) System safety by redundancy</a:t>
                      </a:r>
                    </a:p>
                  </a:txBody>
                  <a:tcPr marL="45720" marR="45720"/>
                </a:tc>
                <a:tc>
                  <a:txBody>
                    <a:bodyPr/>
                    <a:lstStyle/>
                    <a:p>
                      <a:r>
                        <a:rPr lang="en-US" sz="800" noProof="0" dirty="0"/>
                        <a:t>6) Safety systems (and appropriate redundancies)</a:t>
                      </a:r>
                      <a:br>
                        <a:rPr lang="en-US" sz="800" noProof="0" dirty="0"/>
                      </a:br>
                      <a:endParaRPr lang="en-US" sz="800" noProof="0" dirty="0"/>
                    </a:p>
                  </a:txBody>
                  <a:tcPr marL="45720" marR="45720"/>
                </a:tc>
                <a:tc>
                  <a:txBody>
                    <a:bodyPr/>
                    <a:lstStyle/>
                    <a:p>
                      <a:r>
                        <a:rPr lang="en-US" sz="800" noProof="0" dirty="0"/>
                        <a:t>7) Safety assessment – redundancy; safety concept</a:t>
                      </a:r>
                    </a:p>
                  </a:txBody>
                  <a:tcPr marL="45720" marR="45720"/>
                </a:tc>
                <a:extLst>
                  <a:ext uri="{0D108BD9-81ED-4DB2-BD59-A6C34878D82A}">
                    <a16:rowId xmlns:a16="http://schemas.microsoft.com/office/drawing/2014/main" val="10001"/>
                  </a:ext>
                </a:extLst>
              </a:tr>
              <a:tr h="576945">
                <a:tc>
                  <a:txBody>
                    <a:bodyPr/>
                    <a:lstStyle/>
                    <a:p>
                      <a:r>
                        <a:rPr lang="en-US" sz="1050" b="0" noProof="0" dirty="0"/>
                        <a:t>2</a:t>
                      </a:r>
                    </a:p>
                  </a:txBody>
                  <a:tcPr marL="0" marR="0" marT="0" marB="0"/>
                </a:tc>
                <a:tc>
                  <a:txBody>
                    <a:bodyPr/>
                    <a:lstStyle/>
                    <a:p>
                      <a:r>
                        <a:rPr lang="en-US" sz="1050" b="0" noProof="0" dirty="0"/>
                        <a:t>Safety Layer</a:t>
                      </a:r>
                    </a:p>
                  </a:txBody>
                  <a:tcPr marL="0" marR="0" marT="0" marB="0"/>
                </a:tc>
                <a:tc>
                  <a:txBody>
                    <a:bodyPr/>
                    <a:lstStyle/>
                    <a:p>
                      <a:r>
                        <a:rPr lang="en-US" sz="800" noProof="0" dirty="0"/>
                        <a:t>3</a:t>
                      </a:r>
                      <a:r>
                        <a:rPr lang="en-US" sz="800" noProof="0" dirty="0">
                          <a:solidFill>
                            <a:schemeClr val="tx1"/>
                          </a:solidFill>
                        </a:rPr>
                        <a:t>) (OEDR)</a:t>
                      </a:r>
                    </a:p>
                  </a:txBody>
                  <a:tcPr marL="45720" marR="45720"/>
                </a:tc>
                <a:tc>
                  <a:txBody>
                    <a:bodyPr/>
                    <a:lstStyle/>
                    <a:p>
                      <a:r>
                        <a:rPr lang="en-US" sz="800" noProof="0" dirty="0"/>
                        <a:t>ii) Automatic stop in situations outside ODD</a:t>
                      </a:r>
                      <a:br>
                        <a:rPr lang="en-US" sz="800" noProof="0" dirty="0"/>
                      </a:br>
                      <a:r>
                        <a:rPr lang="en-US" sz="800" noProof="0" dirty="0"/>
                        <a:t>iii) Compliance with safety regulation</a:t>
                      </a:r>
                      <a:br>
                        <a:rPr lang="en-US" sz="800" noProof="0" dirty="0">
                          <a:solidFill>
                            <a:schemeClr val="tx1"/>
                          </a:solidFill>
                        </a:rPr>
                      </a:br>
                      <a:r>
                        <a:rPr lang="en-US" sz="800" noProof="0" dirty="0"/>
                        <a:t>iii) Compliance with standards</a:t>
                      </a:r>
                      <a:r>
                        <a:rPr lang="en-US" sz="800" baseline="0" noProof="0" dirty="0"/>
                        <a:t> recommended</a:t>
                      </a:r>
                      <a:br>
                        <a:rPr lang="en-US" sz="800" baseline="0" noProof="0" dirty="0"/>
                      </a:br>
                      <a:r>
                        <a:rPr lang="en-US" sz="800" baseline="0" noProof="0" dirty="0"/>
                        <a:t>vii) for unmanned services: camera link &amp; notification to service center</a:t>
                      </a:r>
                      <a:endParaRPr lang="en-US" sz="800" noProof="0" dirty="0"/>
                    </a:p>
                  </a:txBody>
                  <a:tcPr marL="45720" marR="45720"/>
                </a:tc>
                <a:tc>
                  <a:txBody>
                    <a:bodyPr/>
                    <a:lstStyle/>
                    <a:p>
                      <a:r>
                        <a:rPr lang="en-US" sz="800" noProof="0" dirty="0"/>
                        <a:t>4) International standards and best practices</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t>2) Driver/operator/ passenger interaction</a:t>
                      </a:r>
                    </a:p>
                    <a:p>
                      <a:r>
                        <a:rPr lang="en-US" sz="800" baseline="0" noProof="0" dirty="0"/>
                        <a:t> - takeover delay; camera &amp; voice link for driverless systems</a:t>
                      </a:r>
                    </a:p>
                  </a:txBody>
                  <a:tcPr marL="45720" marR="45720"/>
                </a:tc>
                <a:extLst>
                  <a:ext uri="{0D108BD9-81ED-4DB2-BD59-A6C34878D82A}">
                    <a16:rowId xmlns:a16="http://schemas.microsoft.com/office/drawing/2014/main" val="10002"/>
                  </a:ext>
                </a:extLst>
              </a:tr>
              <a:tr h="364609">
                <a:tc>
                  <a:txBody>
                    <a:bodyPr/>
                    <a:lstStyle/>
                    <a:p>
                      <a:r>
                        <a:rPr lang="en-US" sz="1050" b="0" noProof="0" dirty="0"/>
                        <a:t>3</a:t>
                      </a:r>
                    </a:p>
                  </a:txBody>
                  <a:tcPr marL="0" marR="0" marT="0" marB="0"/>
                </a:tc>
                <a:tc>
                  <a:txBody>
                    <a:bodyPr/>
                    <a:lstStyle/>
                    <a:p>
                      <a:r>
                        <a:rPr lang="en-US" sz="1050" b="0" noProof="0" dirty="0"/>
                        <a:t>Operational</a:t>
                      </a:r>
                      <a:r>
                        <a:rPr lang="en-US" sz="1050" b="0" baseline="0" noProof="0" dirty="0"/>
                        <a:t> Design Domain</a:t>
                      </a:r>
                      <a:endParaRPr lang="en-US" sz="1050" b="0" noProof="0" dirty="0"/>
                    </a:p>
                  </a:txBody>
                  <a:tcPr marL="0" marR="0" marT="0" marB="0"/>
                </a:tc>
                <a:tc>
                  <a:txBody>
                    <a:bodyPr/>
                    <a:lstStyle/>
                    <a:p>
                      <a:r>
                        <a:rPr lang="en-US" sz="800" noProof="0" dirty="0"/>
                        <a:t>2) Operational</a:t>
                      </a:r>
                      <a:r>
                        <a:rPr lang="en-US" sz="800" baseline="0" noProof="0" dirty="0"/>
                        <a:t> Design Domain</a:t>
                      </a:r>
                      <a:endParaRPr lang="en-US" sz="800" noProof="0" dirty="0"/>
                    </a:p>
                  </a:txBody>
                  <a:tcPr marL="45720" marR="45720"/>
                </a:tc>
                <a:tc>
                  <a:txBody>
                    <a:bodyPr/>
                    <a:lstStyle/>
                    <a:p>
                      <a:r>
                        <a:rPr lang="en-US" sz="800" noProof="0" dirty="0" err="1"/>
                        <a:t>i</a:t>
                      </a:r>
                      <a:r>
                        <a:rPr lang="en-US" sz="800" noProof="0" dirty="0"/>
                        <a:t>) Setting of ODD</a:t>
                      </a:r>
                    </a:p>
                  </a:txBody>
                  <a:tcPr marL="45720" marR="45720"/>
                </a:tc>
                <a:tc>
                  <a:txBody>
                    <a:bodyPr/>
                    <a:lstStyle/>
                    <a:p>
                      <a:r>
                        <a:rPr lang="en-US" sz="800" baseline="0" noProof="0" dirty="0"/>
                        <a:t>2) Operational design domain</a:t>
                      </a:r>
                      <a:endParaRPr lang="en-US" sz="800" noProof="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t>1) System performance in automated mode – description</a:t>
                      </a:r>
                      <a:br>
                        <a:rPr lang="en-US" sz="800" noProof="0" dirty="0"/>
                      </a:br>
                      <a:r>
                        <a:rPr lang="en-US" sz="800" noProof="0" dirty="0"/>
                        <a:t>2) Driver/operator/ passenger interaction – boundary</a:t>
                      </a:r>
                      <a:r>
                        <a:rPr lang="en-US" sz="800" baseline="0" noProof="0" dirty="0"/>
                        <a:t> detection</a:t>
                      </a:r>
                      <a:endParaRPr lang="en-US" sz="800" noProof="0" dirty="0"/>
                    </a:p>
                  </a:txBody>
                  <a:tcPr marL="45720" marR="45720"/>
                </a:tc>
                <a:extLst>
                  <a:ext uri="{0D108BD9-81ED-4DB2-BD59-A6C34878D82A}">
                    <a16:rowId xmlns:a16="http://schemas.microsoft.com/office/drawing/2014/main" val="10003"/>
                  </a:ext>
                </a:extLst>
              </a:tr>
              <a:tr h="376269">
                <a:tc>
                  <a:txBody>
                    <a:bodyPr/>
                    <a:lstStyle/>
                    <a:p>
                      <a:r>
                        <a:rPr lang="en-US" sz="1050" b="0" noProof="0" dirty="0"/>
                        <a:t>4</a:t>
                      </a:r>
                    </a:p>
                  </a:txBody>
                  <a:tcPr marL="0" marR="0" marT="0" marB="0"/>
                </a:tc>
                <a:tc>
                  <a:txBody>
                    <a:bodyPr/>
                    <a:lstStyle/>
                    <a:p>
                      <a:r>
                        <a:rPr lang="en-US" sz="1050" b="0" noProof="0" dirty="0"/>
                        <a:t>Behavior</a:t>
                      </a:r>
                      <a:r>
                        <a:rPr lang="en-US" sz="1050" b="0" baseline="0" noProof="0" dirty="0"/>
                        <a:t> in Traffic</a:t>
                      </a:r>
                      <a:endParaRPr lang="en-US" sz="1050" b="0" noProof="0" dirty="0"/>
                    </a:p>
                  </a:txBody>
                  <a:tcPr marL="0" marR="0" marT="0" marB="0"/>
                </a:tc>
                <a:tc>
                  <a:txBody>
                    <a:bodyPr/>
                    <a:lstStyle/>
                    <a:p>
                      <a:r>
                        <a:rPr lang="en-US" sz="800" noProof="0" dirty="0"/>
                        <a:t>3) OEDR</a:t>
                      </a:r>
                    </a:p>
                    <a:p>
                      <a:r>
                        <a:rPr lang="en-US" sz="800" noProof="0" dirty="0"/>
                        <a:t>12) Federal,</a:t>
                      </a:r>
                      <a:r>
                        <a:rPr lang="en-US" sz="800" baseline="0" noProof="0" dirty="0"/>
                        <a:t> State and local Laws</a:t>
                      </a:r>
                      <a:endParaRPr lang="en-US" sz="800" noProof="0" dirty="0"/>
                    </a:p>
                  </a:txBody>
                  <a:tcPr marL="45720" marR="45720"/>
                </a:tc>
                <a:tc>
                  <a:txBody>
                    <a:bodyPr/>
                    <a:lstStyle/>
                    <a:p>
                      <a:endParaRPr lang="en-US" sz="800" noProof="0" dirty="0"/>
                    </a:p>
                  </a:txBody>
                  <a:tcPr marL="45720" marR="45720"/>
                </a:tc>
                <a:tc>
                  <a:txBody>
                    <a:bodyPr/>
                    <a:lstStyle/>
                    <a:p>
                      <a:r>
                        <a:rPr lang="en-US" sz="800" noProof="0" dirty="0"/>
                        <a:t>3) OEDR</a:t>
                      </a:r>
                    </a:p>
                  </a:txBody>
                  <a:tcPr marL="45720" marR="45720"/>
                </a:tc>
                <a:tc>
                  <a:txBody>
                    <a:bodyPr/>
                    <a:lstStyle/>
                    <a:p>
                      <a:r>
                        <a:rPr lang="en-US" sz="800" noProof="0" dirty="0"/>
                        <a:t>1) System performance in automated mode – behavior</a:t>
                      </a:r>
                    </a:p>
                    <a:p>
                      <a:r>
                        <a:rPr lang="en-US" sz="800" noProof="0" dirty="0"/>
                        <a:t>4) MRM – traffic rules; information</a:t>
                      </a:r>
                    </a:p>
                  </a:txBody>
                  <a:tcPr marL="45720" marR="45720"/>
                </a:tc>
                <a:extLst>
                  <a:ext uri="{0D108BD9-81ED-4DB2-BD59-A6C34878D82A}">
                    <a16:rowId xmlns:a16="http://schemas.microsoft.com/office/drawing/2014/main" val="10004"/>
                  </a:ext>
                </a:extLst>
              </a:tr>
              <a:tr h="421114">
                <a:tc>
                  <a:txBody>
                    <a:bodyPr/>
                    <a:lstStyle/>
                    <a:p>
                      <a:r>
                        <a:rPr lang="en-US" sz="1050" b="0" noProof="0" dirty="0"/>
                        <a:t>5</a:t>
                      </a:r>
                    </a:p>
                  </a:txBody>
                  <a:tcPr marL="0" marR="0" marT="0" marB="0"/>
                </a:tc>
                <a:tc>
                  <a:txBody>
                    <a:bodyPr/>
                    <a:lstStyle/>
                    <a:p>
                      <a:r>
                        <a:rPr lang="en-US" sz="1050" b="0" noProof="0" dirty="0"/>
                        <a:t>Driver‘s Responsibilities</a:t>
                      </a:r>
                    </a:p>
                  </a:txBody>
                  <a:tcPr marL="0" marR="0" marT="0" marB="0"/>
                </a:tc>
                <a:tc>
                  <a:txBody>
                    <a:bodyPr/>
                    <a:lstStyle/>
                    <a:p>
                      <a:endParaRPr lang="en-US" sz="800" noProof="0" dirty="0"/>
                    </a:p>
                  </a:txBody>
                  <a:tcPr marL="45720" marR="4572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noProof="0" dirty="0"/>
                        <a:t>iv) HMI – driver monitoring for conditional automation</a:t>
                      </a:r>
                    </a:p>
                  </a:txBody>
                  <a:tcPr marL="45720" marR="4572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noProof="0" dirty="0"/>
                        <a:t>1) Level of automation and intended</a:t>
                      </a:r>
                      <a:r>
                        <a:rPr lang="en-US" sz="800" baseline="0" noProof="0" dirty="0"/>
                        <a:t> use</a:t>
                      </a:r>
                      <a:br>
                        <a:rPr lang="en-US" sz="800" baseline="0" noProof="0" dirty="0"/>
                      </a:br>
                      <a:r>
                        <a:rPr lang="en-US" sz="800" noProof="0" dirty="0"/>
                        <a:t>7) HMI and access of controls – accidental misuse</a:t>
                      </a:r>
                    </a:p>
                  </a:txBody>
                  <a:tcPr marL="45720" marR="45720"/>
                </a:tc>
                <a:tc>
                  <a:txBody>
                    <a:bodyPr/>
                    <a:lstStyle/>
                    <a:p>
                      <a:r>
                        <a:rPr lang="en-US" sz="800" noProof="0" dirty="0"/>
                        <a:t>2) Driver/operator/ passenger interaction – information; driver monitoring</a:t>
                      </a:r>
                    </a:p>
                  </a:txBody>
                  <a:tcPr marL="45720" marR="45720"/>
                </a:tc>
                <a:extLst>
                  <a:ext uri="{0D108BD9-81ED-4DB2-BD59-A6C34878D82A}">
                    <a16:rowId xmlns:a16="http://schemas.microsoft.com/office/drawing/2014/main" val="10005"/>
                  </a:ext>
                </a:extLst>
              </a:tr>
              <a:tr h="376269">
                <a:tc>
                  <a:txBody>
                    <a:bodyPr/>
                    <a:lstStyle/>
                    <a:p>
                      <a:r>
                        <a:rPr lang="en-US" sz="1050" b="0" noProof="0" dirty="0"/>
                        <a:t>6</a:t>
                      </a:r>
                    </a:p>
                  </a:txBody>
                  <a:tcPr marL="0" marR="0" marT="0" marB="0"/>
                </a:tc>
                <a:tc>
                  <a:txBody>
                    <a:bodyPr/>
                    <a:lstStyle/>
                    <a:p>
                      <a:r>
                        <a:rPr lang="en-US" sz="1050" b="0" noProof="0" dirty="0"/>
                        <a:t>Vehicle Initiated Take-Over</a:t>
                      </a:r>
                    </a:p>
                  </a:txBody>
                  <a:tcPr marL="0" marR="0" marT="0" marB="0"/>
                </a:tc>
                <a:tc>
                  <a:txBody>
                    <a:bodyPr/>
                    <a:lstStyle/>
                    <a:p>
                      <a:r>
                        <a:rPr lang="en-US" sz="800" noProof="0" dirty="0"/>
                        <a:t>4) Fallback (MRC)</a:t>
                      </a:r>
                    </a:p>
                    <a:p>
                      <a:r>
                        <a:rPr lang="en-US" sz="800" noProof="0" dirty="0"/>
                        <a:t>6) HMI</a:t>
                      </a:r>
                    </a:p>
                  </a:txBody>
                  <a:tcPr marL="45720" marR="45720"/>
                </a:tc>
                <a:tc>
                  <a:txBody>
                    <a:bodyPr/>
                    <a:lstStyle/>
                    <a:p>
                      <a:r>
                        <a:rPr lang="en-US" sz="800" noProof="0" dirty="0"/>
                        <a:t>ii) Automatic stop in situations outside ODD</a:t>
                      </a:r>
                      <a:br>
                        <a:rPr lang="en-US" sz="800" noProof="0" dirty="0"/>
                      </a:br>
                      <a:r>
                        <a:rPr lang="en-US" sz="800" noProof="0" dirty="0"/>
                        <a:t>iv) HMI – inform about planned</a:t>
                      </a:r>
                      <a:r>
                        <a:rPr lang="en-US" sz="800" baseline="0" noProof="0" dirty="0"/>
                        <a:t> automatic </a:t>
                      </a:r>
                      <a:r>
                        <a:rPr lang="en-US" sz="800" noProof="0" dirty="0"/>
                        <a:t>stop</a:t>
                      </a:r>
                    </a:p>
                  </a:txBody>
                  <a:tcPr marL="45720" marR="45720"/>
                </a:tc>
                <a:tc>
                  <a:txBody>
                    <a:bodyPr/>
                    <a:lstStyle/>
                    <a:p>
                      <a:endParaRPr lang="en-US" sz="800" noProof="0" dirty="0"/>
                    </a:p>
                  </a:txBody>
                  <a:tcPr marL="45720" marR="45720"/>
                </a:tc>
                <a:tc>
                  <a:txBody>
                    <a:bodyPr/>
                    <a:lstStyle/>
                    <a:p>
                      <a:r>
                        <a:rPr lang="en-US" sz="800" noProof="0" dirty="0"/>
                        <a:t>3)</a:t>
                      </a:r>
                      <a:r>
                        <a:rPr lang="en-US" sz="800" baseline="0" noProof="0" dirty="0"/>
                        <a:t> Transition of driving task – lead time; MRM; HMI</a:t>
                      </a:r>
                    </a:p>
                    <a:p>
                      <a:r>
                        <a:rPr lang="en-US" sz="800" baseline="0" noProof="0" dirty="0"/>
                        <a:t>4) MRM</a:t>
                      </a:r>
                      <a:endParaRPr lang="en-US" sz="800" noProof="0" dirty="0"/>
                    </a:p>
                  </a:txBody>
                  <a:tcPr marL="45720" marR="45720"/>
                </a:tc>
                <a:extLst>
                  <a:ext uri="{0D108BD9-81ED-4DB2-BD59-A6C34878D82A}">
                    <a16:rowId xmlns:a16="http://schemas.microsoft.com/office/drawing/2014/main" val="10006"/>
                  </a:ext>
                </a:extLst>
              </a:tr>
              <a:tr h="275930">
                <a:tc>
                  <a:txBody>
                    <a:bodyPr/>
                    <a:lstStyle/>
                    <a:p>
                      <a:r>
                        <a:rPr lang="en-US" sz="1050" b="0" noProof="0" dirty="0"/>
                        <a:t>7</a:t>
                      </a:r>
                    </a:p>
                  </a:txBody>
                  <a:tcPr marL="0" marR="0" marT="0" marB="0"/>
                </a:tc>
                <a:tc>
                  <a:txBody>
                    <a:bodyPr/>
                    <a:lstStyle/>
                    <a:p>
                      <a:r>
                        <a:rPr lang="en-US" sz="1050" b="0" noProof="0" dirty="0"/>
                        <a:t>Driver</a:t>
                      </a:r>
                      <a:r>
                        <a:rPr lang="en-US" sz="1050" b="0" baseline="0" noProof="0" dirty="0"/>
                        <a:t> Initiated Transfer</a:t>
                      </a:r>
                      <a:endParaRPr lang="en-US" sz="1050" b="0" noProof="0" dirty="0"/>
                    </a:p>
                  </a:txBody>
                  <a:tcPr marL="0" marR="0" marT="0" marB="0"/>
                </a:tc>
                <a:tc>
                  <a:txBody>
                    <a:bodyPr/>
                    <a:lstStyle/>
                    <a:p>
                      <a:r>
                        <a:rPr lang="en-US" sz="800" noProof="0" dirty="0"/>
                        <a:t>6) HMI</a:t>
                      </a:r>
                    </a:p>
                  </a:txBody>
                  <a:tcPr marL="45720" marR="45720"/>
                </a:tc>
                <a:tc>
                  <a:txBody>
                    <a:bodyPr/>
                    <a:lstStyle/>
                    <a:p>
                      <a:endParaRPr lang="en-US" sz="800" noProof="0" dirty="0"/>
                    </a:p>
                  </a:txBody>
                  <a:tcPr marL="45720" marR="45720"/>
                </a:tc>
                <a:tc>
                  <a:txBody>
                    <a:bodyPr/>
                    <a:lstStyle/>
                    <a:p>
                      <a:r>
                        <a:rPr lang="en-US" sz="800" noProof="0" dirty="0"/>
                        <a:t>7) HMI and Accessibility of Controls</a:t>
                      </a:r>
                    </a:p>
                  </a:txBody>
                  <a:tcPr marL="45720" marR="45720"/>
                </a:tc>
                <a:tc>
                  <a:txBody>
                    <a:bodyPr/>
                    <a:lstStyle/>
                    <a:p>
                      <a:r>
                        <a:rPr lang="en-US" sz="800" noProof="0" dirty="0"/>
                        <a:t>1) System performance in automated mode - takeover</a:t>
                      </a:r>
                    </a:p>
                  </a:txBody>
                  <a:tcPr marL="45720" marR="45720"/>
                </a:tc>
                <a:extLst>
                  <a:ext uri="{0D108BD9-81ED-4DB2-BD59-A6C34878D82A}">
                    <a16:rowId xmlns:a16="http://schemas.microsoft.com/office/drawing/2014/main" val="10007"/>
                  </a:ext>
                </a:extLst>
              </a:tr>
              <a:tr h="206948">
                <a:tc>
                  <a:txBody>
                    <a:bodyPr/>
                    <a:lstStyle/>
                    <a:p>
                      <a:r>
                        <a:rPr lang="en-US" sz="1050" b="0" noProof="0" dirty="0"/>
                        <a:t>8</a:t>
                      </a:r>
                    </a:p>
                  </a:txBody>
                  <a:tcPr marL="0" marR="0" marT="0" marB="0"/>
                </a:tc>
                <a:tc>
                  <a:txBody>
                    <a:bodyPr/>
                    <a:lstStyle/>
                    <a:p>
                      <a:r>
                        <a:rPr lang="en-US" sz="1050" b="0" noProof="0" dirty="0"/>
                        <a:t>Effects of Automation</a:t>
                      </a:r>
                    </a:p>
                  </a:txBody>
                  <a:tcPr marL="0" marR="0" marT="0" marB="0"/>
                </a:tc>
                <a:tc>
                  <a:txBody>
                    <a:bodyPr/>
                    <a:lstStyle/>
                    <a:p>
                      <a:endParaRPr lang="en-US" sz="800" noProof="0" dirty="0"/>
                    </a:p>
                  </a:txBody>
                  <a:tcPr marL="45720" marR="45720"/>
                </a:tc>
                <a:tc>
                  <a:txBody>
                    <a:bodyPr/>
                    <a:lstStyle/>
                    <a:p>
                      <a:endParaRPr lang="en-US" sz="800" noProof="0" dirty="0"/>
                    </a:p>
                  </a:txBody>
                  <a:tcPr marL="45720" marR="45720"/>
                </a:tc>
                <a:tc>
                  <a:txBody>
                    <a:bodyPr/>
                    <a:lstStyle/>
                    <a:p>
                      <a:r>
                        <a:rPr lang="en-US" sz="800" noProof="0" dirty="0"/>
                        <a:t>7) HMI and Accessibility of Controls – </a:t>
                      </a:r>
                      <a:r>
                        <a:rPr lang="en-US" sz="800" baseline="0" noProof="0" dirty="0"/>
                        <a:t> unsafe misuse</a:t>
                      </a:r>
                      <a:endParaRPr lang="en-US" sz="800" noProof="0" dirty="0"/>
                    </a:p>
                  </a:txBody>
                  <a:tcPr marL="45720" marR="45720"/>
                </a:tc>
                <a:tc>
                  <a:txBody>
                    <a:bodyPr/>
                    <a:lstStyle/>
                    <a:p>
                      <a:endParaRPr lang="en-US" sz="800" noProof="0" dirty="0"/>
                    </a:p>
                  </a:txBody>
                  <a:tcPr marL="45720" marR="45720"/>
                </a:tc>
                <a:extLst>
                  <a:ext uri="{0D108BD9-81ED-4DB2-BD59-A6C34878D82A}">
                    <a16:rowId xmlns:a16="http://schemas.microsoft.com/office/drawing/2014/main" val="10008"/>
                  </a:ext>
                </a:extLst>
              </a:tr>
              <a:tr h="376269">
                <a:tc>
                  <a:txBody>
                    <a:bodyPr/>
                    <a:lstStyle/>
                    <a:p>
                      <a:r>
                        <a:rPr lang="en-US" sz="1050" b="0" noProof="0" dirty="0"/>
                        <a:t>9</a:t>
                      </a:r>
                    </a:p>
                  </a:txBody>
                  <a:tcPr marL="0" marR="0" marT="0" marB="0"/>
                </a:tc>
                <a:tc>
                  <a:txBody>
                    <a:bodyPr/>
                    <a:lstStyle/>
                    <a:p>
                      <a:r>
                        <a:rPr lang="en-US" sz="1050" b="0" noProof="0" dirty="0"/>
                        <a:t>Safety Certificate</a:t>
                      </a:r>
                    </a:p>
                  </a:txBody>
                  <a:tcPr marL="0" marR="0" marT="0" marB="0"/>
                </a:tc>
                <a:tc>
                  <a:txBody>
                    <a:bodyPr/>
                    <a:lstStyle/>
                    <a:p>
                      <a:endParaRPr lang="en-US" sz="800" noProof="0" dirty="0"/>
                    </a:p>
                  </a:txBody>
                  <a:tcPr marL="45720" marR="45720"/>
                </a:tc>
                <a:tc>
                  <a:txBody>
                    <a:bodyPr/>
                    <a:lstStyle/>
                    <a:p>
                      <a:r>
                        <a:rPr lang="en-US" sz="800" noProof="0" dirty="0"/>
                        <a:t>viii) Safety evaluation via simulation, track &amp; real world testing</a:t>
                      </a:r>
                    </a:p>
                    <a:p>
                      <a:r>
                        <a:rPr lang="en-US" sz="800" noProof="0" dirty="0"/>
                        <a:t>ix) In-use safety - inspection</a:t>
                      </a:r>
                    </a:p>
                  </a:txBody>
                  <a:tcPr marL="45720" marR="45720"/>
                </a:tc>
                <a:tc>
                  <a:txBody>
                    <a:bodyPr/>
                    <a:lstStyle/>
                    <a:p>
                      <a:r>
                        <a:rPr lang="en-US" sz="800" noProof="0" dirty="0"/>
                        <a:t>5) Testing and validation</a:t>
                      </a:r>
                      <a:br>
                        <a:rPr lang="en-US" sz="800" noProof="0" dirty="0"/>
                      </a:br>
                      <a:r>
                        <a:rPr lang="en-US" sz="800" noProof="0" dirty="0"/>
                        <a:t>11)</a:t>
                      </a:r>
                      <a:r>
                        <a:rPr lang="en-US" sz="800" baseline="0" noProof="0" dirty="0"/>
                        <a:t> After market repairs / modifications</a:t>
                      </a:r>
                      <a:endParaRPr lang="en-US" sz="800" noProof="0" dirty="0"/>
                    </a:p>
                  </a:txBody>
                  <a:tcPr marL="45720" marR="45720"/>
                </a:tc>
                <a:tc>
                  <a:txBody>
                    <a:bodyPr/>
                    <a:lstStyle/>
                    <a:p>
                      <a:r>
                        <a:rPr lang="en-US" sz="800" noProof="0" dirty="0"/>
                        <a:t>7) Safety assessment – product;</a:t>
                      </a:r>
                      <a:r>
                        <a:rPr lang="en-US" sz="800" baseline="0" noProof="0" dirty="0"/>
                        <a:t> processes; risk assessment; standards</a:t>
                      </a:r>
                      <a:endParaRPr lang="en-US" sz="800" noProof="0" dirty="0"/>
                    </a:p>
                  </a:txBody>
                  <a:tcPr marL="45720" marR="45720"/>
                </a:tc>
                <a:extLst>
                  <a:ext uri="{0D108BD9-81ED-4DB2-BD59-A6C34878D82A}">
                    <a16:rowId xmlns:a16="http://schemas.microsoft.com/office/drawing/2014/main" val="10009"/>
                  </a:ext>
                </a:extLst>
              </a:tr>
              <a:tr h="376269">
                <a:tc>
                  <a:txBody>
                    <a:bodyPr/>
                    <a:lstStyle/>
                    <a:p>
                      <a:r>
                        <a:rPr lang="en-US" sz="1050" b="0" noProof="0" dirty="0"/>
                        <a:t>10</a:t>
                      </a:r>
                    </a:p>
                  </a:txBody>
                  <a:tcPr marL="0" marR="0" marT="0" marB="0"/>
                </a:tc>
                <a:tc>
                  <a:txBody>
                    <a:bodyPr/>
                    <a:lstStyle/>
                    <a:p>
                      <a:r>
                        <a:rPr lang="en-US" sz="1050" b="0" noProof="0" dirty="0"/>
                        <a:t>Data Recording</a:t>
                      </a:r>
                    </a:p>
                  </a:txBody>
                  <a:tcPr marL="0" marR="0" marT="0" marB="0"/>
                </a:tc>
                <a:tc>
                  <a:txBody>
                    <a:bodyPr/>
                    <a:lstStyle/>
                    <a:p>
                      <a:r>
                        <a:rPr lang="en-US" sz="800" noProof="0" dirty="0"/>
                        <a:t>10) Data Recording</a:t>
                      </a:r>
                    </a:p>
                  </a:txBody>
                  <a:tcPr marL="45720" marR="45720"/>
                </a:tc>
                <a:tc>
                  <a:txBody>
                    <a:bodyPr/>
                    <a:lstStyle/>
                    <a:p>
                      <a:r>
                        <a:rPr lang="en-US" sz="800" noProof="0" dirty="0"/>
                        <a:t>v) Installation of data recording devices</a:t>
                      </a:r>
                    </a:p>
                  </a:txBody>
                  <a:tcPr marL="45720" marR="45720"/>
                </a:tc>
                <a:tc>
                  <a:txBody>
                    <a:bodyPr/>
                    <a:lstStyle/>
                    <a:p>
                      <a:r>
                        <a:rPr lang="en-US" sz="800" noProof="0" dirty="0"/>
                        <a:t>12) User privacy</a:t>
                      </a:r>
                      <a:br>
                        <a:rPr lang="en-US" sz="800" noProof="0" dirty="0"/>
                      </a:br>
                      <a:r>
                        <a:rPr lang="en-US" sz="800" noProof="0" dirty="0"/>
                        <a:t>13)</a:t>
                      </a:r>
                      <a:r>
                        <a:rPr lang="en-US" sz="800" baseline="0" noProof="0" dirty="0"/>
                        <a:t> Collaboration with government agencies &amp; law enforcement</a:t>
                      </a:r>
                      <a:endParaRPr lang="en-US" sz="800" noProof="0" dirty="0"/>
                    </a:p>
                  </a:txBody>
                  <a:tcPr marL="45720" marR="45720"/>
                </a:tc>
                <a:tc>
                  <a:txBody>
                    <a:bodyPr/>
                    <a:lstStyle/>
                    <a:p>
                      <a:r>
                        <a:rPr lang="en-US" sz="800" noProof="0" dirty="0"/>
                        <a:t>5) Data storage system</a:t>
                      </a:r>
                    </a:p>
                  </a:txBody>
                  <a:tcPr marL="45720" marR="45720"/>
                </a:tc>
                <a:extLst>
                  <a:ext uri="{0D108BD9-81ED-4DB2-BD59-A6C34878D82A}">
                    <a16:rowId xmlns:a16="http://schemas.microsoft.com/office/drawing/2014/main" val="10010"/>
                  </a:ext>
                </a:extLst>
              </a:tr>
              <a:tr h="302642">
                <a:tc>
                  <a:txBody>
                    <a:bodyPr/>
                    <a:lstStyle/>
                    <a:p>
                      <a:r>
                        <a:rPr lang="en-US" sz="1050" b="0" noProof="0" dirty="0"/>
                        <a:t>11</a:t>
                      </a:r>
                    </a:p>
                  </a:txBody>
                  <a:tcPr marL="0" marR="0" marT="0" marB="0"/>
                </a:tc>
                <a:tc>
                  <a:txBody>
                    <a:bodyPr/>
                    <a:lstStyle/>
                    <a:p>
                      <a:r>
                        <a:rPr lang="en-US" sz="1050" b="0" noProof="0" dirty="0"/>
                        <a:t>Security</a:t>
                      </a:r>
                    </a:p>
                  </a:txBody>
                  <a:tcPr marL="0" marR="0" marT="0" marB="0"/>
                </a:tc>
                <a:tc>
                  <a:txBody>
                    <a:bodyPr/>
                    <a:lstStyle/>
                    <a:p>
                      <a:r>
                        <a:rPr lang="en-US" sz="800" noProof="0" dirty="0"/>
                        <a:t>7) Vehicle Cybersecurity</a:t>
                      </a:r>
                    </a:p>
                  </a:txBody>
                  <a:tcPr marL="45720" marR="45720"/>
                </a:tc>
                <a:tc>
                  <a:txBody>
                    <a:bodyPr/>
                    <a:lstStyle/>
                    <a:p>
                      <a:r>
                        <a:rPr lang="en-US" sz="800" noProof="0" dirty="0"/>
                        <a:t>vi) Cybersecurity – safety by design</a:t>
                      </a:r>
                      <a:br>
                        <a:rPr lang="en-US" sz="800" baseline="0" noProof="0" dirty="0"/>
                      </a:br>
                      <a:r>
                        <a:rPr lang="en-US" sz="800" baseline="0" noProof="0" dirty="0"/>
                        <a:t>ix) In-use safety – software update</a:t>
                      </a:r>
                      <a:endParaRPr lang="en-US" sz="800" noProof="0" dirty="0"/>
                    </a:p>
                  </a:txBody>
                  <a:tcPr marL="45720" marR="45720"/>
                </a:tc>
                <a:tc>
                  <a:txBody>
                    <a:bodyPr/>
                    <a:lstStyle/>
                    <a:p>
                      <a:r>
                        <a:rPr lang="en-US" sz="800" noProof="0" dirty="0"/>
                        <a:t>10) Cyber security </a:t>
                      </a:r>
                    </a:p>
                    <a:p>
                      <a:r>
                        <a:rPr lang="en-US" sz="800" noProof="0" dirty="0"/>
                        <a:t>11) System update</a:t>
                      </a:r>
                    </a:p>
                  </a:txBody>
                  <a:tcPr marL="45720" marR="45720"/>
                </a:tc>
                <a:tc>
                  <a:txBody>
                    <a:bodyPr/>
                    <a:lstStyle/>
                    <a:p>
                      <a:r>
                        <a:rPr lang="en-US" sz="800" noProof="0" dirty="0"/>
                        <a:t>6) Cyber security</a:t>
                      </a:r>
                    </a:p>
                  </a:txBody>
                  <a:tcPr marL="45720" marR="45720"/>
                </a:tc>
                <a:extLst>
                  <a:ext uri="{0D108BD9-81ED-4DB2-BD59-A6C34878D82A}">
                    <a16:rowId xmlns:a16="http://schemas.microsoft.com/office/drawing/2014/main" val="10011"/>
                  </a:ext>
                </a:extLst>
              </a:tr>
              <a:tr h="185476">
                <a:tc>
                  <a:txBody>
                    <a:bodyPr/>
                    <a:lstStyle/>
                    <a:p>
                      <a:r>
                        <a:rPr lang="en-US" sz="1050" noProof="0" dirty="0"/>
                        <a:t>12</a:t>
                      </a:r>
                    </a:p>
                  </a:txBody>
                  <a:tcPr marL="0" marR="0" marT="0" marB="0"/>
                </a:tc>
                <a:tc>
                  <a:txBody>
                    <a:bodyPr/>
                    <a:lstStyle/>
                    <a:p>
                      <a:r>
                        <a:rPr lang="en-US" sz="1050" strike="noStrike" baseline="0" noProof="0" dirty="0">
                          <a:solidFill>
                            <a:srgbClr val="000000"/>
                          </a:solidFill>
                        </a:rPr>
                        <a:t>Passive Safety</a:t>
                      </a:r>
                      <a:endParaRPr lang="en-US" sz="1050" strike="noStrike" noProof="0" dirty="0">
                        <a:solidFill>
                          <a:srgbClr val="000000"/>
                        </a:solidFill>
                      </a:endParaRPr>
                    </a:p>
                  </a:txBody>
                  <a:tcPr marL="0" marR="0" marT="0" marB="0"/>
                </a:tc>
                <a:tc>
                  <a:txBody>
                    <a:bodyPr/>
                    <a:lstStyle/>
                    <a:p>
                      <a:r>
                        <a:rPr lang="en-US" sz="800" noProof="0" dirty="0"/>
                        <a:t>8) Crashworthiness</a:t>
                      </a:r>
                    </a:p>
                  </a:txBody>
                  <a:tcPr marL="45720" marR="45720"/>
                </a:tc>
                <a:tc>
                  <a:txBody>
                    <a:bodyPr/>
                    <a:lstStyle/>
                    <a:p>
                      <a:endParaRPr lang="en-US" sz="800" noProof="0" dirty="0"/>
                    </a:p>
                  </a:txBody>
                  <a:tcPr marL="45720" marR="45720"/>
                </a:tc>
                <a:tc>
                  <a:txBody>
                    <a:bodyPr/>
                    <a:lstStyle/>
                    <a:p>
                      <a:r>
                        <a:rPr lang="en-US" sz="800" noProof="0" dirty="0"/>
                        <a:t>9) User protection during</a:t>
                      </a:r>
                      <a:r>
                        <a:rPr lang="en-US" sz="800" baseline="0" noProof="0" dirty="0"/>
                        <a:t> collision &amp; system failure</a:t>
                      </a:r>
                      <a:endParaRPr lang="en-US" sz="800" noProof="0" dirty="0"/>
                    </a:p>
                  </a:txBody>
                  <a:tcPr marL="45720" marR="45720"/>
                </a:tc>
                <a:tc>
                  <a:txBody>
                    <a:bodyPr/>
                    <a:lstStyle/>
                    <a:p>
                      <a:endParaRPr lang="en-US" sz="800" noProof="0" dirty="0"/>
                    </a:p>
                  </a:txBody>
                  <a:tcPr marL="45720" marR="45720"/>
                </a:tc>
                <a:extLst>
                  <a:ext uri="{0D108BD9-81ED-4DB2-BD59-A6C34878D82A}">
                    <a16:rowId xmlns:a16="http://schemas.microsoft.com/office/drawing/2014/main" val="10012"/>
                  </a:ext>
                </a:extLst>
              </a:tr>
              <a:tr h="275930">
                <a:tc>
                  <a:txBody>
                    <a:bodyPr/>
                    <a:lstStyle/>
                    <a:p>
                      <a:r>
                        <a:rPr lang="en-US" sz="1050" kern="1200" noProof="0" dirty="0">
                          <a:solidFill>
                            <a:schemeClr val="dk1"/>
                          </a:solidFill>
                          <a:latin typeface="+mn-lt"/>
                          <a:ea typeface="+mn-ea"/>
                          <a:cs typeface="+mn-cs"/>
                        </a:rPr>
                        <a:t>13</a:t>
                      </a:r>
                    </a:p>
                  </a:txBody>
                  <a:tcPr marL="0" marR="0" marT="0" marB="0"/>
                </a:tc>
                <a:tc>
                  <a:txBody>
                    <a:bodyPr/>
                    <a:lstStyle/>
                    <a:p>
                      <a:r>
                        <a:rPr lang="en-US" sz="1050" b="0" kern="1200" noProof="0" dirty="0">
                          <a:solidFill>
                            <a:schemeClr val="dk1"/>
                          </a:solidFill>
                          <a:latin typeface="+mn-lt"/>
                          <a:ea typeface="+mn-ea"/>
                          <a:cs typeface="+mn-cs"/>
                        </a:rPr>
                        <a:t>Driver‘s training</a:t>
                      </a:r>
                    </a:p>
                  </a:txBody>
                  <a:tcPr marL="0" marR="0" marT="0" marB="0"/>
                </a:tc>
                <a:tc>
                  <a:txBody>
                    <a:bodyPr/>
                    <a:lstStyle/>
                    <a:p>
                      <a:r>
                        <a:rPr lang="en-US" sz="800" noProof="0" dirty="0"/>
                        <a:t>11) Consumer</a:t>
                      </a:r>
                      <a:r>
                        <a:rPr lang="en-US" sz="800" baseline="0" noProof="0" dirty="0"/>
                        <a:t> Education/Training</a:t>
                      </a:r>
                      <a:endParaRPr lang="en-US" sz="800" noProof="0" dirty="0"/>
                    </a:p>
                  </a:txBody>
                  <a:tcPr marL="45720" marR="45720"/>
                </a:tc>
                <a:tc>
                  <a:txBody>
                    <a:bodyPr/>
                    <a:lstStyle/>
                    <a:p>
                      <a:r>
                        <a:rPr lang="en-US" sz="800" noProof="0" dirty="0"/>
                        <a:t>x) Information provision to users</a:t>
                      </a:r>
                    </a:p>
                  </a:txBody>
                  <a:tcPr marL="45720" marR="45720"/>
                </a:tc>
                <a:tc>
                  <a:txBody>
                    <a:bodyPr/>
                    <a:lstStyle/>
                    <a:p>
                      <a:r>
                        <a:rPr lang="en-US" sz="800" noProof="0" dirty="0"/>
                        <a:t>8) Public education and awareness</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t>8)</a:t>
                      </a:r>
                      <a:r>
                        <a:rPr lang="en-US" sz="800" baseline="0" noProof="0" dirty="0"/>
                        <a:t> information provision to users</a:t>
                      </a:r>
                      <a:endParaRPr lang="en-US" sz="800" noProof="0" dirty="0"/>
                    </a:p>
                  </a:txBody>
                  <a:tcPr marL="45720" marR="45720"/>
                </a:tc>
                <a:extLst>
                  <a:ext uri="{0D108BD9-81ED-4DB2-BD59-A6C34878D82A}">
                    <a16:rowId xmlns:a16="http://schemas.microsoft.com/office/drawing/2014/main" val="10013"/>
                  </a:ext>
                </a:extLst>
              </a:tr>
            </a:tbl>
          </a:graphicData>
        </a:graphic>
      </p:graphicFrame>
      <p:sp>
        <p:nvSpPr>
          <p:cNvPr id="2" name="Title 1"/>
          <p:cNvSpPr>
            <a:spLocks noGrp="1"/>
          </p:cNvSpPr>
          <p:nvPr>
            <p:ph type="title"/>
          </p:nvPr>
        </p:nvSpPr>
        <p:spPr>
          <a:xfrm>
            <a:off x="782052" y="84389"/>
            <a:ext cx="10515600" cy="1325563"/>
          </a:xfrm>
        </p:spPr>
        <p:txBody>
          <a:bodyPr anchor="t"/>
          <a:lstStyle/>
          <a:p>
            <a:r>
              <a:rPr lang="en-US" kern="0" dirty="0"/>
              <a:t>Comparison of published Safety Principles</a:t>
            </a:r>
          </a:p>
        </p:txBody>
      </p:sp>
      <p:sp>
        <p:nvSpPr>
          <p:cNvPr id="7" name="Textfeld 6"/>
          <p:cNvSpPr txBox="1"/>
          <p:nvPr/>
        </p:nvSpPr>
        <p:spPr>
          <a:xfrm>
            <a:off x="10532760" y="1123393"/>
            <a:ext cx="1659240" cy="5632311"/>
          </a:xfrm>
          <a:prstGeom prst="rect">
            <a:avLst/>
          </a:prstGeom>
          <a:noFill/>
        </p:spPr>
        <p:txBody>
          <a:bodyPr wrap="square" rtlCol="0">
            <a:spAutoFit/>
          </a:bodyPr>
          <a:lstStyle/>
          <a:p>
            <a:r>
              <a:rPr lang="en-US" b="1" u="sng" dirty="0"/>
              <a:t>Conclusions:</a:t>
            </a:r>
            <a:r>
              <a:rPr lang="en-US" b="1" dirty="0"/>
              <a:t> </a:t>
            </a:r>
          </a:p>
          <a:p>
            <a:pPr marL="285750" indent="-285750">
              <a:buFont typeface="Wingdings" panose="05000000000000000000" pitchFamily="2" charset="2"/>
              <a:buChar char="à"/>
            </a:pPr>
            <a:r>
              <a:rPr lang="en-US" b="1" dirty="0"/>
              <a:t> </a:t>
            </a:r>
          </a:p>
          <a:p>
            <a:r>
              <a:rPr lang="en-US" b="1" dirty="0"/>
              <a:t>General safety-frameworks are available. They are not design-restrictive and  could be further explored for regulatory use at UNECE</a:t>
            </a:r>
          </a:p>
          <a:p>
            <a:r>
              <a:rPr lang="en-US" b="1" dirty="0">
                <a:sym typeface="Wingdings" panose="05000000000000000000" pitchFamily="2" charset="2"/>
              </a:rPr>
              <a:t> Internationally harmonized safety principles endeavored by OICA</a:t>
            </a:r>
            <a:endParaRPr lang="en-US" b="1" dirty="0"/>
          </a:p>
        </p:txBody>
      </p:sp>
    </p:spTree>
    <p:extLst>
      <p:ext uri="{BB962C8B-B14F-4D97-AF65-F5344CB8AC3E}">
        <p14:creationId xmlns:p14="http://schemas.microsoft.com/office/powerpoint/2010/main" val="1126835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0070C0"/>
                </a:solidFill>
              </a:rPr>
              <a:t>Introduction/basis for discussion</a:t>
            </a:r>
          </a:p>
        </p:txBody>
      </p:sp>
      <p:sp>
        <p:nvSpPr>
          <p:cNvPr id="3" name="Inhaltsplatzhalter 2"/>
          <p:cNvSpPr>
            <a:spLocks noGrp="1"/>
          </p:cNvSpPr>
          <p:nvPr>
            <p:ph idx="1"/>
          </p:nvPr>
        </p:nvSpPr>
        <p:spPr>
          <a:xfrm>
            <a:off x="838200" y="1504077"/>
            <a:ext cx="10515600" cy="4796239"/>
          </a:xfrm>
        </p:spPr>
        <p:txBody>
          <a:bodyPr>
            <a:normAutofit/>
          </a:bodyPr>
          <a:lstStyle/>
          <a:p>
            <a:r>
              <a:rPr lang="en-US" sz="2600" dirty="0">
                <a:solidFill>
                  <a:srgbClr val="0070C0"/>
                </a:solidFill>
              </a:rPr>
              <a:t>The next slides are based on the document “Real world test drive” (TFAV-SG2-01-02) that OICA provided to the TF </a:t>
            </a:r>
            <a:r>
              <a:rPr lang="en-US" sz="2600" dirty="0" err="1">
                <a:solidFill>
                  <a:srgbClr val="0070C0"/>
                </a:solidFill>
              </a:rPr>
              <a:t>AutoVeh</a:t>
            </a:r>
            <a:r>
              <a:rPr lang="en-US" sz="2600" dirty="0">
                <a:solidFill>
                  <a:srgbClr val="0070C0"/>
                </a:solidFill>
              </a:rPr>
              <a:t> meeting in Den Haag.</a:t>
            </a:r>
          </a:p>
          <a:p>
            <a:r>
              <a:rPr lang="en-US" sz="2600" dirty="0">
                <a:solidFill>
                  <a:srgbClr val="0070C0"/>
                </a:solidFill>
              </a:rPr>
              <a:t>The intention of this presentation is to start the discussion and explain a proposal on how a real world test drive can fit into the overall concept for the certification of AVs developed by OICA.</a:t>
            </a:r>
          </a:p>
          <a:p>
            <a:r>
              <a:rPr lang="en-US" sz="2600" dirty="0">
                <a:solidFill>
                  <a:srgbClr val="0070C0"/>
                </a:solidFill>
              </a:rPr>
              <a:t>Several conceptual issues that were raised during the meeting. OICA was asked to further develop / clarify these items</a:t>
            </a:r>
            <a:r>
              <a:rPr lang="en-US" sz="2600" dirty="0">
                <a:solidFill>
                  <a:srgbClr val="0070C0"/>
                </a:solidFill>
                <a:sym typeface="Wingdings" panose="05000000000000000000" pitchFamily="2" charset="2"/>
              </a:rPr>
              <a:t>.</a:t>
            </a:r>
          </a:p>
          <a:p>
            <a:r>
              <a:rPr lang="en-US" sz="2600" dirty="0">
                <a:solidFill>
                  <a:srgbClr val="0070C0"/>
                </a:solidFill>
              </a:rPr>
              <a:t>This updated presentation includes these further explanations to the original document. New </a:t>
            </a:r>
            <a:r>
              <a:rPr lang="en-US" sz="2600">
                <a:solidFill>
                  <a:srgbClr val="0070C0"/>
                </a:solidFill>
              </a:rPr>
              <a:t>sections appear </a:t>
            </a:r>
            <a:r>
              <a:rPr lang="en-US" sz="2600" dirty="0">
                <a:solidFill>
                  <a:srgbClr val="0070C0"/>
                </a:solidFill>
              </a:rPr>
              <a:t>in blue font. </a:t>
            </a:r>
          </a:p>
          <a:p>
            <a:pPr marL="0" indent="0">
              <a:buNone/>
            </a:pPr>
            <a:endParaRPr lang="en-US" dirty="0"/>
          </a:p>
          <a:p>
            <a:endParaRPr lang="en-US" dirty="0"/>
          </a:p>
        </p:txBody>
      </p:sp>
    </p:spTree>
    <p:extLst>
      <p:ext uri="{BB962C8B-B14F-4D97-AF65-F5344CB8AC3E}">
        <p14:creationId xmlns:p14="http://schemas.microsoft.com/office/powerpoint/2010/main" val="2737957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a:t>Road Test for AVs: Understanding its Role in the Certification Process</a:t>
            </a:r>
            <a:endParaRPr lang="en-US" b="1" dirty="0"/>
          </a:p>
        </p:txBody>
      </p:sp>
      <p:sp>
        <p:nvSpPr>
          <p:cNvPr id="3" name="Content Placeholder 2"/>
          <p:cNvSpPr>
            <a:spLocks noGrp="1"/>
          </p:cNvSpPr>
          <p:nvPr>
            <p:ph idx="1"/>
          </p:nvPr>
        </p:nvSpPr>
        <p:spPr>
          <a:xfrm>
            <a:off x="838200" y="2277801"/>
            <a:ext cx="10515600" cy="4351338"/>
          </a:xfrm>
        </p:spPr>
        <p:txBody>
          <a:bodyPr/>
          <a:lstStyle/>
          <a:p>
            <a:r>
              <a:rPr lang="de-DE" dirty="0"/>
              <a:t>What is the road test supposed to demonstrate? What is its role in the entire certification process? </a:t>
            </a:r>
          </a:p>
          <a:p>
            <a:r>
              <a:rPr lang="de-DE" dirty="0"/>
              <a:t>What is the suggested content?</a:t>
            </a:r>
          </a:p>
          <a:p>
            <a:r>
              <a:rPr lang="de-DE" dirty="0"/>
              <a:t>Which assessment approach is considered?</a:t>
            </a:r>
          </a:p>
          <a:p>
            <a:r>
              <a:rPr lang="de-DE" dirty="0"/>
              <a:t>How could the road test look like from a procedural and timing perspective?</a:t>
            </a:r>
          </a:p>
          <a:p>
            <a:endParaRPr lang="en-US" dirty="0"/>
          </a:p>
        </p:txBody>
      </p:sp>
    </p:spTree>
    <p:extLst>
      <p:ext uri="{BB962C8B-B14F-4D97-AF65-F5344CB8AC3E}">
        <p14:creationId xmlns:p14="http://schemas.microsoft.com/office/powerpoint/2010/main" val="3035648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1"/>
          <p:cNvSpPr>
            <a:spLocks noGrp="1"/>
          </p:cNvSpPr>
          <p:nvPr>
            <p:ph type="body" sz="quarter" idx="10"/>
          </p:nvPr>
        </p:nvSpPr>
        <p:spPr>
          <a:xfrm>
            <a:off x="737671" y="1886555"/>
            <a:ext cx="10174817" cy="3460749"/>
          </a:xfrm>
        </p:spPr>
        <p:txBody>
          <a:bodyPr>
            <a:normAutofit/>
          </a:bodyPr>
          <a:lstStyle/>
          <a:p>
            <a:pPr>
              <a:lnSpc>
                <a:spcPts val="4233"/>
              </a:lnSpc>
            </a:pPr>
            <a:r>
              <a:rPr lang="de-DE" altLang="en-US" b="1" u="sng" dirty="0">
                <a:latin typeface="Arial" panose="020B0604020202020204" pitchFamily="34" charset="0"/>
                <a:ea typeface="ヒラギノ角ゴ Pro W3"/>
                <a:cs typeface="Arial" panose="020B0604020202020204" pitchFamily="34" charset="0"/>
              </a:rPr>
              <a:t>Hypothesis:</a:t>
            </a:r>
            <a:endParaRPr lang="en-US" altLang="en-US" b="1" u="sng" dirty="0">
              <a:latin typeface="Arial" panose="020B0604020202020204" pitchFamily="34" charset="0"/>
              <a:ea typeface="ヒラギノ角ゴ Pro W3"/>
              <a:cs typeface="Arial" panose="020B0604020202020204" pitchFamily="34" charset="0"/>
            </a:endParaRPr>
          </a:p>
          <a:p>
            <a:pPr>
              <a:lnSpc>
                <a:spcPct val="100000"/>
              </a:lnSpc>
            </a:pPr>
            <a:r>
              <a:rPr lang="en-US" altLang="en-US" sz="2667" dirty="0">
                <a:latin typeface="Arial" panose="020B0604020202020204" pitchFamily="34" charset="0"/>
                <a:ea typeface="ヒラギノ角ゴ Pro W3"/>
                <a:cs typeface="Arial" panose="020B0604020202020204" pitchFamily="34" charset="0"/>
              </a:rPr>
              <a:t>The road test is going to demonstrate the capability of the vehicle to adhere to traffic rules [and maneuvers according to the general expectations of other road users].</a:t>
            </a:r>
          </a:p>
          <a:p>
            <a:pPr>
              <a:lnSpc>
                <a:spcPct val="100000"/>
              </a:lnSpc>
            </a:pPr>
            <a:endParaRPr lang="en-US" altLang="en-US" sz="1067" dirty="0">
              <a:latin typeface="Arial" panose="020B0604020202020204" pitchFamily="34" charset="0"/>
              <a:ea typeface="ヒラギノ角ゴ Pro W3"/>
              <a:cs typeface="Arial" panose="020B0604020202020204" pitchFamily="34" charset="0"/>
            </a:endParaRPr>
          </a:p>
          <a:p>
            <a:pPr>
              <a:lnSpc>
                <a:spcPct val="100000"/>
              </a:lnSpc>
            </a:pPr>
            <a:r>
              <a:rPr lang="de-DE" altLang="en-US" sz="2667" dirty="0">
                <a:latin typeface="Arial" panose="020B0604020202020204" pitchFamily="34" charset="0"/>
                <a:ea typeface="ヒラギノ角ゴ Pro W3"/>
                <a:cs typeface="Arial" panose="020B0604020202020204" pitchFamily="34" charset="0"/>
              </a:rPr>
              <a:t>This capability is brought to the driving task currently by the experienced / approved driver. </a:t>
            </a:r>
            <a:endParaRPr lang="en-US" altLang="en-US" sz="2667" dirty="0">
              <a:latin typeface="Arial" panose="020B0604020202020204" pitchFamily="34" charset="0"/>
              <a:ea typeface="ヒラギノ角ゴ Pro W3"/>
              <a:cs typeface="Arial" panose="020B0604020202020204" pitchFamily="34" charset="0"/>
            </a:endParaRPr>
          </a:p>
          <a:p>
            <a:pPr>
              <a:lnSpc>
                <a:spcPts val="4233"/>
              </a:lnSpc>
            </a:pPr>
            <a:endParaRPr lang="en-US" altLang="en-US" dirty="0">
              <a:latin typeface="Arial" panose="020B0604020202020204" pitchFamily="34" charset="0"/>
              <a:ea typeface="ヒラギノ角ゴ Pro W3"/>
              <a:cs typeface="Arial" panose="020B0604020202020204" pitchFamily="34" charset="0"/>
            </a:endParaRPr>
          </a:p>
        </p:txBody>
      </p:sp>
      <p:sp>
        <p:nvSpPr>
          <p:cNvPr id="3" name="Title 2"/>
          <p:cNvSpPr>
            <a:spLocks noGrp="1"/>
          </p:cNvSpPr>
          <p:nvPr>
            <p:ph type="title"/>
          </p:nvPr>
        </p:nvSpPr>
        <p:spPr>
          <a:xfrm>
            <a:off x="609600" y="190348"/>
            <a:ext cx="10972800" cy="1191684"/>
          </a:xfrm>
        </p:spPr>
        <p:txBody>
          <a:bodyPr>
            <a:noAutofit/>
          </a:bodyPr>
          <a:lstStyle/>
          <a:p>
            <a:r>
              <a:rPr lang="de-DE" sz="3200" b="1" dirty="0">
                <a:latin typeface="+mn-lt"/>
              </a:rPr>
              <a:t>What is the road test supposed to demonstrate? What is its role in the entire certification process (1/2)? </a:t>
            </a:r>
          </a:p>
        </p:txBody>
      </p:sp>
      <p:sp>
        <p:nvSpPr>
          <p:cNvPr id="553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a:cs typeface="ヒラギノ角ゴ Pro W3"/>
              </a:defRPr>
            </a:lvl1pPr>
            <a:lvl2pPr marL="990575" indent="-380990">
              <a:defRPr sz="3200">
                <a:solidFill>
                  <a:schemeClr val="tx1"/>
                </a:solidFill>
                <a:latin typeface="Arial" panose="020B0604020202020204" pitchFamily="34" charset="0"/>
                <a:ea typeface="ヒラギノ角ゴ Pro W3"/>
                <a:cs typeface="ヒラギノ角ゴ Pro W3"/>
              </a:defRPr>
            </a:lvl2pPr>
            <a:lvl3pPr marL="1523962" indent="-304792">
              <a:defRPr sz="3200">
                <a:solidFill>
                  <a:schemeClr val="tx1"/>
                </a:solidFill>
                <a:latin typeface="Arial" panose="020B0604020202020204" pitchFamily="34" charset="0"/>
                <a:ea typeface="ヒラギノ角ゴ Pro W3"/>
                <a:cs typeface="ヒラギノ角ゴ Pro W3"/>
              </a:defRPr>
            </a:lvl3pPr>
            <a:lvl4pPr marL="2133547" indent="-304792">
              <a:defRPr sz="3200">
                <a:solidFill>
                  <a:schemeClr val="tx1"/>
                </a:solidFill>
                <a:latin typeface="Arial" panose="020B0604020202020204" pitchFamily="34" charset="0"/>
                <a:ea typeface="ヒラギノ角ゴ Pro W3"/>
                <a:cs typeface="ヒラギノ角ゴ Pro W3"/>
              </a:defRPr>
            </a:lvl4pPr>
            <a:lvl5pPr marL="2743131" indent="-304792">
              <a:defRPr sz="3200">
                <a:solidFill>
                  <a:schemeClr val="tx1"/>
                </a:solidFill>
                <a:latin typeface="Arial" panose="020B0604020202020204" pitchFamily="34" charset="0"/>
                <a:ea typeface="ヒラギノ角ゴ Pro W3"/>
                <a:cs typeface="ヒラギノ角ゴ Pro W3"/>
              </a:defRPr>
            </a:lvl5pPr>
            <a:lvl6pPr marL="335271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6pPr>
            <a:lvl7pPr marL="3962301"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7pPr>
            <a:lvl8pPr marL="457188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8pPr>
            <a:lvl9pPr marL="5181470"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9pPr>
          </a:lstStyle>
          <a:p>
            <a:fld id="{6C454DEE-98A7-443A-9C5B-4240B47A6804}" type="slidenum">
              <a:rPr lang="en-US" altLang="en-US" sz="1067">
                <a:solidFill>
                  <a:srgbClr val="474847"/>
                </a:solidFill>
              </a:rPr>
              <a:pPr/>
              <a:t>52</a:t>
            </a:fld>
            <a:endParaRPr lang="en-US" altLang="en-US" sz="1067">
              <a:solidFill>
                <a:srgbClr val="474847"/>
              </a:solidFill>
            </a:endParaRPr>
          </a:p>
        </p:txBody>
      </p:sp>
      <p:sp>
        <p:nvSpPr>
          <p:cNvPr id="5" name="Date Placeholder 4"/>
          <p:cNvSpPr>
            <a:spLocks noGrp="1"/>
          </p:cNvSpPr>
          <p:nvPr>
            <p:ph type="dt" sz="quarter" idx="12"/>
          </p:nvPr>
        </p:nvSpPr>
        <p:spPr/>
        <p:txBody>
          <a:bodyPr/>
          <a:lstStyle/>
          <a:p>
            <a:pPr>
              <a:defRPr/>
            </a:pPr>
            <a:fld id="{B6CF62D9-9E32-4E10-8F0C-0F1D628EDF8A}" type="datetime1">
              <a:rPr lang="de-DE"/>
              <a:pPr>
                <a:defRPr/>
              </a:pPr>
              <a:t>14.01.2019</a:t>
            </a:fld>
            <a:endParaRPr lang="en-US"/>
          </a:p>
        </p:txBody>
      </p:sp>
    </p:spTree>
    <p:extLst>
      <p:ext uri="{BB962C8B-B14F-4D97-AF65-F5344CB8AC3E}">
        <p14:creationId xmlns:p14="http://schemas.microsoft.com/office/powerpoint/2010/main" val="2496871558"/>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1"/>
          <p:cNvSpPr>
            <a:spLocks noGrp="1"/>
          </p:cNvSpPr>
          <p:nvPr>
            <p:ph type="body" sz="quarter" idx="10"/>
          </p:nvPr>
        </p:nvSpPr>
        <p:spPr>
          <a:xfrm>
            <a:off x="609600" y="1872881"/>
            <a:ext cx="10972800" cy="4159251"/>
          </a:xfrm>
        </p:spPr>
        <p:txBody>
          <a:bodyPr>
            <a:normAutofit/>
          </a:bodyPr>
          <a:lstStyle/>
          <a:p>
            <a:pPr marL="0" indent="0">
              <a:buNone/>
            </a:pPr>
            <a:r>
              <a:rPr lang="de-DE" altLang="en-US" sz="2667" dirty="0">
                <a:latin typeface="Arial" panose="020B0604020202020204" pitchFamily="34" charset="0"/>
                <a:ea typeface="ヒラギノ角ゴ Pro W3"/>
                <a:cs typeface="Arial" panose="020B0604020202020204" pitchFamily="34" charset="0"/>
              </a:rPr>
              <a:t>The road test is an integral building block in the assessment and certification of automated vehicles. That said it is not suggested that this is the one and only deciding criteria for certification.</a:t>
            </a:r>
          </a:p>
          <a:p>
            <a:pPr marL="0" indent="0">
              <a:buNone/>
            </a:pPr>
            <a:endParaRPr lang="de-DE" altLang="en-US" sz="1067" dirty="0">
              <a:latin typeface="Arial" panose="020B0604020202020204" pitchFamily="34" charset="0"/>
              <a:ea typeface="ヒラギノ角ゴ Pro W3"/>
              <a:cs typeface="Arial" panose="020B0604020202020204" pitchFamily="34" charset="0"/>
            </a:endParaRPr>
          </a:p>
          <a:p>
            <a:pPr marL="0" indent="0">
              <a:buNone/>
            </a:pPr>
            <a:r>
              <a:rPr lang="de-DE" altLang="en-US" sz="2667" dirty="0">
                <a:latin typeface="Arial" panose="020B0604020202020204" pitchFamily="34" charset="0"/>
                <a:ea typeface="ヒラギノ角ゴ Pro W3"/>
                <a:cs typeface="Arial" panose="020B0604020202020204" pitchFamily="34" charset="0"/>
              </a:rPr>
              <a:t>The road test is going to address typical / normal traffic scenarios that a human driver is exposed to on a regular basis.</a:t>
            </a:r>
          </a:p>
          <a:p>
            <a:pPr marL="0" indent="0">
              <a:buNone/>
            </a:pPr>
            <a:endParaRPr lang="de-DE" altLang="en-US" sz="1067" dirty="0">
              <a:latin typeface="Arial" panose="020B0604020202020204" pitchFamily="34" charset="0"/>
              <a:ea typeface="ヒラギノ角ゴ Pro W3"/>
              <a:cs typeface="Arial" panose="020B0604020202020204" pitchFamily="34" charset="0"/>
            </a:endParaRPr>
          </a:p>
          <a:p>
            <a:pPr marL="0" indent="0">
              <a:buNone/>
            </a:pPr>
            <a:r>
              <a:rPr lang="de-DE" altLang="en-US" sz="2667" dirty="0">
                <a:latin typeface="Arial" panose="020B0604020202020204" pitchFamily="34" charset="0"/>
                <a:ea typeface="ヒラギノ角ゴ Pro W3"/>
                <a:cs typeface="Arial" panose="020B0604020202020204" pitchFamily="34" charset="0"/>
              </a:rPr>
              <a:t>After this road test the generic „competence“ of the vehicle is documented to adhere to traffic rules and the assessor has the ability to declare if it moves in traffic without becoming an obstacle.</a:t>
            </a:r>
          </a:p>
          <a:p>
            <a:pPr marL="0" indent="0">
              <a:buNone/>
            </a:pPr>
            <a:endParaRPr lang="en-US" altLang="en-US" sz="3200" dirty="0">
              <a:latin typeface="Arial" panose="020B0604020202020204" pitchFamily="34" charset="0"/>
              <a:ea typeface="ヒラギノ角ゴ Pro W3"/>
              <a:cs typeface="Arial" panose="020B0604020202020204" pitchFamily="34" charset="0"/>
            </a:endParaRPr>
          </a:p>
        </p:txBody>
      </p:sp>
      <p:sp>
        <p:nvSpPr>
          <p:cNvPr id="3" name="Title 2"/>
          <p:cNvSpPr>
            <a:spLocks noGrp="1"/>
          </p:cNvSpPr>
          <p:nvPr>
            <p:ph type="title"/>
          </p:nvPr>
        </p:nvSpPr>
        <p:spPr>
          <a:xfrm>
            <a:off x="609600" y="336551"/>
            <a:ext cx="10972800" cy="1029550"/>
          </a:xfrm>
        </p:spPr>
        <p:txBody>
          <a:bodyPr>
            <a:noAutofit/>
          </a:bodyPr>
          <a:lstStyle/>
          <a:p>
            <a:pPr>
              <a:defRPr/>
            </a:pPr>
            <a:r>
              <a:rPr lang="de-DE" sz="3200" b="1" dirty="0">
                <a:latin typeface="+mn-lt"/>
              </a:rPr>
              <a:t>What is the road test supposed to demonstrate? What is its role in the entire certification process (2/2)? </a:t>
            </a:r>
            <a:endParaRPr lang="en-US" sz="3200" dirty="0">
              <a:latin typeface="+mn-lt"/>
            </a:endParaRPr>
          </a:p>
        </p:txBody>
      </p:sp>
      <p:sp>
        <p:nvSpPr>
          <p:cNvPr id="563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a:cs typeface="ヒラギノ角ゴ Pro W3"/>
              </a:defRPr>
            </a:lvl1pPr>
            <a:lvl2pPr marL="990575" indent="-380990">
              <a:defRPr sz="3200">
                <a:solidFill>
                  <a:schemeClr val="tx1"/>
                </a:solidFill>
                <a:latin typeface="Arial" panose="020B0604020202020204" pitchFamily="34" charset="0"/>
                <a:ea typeface="ヒラギノ角ゴ Pro W3"/>
                <a:cs typeface="ヒラギノ角ゴ Pro W3"/>
              </a:defRPr>
            </a:lvl2pPr>
            <a:lvl3pPr marL="1523962" indent="-304792">
              <a:defRPr sz="3200">
                <a:solidFill>
                  <a:schemeClr val="tx1"/>
                </a:solidFill>
                <a:latin typeface="Arial" panose="020B0604020202020204" pitchFamily="34" charset="0"/>
                <a:ea typeface="ヒラギノ角ゴ Pro W3"/>
                <a:cs typeface="ヒラギノ角ゴ Pro W3"/>
              </a:defRPr>
            </a:lvl3pPr>
            <a:lvl4pPr marL="2133547" indent="-304792">
              <a:defRPr sz="3200">
                <a:solidFill>
                  <a:schemeClr val="tx1"/>
                </a:solidFill>
                <a:latin typeface="Arial" panose="020B0604020202020204" pitchFamily="34" charset="0"/>
                <a:ea typeface="ヒラギノ角ゴ Pro W3"/>
                <a:cs typeface="ヒラギノ角ゴ Pro W3"/>
              </a:defRPr>
            </a:lvl4pPr>
            <a:lvl5pPr marL="2743131" indent="-304792">
              <a:defRPr sz="3200">
                <a:solidFill>
                  <a:schemeClr val="tx1"/>
                </a:solidFill>
                <a:latin typeface="Arial" panose="020B0604020202020204" pitchFamily="34" charset="0"/>
                <a:ea typeface="ヒラギノ角ゴ Pro W3"/>
                <a:cs typeface="ヒラギノ角ゴ Pro W3"/>
              </a:defRPr>
            </a:lvl5pPr>
            <a:lvl6pPr marL="335271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6pPr>
            <a:lvl7pPr marL="3962301"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7pPr>
            <a:lvl8pPr marL="457188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8pPr>
            <a:lvl9pPr marL="5181470"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9pPr>
          </a:lstStyle>
          <a:p>
            <a:fld id="{95DC3401-8739-4280-8E27-5CFB84728E84}" type="slidenum">
              <a:rPr lang="en-US" altLang="en-US" sz="1067">
                <a:solidFill>
                  <a:srgbClr val="474847"/>
                </a:solidFill>
              </a:rPr>
              <a:pPr/>
              <a:t>53</a:t>
            </a:fld>
            <a:endParaRPr lang="en-US" altLang="en-US" sz="1067">
              <a:solidFill>
                <a:srgbClr val="474847"/>
              </a:solidFill>
            </a:endParaRPr>
          </a:p>
        </p:txBody>
      </p:sp>
      <p:sp>
        <p:nvSpPr>
          <p:cNvPr id="5" name="Date Placeholder 4"/>
          <p:cNvSpPr>
            <a:spLocks noGrp="1"/>
          </p:cNvSpPr>
          <p:nvPr>
            <p:ph type="dt" sz="quarter" idx="12"/>
          </p:nvPr>
        </p:nvSpPr>
        <p:spPr/>
        <p:txBody>
          <a:bodyPr/>
          <a:lstStyle/>
          <a:p>
            <a:pPr>
              <a:defRPr/>
            </a:pPr>
            <a:fld id="{A848FA51-ECCE-4F08-B695-38174CF1AFEE}" type="datetime1">
              <a:rPr lang="de-DE" smtClean="0"/>
              <a:pPr>
                <a:defRPr/>
              </a:pPr>
              <a:t>14.01.2019</a:t>
            </a:fld>
            <a:endParaRPr lang="en-US" dirty="0"/>
          </a:p>
        </p:txBody>
      </p:sp>
    </p:spTree>
    <p:extLst>
      <p:ext uri="{BB962C8B-B14F-4D97-AF65-F5344CB8AC3E}">
        <p14:creationId xmlns:p14="http://schemas.microsoft.com/office/powerpoint/2010/main" val="2269787078"/>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33" y="605890"/>
            <a:ext cx="11733684" cy="1143000"/>
          </a:xfrm>
        </p:spPr>
        <p:txBody>
          <a:bodyPr/>
          <a:lstStyle/>
          <a:p>
            <a:r>
              <a:rPr lang="de-DE" sz="3200" b="1" cap="all" dirty="0">
                <a:solidFill>
                  <a:srgbClr val="0070C0"/>
                </a:solidFill>
                <a:latin typeface="+mn-lt"/>
              </a:rPr>
              <a:t>Coverage of Scenarios </a:t>
            </a:r>
            <a:br>
              <a:rPr lang="de-DE" sz="3200" b="1" cap="all" dirty="0">
                <a:latin typeface="+mn-lt"/>
              </a:rPr>
            </a:br>
            <a:r>
              <a:rPr lang="de-DE" sz="3200" dirty="0"/>
              <a:t>- </a:t>
            </a:r>
            <a:r>
              <a:rPr lang="de-DE" sz="2800" dirty="0">
                <a:solidFill>
                  <a:srgbClr val="0070C0"/>
                </a:solidFill>
                <a:latin typeface="+mn-lt"/>
                <a:ea typeface="+mn-ea"/>
                <a:cs typeface="+mn-cs"/>
              </a:rPr>
              <a:t>to be addressed according to the use case -</a:t>
            </a:r>
            <a:endParaRPr lang="en-US" sz="2800" dirty="0">
              <a:solidFill>
                <a:srgbClr val="0070C0"/>
              </a:solidFill>
              <a:latin typeface="+mn-lt"/>
              <a:ea typeface="+mn-ea"/>
              <a:cs typeface="+mn-cs"/>
            </a:endParaRPr>
          </a:p>
        </p:txBody>
      </p:sp>
      <p:sp>
        <p:nvSpPr>
          <p:cNvPr id="4" name="Slide Number Placeholder 3"/>
          <p:cNvSpPr>
            <a:spLocks noGrp="1"/>
          </p:cNvSpPr>
          <p:nvPr>
            <p:ph type="sldNum" sz="quarter" idx="12"/>
          </p:nvPr>
        </p:nvSpPr>
        <p:spPr/>
        <p:txBody>
          <a:bodyPr/>
          <a:lstStyle/>
          <a:p>
            <a:fld id="{40359386-7818-48AD-BBAB-8BFB5FF4B361}" type="slidenum">
              <a:rPr lang="en-GB" smtClean="0"/>
              <a:t>54</a:t>
            </a:fld>
            <a:endParaRPr lang="en-GB" dirty="0"/>
          </a:p>
        </p:txBody>
      </p:sp>
      <p:sp>
        <p:nvSpPr>
          <p:cNvPr id="6" name="Rectangle 5"/>
          <p:cNvSpPr/>
          <p:nvPr/>
        </p:nvSpPr>
        <p:spPr>
          <a:xfrm>
            <a:off x="7762586" y="2138653"/>
            <a:ext cx="1010652" cy="737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62586" y="3487568"/>
            <a:ext cx="1010652" cy="737937"/>
          </a:xfrm>
          <a:prstGeom prst="rect">
            <a:avLst/>
          </a:prstGeom>
          <a:pattFill prst="divot">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62586" y="4836484"/>
            <a:ext cx="1010652" cy="737937"/>
          </a:xfrm>
          <a:prstGeom prst="rect">
            <a:avLst/>
          </a:prstGeom>
          <a:pattFill prst="lgCheck">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045953" y="2138653"/>
            <a:ext cx="2566737" cy="707886"/>
          </a:xfrm>
          <a:prstGeom prst="rect">
            <a:avLst/>
          </a:prstGeom>
          <a:noFill/>
        </p:spPr>
        <p:txBody>
          <a:bodyPr wrap="square" rtlCol="0">
            <a:spAutoFit/>
          </a:bodyPr>
          <a:lstStyle/>
          <a:p>
            <a:r>
              <a:rPr lang="de-DE" sz="2000" b="1" dirty="0"/>
              <a:t>„Typical“ Driving – </a:t>
            </a:r>
          </a:p>
          <a:p>
            <a:r>
              <a:rPr lang="de-DE" sz="2000" b="1" dirty="0"/>
              <a:t>Real World Test Drive</a:t>
            </a:r>
            <a:endParaRPr lang="en-US" sz="2000" b="1" dirty="0"/>
          </a:p>
        </p:txBody>
      </p:sp>
      <p:sp>
        <p:nvSpPr>
          <p:cNvPr id="10" name="TextBox 9"/>
          <p:cNvSpPr txBox="1"/>
          <p:nvPr/>
        </p:nvSpPr>
        <p:spPr>
          <a:xfrm>
            <a:off x="9045953" y="3391671"/>
            <a:ext cx="2669897" cy="1015663"/>
          </a:xfrm>
          <a:prstGeom prst="rect">
            <a:avLst/>
          </a:prstGeom>
          <a:noFill/>
        </p:spPr>
        <p:txBody>
          <a:bodyPr wrap="square" rtlCol="0">
            <a:spAutoFit/>
          </a:bodyPr>
          <a:lstStyle/>
          <a:p>
            <a:r>
              <a:rPr lang="de-DE" sz="2000" b="1" dirty="0"/>
              <a:t>Demanding Traffic Scenarios – </a:t>
            </a:r>
          </a:p>
          <a:p>
            <a:r>
              <a:rPr lang="de-DE" sz="2000" b="1" dirty="0"/>
              <a:t>Physical Tests</a:t>
            </a:r>
            <a:endParaRPr lang="en-US" sz="2000" b="1" dirty="0"/>
          </a:p>
        </p:txBody>
      </p:sp>
      <p:sp>
        <p:nvSpPr>
          <p:cNvPr id="11" name="TextBox 10"/>
          <p:cNvSpPr txBox="1"/>
          <p:nvPr/>
        </p:nvSpPr>
        <p:spPr>
          <a:xfrm>
            <a:off x="9045953" y="4770637"/>
            <a:ext cx="2669897" cy="707886"/>
          </a:xfrm>
          <a:prstGeom prst="rect">
            <a:avLst/>
          </a:prstGeom>
          <a:noFill/>
        </p:spPr>
        <p:txBody>
          <a:bodyPr wrap="square" rtlCol="0">
            <a:spAutoFit/>
          </a:bodyPr>
          <a:lstStyle/>
          <a:p>
            <a:r>
              <a:rPr lang="de-DE" sz="2000" b="1" dirty="0"/>
              <a:t>Edge Cases – </a:t>
            </a:r>
          </a:p>
          <a:p>
            <a:r>
              <a:rPr lang="de-DE" sz="2000" b="1" dirty="0"/>
              <a:t>Simulation</a:t>
            </a:r>
            <a:endParaRPr lang="en-US" sz="2000" b="1" dirty="0"/>
          </a:p>
        </p:txBody>
      </p:sp>
      <p:sp>
        <p:nvSpPr>
          <p:cNvPr id="3" name="TextBox 2"/>
          <p:cNvSpPr txBox="1"/>
          <p:nvPr/>
        </p:nvSpPr>
        <p:spPr>
          <a:xfrm>
            <a:off x="160775" y="5948624"/>
            <a:ext cx="11924042" cy="461665"/>
          </a:xfrm>
          <a:prstGeom prst="rect">
            <a:avLst/>
          </a:prstGeom>
          <a:noFill/>
        </p:spPr>
        <p:txBody>
          <a:bodyPr wrap="square" rtlCol="0">
            <a:spAutoFit/>
          </a:bodyPr>
          <a:lstStyle/>
          <a:p>
            <a:r>
              <a:rPr lang="de-DE" sz="2400" b="1" dirty="0">
                <a:solidFill>
                  <a:srgbClr val="0070C0"/>
                </a:solidFill>
              </a:rPr>
              <a:t>With the approach suggested by OICA all traffic scenarios can be addressed appropriately</a:t>
            </a:r>
            <a:endParaRPr lang="en-US" sz="2400" b="1" dirty="0">
              <a:solidFill>
                <a:srgbClr val="0070C0"/>
              </a:solidFill>
            </a:endParaRPr>
          </a:p>
        </p:txBody>
      </p:sp>
      <p:grpSp>
        <p:nvGrpSpPr>
          <p:cNvPr id="5" name="Group 4"/>
          <p:cNvGrpSpPr/>
          <p:nvPr/>
        </p:nvGrpSpPr>
        <p:grpSpPr>
          <a:xfrm>
            <a:off x="561346" y="2088507"/>
            <a:ext cx="6143209" cy="3485914"/>
            <a:chOff x="561346" y="2088507"/>
            <a:chExt cx="6143209" cy="3485914"/>
          </a:xfrm>
        </p:grpSpPr>
        <p:pic>
          <p:nvPicPr>
            <p:cNvPr id="14" name="Picture 13"/>
            <p:cNvPicPr>
              <a:picLocks noChangeAspect="1"/>
            </p:cNvPicPr>
            <p:nvPr/>
          </p:nvPicPr>
          <p:blipFill>
            <a:blip r:embed="rId3"/>
            <a:stretch>
              <a:fillRect/>
            </a:stretch>
          </p:blipFill>
          <p:spPr>
            <a:xfrm>
              <a:off x="561346" y="2088507"/>
              <a:ext cx="6143209" cy="3485914"/>
            </a:xfrm>
            <a:prstGeom prst="rect">
              <a:avLst/>
            </a:prstGeom>
          </p:spPr>
        </p:pic>
        <p:cxnSp>
          <p:nvCxnSpPr>
            <p:cNvPr id="16" name="Straight Connector 15"/>
            <p:cNvCxnSpPr/>
            <p:nvPr/>
          </p:nvCxnSpPr>
          <p:spPr>
            <a:xfrm>
              <a:off x="4843305" y="4225505"/>
              <a:ext cx="0" cy="869009"/>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2815211" y="4225505"/>
              <a:ext cx="0" cy="869009"/>
            </a:xfrm>
            <a:prstGeom prst="line">
              <a:avLst/>
            </a:prstGeom>
            <a:ln w="38100"/>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2291026" y="4903768"/>
              <a:ext cx="1674" cy="190746"/>
            </a:xfrm>
            <a:prstGeom prst="line">
              <a:avLst/>
            </a:prstGeom>
            <a:ln w="38100"/>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H="1">
              <a:off x="5365820" y="4903768"/>
              <a:ext cx="3348" cy="190746"/>
            </a:xfrm>
            <a:prstGeom prst="line">
              <a:avLst/>
            </a:prstGeom>
            <a:ln w="38100"/>
          </p:spPr>
          <p:style>
            <a:lnRef idx="3">
              <a:schemeClr val="dk1"/>
            </a:lnRef>
            <a:fillRef idx="0">
              <a:schemeClr val="dk1"/>
            </a:fillRef>
            <a:effectRef idx="2">
              <a:schemeClr val="dk1"/>
            </a:effectRef>
            <a:fontRef idx="minor">
              <a:schemeClr val="tx1"/>
            </a:fontRef>
          </p:style>
        </p:cxnSp>
        <p:sp>
          <p:nvSpPr>
            <p:cNvPr id="22" name="Freeform 21"/>
            <p:cNvSpPr/>
            <p:nvPr/>
          </p:nvSpPr>
          <p:spPr>
            <a:xfrm>
              <a:off x="4853354" y="4250453"/>
              <a:ext cx="502417" cy="813916"/>
            </a:xfrm>
            <a:custGeom>
              <a:avLst/>
              <a:gdLst>
                <a:gd name="connsiteX0" fmla="*/ 0 w 502417"/>
                <a:gd name="connsiteY0" fmla="*/ 813916 h 813916"/>
                <a:gd name="connsiteX1" fmla="*/ 0 w 502417"/>
                <a:gd name="connsiteY1" fmla="*/ 0 h 813916"/>
                <a:gd name="connsiteX2" fmla="*/ 301450 w 502417"/>
                <a:gd name="connsiteY2" fmla="*/ 442127 h 813916"/>
                <a:gd name="connsiteX3" fmla="*/ 381837 w 502417"/>
                <a:gd name="connsiteY3" fmla="*/ 562707 h 813916"/>
                <a:gd name="connsiteX4" fmla="*/ 502417 w 502417"/>
                <a:gd name="connsiteY4" fmla="*/ 643094 h 813916"/>
                <a:gd name="connsiteX5" fmla="*/ 502417 w 502417"/>
                <a:gd name="connsiteY5" fmla="*/ 813916 h 813916"/>
                <a:gd name="connsiteX6" fmla="*/ 0 w 502417"/>
                <a:gd name="connsiteY6" fmla="*/ 813916 h 81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417" h="813916">
                  <a:moveTo>
                    <a:pt x="0" y="813916"/>
                  </a:moveTo>
                  <a:lnTo>
                    <a:pt x="0" y="0"/>
                  </a:lnTo>
                  <a:lnTo>
                    <a:pt x="301450" y="442127"/>
                  </a:lnTo>
                  <a:lnTo>
                    <a:pt x="381837" y="562707"/>
                  </a:lnTo>
                  <a:lnTo>
                    <a:pt x="502417" y="643094"/>
                  </a:lnTo>
                  <a:lnTo>
                    <a:pt x="502417" y="813916"/>
                  </a:lnTo>
                  <a:lnTo>
                    <a:pt x="0" y="813916"/>
                  </a:lnTo>
                  <a:close/>
                </a:path>
              </a:pathLst>
            </a:custGeom>
            <a:pattFill prst="divo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300343" y="4250453"/>
              <a:ext cx="507222" cy="813916"/>
            </a:xfrm>
            <a:custGeom>
              <a:avLst/>
              <a:gdLst>
                <a:gd name="connsiteX0" fmla="*/ 0 w 502417"/>
                <a:gd name="connsiteY0" fmla="*/ 813916 h 813916"/>
                <a:gd name="connsiteX1" fmla="*/ 0 w 502417"/>
                <a:gd name="connsiteY1" fmla="*/ 0 h 813916"/>
                <a:gd name="connsiteX2" fmla="*/ 301450 w 502417"/>
                <a:gd name="connsiteY2" fmla="*/ 442127 h 813916"/>
                <a:gd name="connsiteX3" fmla="*/ 381837 w 502417"/>
                <a:gd name="connsiteY3" fmla="*/ 562707 h 813916"/>
                <a:gd name="connsiteX4" fmla="*/ 502417 w 502417"/>
                <a:gd name="connsiteY4" fmla="*/ 643094 h 813916"/>
                <a:gd name="connsiteX5" fmla="*/ 502417 w 502417"/>
                <a:gd name="connsiteY5" fmla="*/ 813916 h 813916"/>
                <a:gd name="connsiteX6" fmla="*/ 0 w 502417"/>
                <a:gd name="connsiteY6" fmla="*/ 813916 h 81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417" h="813916">
                  <a:moveTo>
                    <a:pt x="0" y="813916"/>
                  </a:moveTo>
                  <a:lnTo>
                    <a:pt x="0" y="0"/>
                  </a:lnTo>
                  <a:lnTo>
                    <a:pt x="301450" y="442127"/>
                  </a:lnTo>
                  <a:lnTo>
                    <a:pt x="381837" y="562707"/>
                  </a:lnTo>
                  <a:lnTo>
                    <a:pt x="502417" y="643094"/>
                  </a:lnTo>
                  <a:lnTo>
                    <a:pt x="502417" y="813916"/>
                  </a:lnTo>
                  <a:lnTo>
                    <a:pt x="0" y="813916"/>
                  </a:lnTo>
                  <a:close/>
                </a:path>
              </a:pathLst>
            </a:custGeom>
            <a:pattFill prst="divo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378116" y="4863007"/>
              <a:ext cx="263767" cy="214320"/>
            </a:xfrm>
            <a:custGeom>
              <a:avLst/>
              <a:gdLst>
                <a:gd name="connsiteX0" fmla="*/ 0 w 409073"/>
                <a:gd name="connsiteY0" fmla="*/ 132348 h 132348"/>
                <a:gd name="connsiteX1" fmla="*/ 24063 w 409073"/>
                <a:gd name="connsiteY1" fmla="*/ 0 h 132348"/>
                <a:gd name="connsiteX2" fmla="*/ 192505 w 409073"/>
                <a:gd name="connsiteY2" fmla="*/ 72190 h 132348"/>
                <a:gd name="connsiteX3" fmla="*/ 409073 w 409073"/>
                <a:gd name="connsiteY3" fmla="*/ 120316 h 132348"/>
                <a:gd name="connsiteX4" fmla="*/ 0 w 409073"/>
                <a:gd name="connsiteY4" fmla="*/ 132348 h 132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73" h="132348">
                  <a:moveTo>
                    <a:pt x="0" y="132348"/>
                  </a:moveTo>
                  <a:lnTo>
                    <a:pt x="24063" y="0"/>
                  </a:lnTo>
                  <a:lnTo>
                    <a:pt x="192505" y="72190"/>
                  </a:lnTo>
                  <a:lnTo>
                    <a:pt x="409073" y="120316"/>
                  </a:lnTo>
                  <a:lnTo>
                    <a:pt x="0" y="132348"/>
                  </a:lnTo>
                  <a:close/>
                </a:path>
              </a:pathLst>
            </a:custGeom>
            <a:pattFill prst="lgCheck">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1900988" y="4903768"/>
              <a:ext cx="359237" cy="160601"/>
            </a:xfrm>
            <a:custGeom>
              <a:avLst/>
              <a:gdLst>
                <a:gd name="connsiteX0" fmla="*/ 0 w 409073"/>
                <a:gd name="connsiteY0" fmla="*/ 132348 h 132348"/>
                <a:gd name="connsiteX1" fmla="*/ 24063 w 409073"/>
                <a:gd name="connsiteY1" fmla="*/ 0 h 132348"/>
                <a:gd name="connsiteX2" fmla="*/ 192505 w 409073"/>
                <a:gd name="connsiteY2" fmla="*/ 72190 h 132348"/>
                <a:gd name="connsiteX3" fmla="*/ 409073 w 409073"/>
                <a:gd name="connsiteY3" fmla="*/ 120316 h 132348"/>
                <a:gd name="connsiteX4" fmla="*/ 0 w 409073"/>
                <a:gd name="connsiteY4" fmla="*/ 132348 h 132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073" h="132348">
                  <a:moveTo>
                    <a:pt x="0" y="132348"/>
                  </a:moveTo>
                  <a:lnTo>
                    <a:pt x="24063" y="0"/>
                  </a:lnTo>
                  <a:lnTo>
                    <a:pt x="192505" y="72190"/>
                  </a:lnTo>
                  <a:lnTo>
                    <a:pt x="409073" y="120316"/>
                  </a:lnTo>
                  <a:lnTo>
                    <a:pt x="0" y="132348"/>
                  </a:lnTo>
                  <a:close/>
                </a:path>
              </a:pathLst>
            </a:custGeom>
            <a:pattFill prst="lgCheck">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2091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39435" cy="659807"/>
          </a:xfrm>
        </p:spPr>
        <p:txBody>
          <a:bodyPr>
            <a:normAutofit fontScale="90000"/>
          </a:bodyPr>
          <a:lstStyle/>
          <a:p>
            <a:r>
              <a:rPr lang="en-US" sz="3200" b="1" cap="all" dirty="0">
                <a:solidFill>
                  <a:srgbClr val="0070C0"/>
                </a:solidFill>
                <a:latin typeface="+mn-lt"/>
              </a:rPr>
              <a:t>Definition of “realistic / Typical / Normal” traffic conditions</a:t>
            </a:r>
          </a:p>
        </p:txBody>
      </p:sp>
      <p:sp>
        <p:nvSpPr>
          <p:cNvPr id="3" name="Content Placeholder 2"/>
          <p:cNvSpPr>
            <a:spLocks noGrp="1"/>
          </p:cNvSpPr>
          <p:nvPr>
            <p:ph idx="1"/>
          </p:nvPr>
        </p:nvSpPr>
        <p:spPr>
          <a:xfrm>
            <a:off x="838200" y="1252869"/>
            <a:ext cx="10515600" cy="4351338"/>
          </a:xfrm>
        </p:spPr>
        <p:txBody>
          <a:bodyPr/>
          <a:lstStyle/>
          <a:p>
            <a:r>
              <a:rPr lang="de-DE" dirty="0">
                <a:solidFill>
                  <a:srgbClr val="0070C0"/>
                </a:solidFill>
              </a:rPr>
              <a:t>&gt; 90 % of all road trips are „un-eventful“ because the driver does not have to deal with challenging scenarios or edge cases</a:t>
            </a:r>
          </a:p>
          <a:p>
            <a:r>
              <a:rPr lang="de-DE" dirty="0">
                <a:solidFill>
                  <a:srgbClr val="0070C0"/>
                </a:solidFill>
              </a:rPr>
              <a:t>During these trips the adherence to traffic rules, showcasing a behavior that is understood by other road users and participating in the traffic without being an obstacle to other road users is the prime role of the driver, i.e. the automated system in the future. </a:t>
            </a:r>
          </a:p>
          <a:p>
            <a:pPr marL="457200" lvl="1" indent="0">
              <a:buNone/>
            </a:pPr>
            <a:r>
              <a:rPr lang="de-DE" dirty="0">
                <a:solidFill>
                  <a:srgbClr val="0070C0"/>
                </a:solidFill>
                <a:sym typeface="Wingdings" panose="05000000000000000000" pitchFamily="2" charset="2"/>
              </a:rPr>
              <a:t></a:t>
            </a:r>
            <a:r>
              <a:rPr lang="de-DE" dirty="0">
                <a:solidFill>
                  <a:srgbClr val="0070C0"/>
                </a:solidFill>
              </a:rPr>
              <a:t>Therefore, traffic scenarios as suggested in the „checklists“ – see below – fullfil this criteria</a:t>
            </a:r>
            <a:endParaRPr lang="en-US" dirty="0">
              <a:solidFill>
                <a:srgbClr val="0070C0"/>
              </a:solidFill>
            </a:endParaRPr>
          </a:p>
        </p:txBody>
      </p:sp>
    </p:spTree>
    <p:extLst>
      <p:ext uri="{BB962C8B-B14F-4D97-AF65-F5344CB8AC3E}">
        <p14:creationId xmlns:p14="http://schemas.microsoft.com/office/powerpoint/2010/main" val="318675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1"/>
          <p:cNvSpPr>
            <a:spLocks noGrp="1"/>
          </p:cNvSpPr>
          <p:nvPr>
            <p:ph type="body" sz="quarter" idx="10"/>
          </p:nvPr>
        </p:nvSpPr>
        <p:spPr>
          <a:xfrm>
            <a:off x="593691" y="1334967"/>
            <a:ext cx="10342033" cy="3642783"/>
          </a:xfrm>
        </p:spPr>
        <p:txBody>
          <a:bodyPr>
            <a:normAutofit/>
          </a:bodyPr>
          <a:lstStyle/>
          <a:p>
            <a:pPr>
              <a:lnSpc>
                <a:spcPts val="4233"/>
              </a:lnSpc>
            </a:pPr>
            <a:r>
              <a:rPr lang="de-DE" altLang="en-US" b="1" u="sng" dirty="0">
                <a:latin typeface="Arial" panose="020B0604020202020204" pitchFamily="34" charset="0"/>
                <a:ea typeface="ヒラギノ角ゴ Pro W3"/>
                <a:cs typeface="Arial" panose="020B0604020202020204" pitchFamily="34" charset="0"/>
              </a:rPr>
              <a:t>Hypothesis:</a:t>
            </a:r>
          </a:p>
          <a:p>
            <a:pPr>
              <a:lnSpc>
                <a:spcPct val="100000"/>
              </a:lnSpc>
            </a:pPr>
            <a:r>
              <a:rPr lang="de-DE" altLang="en-US" sz="2667" dirty="0">
                <a:latin typeface="Arial" panose="020B0604020202020204" pitchFamily="34" charset="0"/>
                <a:ea typeface="ヒラギノ角ゴ Pro W3"/>
                <a:cs typeface="Arial" panose="020B0604020202020204" pitchFamily="34" charset="0"/>
              </a:rPr>
              <a:t>Automated/ autonomous vehicle will not operate at the beginning under all conditions and on all roads. The initial focus will be on the use cases called „highway“ and „urban“ driving.</a:t>
            </a:r>
          </a:p>
          <a:p>
            <a:pPr>
              <a:lnSpc>
                <a:spcPct val="100000"/>
              </a:lnSpc>
            </a:pPr>
            <a:endParaRPr lang="de-DE" altLang="en-US" sz="1067" dirty="0">
              <a:latin typeface="Arial" panose="020B0604020202020204" pitchFamily="34" charset="0"/>
              <a:ea typeface="ヒラギノ角ゴ Pro W3"/>
              <a:cs typeface="Arial" panose="020B0604020202020204" pitchFamily="34" charset="0"/>
            </a:endParaRPr>
          </a:p>
          <a:p>
            <a:pPr>
              <a:lnSpc>
                <a:spcPct val="100000"/>
              </a:lnSpc>
            </a:pPr>
            <a:r>
              <a:rPr lang="de-DE" altLang="en-US" sz="2667" dirty="0">
                <a:latin typeface="Arial" panose="020B0604020202020204" pitchFamily="34" charset="0"/>
                <a:ea typeface="ヒラギノ角ゴ Pro W3"/>
                <a:cs typeface="Arial" panose="020B0604020202020204" pitchFamily="34" charset="0"/>
              </a:rPr>
              <a:t>Consequently, the content of the road test will have to be adjusted to these use casses (i.e. test scenarios of traffic situations).  </a:t>
            </a:r>
          </a:p>
          <a:p>
            <a:pPr>
              <a:lnSpc>
                <a:spcPct val="100000"/>
              </a:lnSpc>
            </a:pPr>
            <a:endParaRPr lang="de-DE" altLang="en-US" sz="2667" dirty="0">
              <a:latin typeface="Arial" panose="020B0604020202020204" pitchFamily="34" charset="0"/>
              <a:ea typeface="ヒラギノ角ゴ Pro W3"/>
              <a:cs typeface="Arial" panose="020B0604020202020204" pitchFamily="34" charset="0"/>
            </a:endParaRPr>
          </a:p>
          <a:p>
            <a:pPr>
              <a:lnSpc>
                <a:spcPct val="100000"/>
              </a:lnSpc>
            </a:pPr>
            <a:endParaRPr lang="de-DE" altLang="en-US" sz="1067" dirty="0">
              <a:latin typeface="Arial" panose="020B0604020202020204" pitchFamily="34" charset="0"/>
              <a:ea typeface="ヒラギノ角ゴ Pro W3"/>
              <a:cs typeface="Arial" panose="020B0604020202020204" pitchFamily="34" charset="0"/>
            </a:endParaRPr>
          </a:p>
        </p:txBody>
      </p:sp>
      <p:sp>
        <p:nvSpPr>
          <p:cNvPr id="3" name="Title 2"/>
          <p:cNvSpPr>
            <a:spLocks noGrp="1"/>
          </p:cNvSpPr>
          <p:nvPr>
            <p:ph type="title"/>
          </p:nvPr>
        </p:nvSpPr>
        <p:spPr>
          <a:xfrm>
            <a:off x="609601" y="92355"/>
            <a:ext cx="10515600" cy="1031596"/>
          </a:xfrm>
        </p:spPr>
        <p:txBody>
          <a:bodyPr>
            <a:normAutofit/>
          </a:bodyPr>
          <a:lstStyle/>
          <a:p>
            <a:pPr>
              <a:defRPr/>
            </a:pPr>
            <a:r>
              <a:rPr lang="en-US" sz="3200" b="1" dirty="0">
                <a:latin typeface="+mn-lt"/>
              </a:rPr>
              <a:t>What is the suggested content?</a:t>
            </a:r>
          </a:p>
        </p:txBody>
      </p:sp>
      <p:sp>
        <p:nvSpPr>
          <p:cNvPr id="573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a:cs typeface="ヒラギノ角ゴ Pro W3"/>
              </a:defRPr>
            </a:lvl1pPr>
            <a:lvl2pPr marL="990575" indent="-380990">
              <a:defRPr sz="3200">
                <a:solidFill>
                  <a:schemeClr val="tx1"/>
                </a:solidFill>
                <a:latin typeface="Arial" panose="020B0604020202020204" pitchFamily="34" charset="0"/>
                <a:ea typeface="ヒラギノ角ゴ Pro W3"/>
                <a:cs typeface="ヒラギノ角ゴ Pro W3"/>
              </a:defRPr>
            </a:lvl2pPr>
            <a:lvl3pPr marL="1523962" indent="-304792">
              <a:defRPr sz="3200">
                <a:solidFill>
                  <a:schemeClr val="tx1"/>
                </a:solidFill>
                <a:latin typeface="Arial" panose="020B0604020202020204" pitchFamily="34" charset="0"/>
                <a:ea typeface="ヒラギノ角ゴ Pro W3"/>
                <a:cs typeface="ヒラギノ角ゴ Pro W3"/>
              </a:defRPr>
            </a:lvl3pPr>
            <a:lvl4pPr marL="2133547" indent="-304792">
              <a:defRPr sz="3200">
                <a:solidFill>
                  <a:schemeClr val="tx1"/>
                </a:solidFill>
                <a:latin typeface="Arial" panose="020B0604020202020204" pitchFamily="34" charset="0"/>
                <a:ea typeface="ヒラギノ角ゴ Pro W3"/>
                <a:cs typeface="ヒラギノ角ゴ Pro W3"/>
              </a:defRPr>
            </a:lvl4pPr>
            <a:lvl5pPr marL="2743131" indent="-304792">
              <a:defRPr sz="3200">
                <a:solidFill>
                  <a:schemeClr val="tx1"/>
                </a:solidFill>
                <a:latin typeface="Arial" panose="020B0604020202020204" pitchFamily="34" charset="0"/>
                <a:ea typeface="ヒラギノ角ゴ Pro W3"/>
                <a:cs typeface="ヒラギノ角ゴ Pro W3"/>
              </a:defRPr>
            </a:lvl5pPr>
            <a:lvl6pPr marL="335271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6pPr>
            <a:lvl7pPr marL="3962301"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7pPr>
            <a:lvl8pPr marL="457188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8pPr>
            <a:lvl9pPr marL="5181470"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9pPr>
          </a:lstStyle>
          <a:p>
            <a:fld id="{F2ECC31A-4C84-4EEF-8560-CED7B0FEBCAE}" type="slidenum">
              <a:rPr lang="en-US" altLang="en-US" sz="1067">
                <a:solidFill>
                  <a:srgbClr val="474847"/>
                </a:solidFill>
              </a:rPr>
              <a:pPr/>
              <a:t>56</a:t>
            </a:fld>
            <a:endParaRPr lang="en-US" altLang="en-US" sz="1067">
              <a:solidFill>
                <a:srgbClr val="474847"/>
              </a:solidFill>
            </a:endParaRPr>
          </a:p>
        </p:txBody>
      </p:sp>
      <p:sp>
        <p:nvSpPr>
          <p:cNvPr id="5" name="Date Placeholder 4"/>
          <p:cNvSpPr>
            <a:spLocks noGrp="1"/>
          </p:cNvSpPr>
          <p:nvPr>
            <p:ph type="dt" sz="quarter" idx="12"/>
          </p:nvPr>
        </p:nvSpPr>
        <p:spPr/>
        <p:txBody>
          <a:bodyPr/>
          <a:lstStyle/>
          <a:p>
            <a:pPr>
              <a:defRPr/>
            </a:pPr>
            <a:fld id="{B6CF62D9-9E32-4E10-8F0C-0F1D628EDF8A}" type="datetime1">
              <a:rPr lang="de-DE"/>
              <a:pPr>
                <a:defRPr/>
              </a:pPr>
              <a:t>14.01.2019</a:t>
            </a:fld>
            <a:endParaRPr lang="en-US"/>
          </a:p>
        </p:txBody>
      </p:sp>
      <p:sp>
        <p:nvSpPr>
          <p:cNvPr id="2" name="TextBox 1"/>
          <p:cNvSpPr txBox="1"/>
          <p:nvPr/>
        </p:nvSpPr>
        <p:spPr>
          <a:xfrm>
            <a:off x="593691" y="5188766"/>
            <a:ext cx="10449447" cy="707886"/>
          </a:xfrm>
          <a:prstGeom prst="rect">
            <a:avLst/>
          </a:prstGeom>
          <a:noFill/>
        </p:spPr>
        <p:txBody>
          <a:bodyPr wrap="square" rtlCol="0">
            <a:spAutoFit/>
          </a:bodyPr>
          <a:lstStyle/>
          <a:p>
            <a:r>
              <a:rPr lang="de-DE" sz="2000" b="1" i="1" u="sng" dirty="0">
                <a:solidFill>
                  <a:srgbClr val="0070C0"/>
                </a:solidFill>
              </a:rPr>
              <a:t>Note: </a:t>
            </a:r>
            <a:r>
              <a:rPr lang="de-DE" sz="2000" i="1" dirty="0">
                <a:solidFill>
                  <a:srgbClr val="0070C0"/>
                </a:solidFill>
              </a:rPr>
              <a:t>the minutes of the SG2 session state that the group should „</a:t>
            </a:r>
            <a:r>
              <a:rPr lang="en-US" sz="2000" i="1" dirty="0">
                <a:solidFill>
                  <a:srgbClr val="0070C0"/>
                </a:solidFill>
              </a:rPr>
              <a:t>start with urban situations, while ACSF continues with highway situations.</a:t>
            </a:r>
            <a:r>
              <a:rPr lang="de-DE" sz="2000" i="1" dirty="0">
                <a:solidFill>
                  <a:srgbClr val="0070C0"/>
                </a:solidFill>
              </a:rPr>
              <a:t>“</a:t>
            </a:r>
            <a:endParaRPr lang="en-US" sz="2000" i="1" dirty="0">
              <a:solidFill>
                <a:srgbClr val="0070C0"/>
              </a:solidFill>
            </a:endParaRPr>
          </a:p>
        </p:txBody>
      </p:sp>
    </p:spTree>
    <p:extLst>
      <p:ext uri="{BB962C8B-B14F-4D97-AF65-F5344CB8AC3E}">
        <p14:creationId xmlns:p14="http://schemas.microsoft.com/office/powerpoint/2010/main" val="3026967405"/>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p:cNvSpPr>
            <a:spLocks noGrp="1"/>
          </p:cNvSpPr>
          <p:nvPr>
            <p:ph type="body" sz="quarter" idx="10"/>
          </p:nvPr>
        </p:nvSpPr>
        <p:spPr>
          <a:xfrm>
            <a:off x="609600" y="990600"/>
            <a:ext cx="10972800" cy="5058507"/>
          </a:xfrm>
        </p:spPr>
        <p:txBody>
          <a:bodyPr>
            <a:normAutofit fontScale="92500" lnSpcReduction="10000"/>
          </a:bodyPr>
          <a:lstStyle/>
          <a:p>
            <a:pPr marL="0" indent="0">
              <a:buNone/>
            </a:pPr>
            <a:r>
              <a:rPr lang="de-DE" altLang="en-US" sz="2667" dirty="0">
                <a:latin typeface="Arial" panose="020B0604020202020204" pitchFamily="34" charset="0"/>
                <a:ea typeface="ヒラギノ角ゴ Pro W3"/>
                <a:cs typeface="Arial" panose="020B0604020202020204" pitchFamily="34" charset="0"/>
              </a:rPr>
              <a:t>The selected scenarios will have to be derived after assessment  from various sources. Ultimate goals is to generate a data base filled with traffic scenarios with which the statistical relevance of scenarios can be assessed and changes to traffic cenarios can be document.</a:t>
            </a:r>
          </a:p>
          <a:p>
            <a:pPr marL="0" indent="0">
              <a:buNone/>
            </a:pPr>
            <a:endParaRPr lang="de-DE" altLang="en-US" sz="1067" dirty="0">
              <a:latin typeface="Arial" panose="020B0604020202020204" pitchFamily="34" charset="0"/>
              <a:ea typeface="ヒラギノ角ゴ Pro W3"/>
              <a:cs typeface="Arial" panose="020B0604020202020204" pitchFamily="34" charset="0"/>
            </a:endParaRPr>
          </a:p>
          <a:p>
            <a:pPr marL="0" indent="0">
              <a:buNone/>
            </a:pPr>
            <a:r>
              <a:rPr lang="de-DE" altLang="en-US" sz="2667" dirty="0">
                <a:latin typeface="Arial" panose="020B0604020202020204" pitchFamily="34" charset="0"/>
                <a:ea typeface="ヒラギノ角ゴ Pro W3"/>
                <a:cs typeface="Arial" panose="020B0604020202020204" pitchFamily="34" charset="0"/>
              </a:rPr>
              <a:t>A vehicle can – based on the input of the vehicle manufacturer – be nominated for one or more use case related road tests.</a:t>
            </a:r>
          </a:p>
          <a:p>
            <a:pPr marL="0" indent="0">
              <a:buNone/>
            </a:pPr>
            <a:endParaRPr lang="de-DE" altLang="en-US" sz="1067" dirty="0">
              <a:latin typeface="Arial" panose="020B0604020202020204" pitchFamily="34" charset="0"/>
              <a:ea typeface="ヒラギノ角ゴ Pro W3"/>
              <a:cs typeface="Arial" panose="020B0604020202020204" pitchFamily="34" charset="0"/>
            </a:endParaRPr>
          </a:p>
          <a:p>
            <a:pPr marL="0" indent="0">
              <a:buNone/>
            </a:pPr>
            <a:r>
              <a:rPr lang="de-DE" altLang="en-US" sz="2667" dirty="0">
                <a:latin typeface="Arial" panose="020B0604020202020204" pitchFamily="34" charset="0"/>
                <a:ea typeface="ヒラギノ角ゴ Pro W3"/>
                <a:cs typeface="Arial" panose="020B0604020202020204" pitchFamily="34" charset="0"/>
              </a:rPr>
              <a:t>Limitations of the automated / automonous system will be reflected, assessed and documented based on the input provided by the vehicle manufacturer. This includes weather conditions, speed restrictions, non supported roads (e.g. tunnels). </a:t>
            </a:r>
            <a:r>
              <a:rPr lang="de-DE" altLang="en-US" dirty="0">
                <a:solidFill>
                  <a:srgbClr val="0070C0"/>
                </a:solidFill>
              </a:rPr>
              <a:t>For identified limitations, the HMI approach needs to be assessed during the real world test drive to ensure that an appropriate hand-over is initiated by the system and that the system can recognise the limitations.</a:t>
            </a:r>
            <a:endParaRPr lang="en-US" altLang="en-US" dirty="0">
              <a:solidFill>
                <a:srgbClr val="0070C0"/>
              </a:solidFill>
            </a:endParaRPr>
          </a:p>
        </p:txBody>
      </p:sp>
      <p:sp>
        <p:nvSpPr>
          <p:cNvPr id="3" name="Title 2"/>
          <p:cNvSpPr>
            <a:spLocks noGrp="1"/>
          </p:cNvSpPr>
          <p:nvPr>
            <p:ph type="title"/>
          </p:nvPr>
        </p:nvSpPr>
        <p:spPr>
          <a:xfrm>
            <a:off x="609600" y="234952"/>
            <a:ext cx="10515600" cy="478574"/>
          </a:xfrm>
        </p:spPr>
        <p:txBody>
          <a:bodyPr>
            <a:normAutofit fontScale="90000"/>
          </a:bodyPr>
          <a:lstStyle/>
          <a:p>
            <a:pPr>
              <a:defRPr/>
            </a:pPr>
            <a:r>
              <a:rPr lang="en-US" sz="3200" b="1" dirty="0">
                <a:latin typeface="+mn-lt"/>
              </a:rPr>
              <a:t>What is the suggested content?</a:t>
            </a:r>
            <a:endParaRPr lang="en-US" sz="3200" dirty="0">
              <a:latin typeface="+mn-lt"/>
            </a:endParaRPr>
          </a:p>
        </p:txBody>
      </p:sp>
      <p:sp>
        <p:nvSpPr>
          <p:cNvPr id="583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a:cs typeface="ヒラギノ角ゴ Pro W3"/>
              </a:defRPr>
            </a:lvl1pPr>
            <a:lvl2pPr marL="990575" indent="-380990">
              <a:defRPr sz="3200">
                <a:solidFill>
                  <a:schemeClr val="tx1"/>
                </a:solidFill>
                <a:latin typeface="Arial" panose="020B0604020202020204" pitchFamily="34" charset="0"/>
                <a:ea typeface="ヒラギノ角ゴ Pro W3"/>
                <a:cs typeface="ヒラギノ角ゴ Pro W3"/>
              </a:defRPr>
            </a:lvl2pPr>
            <a:lvl3pPr marL="1523962" indent="-304792">
              <a:defRPr sz="3200">
                <a:solidFill>
                  <a:schemeClr val="tx1"/>
                </a:solidFill>
                <a:latin typeface="Arial" panose="020B0604020202020204" pitchFamily="34" charset="0"/>
                <a:ea typeface="ヒラギノ角ゴ Pro W3"/>
                <a:cs typeface="ヒラギノ角ゴ Pro W3"/>
              </a:defRPr>
            </a:lvl3pPr>
            <a:lvl4pPr marL="2133547" indent="-304792">
              <a:defRPr sz="3200">
                <a:solidFill>
                  <a:schemeClr val="tx1"/>
                </a:solidFill>
                <a:latin typeface="Arial" panose="020B0604020202020204" pitchFamily="34" charset="0"/>
                <a:ea typeface="ヒラギノ角ゴ Pro W3"/>
                <a:cs typeface="ヒラギノ角ゴ Pro W3"/>
              </a:defRPr>
            </a:lvl4pPr>
            <a:lvl5pPr marL="2743131" indent="-304792">
              <a:defRPr sz="3200">
                <a:solidFill>
                  <a:schemeClr val="tx1"/>
                </a:solidFill>
                <a:latin typeface="Arial" panose="020B0604020202020204" pitchFamily="34" charset="0"/>
                <a:ea typeface="ヒラギノ角ゴ Pro W3"/>
                <a:cs typeface="ヒラギノ角ゴ Pro W3"/>
              </a:defRPr>
            </a:lvl5pPr>
            <a:lvl6pPr marL="335271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6pPr>
            <a:lvl7pPr marL="3962301"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7pPr>
            <a:lvl8pPr marL="457188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8pPr>
            <a:lvl9pPr marL="5181470"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9pPr>
          </a:lstStyle>
          <a:p>
            <a:fld id="{5DA2776A-AD65-47E7-8A63-7EE7F79A331F}" type="slidenum">
              <a:rPr lang="en-US" altLang="en-US" sz="1067">
                <a:solidFill>
                  <a:srgbClr val="474847"/>
                </a:solidFill>
              </a:rPr>
              <a:pPr/>
              <a:t>57</a:t>
            </a:fld>
            <a:endParaRPr lang="en-US" altLang="en-US" sz="1067">
              <a:solidFill>
                <a:srgbClr val="474847"/>
              </a:solidFill>
            </a:endParaRPr>
          </a:p>
        </p:txBody>
      </p:sp>
      <p:sp>
        <p:nvSpPr>
          <p:cNvPr id="5" name="Date Placeholder 4"/>
          <p:cNvSpPr>
            <a:spLocks noGrp="1"/>
          </p:cNvSpPr>
          <p:nvPr>
            <p:ph type="dt" sz="quarter" idx="12"/>
          </p:nvPr>
        </p:nvSpPr>
        <p:spPr/>
        <p:txBody>
          <a:bodyPr/>
          <a:lstStyle/>
          <a:p>
            <a:pPr>
              <a:defRPr/>
            </a:pPr>
            <a:fld id="{A848FA51-ECCE-4F08-B695-38174CF1AFEE}" type="datetime1">
              <a:rPr lang="de-DE" smtClean="0"/>
              <a:pPr>
                <a:defRPr/>
              </a:pPr>
              <a:t>14.01.2019</a:t>
            </a:fld>
            <a:endParaRPr lang="en-US" dirty="0"/>
          </a:p>
        </p:txBody>
      </p:sp>
    </p:spTree>
    <p:extLst>
      <p:ext uri="{BB962C8B-B14F-4D97-AF65-F5344CB8AC3E}">
        <p14:creationId xmlns:p14="http://schemas.microsoft.com/office/powerpoint/2010/main" val="3537201687"/>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1"/>
          <p:cNvSpPr>
            <a:spLocks noGrp="1"/>
          </p:cNvSpPr>
          <p:nvPr>
            <p:ph type="body" sz="quarter" idx="10"/>
          </p:nvPr>
        </p:nvSpPr>
        <p:spPr>
          <a:xfrm>
            <a:off x="609600" y="1151467"/>
            <a:ext cx="10972800" cy="4861984"/>
          </a:xfrm>
        </p:spPr>
        <p:txBody>
          <a:bodyPr/>
          <a:lstStyle/>
          <a:p>
            <a:pPr marL="0" indent="0">
              <a:buNone/>
            </a:pPr>
            <a:r>
              <a:rPr lang="de-DE" altLang="en-US" sz="3200" b="1" u="sng" dirty="0">
                <a:latin typeface="Arial" panose="020B0604020202020204" pitchFamily="34" charset="0"/>
                <a:ea typeface="ヒラギノ角ゴ Pro W3"/>
                <a:cs typeface="Arial" panose="020B0604020202020204" pitchFamily="34" charset="0"/>
              </a:rPr>
              <a:t>Hypothesis:</a:t>
            </a:r>
          </a:p>
          <a:p>
            <a:pPr marL="0" indent="0">
              <a:buNone/>
            </a:pPr>
            <a:r>
              <a:rPr lang="en-US" altLang="en-US" sz="2667" dirty="0">
                <a:latin typeface="Arial" panose="020B0604020202020204" pitchFamily="34" charset="0"/>
                <a:ea typeface="ヒラギノ角ゴ Pro W3"/>
                <a:cs typeface="Arial" panose="020B0604020202020204" pitchFamily="34" charset="0"/>
              </a:rPr>
              <a:t>Based on a checklist the assessor exposes the vehicle to a pre-defined number of mandatory scenarios to maintain objectivity and comparability between road tests. Additional scenarios (supplementary ones) can be tested as well according to availability.</a:t>
            </a:r>
          </a:p>
          <a:p>
            <a:pPr marL="0" indent="0">
              <a:buNone/>
            </a:pPr>
            <a:endParaRPr lang="en-US" altLang="en-US" sz="1067" dirty="0">
              <a:latin typeface="Arial" panose="020B0604020202020204" pitchFamily="34" charset="0"/>
              <a:ea typeface="ヒラギノ角ゴ Pro W3"/>
              <a:cs typeface="Arial" panose="020B0604020202020204" pitchFamily="34" charset="0"/>
            </a:endParaRPr>
          </a:p>
          <a:p>
            <a:pPr marL="0" indent="0">
              <a:buNone/>
            </a:pPr>
            <a:r>
              <a:rPr lang="de-DE" altLang="en-US" sz="2667" dirty="0">
                <a:latin typeface="Arial" panose="020B0604020202020204" pitchFamily="34" charset="0"/>
                <a:ea typeface="ヒラギノ角ゴ Pro W3"/>
                <a:cs typeface="Arial" panose="020B0604020202020204" pitchFamily="34" charset="0"/>
              </a:rPr>
              <a:t>Comments should be provided on the checklist after a scenario has been completed indicating whether it was successful or not. Additional comments – if necessary – can be provided as well.</a:t>
            </a:r>
            <a:endParaRPr lang="en-US" altLang="en-US" sz="2667" dirty="0">
              <a:latin typeface="Arial" panose="020B0604020202020204" pitchFamily="34" charset="0"/>
              <a:ea typeface="ヒラギノ角ゴ Pro W3"/>
              <a:cs typeface="Arial" panose="020B0604020202020204" pitchFamily="34" charset="0"/>
            </a:endParaRPr>
          </a:p>
        </p:txBody>
      </p:sp>
      <p:sp>
        <p:nvSpPr>
          <p:cNvPr id="3" name="Title 2"/>
          <p:cNvSpPr>
            <a:spLocks noGrp="1"/>
          </p:cNvSpPr>
          <p:nvPr>
            <p:ph type="title"/>
          </p:nvPr>
        </p:nvSpPr>
        <p:spPr>
          <a:xfrm>
            <a:off x="609600" y="182034"/>
            <a:ext cx="10972800" cy="469900"/>
          </a:xfrm>
        </p:spPr>
        <p:txBody>
          <a:bodyPr>
            <a:noAutofit/>
          </a:bodyPr>
          <a:lstStyle/>
          <a:p>
            <a:r>
              <a:rPr lang="de-DE" sz="3200" b="1" dirty="0">
                <a:latin typeface="+mn-lt"/>
              </a:rPr>
              <a:t>Which assessment approach is considered?</a:t>
            </a:r>
          </a:p>
        </p:txBody>
      </p:sp>
      <p:sp>
        <p:nvSpPr>
          <p:cNvPr id="593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a:cs typeface="ヒラギノ角ゴ Pro W3"/>
              </a:defRPr>
            </a:lvl1pPr>
            <a:lvl2pPr marL="990575" indent="-380990">
              <a:defRPr sz="3200">
                <a:solidFill>
                  <a:schemeClr val="tx1"/>
                </a:solidFill>
                <a:latin typeface="Arial" panose="020B0604020202020204" pitchFamily="34" charset="0"/>
                <a:ea typeface="ヒラギノ角ゴ Pro W3"/>
                <a:cs typeface="ヒラギノ角ゴ Pro W3"/>
              </a:defRPr>
            </a:lvl2pPr>
            <a:lvl3pPr marL="1523962" indent="-304792">
              <a:defRPr sz="3200">
                <a:solidFill>
                  <a:schemeClr val="tx1"/>
                </a:solidFill>
                <a:latin typeface="Arial" panose="020B0604020202020204" pitchFamily="34" charset="0"/>
                <a:ea typeface="ヒラギノ角ゴ Pro W3"/>
                <a:cs typeface="ヒラギノ角ゴ Pro W3"/>
              </a:defRPr>
            </a:lvl3pPr>
            <a:lvl4pPr marL="2133547" indent="-304792">
              <a:defRPr sz="3200">
                <a:solidFill>
                  <a:schemeClr val="tx1"/>
                </a:solidFill>
                <a:latin typeface="Arial" panose="020B0604020202020204" pitchFamily="34" charset="0"/>
                <a:ea typeface="ヒラギノ角ゴ Pro W3"/>
                <a:cs typeface="ヒラギノ角ゴ Pro W3"/>
              </a:defRPr>
            </a:lvl4pPr>
            <a:lvl5pPr marL="2743131" indent="-304792">
              <a:defRPr sz="3200">
                <a:solidFill>
                  <a:schemeClr val="tx1"/>
                </a:solidFill>
                <a:latin typeface="Arial" panose="020B0604020202020204" pitchFamily="34" charset="0"/>
                <a:ea typeface="ヒラギノ角ゴ Pro W3"/>
                <a:cs typeface="ヒラギノ角ゴ Pro W3"/>
              </a:defRPr>
            </a:lvl5pPr>
            <a:lvl6pPr marL="335271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6pPr>
            <a:lvl7pPr marL="3962301"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7pPr>
            <a:lvl8pPr marL="457188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8pPr>
            <a:lvl9pPr marL="5181470"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9pPr>
          </a:lstStyle>
          <a:p>
            <a:fld id="{618D7FB8-2DB5-4862-8B5F-5991ECF59DB3}" type="slidenum">
              <a:rPr lang="en-US" altLang="en-US" sz="1067">
                <a:solidFill>
                  <a:srgbClr val="474847"/>
                </a:solidFill>
              </a:rPr>
              <a:pPr/>
              <a:t>58</a:t>
            </a:fld>
            <a:endParaRPr lang="en-US" altLang="en-US" sz="1067">
              <a:solidFill>
                <a:srgbClr val="474847"/>
              </a:solidFill>
            </a:endParaRPr>
          </a:p>
        </p:txBody>
      </p:sp>
      <p:sp>
        <p:nvSpPr>
          <p:cNvPr id="5" name="Date Placeholder 4"/>
          <p:cNvSpPr>
            <a:spLocks noGrp="1"/>
          </p:cNvSpPr>
          <p:nvPr>
            <p:ph type="dt" sz="quarter" idx="12"/>
          </p:nvPr>
        </p:nvSpPr>
        <p:spPr/>
        <p:txBody>
          <a:bodyPr/>
          <a:lstStyle/>
          <a:p>
            <a:pPr>
              <a:defRPr/>
            </a:pPr>
            <a:fld id="{EACD3CC7-68BA-4580-8D53-E4EFC072637A}" type="datetime1">
              <a:rPr lang="de-DE" smtClean="0"/>
              <a:pPr>
                <a:defRPr/>
              </a:pPr>
              <a:t>14.01.2019</a:t>
            </a:fld>
            <a:endParaRPr lang="en-US" dirty="0"/>
          </a:p>
        </p:txBody>
      </p:sp>
    </p:spTree>
    <p:extLst>
      <p:ext uri="{BB962C8B-B14F-4D97-AF65-F5344CB8AC3E}">
        <p14:creationId xmlns:p14="http://schemas.microsoft.com/office/powerpoint/2010/main" val="1504225854"/>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33" y="363240"/>
            <a:ext cx="6597270" cy="645528"/>
          </a:xfrm>
        </p:spPr>
        <p:txBody>
          <a:bodyPr>
            <a:normAutofit fontScale="90000"/>
          </a:bodyPr>
          <a:lstStyle/>
          <a:p>
            <a:r>
              <a:rPr lang="de-DE" b="1" dirty="0"/>
              <a:t>OICA proposal for checklists as integral part of the road test</a:t>
            </a:r>
            <a:endParaRPr lang="en-US" b="1" dirty="0"/>
          </a:p>
        </p:txBody>
      </p:sp>
      <p:graphicFrame>
        <p:nvGraphicFramePr>
          <p:cNvPr id="3" name="Table 2"/>
          <p:cNvGraphicFramePr>
            <a:graphicFrameLocks noGrp="1"/>
          </p:cNvGraphicFramePr>
          <p:nvPr>
            <p:extLst/>
          </p:nvPr>
        </p:nvGraphicFramePr>
        <p:xfrm>
          <a:off x="7411456" y="481263"/>
          <a:ext cx="4616114" cy="2578975"/>
        </p:xfrm>
        <a:graphic>
          <a:graphicData uri="http://schemas.openxmlformats.org/drawingml/2006/table">
            <a:tbl>
              <a:tblPr firstRow="1" firstCol="1" bandRow="1">
                <a:tableStyleId>{5C22544A-7EE6-4342-B048-85BDC9FD1C3A}</a:tableStyleId>
              </a:tblPr>
              <a:tblGrid>
                <a:gridCol w="377746">
                  <a:extLst>
                    <a:ext uri="{9D8B030D-6E8A-4147-A177-3AD203B41FA5}">
                      <a16:colId xmlns:a16="http://schemas.microsoft.com/office/drawing/2014/main" val="1054529564"/>
                    </a:ext>
                  </a:extLst>
                </a:gridCol>
                <a:gridCol w="1456025">
                  <a:extLst>
                    <a:ext uri="{9D8B030D-6E8A-4147-A177-3AD203B41FA5}">
                      <a16:colId xmlns:a16="http://schemas.microsoft.com/office/drawing/2014/main" val="3664790337"/>
                    </a:ext>
                  </a:extLst>
                </a:gridCol>
                <a:gridCol w="437155">
                  <a:extLst>
                    <a:ext uri="{9D8B030D-6E8A-4147-A177-3AD203B41FA5}">
                      <a16:colId xmlns:a16="http://schemas.microsoft.com/office/drawing/2014/main" val="2742814340"/>
                    </a:ext>
                  </a:extLst>
                </a:gridCol>
                <a:gridCol w="437155">
                  <a:extLst>
                    <a:ext uri="{9D8B030D-6E8A-4147-A177-3AD203B41FA5}">
                      <a16:colId xmlns:a16="http://schemas.microsoft.com/office/drawing/2014/main" val="1708254199"/>
                    </a:ext>
                  </a:extLst>
                </a:gridCol>
                <a:gridCol w="1908033">
                  <a:extLst>
                    <a:ext uri="{9D8B030D-6E8A-4147-A177-3AD203B41FA5}">
                      <a16:colId xmlns:a16="http://schemas.microsoft.com/office/drawing/2014/main" val="2190879752"/>
                    </a:ext>
                  </a:extLst>
                </a:gridCol>
              </a:tblGrid>
              <a:tr h="186677">
                <a:tc gridSpan="2">
                  <a:txBody>
                    <a:bodyPr/>
                    <a:lstStyle/>
                    <a:p>
                      <a:pPr marL="0" marR="0">
                        <a:lnSpc>
                          <a:spcPct val="107000"/>
                        </a:lnSpc>
                        <a:spcBef>
                          <a:spcPts val="0"/>
                        </a:spcBef>
                        <a:spcAft>
                          <a:spcPts val="0"/>
                        </a:spcAft>
                      </a:pPr>
                      <a:r>
                        <a:rPr lang="en-US" sz="700" dirty="0">
                          <a:effectLst/>
                        </a:rPr>
                        <a:t>Brief description of test route/location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hMerge="1">
                  <a:txBody>
                    <a:bodyPr/>
                    <a:lstStyle/>
                    <a:p>
                      <a:endParaRPr lang="en-US"/>
                    </a:p>
                  </a:txBody>
                  <a:tcPr/>
                </a:tc>
                <a:tc gridSpan="3">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232725"/>
                  </a:ext>
                </a:extLst>
              </a:tr>
              <a:tr h="91226">
                <a:tc gridSpan="2">
                  <a:txBody>
                    <a:bodyPr/>
                    <a:lstStyle/>
                    <a:p>
                      <a:pPr marL="0" marR="0">
                        <a:lnSpc>
                          <a:spcPct val="107000"/>
                        </a:lnSpc>
                        <a:spcBef>
                          <a:spcPts val="0"/>
                        </a:spcBef>
                        <a:spcAft>
                          <a:spcPts val="0"/>
                        </a:spcAft>
                      </a:pPr>
                      <a:r>
                        <a:rPr lang="en-US" sz="700" dirty="0">
                          <a:effectLst/>
                        </a:rPr>
                        <a:t>Date/time of test drive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hMerge="1">
                  <a:txBody>
                    <a:bodyPr/>
                    <a:lstStyle/>
                    <a:p>
                      <a:endParaRPr lang="en-US"/>
                    </a:p>
                  </a:txBody>
                  <a:tcPr/>
                </a:tc>
                <a:tc gridSpan="3">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7592301"/>
                  </a:ext>
                </a:extLst>
              </a:tr>
              <a:tr h="91226">
                <a:tc rowSpan="2">
                  <a:txBody>
                    <a:bodyPr/>
                    <a:lstStyle/>
                    <a:p>
                      <a:pPr marL="0" marR="0">
                        <a:lnSpc>
                          <a:spcPct val="107000"/>
                        </a:lnSpc>
                        <a:spcBef>
                          <a:spcPts val="0"/>
                        </a:spcBef>
                        <a:spcAft>
                          <a:spcPts val="0"/>
                        </a:spcAft>
                      </a:pPr>
                      <a:r>
                        <a:rPr lang="en-US" sz="700" dirty="0">
                          <a:effectLst/>
                        </a:rPr>
                        <a:t>Item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rowSpan="2">
                  <a:txBody>
                    <a:bodyPr/>
                    <a:lstStyle/>
                    <a:p>
                      <a:pPr marL="0" marR="0">
                        <a:lnSpc>
                          <a:spcPct val="107000"/>
                        </a:lnSpc>
                        <a:spcBef>
                          <a:spcPts val="0"/>
                        </a:spcBef>
                        <a:spcAft>
                          <a:spcPts val="0"/>
                        </a:spcAft>
                      </a:pPr>
                      <a:r>
                        <a:rPr lang="en-US" sz="700" dirty="0">
                          <a:effectLst/>
                        </a:rPr>
                        <a:t>Situation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gridSpan="2">
                  <a:txBody>
                    <a:bodyPr/>
                    <a:lstStyle/>
                    <a:p>
                      <a:pPr marL="0" marR="0">
                        <a:lnSpc>
                          <a:spcPct val="107000"/>
                        </a:lnSpc>
                        <a:spcBef>
                          <a:spcPts val="0"/>
                        </a:spcBef>
                        <a:spcAft>
                          <a:spcPts val="0"/>
                        </a:spcAft>
                      </a:pPr>
                      <a:r>
                        <a:rPr lang="en-US" sz="700" dirty="0">
                          <a:effectLst/>
                        </a:rPr>
                        <a:t>Pass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hMerge="1">
                  <a:txBody>
                    <a:bodyPr/>
                    <a:lstStyle/>
                    <a:p>
                      <a:endParaRPr lang="en-US"/>
                    </a:p>
                  </a:txBody>
                  <a:tcPr/>
                </a:tc>
                <a:tc rowSpan="2">
                  <a:txBody>
                    <a:bodyPr/>
                    <a:lstStyle/>
                    <a:p>
                      <a:pPr marL="0" marR="0">
                        <a:lnSpc>
                          <a:spcPct val="107000"/>
                        </a:lnSpc>
                        <a:spcBef>
                          <a:spcPts val="0"/>
                        </a:spcBef>
                        <a:spcAft>
                          <a:spcPts val="0"/>
                        </a:spcAft>
                      </a:pPr>
                      <a:r>
                        <a:rPr lang="en-US" sz="700" dirty="0">
                          <a:effectLst/>
                        </a:rPr>
                        <a:t>Comments (must be filled out in case of “no/unclear”)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2159904604"/>
                  </a:ext>
                </a:extLst>
              </a:tr>
              <a:tr h="28212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700" dirty="0">
                          <a:effectLst/>
                        </a:rPr>
                        <a:t>Yes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No/</a:t>
                      </a:r>
                    </a:p>
                    <a:p>
                      <a:pPr marL="0" marR="0">
                        <a:lnSpc>
                          <a:spcPct val="107000"/>
                        </a:lnSpc>
                        <a:spcBef>
                          <a:spcPts val="0"/>
                        </a:spcBef>
                        <a:spcAft>
                          <a:spcPts val="0"/>
                        </a:spcAft>
                      </a:pPr>
                      <a:r>
                        <a:rPr lang="en-US" sz="700" dirty="0">
                          <a:effectLst/>
                        </a:rPr>
                        <a:t>unclear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vMerge="1">
                  <a:txBody>
                    <a:bodyPr/>
                    <a:lstStyle/>
                    <a:p>
                      <a:endParaRPr lang="en-US"/>
                    </a:p>
                  </a:txBody>
                  <a:tcPr/>
                </a:tc>
                <a:extLst>
                  <a:ext uri="{0D108BD9-81ED-4DB2-BD59-A6C34878D82A}">
                    <a16:rowId xmlns:a16="http://schemas.microsoft.com/office/drawing/2014/main" val="384913921"/>
                  </a:ext>
                </a:extLst>
              </a:tr>
              <a:tr h="186677">
                <a:tc gridSpan="2">
                  <a:txBody>
                    <a:bodyPr/>
                    <a:lstStyle/>
                    <a:p>
                      <a:pPr marL="0" marR="0">
                        <a:lnSpc>
                          <a:spcPct val="107000"/>
                        </a:lnSpc>
                        <a:spcBef>
                          <a:spcPts val="0"/>
                        </a:spcBef>
                        <a:spcAft>
                          <a:spcPts val="0"/>
                        </a:spcAft>
                      </a:pPr>
                      <a:r>
                        <a:rPr lang="en-US" sz="700" dirty="0">
                          <a:effectLst/>
                        </a:rPr>
                        <a:t>Part A: mandatory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hMerge="1">
                  <a:txBody>
                    <a:bodyPr/>
                    <a:lstStyle/>
                    <a:p>
                      <a:endParaRPr lang="en-US"/>
                    </a:p>
                  </a:txBody>
                  <a:tcPr/>
                </a:tc>
                <a:tc gridSpan="3">
                  <a:txBody>
                    <a:bodyPr/>
                    <a:lstStyle/>
                    <a:p>
                      <a:pPr marL="0" marR="0">
                        <a:lnSpc>
                          <a:spcPct val="107000"/>
                        </a:lnSpc>
                        <a:spcBef>
                          <a:spcPts val="0"/>
                        </a:spcBef>
                        <a:spcAft>
                          <a:spcPts val="0"/>
                        </a:spcAft>
                      </a:pPr>
                      <a:r>
                        <a:rPr lang="en-US" sz="700" dirty="0">
                          <a:effectLst/>
                        </a:rPr>
                        <a:t>All lines in Part A have to be evaluated during the test drive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5934409"/>
                  </a:ext>
                </a:extLst>
              </a:tr>
              <a:tr h="91226">
                <a:tc>
                  <a:txBody>
                    <a:bodyPr/>
                    <a:lstStyle/>
                    <a:p>
                      <a:pPr marL="0" marR="0">
                        <a:lnSpc>
                          <a:spcPct val="107000"/>
                        </a:lnSpc>
                        <a:spcBef>
                          <a:spcPts val="0"/>
                        </a:spcBef>
                        <a:spcAft>
                          <a:spcPts val="0"/>
                        </a:spcAft>
                      </a:pPr>
                      <a:r>
                        <a:rPr lang="en-US" sz="700" dirty="0">
                          <a:effectLst/>
                        </a:rPr>
                        <a:t>HA.1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Entering the highway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4130143476"/>
                  </a:ext>
                </a:extLst>
              </a:tr>
              <a:tr h="186677">
                <a:tc>
                  <a:txBody>
                    <a:bodyPr/>
                    <a:lstStyle/>
                    <a:p>
                      <a:pPr marL="0" marR="0">
                        <a:lnSpc>
                          <a:spcPct val="107000"/>
                        </a:lnSpc>
                        <a:spcBef>
                          <a:spcPts val="0"/>
                        </a:spcBef>
                        <a:spcAft>
                          <a:spcPts val="0"/>
                        </a:spcAft>
                      </a:pPr>
                      <a:r>
                        <a:rPr lang="en-US" sz="700" dirty="0">
                          <a:effectLst/>
                        </a:rPr>
                        <a:t>HA.2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Following other vehicle in same lane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3590940845"/>
                  </a:ext>
                </a:extLst>
              </a:tr>
              <a:tr h="377576">
                <a:tc>
                  <a:txBody>
                    <a:bodyPr/>
                    <a:lstStyle/>
                    <a:p>
                      <a:pPr marL="0" marR="0">
                        <a:lnSpc>
                          <a:spcPct val="107000"/>
                        </a:lnSpc>
                        <a:spcBef>
                          <a:spcPts val="0"/>
                        </a:spcBef>
                        <a:spcAft>
                          <a:spcPts val="0"/>
                        </a:spcAft>
                      </a:pPr>
                      <a:r>
                        <a:rPr lang="en-US" sz="700" dirty="0">
                          <a:effectLst/>
                        </a:rPr>
                        <a:t>HA.3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Passing a slower vehicle: lane change/Passing/merging back in previous lane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901455131"/>
                  </a:ext>
                </a:extLst>
              </a:tr>
              <a:tr h="186677">
                <a:tc>
                  <a:txBody>
                    <a:bodyPr/>
                    <a:lstStyle/>
                    <a:p>
                      <a:pPr marL="0" marR="0">
                        <a:lnSpc>
                          <a:spcPct val="107000"/>
                        </a:lnSpc>
                        <a:spcBef>
                          <a:spcPts val="0"/>
                        </a:spcBef>
                        <a:spcAft>
                          <a:spcPts val="0"/>
                        </a:spcAft>
                      </a:pPr>
                      <a:r>
                        <a:rPr lang="en-US" sz="700" dirty="0">
                          <a:effectLst/>
                        </a:rPr>
                        <a:t>HA.4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Adapting to changing speed limits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1254918937"/>
                  </a:ext>
                </a:extLst>
              </a:tr>
              <a:tr h="186677">
                <a:tc>
                  <a:txBody>
                    <a:bodyPr/>
                    <a:lstStyle/>
                    <a:p>
                      <a:pPr marL="0" marR="0">
                        <a:lnSpc>
                          <a:spcPct val="107000"/>
                        </a:lnSpc>
                        <a:spcBef>
                          <a:spcPts val="0"/>
                        </a:spcBef>
                        <a:spcAft>
                          <a:spcPts val="0"/>
                        </a:spcAft>
                      </a:pPr>
                      <a:r>
                        <a:rPr lang="en-US" sz="700" dirty="0">
                          <a:effectLst/>
                        </a:rPr>
                        <a:t>HA.5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Merging from an ending lane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2582474625"/>
                  </a:ext>
                </a:extLst>
              </a:tr>
              <a:tr h="91226">
                <a:tc>
                  <a:txBody>
                    <a:bodyPr/>
                    <a:lstStyle/>
                    <a:p>
                      <a:pPr marL="0" marR="0">
                        <a:lnSpc>
                          <a:spcPct val="107000"/>
                        </a:lnSpc>
                        <a:spcBef>
                          <a:spcPts val="0"/>
                        </a:spcBef>
                        <a:spcAft>
                          <a:spcPts val="0"/>
                        </a:spcAft>
                      </a:pPr>
                      <a:r>
                        <a:rPr lang="en-US" sz="700" dirty="0">
                          <a:effectLst/>
                        </a:rPr>
                        <a:t>HA.6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gn="just">
                        <a:spcBef>
                          <a:spcPts val="0"/>
                        </a:spcBef>
                        <a:spcAft>
                          <a:spcPts val="0"/>
                        </a:spcAft>
                      </a:pPr>
                      <a:r>
                        <a:rPr lang="en-US" sz="700" dirty="0">
                          <a:effectLst/>
                        </a:rPr>
                        <a:t>Exiting the highway</a:t>
                      </a:r>
                      <a:endParaRPr lang="en-US" sz="800" dirty="0">
                        <a:effectLst/>
                        <a:latin typeface="Arial" panose="020B0604020202020204" pitchFamily="34" charset="0"/>
                        <a:ea typeface="MS Mincho"/>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573626414"/>
                  </a:ext>
                </a:extLst>
              </a:tr>
              <a:tr h="91226">
                <a:tc>
                  <a:txBody>
                    <a:bodyPr/>
                    <a:lstStyle/>
                    <a:p>
                      <a:pPr marL="0" marR="0">
                        <a:lnSpc>
                          <a:spcPct val="107000"/>
                        </a:lnSpc>
                        <a:spcBef>
                          <a:spcPts val="0"/>
                        </a:spcBef>
                        <a:spcAft>
                          <a:spcPts val="0"/>
                        </a:spcAft>
                      </a:pPr>
                      <a:r>
                        <a:rPr lang="en-US" sz="700" dirty="0">
                          <a:effectLst/>
                        </a:rPr>
                        <a:t>HA.7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1815182418"/>
                  </a:ext>
                </a:extLst>
              </a:tr>
              <a:tr h="91226">
                <a:tc>
                  <a:txBody>
                    <a:bodyPr/>
                    <a:lstStyle/>
                    <a:p>
                      <a:pPr marL="0" marR="0">
                        <a:lnSpc>
                          <a:spcPct val="107000"/>
                        </a:lnSpc>
                        <a:spcBef>
                          <a:spcPts val="0"/>
                        </a:spcBef>
                        <a:spcAft>
                          <a:spcPts val="0"/>
                        </a:spcAft>
                      </a:pPr>
                      <a:r>
                        <a:rPr lang="en-US" sz="700" dirty="0">
                          <a:effectLst/>
                        </a:rPr>
                        <a:t>HA.8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1881820785"/>
                  </a:ext>
                </a:extLst>
              </a:tr>
              <a:tr h="91226">
                <a:tc>
                  <a:txBody>
                    <a:bodyPr/>
                    <a:lstStyle/>
                    <a:p>
                      <a:pPr marL="0" marR="0">
                        <a:lnSpc>
                          <a:spcPct val="107000"/>
                        </a:lnSpc>
                        <a:spcBef>
                          <a:spcPts val="0"/>
                        </a:spcBef>
                        <a:spcAft>
                          <a:spcPts val="0"/>
                        </a:spcAft>
                      </a:pPr>
                      <a:r>
                        <a:rPr lang="en-US" sz="700" dirty="0">
                          <a:effectLst/>
                        </a:rPr>
                        <a:t>HA.9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3220509580"/>
                  </a:ext>
                </a:extLst>
              </a:tr>
              <a:tr h="186677">
                <a:tc>
                  <a:txBody>
                    <a:bodyPr/>
                    <a:lstStyle/>
                    <a:p>
                      <a:pPr marL="0" marR="0">
                        <a:lnSpc>
                          <a:spcPct val="107000"/>
                        </a:lnSpc>
                        <a:spcBef>
                          <a:spcPts val="0"/>
                        </a:spcBef>
                        <a:spcAft>
                          <a:spcPts val="0"/>
                        </a:spcAft>
                      </a:pPr>
                      <a:r>
                        <a:rPr lang="en-US" sz="700" dirty="0">
                          <a:effectLst/>
                        </a:rPr>
                        <a:t>HA.10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6305" marR="66305" marT="0" marB="0"/>
                </a:tc>
                <a:extLst>
                  <a:ext uri="{0D108BD9-81ED-4DB2-BD59-A6C34878D82A}">
                    <a16:rowId xmlns:a16="http://schemas.microsoft.com/office/drawing/2014/main" val="737675180"/>
                  </a:ext>
                </a:extLst>
              </a:tr>
            </a:tbl>
          </a:graphicData>
        </a:graphic>
      </p:graphicFrame>
      <p:graphicFrame>
        <p:nvGraphicFramePr>
          <p:cNvPr id="4" name="Table 3"/>
          <p:cNvGraphicFramePr>
            <a:graphicFrameLocks noGrp="1"/>
          </p:cNvGraphicFramePr>
          <p:nvPr>
            <p:extLst/>
          </p:nvPr>
        </p:nvGraphicFramePr>
        <p:xfrm>
          <a:off x="7411456" y="3302754"/>
          <a:ext cx="4596063" cy="2537979"/>
        </p:xfrm>
        <a:graphic>
          <a:graphicData uri="http://schemas.openxmlformats.org/drawingml/2006/table">
            <a:tbl>
              <a:tblPr firstRow="1" firstCol="1" bandRow="1">
                <a:tableStyleId>{5C22544A-7EE6-4342-B048-85BDC9FD1C3A}</a:tableStyleId>
              </a:tblPr>
              <a:tblGrid>
                <a:gridCol w="386978">
                  <a:extLst>
                    <a:ext uri="{9D8B030D-6E8A-4147-A177-3AD203B41FA5}">
                      <a16:colId xmlns:a16="http://schemas.microsoft.com/office/drawing/2014/main" val="746671897"/>
                    </a:ext>
                  </a:extLst>
                </a:gridCol>
                <a:gridCol w="1491616">
                  <a:extLst>
                    <a:ext uri="{9D8B030D-6E8A-4147-A177-3AD203B41FA5}">
                      <a16:colId xmlns:a16="http://schemas.microsoft.com/office/drawing/2014/main" val="409203018"/>
                    </a:ext>
                  </a:extLst>
                </a:gridCol>
                <a:gridCol w="314959">
                  <a:extLst>
                    <a:ext uri="{9D8B030D-6E8A-4147-A177-3AD203B41FA5}">
                      <a16:colId xmlns:a16="http://schemas.microsoft.com/office/drawing/2014/main" val="1708266911"/>
                    </a:ext>
                  </a:extLst>
                </a:gridCol>
                <a:gridCol w="447839">
                  <a:extLst>
                    <a:ext uri="{9D8B030D-6E8A-4147-A177-3AD203B41FA5}">
                      <a16:colId xmlns:a16="http://schemas.microsoft.com/office/drawing/2014/main" val="3898596866"/>
                    </a:ext>
                  </a:extLst>
                </a:gridCol>
                <a:gridCol w="1954671">
                  <a:extLst>
                    <a:ext uri="{9D8B030D-6E8A-4147-A177-3AD203B41FA5}">
                      <a16:colId xmlns:a16="http://schemas.microsoft.com/office/drawing/2014/main" val="2577269712"/>
                    </a:ext>
                  </a:extLst>
                </a:gridCol>
              </a:tblGrid>
              <a:tr h="405242">
                <a:tc gridSpan="2">
                  <a:txBody>
                    <a:bodyPr/>
                    <a:lstStyle/>
                    <a:p>
                      <a:pPr marL="0" marR="0">
                        <a:lnSpc>
                          <a:spcPct val="107000"/>
                        </a:lnSpc>
                        <a:spcBef>
                          <a:spcPts val="0"/>
                        </a:spcBef>
                        <a:spcAft>
                          <a:spcPts val="0"/>
                        </a:spcAft>
                      </a:pPr>
                      <a:r>
                        <a:rPr lang="en-US" sz="700" dirty="0">
                          <a:effectLst/>
                        </a:rPr>
                        <a:t>Part B: supplementary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hMerge="1">
                  <a:txBody>
                    <a:bodyPr/>
                    <a:lstStyle/>
                    <a:p>
                      <a:endParaRPr lang="en-US"/>
                    </a:p>
                  </a:txBody>
                  <a:tcPr/>
                </a:tc>
                <a:tc gridSpan="3">
                  <a:txBody>
                    <a:bodyPr/>
                    <a:lstStyle/>
                    <a:p>
                      <a:pPr marL="0" marR="0">
                        <a:lnSpc>
                          <a:spcPct val="107000"/>
                        </a:lnSpc>
                        <a:spcBef>
                          <a:spcPts val="0"/>
                        </a:spcBef>
                        <a:spcAft>
                          <a:spcPts val="0"/>
                        </a:spcAft>
                      </a:pPr>
                      <a:r>
                        <a:rPr lang="en-US" sz="700" dirty="0">
                          <a:effectLst/>
                        </a:rPr>
                        <a:t>If any of the following situations is encountered during the test drive this shall be noted in the respective line.</a:t>
                      </a:r>
                    </a:p>
                    <a:p>
                      <a:pPr marL="0" marR="0">
                        <a:lnSpc>
                          <a:spcPct val="107000"/>
                        </a:lnSpc>
                        <a:spcBef>
                          <a:spcPts val="0"/>
                        </a:spcBef>
                        <a:spcAft>
                          <a:spcPts val="0"/>
                        </a:spcAft>
                      </a:pPr>
                      <a:r>
                        <a:rPr lang="en-US" sz="700" dirty="0">
                          <a:effectLst/>
                        </a:rPr>
                        <a:t>Additional lines may be added for situations not listed which were observed.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6148616"/>
                  </a:ext>
                </a:extLst>
              </a:tr>
              <a:tr h="303932">
                <a:tc>
                  <a:txBody>
                    <a:bodyPr/>
                    <a:lstStyle/>
                    <a:p>
                      <a:pPr marL="0" marR="0">
                        <a:lnSpc>
                          <a:spcPct val="107000"/>
                        </a:lnSpc>
                        <a:spcBef>
                          <a:spcPts val="0"/>
                        </a:spcBef>
                        <a:spcAft>
                          <a:spcPts val="0"/>
                        </a:spcAft>
                      </a:pPr>
                      <a:r>
                        <a:rPr lang="en-US" sz="700" dirty="0">
                          <a:effectLst/>
                        </a:rPr>
                        <a:t>HB.1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Situation involving an emergency vehicle (police, ambulance, fire brigade)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extLst>
                  <a:ext uri="{0D108BD9-81ED-4DB2-BD59-A6C34878D82A}">
                    <a16:rowId xmlns:a16="http://schemas.microsoft.com/office/drawing/2014/main" val="1335165957"/>
                  </a:ext>
                </a:extLst>
              </a:tr>
              <a:tr h="202621">
                <a:tc>
                  <a:txBody>
                    <a:bodyPr/>
                    <a:lstStyle/>
                    <a:p>
                      <a:pPr marL="0" marR="0">
                        <a:lnSpc>
                          <a:spcPct val="107000"/>
                        </a:lnSpc>
                        <a:spcBef>
                          <a:spcPts val="0"/>
                        </a:spcBef>
                        <a:spcAft>
                          <a:spcPts val="0"/>
                        </a:spcAft>
                      </a:pPr>
                      <a:r>
                        <a:rPr lang="en-US" sz="700" dirty="0">
                          <a:effectLst/>
                        </a:rPr>
                        <a:t>HB.2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Policeman or roadman directing traffic</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extLst>
                  <a:ext uri="{0D108BD9-81ED-4DB2-BD59-A6C34878D82A}">
                    <a16:rowId xmlns:a16="http://schemas.microsoft.com/office/drawing/2014/main" val="3861896379"/>
                  </a:ext>
                </a:extLst>
              </a:tr>
              <a:tr h="202621">
                <a:tc>
                  <a:txBody>
                    <a:bodyPr/>
                    <a:lstStyle/>
                    <a:p>
                      <a:pPr marL="0" marR="0">
                        <a:lnSpc>
                          <a:spcPct val="107000"/>
                        </a:lnSpc>
                        <a:spcBef>
                          <a:spcPts val="0"/>
                        </a:spcBef>
                        <a:spcAft>
                          <a:spcPts val="0"/>
                        </a:spcAft>
                      </a:pPr>
                      <a:r>
                        <a:rPr lang="en-US" sz="700" dirty="0">
                          <a:effectLst/>
                        </a:rPr>
                        <a:t>HB.3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Objects/obstacles on the road (e.g. lost cargo)</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extLst>
                  <a:ext uri="{0D108BD9-81ED-4DB2-BD59-A6C34878D82A}">
                    <a16:rowId xmlns:a16="http://schemas.microsoft.com/office/drawing/2014/main" val="1023764519"/>
                  </a:ext>
                </a:extLst>
              </a:tr>
              <a:tr h="303932">
                <a:tc>
                  <a:txBody>
                    <a:bodyPr/>
                    <a:lstStyle/>
                    <a:p>
                      <a:pPr marL="0" marR="0">
                        <a:lnSpc>
                          <a:spcPct val="107000"/>
                        </a:lnSpc>
                        <a:spcBef>
                          <a:spcPts val="0"/>
                        </a:spcBef>
                        <a:spcAft>
                          <a:spcPts val="0"/>
                        </a:spcAft>
                      </a:pPr>
                      <a:r>
                        <a:rPr lang="en-US" sz="700" dirty="0">
                          <a:effectLst/>
                        </a:rPr>
                        <a:t>HB.4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Driving through construction site (if possible with modified lane markings)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extLst>
                  <a:ext uri="{0D108BD9-81ED-4DB2-BD59-A6C34878D82A}">
                    <a16:rowId xmlns:a16="http://schemas.microsoft.com/office/drawing/2014/main" val="3355325232"/>
                  </a:ext>
                </a:extLst>
              </a:tr>
              <a:tr h="202621">
                <a:tc>
                  <a:txBody>
                    <a:bodyPr/>
                    <a:lstStyle/>
                    <a:p>
                      <a:pPr marL="0" marR="0">
                        <a:lnSpc>
                          <a:spcPct val="107000"/>
                        </a:lnSpc>
                        <a:spcBef>
                          <a:spcPts val="0"/>
                        </a:spcBef>
                        <a:spcAft>
                          <a:spcPts val="0"/>
                        </a:spcAft>
                      </a:pPr>
                      <a:r>
                        <a:rPr lang="en-US" sz="700" dirty="0">
                          <a:effectLst/>
                        </a:rPr>
                        <a:t>HB.5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Driving through area with no/bad lane markings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extLst>
                  <a:ext uri="{0D108BD9-81ED-4DB2-BD59-A6C34878D82A}">
                    <a16:rowId xmlns:a16="http://schemas.microsoft.com/office/drawing/2014/main" val="2492688506"/>
                  </a:ext>
                </a:extLst>
              </a:tr>
              <a:tr h="140346">
                <a:tc>
                  <a:txBody>
                    <a:bodyPr/>
                    <a:lstStyle/>
                    <a:p>
                      <a:pPr marL="0" marR="0">
                        <a:lnSpc>
                          <a:spcPct val="107000"/>
                        </a:lnSpc>
                        <a:spcBef>
                          <a:spcPts val="0"/>
                        </a:spcBef>
                        <a:spcAft>
                          <a:spcPts val="0"/>
                        </a:spcAft>
                      </a:pPr>
                      <a:r>
                        <a:rPr lang="en-US" sz="700" dirty="0">
                          <a:effectLst/>
                        </a:rPr>
                        <a:t>HB.6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Safely approaching end of traffic jam</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extLst>
                  <a:ext uri="{0D108BD9-81ED-4DB2-BD59-A6C34878D82A}">
                    <a16:rowId xmlns:a16="http://schemas.microsoft.com/office/drawing/2014/main" val="568658670"/>
                  </a:ext>
                </a:extLst>
              </a:tr>
              <a:tr h="101311">
                <a:tc>
                  <a:txBody>
                    <a:bodyPr/>
                    <a:lstStyle/>
                    <a:p>
                      <a:pPr marL="0" marR="0">
                        <a:lnSpc>
                          <a:spcPct val="107000"/>
                        </a:lnSpc>
                        <a:spcBef>
                          <a:spcPts val="0"/>
                        </a:spcBef>
                        <a:spcAft>
                          <a:spcPts val="0"/>
                        </a:spcAft>
                      </a:pPr>
                      <a:r>
                        <a:rPr lang="en-US" sz="700" dirty="0">
                          <a:effectLst/>
                        </a:rPr>
                        <a:t>HB.7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Driving in traffic jam</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extLst>
                  <a:ext uri="{0D108BD9-81ED-4DB2-BD59-A6C34878D82A}">
                    <a16:rowId xmlns:a16="http://schemas.microsoft.com/office/drawing/2014/main" val="746318714"/>
                  </a:ext>
                </a:extLst>
              </a:tr>
              <a:tr h="202621">
                <a:tc>
                  <a:txBody>
                    <a:bodyPr/>
                    <a:lstStyle/>
                    <a:p>
                      <a:pPr marL="0" marR="0">
                        <a:lnSpc>
                          <a:spcPct val="107000"/>
                        </a:lnSpc>
                        <a:spcBef>
                          <a:spcPts val="0"/>
                        </a:spcBef>
                        <a:spcAft>
                          <a:spcPts val="0"/>
                        </a:spcAft>
                      </a:pPr>
                      <a:r>
                        <a:rPr lang="en-US" sz="700" dirty="0">
                          <a:effectLst/>
                        </a:rPr>
                        <a:t>HB.8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Driving through area with bad road surface conditions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extLst>
                  <a:ext uri="{0D108BD9-81ED-4DB2-BD59-A6C34878D82A}">
                    <a16:rowId xmlns:a16="http://schemas.microsoft.com/office/drawing/2014/main" val="1939438163"/>
                  </a:ext>
                </a:extLst>
              </a:tr>
              <a:tr h="101311">
                <a:tc>
                  <a:txBody>
                    <a:bodyPr/>
                    <a:lstStyle/>
                    <a:p>
                      <a:pPr marL="0" marR="0">
                        <a:lnSpc>
                          <a:spcPct val="107000"/>
                        </a:lnSpc>
                        <a:spcBef>
                          <a:spcPts val="0"/>
                        </a:spcBef>
                        <a:spcAft>
                          <a:spcPts val="0"/>
                        </a:spcAft>
                      </a:pPr>
                      <a:r>
                        <a:rPr lang="en-US" sz="700" dirty="0">
                          <a:effectLst/>
                        </a:rPr>
                        <a:t>HB.9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extLst>
                  <a:ext uri="{0D108BD9-81ED-4DB2-BD59-A6C34878D82A}">
                    <a16:rowId xmlns:a16="http://schemas.microsoft.com/office/drawing/2014/main" val="127489238"/>
                  </a:ext>
                </a:extLst>
              </a:tr>
              <a:tr h="101311">
                <a:tc>
                  <a:txBody>
                    <a:bodyPr/>
                    <a:lstStyle/>
                    <a:p>
                      <a:pPr marL="0" marR="0">
                        <a:lnSpc>
                          <a:spcPct val="107000"/>
                        </a:lnSpc>
                        <a:spcBef>
                          <a:spcPts val="0"/>
                        </a:spcBef>
                        <a:spcAft>
                          <a:spcPts val="0"/>
                        </a:spcAft>
                      </a:pPr>
                      <a:r>
                        <a:rPr lang="en-US" sz="700" dirty="0">
                          <a:effectLst/>
                        </a:rPr>
                        <a:t>HB.10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0506" marR="60506" marT="0" marB="0"/>
                </a:tc>
                <a:extLst>
                  <a:ext uri="{0D108BD9-81ED-4DB2-BD59-A6C34878D82A}">
                    <a16:rowId xmlns:a16="http://schemas.microsoft.com/office/drawing/2014/main" val="1731336418"/>
                  </a:ext>
                </a:extLst>
              </a:tr>
            </a:tbl>
          </a:graphicData>
        </a:graphic>
      </p:graphicFrame>
      <p:sp>
        <p:nvSpPr>
          <p:cNvPr id="5" name="TextBox 4"/>
          <p:cNvSpPr txBox="1"/>
          <p:nvPr/>
        </p:nvSpPr>
        <p:spPr>
          <a:xfrm>
            <a:off x="609601" y="1189048"/>
            <a:ext cx="6509084" cy="2677656"/>
          </a:xfrm>
          <a:prstGeom prst="rect">
            <a:avLst/>
          </a:prstGeom>
          <a:noFill/>
        </p:spPr>
        <p:txBody>
          <a:bodyPr wrap="square" rtlCol="0">
            <a:spAutoFit/>
          </a:bodyPr>
          <a:lstStyle/>
          <a:p>
            <a:pPr marL="285750" indent="-285750">
              <a:buFont typeface="Arial" panose="020B0604020202020204" pitchFamily="34" charset="0"/>
              <a:buChar char="•"/>
            </a:pPr>
            <a:r>
              <a:rPr lang="de-DE" sz="2400" dirty="0"/>
              <a:t>Suggests splitting into a mandatory and a supplementary section</a:t>
            </a:r>
          </a:p>
          <a:p>
            <a:pPr marL="285750" indent="-285750">
              <a:buFont typeface="Arial" panose="020B0604020202020204" pitchFamily="34" charset="0"/>
              <a:buChar char="•"/>
            </a:pPr>
            <a:r>
              <a:rPr lang="de-DE" sz="2400" dirty="0"/>
              <a:t>All mandatory aspects need to be covered while supplementary aspects can help to refine the understanding of the vehicle performance in real traffic</a:t>
            </a:r>
          </a:p>
          <a:p>
            <a:pPr marL="285750" indent="-285750">
              <a:buFont typeface="Arial" panose="020B0604020202020204" pitchFamily="34" charset="0"/>
              <a:buChar char="•"/>
            </a:pPr>
            <a:endParaRPr lang="en-US" sz="2400" dirty="0"/>
          </a:p>
        </p:txBody>
      </p:sp>
      <p:sp>
        <p:nvSpPr>
          <p:cNvPr id="6" name="TextBox 5"/>
          <p:cNvSpPr txBox="1"/>
          <p:nvPr/>
        </p:nvSpPr>
        <p:spPr>
          <a:xfrm>
            <a:off x="609601" y="3505392"/>
            <a:ext cx="6509084" cy="3046988"/>
          </a:xfrm>
          <a:prstGeom prst="rect">
            <a:avLst/>
          </a:prstGeom>
          <a:noFill/>
        </p:spPr>
        <p:txBody>
          <a:bodyPr wrap="square" rtlCol="0">
            <a:spAutoFit/>
          </a:bodyPr>
          <a:lstStyle/>
          <a:p>
            <a:r>
              <a:rPr lang="de-DE" sz="2400" b="1" dirty="0"/>
              <a:t>Additional considerations:</a:t>
            </a:r>
          </a:p>
          <a:p>
            <a:pPr marL="285750" indent="-285750">
              <a:buFont typeface="Arial" panose="020B0604020202020204" pitchFamily="34" charset="0"/>
              <a:buChar char="•"/>
            </a:pPr>
            <a:r>
              <a:rPr lang="de-DE" sz="2400" dirty="0"/>
              <a:t>Across the markets (e.g. the EU) similar but not same traffic rules and expected behaviors apply (example: how to approach a pedestrian crossing and when to stop)</a:t>
            </a:r>
          </a:p>
          <a:p>
            <a:pPr marL="280988" lvl="1"/>
            <a:r>
              <a:rPr lang="de-DE" sz="2400" dirty="0">
                <a:sym typeface="Wingdings" panose="05000000000000000000" pitchFamily="2" charset="2"/>
              </a:rPr>
              <a:t></a:t>
            </a:r>
            <a:r>
              <a:rPr lang="de-DE" sz="2400" dirty="0"/>
              <a:t>OICA suggests to not make this part of the road test but consider this for the „Audit“ pillar</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08576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38123"/>
            <a:ext cx="10810876" cy="1325563"/>
          </a:xfrm>
          <a:solidFill>
            <a:schemeClr val="accent1">
              <a:lumMod val="75000"/>
            </a:schemeClr>
          </a:solidFill>
        </p:spPr>
        <p:txBody>
          <a:bodyPr/>
          <a:lstStyle/>
          <a:p>
            <a:pPr marL="85725" indent="276225"/>
            <a:r>
              <a:rPr lang="en-US" b="1" dirty="0">
                <a:solidFill>
                  <a:schemeClr val="bg1"/>
                </a:solidFill>
              </a:rPr>
              <a:t>“Classical” Certification Approach</a:t>
            </a:r>
          </a:p>
        </p:txBody>
      </p:sp>
    </p:spTree>
    <p:extLst>
      <p:ext uri="{BB962C8B-B14F-4D97-AF65-F5344CB8AC3E}">
        <p14:creationId xmlns:p14="http://schemas.microsoft.com/office/powerpoint/2010/main" val="1030008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9776" y="0"/>
            <a:ext cx="10515600" cy="996706"/>
          </a:xfrm>
        </p:spPr>
        <p:txBody>
          <a:bodyPr>
            <a:normAutofit/>
          </a:bodyPr>
          <a:lstStyle/>
          <a:p>
            <a:pPr>
              <a:defRPr/>
            </a:pPr>
            <a:r>
              <a:rPr lang="de-DE" sz="3200" b="1" dirty="0">
                <a:latin typeface="+mn-lt"/>
              </a:rPr>
              <a:t>Examples for a Checklist – Highway driving (1/2)</a:t>
            </a:r>
            <a:endParaRPr lang="en-US" sz="3200" b="1" dirty="0">
              <a:latin typeface="+mn-lt"/>
            </a:endParaRPr>
          </a:p>
        </p:txBody>
      </p:sp>
      <p:sp>
        <p:nvSpPr>
          <p:cNvPr id="604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a:cs typeface="ヒラギノ角ゴ Pro W3"/>
              </a:defRPr>
            </a:lvl1pPr>
            <a:lvl2pPr marL="990575" indent="-380990">
              <a:defRPr sz="3200">
                <a:solidFill>
                  <a:schemeClr val="tx1"/>
                </a:solidFill>
                <a:latin typeface="Arial" panose="020B0604020202020204" pitchFamily="34" charset="0"/>
                <a:ea typeface="ヒラギノ角ゴ Pro W3"/>
                <a:cs typeface="ヒラギノ角ゴ Pro W3"/>
              </a:defRPr>
            </a:lvl2pPr>
            <a:lvl3pPr marL="1523962" indent="-304792">
              <a:defRPr sz="3200">
                <a:solidFill>
                  <a:schemeClr val="tx1"/>
                </a:solidFill>
                <a:latin typeface="Arial" panose="020B0604020202020204" pitchFamily="34" charset="0"/>
                <a:ea typeface="ヒラギノ角ゴ Pro W3"/>
                <a:cs typeface="ヒラギノ角ゴ Pro W3"/>
              </a:defRPr>
            </a:lvl3pPr>
            <a:lvl4pPr marL="2133547" indent="-304792">
              <a:defRPr sz="3200">
                <a:solidFill>
                  <a:schemeClr val="tx1"/>
                </a:solidFill>
                <a:latin typeface="Arial" panose="020B0604020202020204" pitchFamily="34" charset="0"/>
                <a:ea typeface="ヒラギノ角ゴ Pro W3"/>
                <a:cs typeface="ヒラギノ角ゴ Pro W3"/>
              </a:defRPr>
            </a:lvl4pPr>
            <a:lvl5pPr marL="2743131" indent="-304792">
              <a:defRPr sz="3200">
                <a:solidFill>
                  <a:schemeClr val="tx1"/>
                </a:solidFill>
                <a:latin typeface="Arial" panose="020B0604020202020204" pitchFamily="34" charset="0"/>
                <a:ea typeface="ヒラギノ角ゴ Pro W3"/>
                <a:cs typeface="ヒラギノ角ゴ Pro W3"/>
              </a:defRPr>
            </a:lvl5pPr>
            <a:lvl6pPr marL="335271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6pPr>
            <a:lvl7pPr marL="3962301"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7pPr>
            <a:lvl8pPr marL="457188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8pPr>
            <a:lvl9pPr marL="5181470"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9pPr>
          </a:lstStyle>
          <a:p>
            <a:fld id="{322C2164-927A-41FA-A4B6-98D7A3F331AE}" type="slidenum">
              <a:rPr lang="en-US" altLang="en-US" sz="1067">
                <a:solidFill>
                  <a:srgbClr val="474847"/>
                </a:solidFill>
              </a:rPr>
              <a:pPr/>
              <a:t>60</a:t>
            </a:fld>
            <a:endParaRPr lang="en-US" altLang="en-US" sz="1067">
              <a:solidFill>
                <a:srgbClr val="474847"/>
              </a:solidFill>
            </a:endParaRPr>
          </a:p>
        </p:txBody>
      </p:sp>
      <p:sp>
        <p:nvSpPr>
          <p:cNvPr id="5" name="Date Placeholder 4"/>
          <p:cNvSpPr>
            <a:spLocks noGrp="1"/>
          </p:cNvSpPr>
          <p:nvPr>
            <p:ph type="dt" sz="quarter" idx="12"/>
          </p:nvPr>
        </p:nvSpPr>
        <p:spPr/>
        <p:txBody>
          <a:bodyPr/>
          <a:lstStyle/>
          <a:p>
            <a:pPr>
              <a:defRPr/>
            </a:pPr>
            <a:fld id="{EACD3CC7-68BA-4580-8D53-E4EFC072637A}" type="datetime1">
              <a:rPr lang="de-DE" smtClean="0"/>
              <a:pPr>
                <a:defRPr/>
              </a:pPr>
              <a:t>14.01.2019</a:t>
            </a:fld>
            <a:endParaRPr lang="en-US" dirty="0"/>
          </a:p>
        </p:txBody>
      </p:sp>
      <p:graphicFrame>
        <p:nvGraphicFramePr>
          <p:cNvPr id="9" name="Table 8"/>
          <p:cNvGraphicFramePr>
            <a:graphicFrameLocks noGrp="1"/>
          </p:cNvGraphicFramePr>
          <p:nvPr/>
        </p:nvGraphicFramePr>
        <p:xfrm>
          <a:off x="609600" y="1005417"/>
          <a:ext cx="10775952" cy="5039498"/>
        </p:xfrm>
        <a:graphic>
          <a:graphicData uri="http://schemas.openxmlformats.org/drawingml/2006/table">
            <a:tbl>
              <a:tblPr firstRow="1" firstCol="1" bandRow="1">
                <a:tableStyleId>{5C22544A-7EE6-4342-B048-85BDC9FD1C3A}</a:tableStyleId>
              </a:tblPr>
              <a:tblGrid>
                <a:gridCol w="881816">
                  <a:extLst>
                    <a:ext uri="{9D8B030D-6E8A-4147-A177-3AD203B41FA5}">
                      <a16:colId xmlns:a16="http://schemas.microsoft.com/office/drawing/2014/main" val="1054529564"/>
                    </a:ext>
                  </a:extLst>
                </a:gridCol>
                <a:gridCol w="3398977">
                  <a:extLst>
                    <a:ext uri="{9D8B030D-6E8A-4147-A177-3AD203B41FA5}">
                      <a16:colId xmlns:a16="http://schemas.microsoft.com/office/drawing/2014/main" val="3664790337"/>
                    </a:ext>
                  </a:extLst>
                </a:gridCol>
                <a:gridCol w="1020503">
                  <a:extLst>
                    <a:ext uri="{9D8B030D-6E8A-4147-A177-3AD203B41FA5}">
                      <a16:colId xmlns:a16="http://schemas.microsoft.com/office/drawing/2014/main" val="2742814340"/>
                    </a:ext>
                  </a:extLst>
                </a:gridCol>
                <a:gridCol w="1020503">
                  <a:extLst>
                    <a:ext uri="{9D8B030D-6E8A-4147-A177-3AD203B41FA5}">
                      <a16:colId xmlns:a16="http://schemas.microsoft.com/office/drawing/2014/main" val="1708254199"/>
                    </a:ext>
                  </a:extLst>
                </a:gridCol>
                <a:gridCol w="4454153">
                  <a:extLst>
                    <a:ext uri="{9D8B030D-6E8A-4147-A177-3AD203B41FA5}">
                      <a16:colId xmlns:a16="http://schemas.microsoft.com/office/drawing/2014/main" val="2190879752"/>
                    </a:ext>
                  </a:extLst>
                </a:gridCol>
              </a:tblGrid>
              <a:tr h="354268">
                <a:tc gridSpan="2">
                  <a:txBody>
                    <a:bodyPr/>
                    <a:lstStyle/>
                    <a:p>
                      <a:pPr marL="0" marR="0">
                        <a:lnSpc>
                          <a:spcPct val="107000"/>
                        </a:lnSpc>
                        <a:spcBef>
                          <a:spcPts val="0"/>
                        </a:spcBef>
                        <a:spcAft>
                          <a:spcPts val="0"/>
                        </a:spcAft>
                      </a:pPr>
                      <a:r>
                        <a:rPr lang="en-US" sz="1500">
                          <a:effectLst/>
                        </a:rPr>
                        <a:t>Brief description of test route/location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hMerge="1">
                  <a:txBody>
                    <a:bodyPr/>
                    <a:lstStyle/>
                    <a:p>
                      <a:endParaRPr lang="en-US"/>
                    </a:p>
                  </a:txBody>
                  <a:tcPr/>
                </a:tc>
                <a:tc gridSpan="3">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232725"/>
                  </a:ext>
                </a:extLst>
              </a:tr>
              <a:tr h="336268">
                <a:tc gridSpan="2">
                  <a:txBody>
                    <a:bodyPr/>
                    <a:lstStyle/>
                    <a:p>
                      <a:pPr marL="0" marR="0">
                        <a:lnSpc>
                          <a:spcPct val="107000"/>
                        </a:lnSpc>
                        <a:spcBef>
                          <a:spcPts val="0"/>
                        </a:spcBef>
                        <a:spcAft>
                          <a:spcPts val="0"/>
                        </a:spcAft>
                      </a:pPr>
                      <a:r>
                        <a:rPr lang="en-US" sz="1500">
                          <a:effectLst/>
                        </a:rPr>
                        <a:t>Date/time of test drive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hMerge="1">
                  <a:txBody>
                    <a:bodyPr/>
                    <a:lstStyle/>
                    <a:p>
                      <a:endParaRPr lang="en-US"/>
                    </a:p>
                  </a:txBody>
                  <a:tcPr/>
                </a:tc>
                <a:tc gridSpan="3">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7592301"/>
                  </a:ext>
                </a:extLst>
              </a:tr>
              <a:tr h="239184">
                <a:tc rowSpan="2">
                  <a:txBody>
                    <a:bodyPr/>
                    <a:lstStyle/>
                    <a:p>
                      <a:pPr marL="0" marR="0">
                        <a:lnSpc>
                          <a:spcPct val="107000"/>
                        </a:lnSpc>
                        <a:spcBef>
                          <a:spcPts val="0"/>
                        </a:spcBef>
                        <a:spcAft>
                          <a:spcPts val="0"/>
                        </a:spcAft>
                      </a:pPr>
                      <a:r>
                        <a:rPr lang="en-US" sz="1500">
                          <a:effectLst/>
                        </a:rPr>
                        <a:t>Item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rowSpan="2">
                  <a:txBody>
                    <a:bodyPr/>
                    <a:lstStyle/>
                    <a:p>
                      <a:pPr marL="0" marR="0">
                        <a:lnSpc>
                          <a:spcPct val="107000"/>
                        </a:lnSpc>
                        <a:spcBef>
                          <a:spcPts val="0"/>
                        </a:spcBef>
                        <a:spcAft>
                          <a:spcPts val="0"/>
                        </a:spcAft>
                      </a:pPr>
                      <a:r>
                        <a:rPr lang="en-US" sz="1500" dirty="0">
                          <a:effectLst/>
                        </a:rPr>
                        <a:t>Situation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gridSpan="2">
                  <a:txBody>
                    <a:bodyPr/>
                    <a:lstStyle/>
                    <a:p>
                      <a:pPr marL="0" marR="0">
                        <a:lnSpc>
                          <a:spcPct val="107000"/>
                        </a:lnSpc>
                        <a:spcBef>
                          <a:spcPts val="0"/>
                        </a:spcBef>
                        <a:spcAft>
                          <a:spcPts val="0"/>
                        </a:spcAft>
                      </a:pPr>
                      <a:r>
                        <a:rPr lang="en-US" sz="1500">
                          <a:effectLst/>
                        </a:rPr>
                        <a:t>Pass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hMerge="1">
                  <a:txBody>
                    <a:bodyPr/>
                    <a:lstStyle/>
                    <a:p>
                      <a:endParaRPr lang="en-US"/>
                    </a:p>
                  </a:txBody>
                  <a:tcPr/>
                </a:tc>
                <a:tc rowSpan="2">
                  <a:txBody>
                    <a:bodyPr/>
                    <a:lstStyle/>
                    <a:p>
                      <a:pPr marL="0" marR="0">
                        <a:lnSpc>
                          <a:spcPct val="107000"/>
                        </a:lnSpc>
                        <a:spcBef>
                          <a:spcPts val="0"/>
                        </a:spcBef>
                        <a:spcAft>
                          <a:spcPts val="0"/>
                        </a:spcAft>
                      </a:pPr>
                      <a:r>
                        <a:rPr lang="en-US" sz="1500">
                          <a:effectLst/>
                        </a:rPr>
                        <a:t>Comments (must be filled out in case of “no/unclear”)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2159904604"/>
                  </a:ext>
                </a:extLst>
              </a:tr>
              <a:tr h="47836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500">
                          <a:effectLst/>
                        </a:rPr>
                        <a:t>Yes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No/</a:t>
                      </a:r>
                    </a:p>
                    <a:p>
                      <a:pPr marL="0" marR="0">
                        <a:lnSpc>
                          <a:spcPct val="107000"/>
                        </a:lnSpc>
                        <a:spcBef>
                          <a:spcPts val="0"/>
                        </a:spcBef>
                        <a:spcAft>
                          <a:spcPts val="0"/>
                        </a:spcAft>
                      </a:pPr>
                      <a:r>
                        <a:rPr lang="en-US" sz="1500">
                          <a:effectLst/>
                        </a:rPr>
                        <a:t>unclear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vMerge="1">
                  <a:txBody>
                    <a:bodyPr/>
                    <a:lstStyle/>
                    <a:p>
                      <a:endParaRPr lang="en-US"/>
                    </a:p>
                  </a:txBody>
                  <a:tcPr/>
                </a:tc>
                <a:extLst>
                  <a:ext uri="{0D108BD9-81ED-4DB2-BD59-A6C34878D82A}">
                    <a16:rowId xmlns:a16="http://schemas.microsoft.com/office/drawing/2014/main" val="384913921"/>
                  </a:ext>
                </a:extLst>
              </a:tr>
              <a:tr h="239184">
                <a:tc gridSpan="2">
                  <a:txBody>
                    <a:bodyPr/>
                    <a:lstStyle/>
                    <a:p>
                      <a:pPr marL="0" marR="0">
                        <a:lnSpc>
                          <a:spcPct val="107000"/>
                        </a:lnSpc>
                        <a:spcBef>
                          <a:spcPts val="0"/>
                        </a:spcBef>
                        <a:spcAft>
                          <a:spcPts val="0"/>
                        </a:spcAft>
                      </a:pPr>
                      <a:r>
                        <a:rPr lang="en-US" sz="1500">
                          <a:effectLst/>
                        </a:rPr>
                        <a:t>Part A: mandatory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hMerge="1">
                  <a:txBody>
                    <a:bodyPr/>
                    <a:lstStyle/>
                    <a:p>
                      <a:endParaRPr lang="en-US"/>
                    </a:p>
                  </a:txBody>
                  <a:tcPr/>
                </a:tc>
                <a:tc gridSpan="3">
                  <a:txBody>
                    <a:bodyPr/>
                    <a:lstStyle/>
                    <a:p>
                      <a:pPr marL="0" marR="0">
                        <a:lnSpc>
                          <a:spcPct val="107000"/>
                        </a:lnSpc>
                        <a:spcBef>
                          <a:spcPts val="0"/>
                        </a:spcBef>
                        <a:spcAft>
                          <a:spcPts val="0"/>
                        </a:spcAft>
                      </a:pPr>
                      <a:r>
                        <a:rPr lang="en-US" sz="1500">
                          <a:effectLst/>
                        </a:rPr>
                        <a:t>All lines in Part A have to be evaluated during the test drive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5934409"/>
                  </a:ext>
                </a:extLst>
              </a:tr>
              <a:tr h="239184">
                <a:tc>
                  <a:txBody>
                    <a:bodyPr/>
                    <a:lstStyle/>
                    <a:p>
                      <a:pPr marL="0" marR="0">
                        <a:lnSpc>
                          <a:spcPct val="107000"/>
                        </a:lnSpc>
                        <a:spcBef>
                          <a:spcPts val="0"/>
                        </a:spcBef>
                        <a:spcAft>
                          <a:spcPts val="0"/>
                        </a:spcAft>
                      </a:pPr>
                      <a:r>
                        <a:rPr lang="en-US" sz="1500">
                          <a:effectLst/>
                        </a:rPr>
                        <a:t>HA.1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Entering the highway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4130143476"/>
                  </a:ext>
                </a:extLst>
              </a:tr>
              <a:tr h="462267">
                <a:tc>
                  <a:txBody>
                    <a:bodyPr/>
                    <a:lstStyle/>
                    <a:p>
                      <a:pPr marL="0" marR="0">
                        <a:lnSpc>
                          <a:spcPct val="107000"/>
                        </a:lnSpc>
                        <a:spcBef>
                          <a:spcPts val="0"/>
                        </a:spcBef>
                        <a:spcAft>
                          <a:spcPts val="0"/>
                        </a:spcAft>
                      </a:pPr>
                      <a:r>
                        <a:rPr lang="en-US" sz="1500">
                          <a:effectLst/>
                        </a:rPr>
                        <a:t>HA.2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Following other vehicle in same lane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3590940845"/>
                  </a:ext>
                </a:extLst>
              </a:tr>
              <a:tr h="717551">
                <a:tc>
                  <a:txBody>
                    <a:bodyPr/>
                    <a:lstStyle/>
                    <a:p>
                      <a:pPr marL="0" marR="0">
                        <a:lnSpc>
                          <a:spcPct val="107000"/>
                        </a:lnSpc>
                        <a:spcBef>
                          <a:spcPts val="0"/>
                        </a:spcBef>
                        <a:spcAft>
                          <a:spcPts val="0"/>
                        </a:spcAft>
                      </a:pPr>
                      <a:r>
                        <a:rPr lang="en-US" sz="1500">
                          <a:effectLst/>
                        </a:rPr>
                        <a:t>HA.3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Passing a slower vehicle: lane change/Passing/merging back in previous lane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901455131"/>
                  </a:ext>
                </a:extLst>
              </a:tr>
              <a:tr h="462267">
                <a:tc>
                  <a:txBody>
                    <a:bodyPr/>
                    <a:lstStyle/>
                    <a:p>
                      <a:pPr marL="0" marR="0">
                        <a:lnSpc>
                          <a:spcPct val="107000"/>
                        </a:lnSpc>
                        <a:spcBef>
                          <a:spcPts val="0"/>
                        </a:spcBef>
                        <a:spcAft>
                          <a:spcPts val="0"/>
                        </a:spcAft>
                      </a:pPr>
                      <a:r>
                        <a:rPr lang="en-US" sz="1500">
                          <a:effectLst/>
                        </a:rPr>
                        <a:t>HA.4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Adapting to changing speed limits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1254918937"/>
                  </a:ext>
                </a:extLst>
              </a:tr>
              <a:tr h="239184">
                <a:tc>
                  <a:txBody>
                    <a:bodyPr/>
                    <a:lstStyle/>
                    <a:p>
                      <a:pPr marL="0" marR="0">
                        <a:lnSpc>
                          <a:spcPct val="107000"/>
                        </a:lnSpc>
                        <a:spcBef>
                          <a:spcPts val="0"/>
                        </a:spcBef>
                        <a:spcAft>
                          <a:spcPts val="0"/>
                        </a:spcAft>
                      </a:pPr>
                      <a:r>
                        <a:rPr lang="en-US" sz="1500">
                          <a:effectLst/>
                        </a:rPr>
                        <a:t>HA.5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Merging from an ending lane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2582474625"/>
                  </a:ext>
                </a:extLst>
              </a:tr>
              <a:tr h="239184">
                <a:tc>
                  <a:txBody>
                    <a:bodyPr/>
                    <a:lstStyle/>
                    <a:p>
                      <a:pPr marL="0" marR="0">
                        <a:lnSpc>
                          <a:spcPct val="107000"/>
                        </a:lnSpc>
                        <a:spcBef>
                          <a:spcPts val="0"/>
                        </a:spcBef>
                        <a:spcAft>
                          <a:spcPts val="0"/>
                        </a:spcAft>
                      </a:pPr>
                      <a:r>
                        <a:rPr lang="en-US" sz="1500">
                          <a:effectLst/>
                        </a:rPr>
                        <a:t>HA.6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gn="just">
                        <a:spcBef>
                          <a:spcPts val="0"/>
                        </a:spcBef>
                        <a:spcAft>
                          <a:spcPts val="0"/>
                        </a:spcAft>
                      </a:pPr>
                      <a:r>
                        <a:rPr lang="en-US" sz="1500">
                          <a:effectLst/>
                        </a:rPr>
                        <a:t>Exiting the highway</a:t>
                      </a:r>
                      <a:endParaRPr lang="en-US" sz="1600">
                        <a:effectLst/>
                        <a:latin typeface="Arial" panose="020B0604020202020204" pitchFamily="34" charset="0"/>
                        <a:ea typeface="MS Mincho"/>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573626414"/>
                  </a:ext>
                </a:extLst>
              </a:tr>
              <a:tr h="239184">
                <a:tc>
                  <a:txBody>
                    <a:bodyPr/>
                    <a:lstStyle/>
                    <a:p>
                      <a:pPr marL="0" marR="0">
                        <a:lnSpc>
                          <a:spcPct val="107000"/>
                        </a:lnSpc>
                        <a:spcBef>
                          <a:spcPts val="0"/>
                        </a:spcBef>
                        <a:spcAft>
                          <a:spcPts val="0"/>
                        </a:spcAft>
                      </a:pPr>
                      <a:r>
                        <a:rPr lang="en-US" sz="1500">
                          <a:effectLst/>
                        </a:rPr>
                        <a:t>HA.7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1815182418"/>
                  </a:ext>
                </a:extLst>
              </a:tr>
              <a:tr h="239184">
                <a:tc>
                  <a:txBody>
                    <a:bodyPr/>
                    <a:lstStyle/>
                    <a:p>
                      <a:pPr marL="0" marR="0">
                        <a:lnSpc>
                          <a:spcPct val="107000"/>
                        </a:lnSpc>
                        <a:spcBef>
                          <a:spcPts val="0"/>
                        </a:spcBef>
                        <a:spcAft>
                          <a:spcPts val="0"/>
                        </a:spcAft>
                      </a:pPr>
                      <a:r>
                        <a:rPr lang="en-US" sz="1500">
                          <a:effectLst/>
                        </a:rPr>
                        <a:t>HA.8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1881820785"/>
                  </a:ext>
                </a:extLst>
              </a:tr>
              <a:tr h="239184">
                <a:tc>
                  <a:txBody>
                    <a:bodyPr/>
                    <a:lstStyle/>
                    <a:p>
                      <a:pPr marL="0" marR="0">
                        <a:lnSpc>
                          <a:spcPct val="107000"/>
                        </a:lnSpc>
                        <a:spcBef>
                          <a:spcPts val="0"/>
                        </a:spcBef>
                        <a:spcAft>
                          <a:spcPts val="0"/>
                        </a:spcAft>
                      </a:pPr>
                      <a:r>
                        <a:rPr lang="en-US" sz="1500">
                          <a:effectLst/>
                        </a:rPr>
                        <a:t>HA.9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3220509580"/>
                  </a:ext>
                </a:extLst>
              </a:tr>
              <a:tr h="239184">
                <a:tc>
                  <a:txBody>
                    <a:bodyPr/>
                    <a:lstStyle/>
                    <a:p>
                      <a:pPr marL="0" marR="0">
                        <a:lnSpc>
                          <a:spcPct val="107000"/>
                        </a:lnSpc>
                        <a:spcBef>
                          <a:spcPts val="0"/>
                        </a:spcBef>
                        <a:spcAft>
                          <a:spcPts val="0"/>
                        </a:spcAft>
                      </a:pPr>
                      <a:r>
                        <a:rPr lang="en-US" sz="1500">
                          <a:effectLst/>
                        </a:rPr>
                        <a:t>HA.10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tc>
                  <a:txBody>
                    <a:bodyPr/>
                    <a:lstStyle/>
                    <a:p>
                      <a:pPr marL="0" marR="0">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407" marR="88407" marT="0" marB="0"/>
                </a:tc>
                <a:extLst>
                  <a:ext uri="{0D108BD9-81ED-4DB2-BD59-A6C34878D82A}">
                    <a16:rowId xmlns:a16="http://schemas.microsoft.com/office/drawing/2014/main" val="737675180"/>
                  </a:ext>
                </a:extLst>
              </a:tr>
            </a:tbl>
          </a:graphicData>
        </a:graphic>
      </p:graphicFrame>
    </p:spTree>
    <p:extLst>
      <p:ext uri="{BB962C8B-B14F-4D97-AF65-F5344CB8AC3E}">
        <p14:creationId xmlns:p14="http://schemas.microsoft.com/office/powerpoint/2010/main" val="167100342"/>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1" y="350731"/>
            <a:ext cx="10515600" cy="358356"/>
          </a:xfrm>
        </p:spPr>
        <p:txBody>
          <a:bodyPr>
            <a:noAutofit/>
          </a:bodyPr>
          <a:lstStyle/>
          <a:p>
            <a:pPr>
              <a:defRPr/>
            </a:pPr>
            <a:r>
              <a:rPr lang="de-DE" sz="3200" b="1" dirty="0">
                <a:latin typeface="+mn-lt"/>
              </a:rPr>
              <a:t>Examples for a Checklist – Highway driving (2/2)</a:t>
            </a:r>
            <a:endParaRPr lang="en-US" sz="3200" dirty="0">
              <a:latin typeface="+mn-lt"/>
            </a:endParaRPr>
          </a:p>
        </p:txBody>
      </p:sp>
      <p:sp>
        <p:nvSpPr>
          <p:cNvPr id="614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a:cs typeface="ヒラギノ角ゴ Pro W3"/>
              </a:defRPr>
            </a:lvl1pPr>
            <a:lvl2pPr marL="990575" indent="-380990">
              <a:defRPr sz="3200">
                <a:solidFill>
                  <a:schemeClr val="tx1"/>
                </a:solidFill>
                <a:latin typeface="Arial" panose="020B0604020202020204" pitchFamily="34" charset="0"/>
                <a:ea typeface="ヒラギノ角ゴ Pro W3"/>
                <a:cs typeface="ヒラギノ角ゴ Pro W3"/>
              </a:defRPr>
            </a:lvl2pPr>
            <a:lvl3pPr marL="1523962" indent="-304792">
              <a:defRPr sz="3200">
                <a:solidFill>
                  <a:schemeClr val="tx1"/>
                </a:solidFill>
                <a:latin typeface="Arial" panose="020B0604020202020204" pitchFamily="34" charset="0"/>
                <a:ea typeface="ヒラギノ角ゴ Pro W3"/>
                <a:cs typeface="ヒラギノ角ゴ Pro W3"/>
              </a:defRPr>
            </a:lvl3pPr>
            <a:lvl4pPr marL="2133547" indent="-304792">
              <a:defRPr sz="3200">
                <a:solidFill>
                  <a:schemeClr val="tx1"/>
                </a:solidFill>
                <a:latin typeface="Arial" panose="020B0604020202020204" pitchFamily="34" charset="0"/>
                <a:ea typeface="ヒラギノ角ゴ Pro W3"/>
                <a:cs typeface="ヒラギノ角ゴ Pro W3"/>
              </a:defRPr>
            </a:lvl4pPr>
            <a:lvl5pPr marL="2743131" indent="-304792">
              <a:defRPr sz="3200">
                <a:solidFill>
                  <a:schemeClr val="tx1"/>
                </a:solidFill>
                <a:latin typeface="Arial" panose="020B0604020202020204" pitchFamily="34" charset="0"/>
                <a:ea typeface="ヒラギノ角ゴ Pro W3"/>
                <a:cs typeface="ヒラギノ角ゴ Pro W3"/>
              </a:defRPr>
            </a:lvl5pPr>
            <a:lvl6pPr marL="335271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6pPr>
            <a:lvl7pPr marL="3962301"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7pPr>
            <a:lvl8pPr marL="457188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8pPr>
            <a:lvl9pPr marL="5181470"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9pPr>
          </a:lstStyle>
          <a:p>
            <a:fld id="{AE631933-8F25-4885-9888-F375D95E1EB1}" type="slidenum">
              <a:rPr lang="en-US" altLang="en-US" sz="1067">
                <a:solidFill>
                  <a:srgbClr val="474847"/>
                </a:solidFill>
              </a:rPr>
              <a:pPr/>
              <a:t>61</a:t>
            </a:fld>
            <a:endParaRPr lang="en-US" altLang="en-US" sz="1067">
              <a:solidFill>
                <a:srgbClr val="474847"/>
              </a:solidFill>
            </a:endParaRPr>
          </a:p>
        </p:txBody>
      </p:sp>
      <p:sp>
        <p:nvSpPr>
          <p:cNvPr id="5" name="Date Placeholder 4"/>
          <p:cNvSpPr>
            <a:spLocks noGrp="1"/>
          </p:cNvSpPr>
          <p:nvPr>
            <p:ph type="dt" sz="quarter" idx="12"/>
          </p:nvPr>
        </p:nvSpPr>
        <p:spPr/>
        <p:txBody>
          <a:bodyPr/>
          <a:lstStyle/>
          <a:p>
            <a:pPr>
              <a:defRPr/>
            </a:pPr>
            <a:fld id="{EACD3CC7-68BA-4580-8D53-E4EFC072637A}" type="datetime1">
              <a:rPr lang="de-DE" smtClean="0"/>
              <a:pPr>
                <a:defRPr/>
              </a:pPr>
              <a:t>14.01.2019</a:t>
            </a:fld>
            <a:endParaRPr lang="en-US" dirty="0"/>
          </a:p>
        </p:txBody>
      </p:sp>
      <p:graphicFrame>
        <p:nvGraphicFramePr>
          <p:cNvPr id="7" name="Table 6"/>
          <p:cNvGraphicFramePr>
            <a:graphicFrameLocks noGrp="1"/>
          </p:cNvGraphicFramePr>
          <p:nvPr/>
        </p:nvGraphicFramePr>
        <p:xfrm>
          <a:off x="609601" y="954618"/>
          <a:ext cx="10866968" cy="4910669"/>
        </p:xfrm>
        <a:graphic>
          <a:graphicData uri="http://schemas.openxmlformats.org/drawingml/2006/table">
            <a:tbl>
              <a:tblPr firstRow="1" firstCol="1" bandRow="1">
                <a:tableStyleId>{5C22544A-7EE6-4342-B048-85BDC9FD1C3A}</a:tableStyleId>
              </a:tblPr>
              <a:tblGrid>
                <a:gridCol w="914975">
                  <a:extLst>
                    <a:ext uri="{9D8B030D-6E8A-4147-A177-3AD203B41FA5}">
                      <a16:colId xmlns:a16="http://schemas.microsoft.com/office/drawing/2014/main" val="746671897"/>
                    </a:ext>
                  </a:extLst>
                </a:gridCol>
                <a:gridCol w="3526788">
                  <a:extLst>
                    <a:ext uri="{9D8B030D-6E8A-4147-A177-3AD203B41FA5}">
                      <a16:colId xmlns:a16="http://schemas.microsoft.com/office/drawing/2014/main" val="409203018"/>
                    </a:ext>
                  </a:extLst>
                </a:gridCol>
                <a:gridCol w="744691">
                  <a:extLst>
                    <a:ext uri="{9D8B030D-6E8A-4147-A177-3AD203B41FA5}">
                      <a16:colId xmlns:a16="http://schemas.microsoft.com/office/drawing/2014/main" val="1708266911"/>
                    </a:ext>
                  </a:extLst>
                </a:gridCol>
                <a:gridCol w="1058875">
                  <a:extLst>
                    <a:ext uri="{9D8B030D-6E8A-4147-A177-3AD203B41FA5}">
                      <a16:colId xmlns:a16="http://schemas.microsoft.com/office/drawing/2014/main" val="3898596866"/>
                    </a:ext>
                  </a:extLst>
                </a:gridCol>
                <a:gridCol w="4621639">
                  <a:extLst>
                    <a:ext uri="{9D8B030D-6E8A-4147-A177-3AD203B41FA5}">
                      <a16:colId xmlns:a16="http://schemas.microsoft.com/office/drawing/2014/main" val="2577269712"/>
                    </a:ext>
                  </a:extLst>
                </a:gridCol>
              </a:tblGrid>
              <a:tr h="843957">
                <a:tc gridSpan="2">
                  <a:txBody>
                    <a:bodyPr/>
                    <a:lstStyle/>
                    <a:p>
                      <a:pPr marL="0" marR="0">
                        <a:lnSpc>
                          <a:spcPct val="107000"/>
                        </a:lnSpc>
                        <a:spcBef>
                          <a:spcPts val="0"/>
                        </a:spcBef>
                        <a:spcAft>
                          <a:spcPts val="0"/>
                        </a:spcAft>
                      </a:pPr>
                      <a:r>
                        <a:rPr lang="en-US" sz="1300">
                          <a:effectLst/>
                        </a:rPr>
                        <a:t>Part B: supplementary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hMerge="1">
                  <a:txBody>
                    <a:bodyPr/>
                    <a:lstStyle/>
                    <a:p>
                      <a:endParaRPr lang="en-US"/>
                    </a:p>
                  </a:txBody>
                  <a:tcPr/>
                </a:tc>
                <a:tc gridSpan="3">
                  <a:txBody>
                    <a:bodyPr/>
                    <a:lstStyle/>
                    <a:p>
                      <a:pPr marL="0" marR="0">
                        <a:lnSpc>
                          <a:spcPct val="107000"/>
                        </a:lnSpc>
                        <a:spcBef>
                          <a:spcPts val="0"/>
                        </a:spcBef>
                        <a:spcAft>
                          <a:spcPts val="0"/>
                        </a:spcAft>
                      </a:pPr>
                      <a:r>
                        <a:rPr lang="en-US" sz="1300">
                          <a:effectLst/>
                        </a:rPr>
                        <a:t>If any of the following situations is encountered during the test drive this shall be noted in the respective line.</a:t>
                      </a:r>
                    </a:p>
                    <a:p>
                      <a:pPr marL="0" marR="0">
                        <a:lnSpc>
                          <a:spcPct val="107000"/>
                        </a:lnSpc>
                        <a:spcBef>
                          <a:spcPts val="0"/>
                        </a:spcBef>
                        <a:spcAft>
                          <a:spcPts val="0"/>
                        </a:spcAft>
                      </a:pPr>
                      <a:r>
                        <a:rPr lang="en-US" sz="1300">
                          <a:effectLst/>
                        </a:rPr>
                        <a:t>Additional lines may be added for situations not listed which were observed.</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6148616"/>
                  </a:ext>
                </a:extLst>
              </a:tr>
              <a:tr h="632969">
                <a:tc>
                  <a:txBody>
                    <a:bodyPr/>
                    <a:lstStyle/>
                    <a:p>
                      <a:pPr marL="0" marR="0">
                        <a:lnSpc>
                          <a:spcPct val="107000"/>
                        </a:lnSpc>
                        <a:spcBef>
                          <a:spcPts val="0"/>
                        </a:spcBef>
                        <a:spcAft>
                          <a:spcPts val="0"/>
                        </a:spcAft>
                      </a:pPr>
                      <a:r>
                        <a:rPr lang="en-US" sz="1300">
                          <a:effectLst/>
                        </a:rPr>
                        <a:t>HB.1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dirty="0">
                          <a:effectLst/>
                        </a:rPr>
                        <a:t>Situation involving an emergency vehicle (police, ambulance, fire brigade)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extLst>
                  <a:ext uri="{0D108BD9-81ED-4DB2-BD59-A6C34878D82A}">
                    <a16:rowId xmlns:a16="http://schemas.microsoft.com/office/drawing/2014/main" val="1335165957"/>
                  </a:ext>
                </a:extLst>
              </a:tr>
              <a:tr h="421979">
                <a:tc>
                  <a:txBody>
                    <a:bodyPr/>
                    <a:lstStyle/>
                    <a:p>
                      <a:pPr marL="0" marR="0">
                        <a:lnSpc>
                          <a:spcPct val="107000"/>
                        </a:lnSpc>
                        <a:spcBef>
                          <a:spcPts val="0"/>
                        </a:spcBef>
                        <a:spcAft>
                          <a:spcPts val="0"/>
                        </a:spcAft>
                      </a:pPr>
                      <a:r>
                        <a:rPr lang="en-US" sz="1300">
                          <a:effectLst/>
                        </a:rPr>
                        <a:t>HB.2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Policeman or roadman directing traffic</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extLst>
                  <a:ext uri="{0D108BD9-81ED-4DB2-BD59-A6C34878D82A}">
                    <a16:rowId xmlns:a16="http://schemas.microsoft.com/office/drawing/2014/main" val="3861896379"/>
                  </a:ext>
                </a:extLst>
              </a:tr>
              <a:tr h="434848">
                <a:tc>
                  <a:txBody>
                    <a:bodyPr/>
                    <a:lstStyle/>
                    <a:p>
                      <a:pPr marL="0" marR="0">
                        <a:lnSpc>
                          <a:spcPct val="107000"/>
                        </a:lnSpc>
                        <a:spcBef>
                          <a:spcPts val="0"/>
                        </a:spcBef>
                        <a:spcAft>
                          <a:spcPts val="0"/>
                        </a:spcAft>
                      </a:pPr>
                      <a:r>
                        <a:rPr lang="en-US" sz="1300">
                          <a:effectLst/>
                        </a:rPr>
                        <a:t>HB.3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Objects/obstacles on the road (e.g. lost cargo)</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extLst>
                  <a:ext uri="{0D108BD9-81ED-4DB2-BD59-A6C34878D82A}">
                    <a16:rowId xmlns:a16="http://schemas.microsoft.com/office/drawing/2014/main" val="1023764519"/>
                  </a:ext>
                </a:extLst>
              </a:tr>
              <a:tr h="632969">
                <a:tc>
                  <a:txBody>
                    <a:bodyPr/>
                    <a:lstStyle/>
                    <a:p>
                      <a:pPr marL="0" marR="0">
                        <a:lnSpc>
                          <a:spcPct val="107000"/>
                        </a:lnSpc>
                        <a:spcBef>
                          <a:spcPts val="0"/>
                        </a:spcBef>
                        <a:spcAft>
                          <a:spcPts val="0"/>
                        </a:spcAft>
                      </a:pPr>
                      <a:r>
                        <a:rPr lang="en-US" sz="1300">
                          <a:effectLst/>
                        </a:rPr>
                        <a:t>HB.4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dirty="0">
                          <a:effectLst/>
                        </a:rPr>
                        <a:t>Driving through construction site (if possible with modified lane markings)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extLst>
                  <a:ext uri="{0D108BD9-81ED-4DB2-BD59-A6C34878D82A}">
                    <a16:rowId xmlns:a16="http://schemas.microsoft.com/office/drawing/2014/main" val="3355325232"/>
                  </a:ext>
                </a:extLst>
              </a:tr>
              <a:tr h="434848">
                <a:tc>
                  <a:txBody>
                    <a:bodyPr/>
                    <a:lstStyle/>
                    <a:p>
                      <a:pPr marL="0" marR="0">
                        <a:lnSpc>
                          <a:spcPct val="107000"/>
                        </a:lnSpc>
                        <a:spcBef>
                          <a:spcPts val="0"/>
                        </a:spcBef>
                        <a:spcAft>
                          <a:spcPts val="0"/>
                        </a:spcAft>
                      </a:pPr>
                      <a:r>
                        <a:rPr lang="en-US" sz="1300">
                          <a:effectLst/>
                        </a:rPr>
                        <a:t>HB.5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Driving through area with no/bad lane markings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extLst>
                  <a:ext uri="{0D108BD9-81ED-4DB2-BD59-A6C34878D82A}">
                    <a16:rowId xmlns:a16="http://schemas.microsoft.com/office/drawing/2014/main" val="2492688506"/>
                  </a:ext>
                </a:extLst>
              </a:tr>
              <a:tr h="421979">
                <a:tc>
                  <a:txBody>
                    <a:bodyPr/>
                    <a:lstStyle/>
                    <a:p>
                      <a:pPr marL="0" marR="0">
                        <a:lnSpc>
                          <a:spcPct val="107000"/>
                        </a:lnSpc>
                        <a:spcBef>
                          <a:spcPts val="0"/>
                        </a:spcBef>
                        <a:spcAft>
                          <a:spcPts val="0"/>
                        </a:spcAft>
                      </a:pPr>
                      <a:r>
                        <a:rPr lang="en-US" sz="1300">
                          <a:effectLst/>
                        </a:rPr>
                        <a:t>HB.6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Safely approaching end of traffic jam</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extLst>
                  <a:ext uri="{0D108BD9-81ED-4DB2-BD59-A6C34878D82A}">
                    <a16:rowId xmlns:a16="http://schemas.microsoft.com/office/drawing/2014/main" val="568658670"/>
                  </a:ext>
                </a:extLst>
              </a:tr>
              <a:tr h="217424">
                <a:tc>
                  <a:txBody>
                    <a:bodyPr/>
                    <a:lstStyle/>
                    <a:p>
                      <a:pPr marL="0" marR="0">
                        <a:lnSpc>
                          <a:spcPct val="107000"/>
                        </a:lnSpc>
                        <a:spcBef>
                          <a:spcPts val="0"/>
                        </a:spcBef>
                        <a:spcAft>
                          <a:spcPts val="0"/>
                        </a:spcAft>
                      </a:pPr>
                      <a:r>
                        <a:rPr lang="en-US" sz="1300">
                          <a:effectLst/>
                        </a:rPr>
                        <a:t>HB.7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Driving in traffic jam</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extLst>
                  <a:ext uri="{0D108BD9-81ED-4DB2-BD59-A6C34878D82A}">
                    <a16:rowId xmlns:a16="http://schemas.microsoft.com/office/drawing/2014/main" val="746318714"/>
                  </a:ext>
                </a:extLst>
              </a:tr>
              <a:tr h="434848">
                <a:tc>
                  <a:txBody>
                    <a:bodyPr/>
                    <a:lstStyle/>
                    <a:p>
                      <a:pPr marL="0" marR="0">
                        <a:lnSpc>
                          <a:spcPct val="107000"/>
                        </a:lnSpc>
                        <a:spcBef>
                          <a:spcPts val="0"/>
                        </a:spcBef>
                        <a:spcAft>
                          <a:spcPts val="0"/>
                        </a:spcAft>
                      </a:pPr>
                      <a:r>
                        <a:rPr lang="en-US" sz="1300">
                          <a:effectLst/>
                        </a:rPr>
                        <a:t>HB.8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Driving through area with bad road surface conditions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extLst>
                  <a:ext uri="{0D108BD9-81ED-4DB2-BD59-A6C34878D82A}">
                    <a16:rowId xmlns:a16="http://schemas.microsoft.com/office/drawing/2014/main" val="1939438163"/>
                  </a:ext>
                </a:extLst>
              </a:tr>
              <a:tr h="217424">
                <a:tc>
                  <a:txBody>
                    <a:bodyPr/>
                    <a:lstStyle/>
                    <a:p>
                      <a:pPr marL="0" marR="0">
                        <a:lnSpc>
                          <a:spcPct val="107000"/>
                        </a:lnSpc>
                        <a:spcBef>
                          <a:spcPts val="0"/>
                        </a:spcBef>
                        <a:spcAft>
                          <a:spcPts val="0"/>
                        </a:spcAft>
                      </a:pPr>
                      <a:r>
                        <a:rPr lang="en-US" sz="1300">
                          <a:effectLst/>
                        </a:rPr>
                        <a:t>HB.9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extLst>
                  <a:ext uri="{0D108BD9-81ED-4DB2-BD59-A6C34878D82A}">
                    <a16:rowId xmlns:a16="http://schemas.microsoft.com/office/drawing/2014/main" val="127489238"/>
                  </a:ext>
                </a:extLst>
              </a:tr>
              <a:tr h="217424">
                <a:tc>
                  <a:txBody>
                    <a:bodyPr/>
                    <a:lstStyle/>
                    <a:p>
                      <a:pPr marL="0" marR="0">
                        <a:lnSpc>
                          <a:spcPct val="107000"/>
                        </a:lnSpc>
                        <a:spcBef>
                          <a:spcPts val="0"/>
                        </a:spcBef>
                        <a:spcAft>
                          <a:spcPts val="0"/>
                        </a:spcAft>
                      </a:pPr>
                      <a:r>
                        <a:rPr lang="en-US" sz="1300">
                          <a:effectLst/>
                        </a:rPr>
                        <a:t>HB.10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tc>
                  <a:txBody>
                    <a:bodyPr/>
                    <a:lstStyle/>
                    <a:p>
                      <a:pPr marL="0" marR="0">
                        <a:lnSpc>
                          <a:spcPct val="107000"/>
                        </a:lnSpc>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675" marR="80675" marT="0" marB="0"/>
                </a:tc>
                <a:extLst>
                  <a:ext uri="{0D108BD9-81ED-4DB2-BD59-A6C34878D82A}">
                    <a16:rowId xmlns:a16="http://schemas.microsoft.com/office/drawing/2014/main" val="1731336418"/>
                  </a:ext>
                </a:extLst>
              </a:tr>
            </a:tbl>
          </a:graphicData>
        </a:graphic>
      </p:graphicFrame>
    </p:spTree>
    <p:extLst>
      <p:ext uri="{BB962C8B-B14F-4D97-AF65-F5344CB8AC3E}">
        <p14:creationId xmlns:p14="http://schemas.microsoft.com/office/powerpoint/2010/main" val="2322126825"/>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a:cs typeface="ヒラギノ角ゴ Pro W3"/>
              </a:defRPr>
            </a:lvl1pPr>
            <a:lvl2pPr marL="990575" indent="-380990">
              <a:defRPr sz="3200">
                <a:solidFill>
                  <a:schemeClr val="tx1"/>
                </a:solidFill>
                <a:latin typeface="Arial" panose="020B0604020202020204" pitchFamily="34" charset="0"/>
                <a:ea typeface="ヒラギノ角ゴ Pro W3"/>
                <a:cs typeface="ヒラギノ角ゴ Pro W3"/>
              </a:defRPr>
            </a:lvl2pPr>
            <a:lvl3pPr marL="1523962" indent="-304792">
              <a:defRPr sz="3200">
                <a:solidFill>
                  <a:schemeClr val="tx1"/>
                </a:solidFill>
                <a:latin typeface="Arial" panose="020B0604020202020204" pitchFamily="34" charset="0"/>
                <a:ea typeface="ヒラギノ角ゴ Pro W3"/>
                <a:cs typeface="ヒラギノ角ゴ Pro W3"/>
              </a:defRPr>
            </a:lvl3pPr>
            <a:lvl4pPr marL="2133547" indent="-304792">
              <a:defRPr sz="3200">
                <a:solidFill>
                  <a:schemeClr val="tx1"/>
                </a:solidFill>
                <a:latin typeface="Arial" panose="020B0604020202020204" pitchFamily="34" charset="0"/>
                <a:ea typeface="ヒラギノ角ゴ Pro W3"/>
                <a:cs typeface="ヒラギノ角ゴ Pro W3"/>
              </a:defRPr>
            </a:lvl4pPr>
            <a:lvl5pPr marL="2743131" indent="-304792">
              <a:defRPr sz="3200">
                <a:solidFill>
                  <a:schemeClr val="tx1"/>
                </a:solidFill>
                <a:latin typeface="Arial" panose="020B0604020202020204" pitchFamily="34" charset="0"/>
                <a:ea typeface="ヒラギノ角ゴ Pro W3"/>
                <a:cs typeface="ヒラギノ角ゴ Pro W3"/>
              </a:defRPr>
            </a:lvl5pPr>
            <a:lvl6pPr marL="335271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6pPr>
            <a:lvl7pPr marL="3962301"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7pPr>
            <a:lvl8pPr marL="457188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8pPr>
            <a:lvl9pPr marL="5181470"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9pPr>
          </a:lstStyle>
          <a:p>
            <a:fld id="{D131F373-D9B6-494F-985F-3C364ADD9A08}" type="slidenum">
              <a:rPr lang="en-US" altLang="en-US" sz="1067">
                <a:solidFill>
                  <a:srgbClr val="474847"/>
                </a:solidFill>
              </a:rPr>
              <a:pPr/>
              <a:t>62</a:t>
            </a:fld>
            <a:endParaRPr lang="en-US" altLang="en-US" sz="1067">
              <a:solidFill>
                <a:srgbClr val="474847"/>
              </a:solidFill>
            </a:endParaRPr>
          </a:p>
        </p:txBody>
      </p:sp>
      <p:sp>
        <p:nvSpPr>
          <p:cNvPr id="5" name="Date Placeholder 4"/>
          <p:cNvSpPr>
            <a:spLocks noGrp="1"/>
          </p:cNvSpPr>
          <p:nvPr>
            <p:ph type="dt" sz="quarter" idx="12"/>
          </p:nvPr>
        </p:nvSpPr>
        <p:spPr/>
        <p:txBody>
          <a:bodyPr/>
          <a:lstStyle/>
          <a:p>
            <a:pPr>
              <a:defRPr/>
            </a:pPr>
            <a:fld id="{EACD3CC7-68BA-4580-8D53-E4EFC072637A}" type="datetime1">
              <a:rPr lang="de-DE" smtClean="0"/>
              <a:pPr>
                <a:defRPr/>
              </a:pPr>
              <a:t>14.01.2019</a:t>
            </a:fld>
            <a:endParaRPr lang="en-US" dirty="0"/>
          </a:p>
        </p:txBody>
      </p:sp>
      <p:graphicFrame>
        <p:nvGraphicFramePr>
          <p:cNvPr id="7" name="Table 6"/>
          <p:cNvGraphicFramePr>
            <a:graphicFrameLocks noGrp="1"/>
          </p:cNvGraphicFramePr>
          <p:nvPr/>
        </p:nvGraphicFramePr>
        <p:xfrm>
          <a:off x="514351" y="884767"/>
          <a:ext cx="11068047" cy="5436072"/>
        </p:xfrm>
        <a:graphic>
          <a:graphicData uri="http://schemas.openxmlformats.org/drawingml/2006/table">
            <a:tbl>
              <a:tblPr firstRow="1" firstCol="1" bandRow="1">
                <a:tableStyleId>{5C22544A-7EE6-4342-B048-85BDC9FD1C3A}</a:tableStyleId>
              </a:tblPr>
              <a:tblGrid>
                <a:gridCol w="905717">
                  <a:extLst>
                    <a:ext uri="{9D8B030D-6E8A-4147-A177-3AD203B41FA5}">
                      <a16:colId xmlns:a16="http://schemas.microsoft.com/office/drawing/2014/main" val="334319622"/>
                    </a:ext>
                  </a:extLst>
                </a:gridCol>
                <a:gridCol w="3491112">
                  <a:extLst>
                    <a:ext uri="{9D8B030D-6E8A-4147-A177-3AD203B41FA5}">
                      <a16:colId xmlns:a16="http://schemas.microsoft.com/office/drawing/2014/main" val="3035445985"/>
                    </a:ext>
                  </a:extLst>
                </a:gridCol>
                <a:gridCol w="1048165">
                  <a:extLst>
                    <a:ext uri="{9D8B030D-6E8A-4147-A177-3AD203B41FA5}">
                      <a16:colId xmlns:a16="http://schemas.microsoft.com/office/drawing/2014/main" val="2804690997"/>
                    </a:ext>
                  </a:extLst>
                </a:gridCol>
                <a:gridCol w="1048165">
                  <a:extLst>
                    <a:ext uri="{9D8B030D-6E8A-4147-A177-3AD203B41FA5}">
                      <a16:colId xmlns:a16="http://schemas.microsoft.com/office/drawing/2014/main" val="3655227079"/>
                    </a:ext>
                  </a:extLst>
                </a:gridCol>
                <a:gridCol w="4574888">
                  <a:extLst>
                    <a:ext uri="{9D8B030D-6E8A-4147-A177-3AD203B41FA5}">
                      <a16:colId xmlns:a16="http://schemas.microsoft.com/office/drawing/2014/main" val="375254700"/>
                    </a:ext>
                  </a:extLst>
                </a:gridCol>
              </a:tblGrid>
              <a:tr h="195799">
                <a:tc gridSpan="2">
                  <a:txBody>
                    <a:bodyPr/>
                    <a:lstStyle/>
                    <a:p>
                      <a:pPr marL="0" marR="0">
                        <a:lnSpc>
                          <a:spcPct val="107000"/>
                        </a:lnSpc>
                        <a:spcBef>
                          <a:spcPts val="0"/>
                        </a:spcBef>
                        <a:spcAft>
                          <a:spcPts val="0"/>
                        </a:spcAft>
                      </a:pPr>
                      <a:r>
                        <a:rPr lang="en-US" sz="1200" dirty="0">
                          <a:effectLst/>
                        </a:rPr>
                        <a:t>Brief description of test route/location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hMerge="1">
                  <a:txBody>
                    <a:bodyPr/>
                    <a:lstStyle/>
                    <a:p>
                      <a:endParaRPr lang="en-US"/>
                    </a:p>
                  </a:txBody>
                  <a:tcPr/>
                </a:tc>
                <a:tc gridSpan="3">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7709567"/>
                  </a:ext>
                </a:extLst>
              </a:tr>
              <a:tr h="195665">
                <a:tc gridSpan="2">
                  <a:txBody>
                    <a:bodyPr/>
                    <a:lstStyle/>
                    <a:p>
                      <a:pPr marL="0" marR="0">
                        <a:lnSpc>
                          <a:spcPct val="107000"/>
                        </a:lnSpc>
                        <a:spcBef>
                          <a:spcPts val="0"/>
                        </a:spcBef>
                        <a:spcAft>
                          <a:spcPts val="0"/>
                        </a:spcAft>
                      </a:pPr>
                      <a:r>
                        <a:rPr lang="en-US" sz="1200" dirty="0">
                          <a:effectLst/>
                        </a:rPr>
                        <a:t>Date/time of test drive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hMerge="1">
                  <a:txBody>
                    <a:bodyPr/>
                    <a:lstStyle/>
                    <a:p>
                      <a:endParaRPr lang="en-US"/>
                    </a:p>
                  </a:txBody>
                  <a:tcPr/>
                </a:tc>
                <a:tc gridSpan="3">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5350028"/>
                  </a:ext>
                </a:extLst>
              </a:tr>
              <a:tr h="217424">
                <a:tc rowSpan="2">
                  <a:txBody>
                    <a:bodyPr/>
                    <a:lstStyle/>
                    <a:p>
                      <a:pPr marL="0" marR="0">
                        <a:lnSpc>
                          <a:spcPct val="107000"/>
                        </a:lnSpc>
                        <a:spcBef>
                          <a:spcPts val="0"/>
                        </a:spcBef>
                        <a:spcAft>
                          <a:spcPts val="0"/>
                        </a:spcAft>
                      </a:pPr>
                      <a:r>
                        <a:rPr lang="en-US" sz="1300" dirty="0">
                          <a:effectLst/>
                        </a:rPr>
                        <a:t>Item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rowSpan="2">
                  <a:txBody>
                    <a:bodyPr/>
                    <a:lstStyle/>
                    <a:p>
                      <a:pPr marL="0" marR="0">
                        <a:lnSpc>
                          <a:spcPct val="107000"/>
                        </a:lnSpc>
                        <a:spcBef>
                          <a:spcPts val="0"/>
                        </a:spcBef>
                        <a:spcAft>
                          <a:spcPts val="0"/>
                        </a:spcAft>
                      </a:pPr>
                      <a:r>
                        <a:rPr lang="en-US" sz="1200" dirty="0">
                          <a:effectLst/>
                        </a:rPr>
                        <a:t>Situation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gridSpan="2">
                  <a:txBody>
                    <a:bodyPr/>
                    <a:lstStyle/>
                    <a:p>
                      <a:pPr marL="0" marR="0" algn="ctr">
                        <a:lnSpc>
                          <a:spcPct val="107000"/>
                        </a:lnSpc>
                        <a:spcBef>
                          <a:spcPts val="0"/>
                        </a:spcBef>
                        <a:spcAft>
                          <a:spcPts val="0"/>
                        </a:spcAft>
                      </a:pPr>
                      <a:r>
                        <a:rPr lang="en-US" sz="1300" b="1" dirty="0">
                          <a:effectLst/>
                        </a:rPr>
                        <a:t>Pass</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hMerge="1">
                  <a:txBody>
                    <a:bodyPr/>
                    <a:lstStyle/>
                    <a:p>
                      <a:endParaRPr lang="en-US"/>
                    </a:p>
                  </a:txBody>
                  <a:tcPr/>
                </a:tc>
                <a:tc rowSpan="2">
                  <a:txBody>
                    <a:bodyPr/>
                    <a:lstStyle/>
                    <a:p>
                      <a:pPr marL="0" marR="0">
                        <a:lnSpc>
                          <a:spcPct val="107000"/>
                        </a:lnSpc>
                        <a:spcBef>
                          <a:spcPts val="0"/>
                        </a:spcBef>
                        <a:spcAft>
                          <a:spcPts val="0"/>
                        </a:spcAft>
                      </a:pPr>
                      <a:r>
                        <a:rPr lang="en-US" sz="1200">
                          <a:effectLst/>
                        </a:rPr>
                        <a:t>Comments (must be filled out in case of “no/unclear”)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2371473470"/>
                  </a:ext>
                </a:extLst>
              </a:tr>
              <a:tr h="39132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No/</a:t>
                      </a:r>
                    </a:p>
                    <a:p>
                      <a:pPr marL="0" marR="0">
                        <a:lnSpc>
                          <a:spcPct val="107000"/>
                        </a:lnSpc>
                        <a:spcBef>
                          <a:spcPts val="0"/>
                        </a:spcBef>
                        <a:spcAft>
                          <a:spcPts val="0"/>
                        </a:spcAft>
                      </a:pPr>
                      <a:r>
                        <a:rPr lang="en-US" sz="1200" dirty="0">
                          <a:effectLst/>
                        </a:rPr>
                        <a:t>unclear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vMerge="1">
                  <a:txBody>
                    <a:bodyPr/>
                    <a:lstStyle/>
                    <a:p>
                      <a:endParaRPr lang="en-US"/>
                    </a:p>
                  </a:txBody>
                  <a:tcPr/>
                </a:tc>
                <a:extLst>
                  <a:ext uri="{0D108BD9-81ED-4DB2-BD59-A6C34878D82A}">
                    <a16:rowId xmlns:a16="http://schemas.microsoft.com/office/drawing/2014/main" val="3168821025"/>
                  </a:ext>
                </a:extLst>
              </a:tr>
              <a:tr h="217424">
                <a:tc gridSpan="2">
                  <a:txBody>
                    <a:bodyPr/>
                    <a:lstStyle/>
                    <a:p>
                      <a:pPr marL="0" marR="0">
                        <a:lnSpc>
                          <a:spcPct val="107000"/>
                        </a:lnSpc>
                        <a:spcBef>
                          <a:spcPts val="0"/>
                        </a:spcBef>
                        <a:spcAft>
                          <a:spcPts val="0"/>
                        </a:spcAft>
                      </a:pPr>
                      <a:r>
                        <a:rPr lang="en-US" sz="1300" dirty="0">
                          <a:effectLst/>
                        </a:rPr>
                        <a:t>Part A: mandatory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hMerge="1">
                  <a:txBody>
                    <a:bodyPr/>
                    <a:lstStyle/>
                    <a:p>
                      <a:endParaRPr lang="en-US"/>
                    </a:p>
                  </a:txBody>
                  <a:tcPr/>
                </a:tc>
                <a:tc gridSpan="3">
                  <a:txBody>
                    <a:bodyPr/>
                    <a:lstStyle/>
                    <a:p>
                      <a:pPr marL="0" marR="0">
                        <a:lnSpc>
                          <a:spcPct val="107000"/>
                        </a:lnSpc>
                        <a:spcBef>
                          <a:spcPts val="0"/>
                        </a:spcBef>
                        <a:spcAft>
                          <a:spcPts val="0"/>
                        </a:spcAft>
                      </a:pPr>
                      <a:r>
                        <a:rPr lang="en-US" sz="1300">
                          <a:effectLst/>
                        </a:rPr>
                        <a:t>All lines in Part A have to be evaluated during the test drive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5801910"/>
                  </a:ext>
                </a:extLst>
              </a:tr>
              <a:tr h="391329">
                <a:tc>
                  <a:txBody>
                    <a:bodyPr/>
                    <a:lstStyle/>
                    <a:p>
                      <a:pPr marL="0" marR="0">
                        <a:lnSpc>
                          <a:spcPct val="107000"/>
                        </a:lnSpc>
                        <a:spcBef>
                          <a:spcPts val="0"/>
                        </a:spcBef>
                        <a:spcAft>
                          <a:spcPts val="0"/>
                        </a:spcAft>
                      </a:pPr>
                      <a:r>
                        <a:rPr lang="en-US" sz="1300" dirty="0">
                          <a:effectLst/>
                        </a:rPr>
                        <a:t>UA.1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Wake/initial start of journey (with objects in close-proximity of the vehicle)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3885740693"/>
                  </a:ext>
                </a:extLst>
              </a:tr>
              <a:tr h="255487">
                <a:tc>
                  <a:txBody>
                    <a:bodyPr/>
                    <a:lstStyle/>
                    <a:p>
                      <a:pPr marL="0" marR="0">
                        <a:lnSpc>
                          <a:spcPct val="107000"/>
                        </a:lnSpc>
                        <a:spcBef>
                          <a:spcPts val="0"/>
                        </a:spcBef>
                        <a:spcAft>
                          <a:spcPts val="0"/>
                        </a:spcAft>
                      </a:pPr>
                      <a:r>
                        <a:rPr lang="en-US" sz="1300" dirty="0">
                          <a:effectLst/>
                        </a:rPr>
                        <a:t>UA.2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Pass intersection regulated by traffic light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915218851"/>
                  </a:ext>
                </a:extLst>
              </a:tr>
              <a:tr h="255487">
                <a:tc>
                  <a:txBody>
                    <a:bodyPr/>
                    <a:lstStyle/>
                    <a:p>
                      <a:pPr marL="0" marR="0">
                        <a:lnSpc>
                          <a:spcPct val="107000"/>
                        </a:lnSpc>
                        <a:spcBef>
                          <a:spcPts val="0"/>
                        </a:spcBef>
                        <a:spcAft>
                          <a:spcPts val="0"/>
                        </a:spcAft>
                      </a:pPr>
                      <a:r>
                        <a:rPr lang="en-US" sz="1300" dirty="0">
                          <a:effectLst/>
                        </a:rPr>
                        <a:t>UA.3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Pass intersection regulated by signs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171998173"/>
                  </a:ext>
                </a:extLst>
              </a:tr>
              <a:tr h="391329">
                <a:tc>
                  <a:txBody>
                    <a:bodyPr/>
                    <a:lstStyle/>
                    <a:p>
                      <a:pPr marL="0" marR="0">
                        <a:lnSpc>
                          <a:spcPct val="107000"/>
                        </a:lnSpc>
                        <a:spcBef>
                          <a:spcPts val="0"/>
                        </a:spcBef>
                        <a:spcAft>
                          <a:spcPts val="0"/>
                        </a:spcAft>
                      </a:pPr>
                      <a:r>
                        <a:rPr lang="en-US" sz="1300" dirty="0">
                          <a:effectLst/>
                        </a:rPr>
                        <a:t>UA.4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Pass intersection without explicit regulation concerning right of way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1293619911"/>
                  </a:ext>
                </a:extLst>
              </a:tr>
              <a:tr h="255487">
                <a:tc>
                  <a:txBody>
                    <a:bodyPr/>
                    <a:lstStyle/>
                    <a:p>
                      <a:pPr marL="0" marR="0">
                        <a:lnSpc>
                          <a:spcPct val="107000"/>
                        </a:lnSpc>
                        <a:spcBef>
                          <a:spcPts val="0"/>
                        </a:spcBef>
                        <a:spcAft>
                          <a:spcPts val="0"/>
                        </a:spcAft>
                      </a:pPr>
                      <a:r>
                        <a:rPr lang="en-US" sz="1300" dirty="0">
                          <a:effectLst/>
                        </a:rPr>
                        <a:t>UA.5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Merge lane (two flows of traffic become 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2524007487"/>
                  </a:ext>
                </a:extLst>
              </a:tr>
              <a:tr h="391329">
                <a:tc>
                  <a:txBody>
                    <a:bodyPr/>
                    <a:lstStyle/>
                    <a:p>
                      <a:pPr marL="0" marR="0">
                        <a:lnSpc>
                          <a:spcPct val="107000"/>
                        </a:lnSpc>
                        <a:spcBef>
                          <a:spcPts val="0"/>
                        </a:spcBef>
                        <a:spcAft>
                          <a:spcPts val="0"/>
                        </a:spcAft>
                      </a:pPr>
                      <a:r>
                        <a:rPr lang="en-US" sz="1300" dirty="0">
                          <a:effectLst/>
                        </a:rPr>
                        <a:t>UA.6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Make a left turn from a priority road (in case of right hand traffic)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3072863200"/>
                  </a:ext>
                </a:extLst>
              </a:tr>
              <a:tr h="255487">
                <a:tc>
                  <a:txBody>
                    <a:bodyPr/>
                    <a:lstStyle/>
                    <a:p>
                      <a:pPr marL="0" marR="0">
                        <a:lnSpc>
                          <a:spcPct val="107000"/>
                        </a:lnSpc>
                        <a:spcBef>
                          <a:spcPts val="0"/>
                        </a:spcBef>
                        <a:spcAft>
                          <a:spcPts val="0"/>
                        </a:spcAft>
                      </a:pPr>
                      <a:r>
                        <a:rPr lang="en-US" sz="1300" dirty="0">
                          <a:effectLst/>
                        </a:rPr>
                        <a:t>UA.7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Make a turn which requires previous lane change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3280133378"/>
                  </a:ext>
                </a:extLst>
              </a:tr>
              <a:tr h="391329">
                <a:tc>
                  <a:txBody>
                    <a:bodyPr/>
                    <a:lstStyle/>
                    <a:p>
                      <a:pPr marL="0" marR="0">
                        <a:lnSpc>
                          <a:spcPct val="107000"/>
                        </a:lnSpc>
                        <a:spcBef>
                          <a:spcPts val="0"/>
                        </a:spcBef>
                        <a:spcAft>
                          <a:spcPts val="0"/>
                        </a:spcAft>
                      </a:pPr>
                      <a:r>
                        <a:rPr lang="en-US" sz="1300" dirty="0">
                          <a:effectLst/>
                        </a:rPr>
                        <a:t>UA.8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Make a turn which crosses a bicycle path / pedestrian walkway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380813975"/>
                  </a:ext>
                </a:extLst>
              </a:tr>
              <a:tr h="217424">
                <a:tc>
                  <a:txBody>
                    <a:bodyPr/>
                    <a:lstStyle/>
                    <a:p>
                      <a:pPr marL="0" marR="0">
                        <a:lnSpc>
                          <a:spcPct val="107000"/>
                        </a:lnSpc>
                        <a:spcBef>
                          <a:spcPts val="0"/>
                        </a:spcBef>
                        <a:spcAft>
                          <a:spcPts val="0"/>
                        </a:spcAft>
                      </a:pPr>
                      <a:r>
                        <a:rPr lang="en-US" sz="1300" dirty="0">
                          <a:effectLst/>
                        </a:rPr>
                        <a:t>UA.9</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Pass a roundabout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2081142479"/>
                  </a:ext>
                </a:extLst>
              </a:tr>
              <a:tr h="391328">
                <a:tc>
                  <a:txBody>
                    <a:bodyPr/>
                    <a:lstStyle/>
                    <a:p>
                      <a:pPr marL="0" marR="0">
                        <a:lnSpc>
                          <a:spcPct val="107000"/>
                        </a:lnSpc>
                        <a:spcBef>
                          <a:spcPts val="0"/>
                        </a:spcBef>
                        <a:spcAft>
                          <a:spcPts val="0"/>
                        </a:spcAft>
                      </a:pPr>
                      <a:r>
                        <a:rPr lang="en-US" sz="1300" dirty="0">
                          <a:effectLst/>
                        </a:rPr>
                        <a:t>UA.10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Pass a pedestrian walkway (with pedestrian present)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3500212499"/>
                  </a:ext>
                </a:extLst>
              </a:tr>
              <a:tr h="255487">
                <a:tc>
                  <a:txBody>
                    <a:bodyPr/>
                    <a:lstStyle/>
                    <a:p>
                      <a:pPr marL="0" marR="0">
                        <a:lnSpc>
                          <a:spcPct val="107000"/>
                        </a:lnSpc>
                        <a:spcBef>
                          <a:spcPts val="0"/>
                        </a:spcBef>
                        <a:spcAft>
                          <a:spcPts val="0"/>
                        </a:spcAft>
                      </a:pPr>
                      <a:r>
                        <a:rPr lang="en-US" sz="1300" dirty="0">
                          <a:effectLst/>
                        </a:rPr>
                        <a:t>UA.11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Park vehicle at destination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596253482"/>
                  </a:ext>
                </a:extLst>
              </a:tr>
              <a:tr h="255487">
                <a:tc>
                  <a:txBody>
                    <a:bodyPr/>
                    <a:lstStyle/>
                    <a:p>
                      <a:pPr marL="0" marR="0">
                        <a:lnSpc>
                          <a:spcPct val="107000"/>
                        </a:lnSpc>
                        <a:spcBef>
                          <a:spcPts val="0"/>
                        </a:spcBef>
                        <a:spcAft>
                          <a:spcPts val="0"/>
                        </a:spcAft>
                      </a:pPr>
                      <a:r>
                        <a:rPr lang="en-US" sz="1300" dirty="0">
                          <a:effectLst/>
                        </a:rPr>
                        <a:t>UA.12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Adherence to speed limits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1046154929"/>
                  </a:ext>
                </a:extLst>
              </a:tr>
              <a:tr h="255487">
                <a:tc>
                  <a:txBody>
                    <a:bodyPr/>
                    <a:lstStyle/>
                    <a:p>
                      <a:pPr marL="0" marR="0">
                        <a:lnSpc>
                          <a:spcPct val="107000"/>
                        </a:lnSpc>
                        <a:spcBef>
                          <a:spcPts val="0"/>
                        </a:spcBef>
                        <a:spcAft>
                          <a:spcPts val="0"/>
                        </a:spcAft>
                      </a:pPr>
                      <a:r>
                        <a:rPr lang="en-US" sz="1300" dirty="0">
                          <a:effectLst/>
                        </a:rPr>
                        <a:t>UA.13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Adherence to stop sign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1189340212"/>
                  </a:ext>
                </a:extLst>
              </a:tr>
              <a:tr h="255487">
                <a:tc>
                  <a:txBody>
                    <a:bodyPr/>
                    <a:lstStyle/>
                    <a:p>
                      <a:pPr marL="0" marR="0">
                        <a:lnSpc>
                          <a:spcPct val="107000"/>
                        </a:lnSpc>
                        <a:spcBef>
                          <a:spcPts val="0"/>
                        </a:spcBef>
                        <a:spcAft>
                          <a:spcPts val="0"/>
                        </a:spcAft>
                      </a:pPr>
                      <a:r>
                        <a:rPr lang="en-US" sz="1300" dirty="0">
                          <a:effectLst/>
                        </a:rPr>
                        <a:t>UA.14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200" dirty="0">
                          <a:effectLst/>
                        </a:rPr>
                        <a:t>Adherence to other road signs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8843" marR="48843" marT="0" marB="0"/>
                </a:tc>
                <a:extLst>
                  <a:ext uri="{0D108BD9-81ED-4DB2-BD59-A6C34878D82A}">
                    <a16:rowId xmlns:a16="http://schemas.microsoft.com/office/drawing/2014/main" val="3610266022"/>
                  </a:ext>
                </a:extLst>
              </a:tr>
            </a:tbl>
          </a:graphicData>
        </a:graphic>
      </p:graphicFrame>
      <p:sp>
        <p:nvSpPr>
          <p:cNvPr id="3" name="Title 2"/>
          <p:cNvSpPr>
            <a:spLocks noGrp="1"/>
          </p:cNvSpPr>
          <p:nvPr>
            <p:ph type="title"/>
          </p:nvPr>
        </p:nvSpPr>
        <p:spPr>
          <a:xfrm>
            <a:off x="514351" y="204351"/>
            <a:ext cx="10515600" cy="484131"/>
          </a:xfrm>
        </p:spPr>
        <p:txBody>
          <a:bodyPr>
            <a:noAutofit/>
          </a:bodyPr>
          <a:lstStyle/>
          <a:p>
            <a:pPr>
              <a:defRPr/>
            </a:pPr>
            <a:r>
              <a:rPr lang="de-DE" sz="3200" b="1" dirty="0">
                <a:latin typeface="+mn-lt"/>
              </a:rPr>
              <a:t>Examples for a Checklist – Urban Driving (1/2)</a:t>
            </a:r>
            <a:endParaRPr lang="en-US" dirty="0"/>
          </a:p>
        </p:txBody>
      </p:sp>
    </p:spTree>
    <p:extLst>
      <p:ext uri="{BB962C8B-B14F-4D97-AF65-F5344CB8AC3E}">
        <p14:creationId xmlns:p14="http://schemas.microsoft.com/office/powerpoint/2010/main" val="2192896183"/>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05319"/>
            <a:ext cx="10515600" cy="509082"/>
          </a:xfrm>
        </p:spPr>
        <p:txBody>
          <a:bodyPr>
            <a:noAutofit/>
          </a:bodyPr>
          <a:lstStyle/>
          <a:p>
            <a:pPr>
              <a:defRPr/>
            </a:pPr>
            <a:r>
              <a:rPr lang="de-DE" sz="3200" b="1" dirty="0">
                <a:latin typeface="+mn-lt"/>
              </a:rPr>
              <a:t>Examples for a Checklist – Urban Driving (1/2)</a:t>
            </a:r>
            <a:endParaRPr lang="en-US" sz="3200" dirty="0">
              <a:latin typeface="+mn-lt"/>
            </a:endParaRPr>
          </a:p>
        </p:txBody>
      </p:sp>
      <p:sp>
        <p:nvSpPr>
          <p:cNvPr id="634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a:cs typeface="ヒラギノ角ゴ Pro W3"/>
              </a:defRPr>
            </a:lvl1pPr>
            <a:lvl2pPr marL="990575" indent="-380990">
              <a:defRPr sz="3200">
                <a:solidFill>
                  <a:schemeClr val="tx1"/>
                </a:solidFill>
                <a:latin typeface="Arial" panose="020B0604020202020204" pitchFamily="34" charset="0"/>
                <a:ea typeface="ヒラギノ角ゴ Pro W3"/>
                <a:cs typeface="ヒラギノ角ゴ Pro W3"/>
              </a:defRPr>
            </a:lvl2pPr>
            <a:lvl3pPr marL="1523962" indent="-304792">
              <a:defRPr sz="3200">
                <a:solidFill>
                  <a:schemeClr val="tx1"/>
                </a:solidFill>
                <a:latin typeface="Arial" panose="020B0604020202020204" pitchFamily="34" charset="0"/>
                <a:ea typeface="ヒラギノ角ゴ Pro W3"/>
                <a:cs typeface="ヒラギノ角ゴ Pro W3"/>
              </a:defRPr>
            </a:lvl3pPr>
            <a:lvl4pPr marL="2133547" indent="-304792">
              <a:defRPr sz="3200">
                <a:solidFill>
                  <a:schemeClr val="tx1"/>
                </a:solidFill>
                <a:latin typeface="Arial" panose="020B0604020202020204" pitchFamily="34" charset="0"/>
                <a:ea typeface="ヒラギノ角ゴ Pro W3"/>
                <a:cs typeface="ヒラギノ角ゴ Pro W3"/>
              </a:defRPr>
            </a:lvl4pPr>
            <a:lvl5pPr marL="2743131" indent="-304792">
              <a:defRPr sz="3200">
                <a:solidFill>
                  <a:schemeClr val="tx1"/>
                </a:solidFill>
                <a:latin typeface="Arial" panose="020B0604020202020204" pitchFamily="34" charset="0"/>
                <a:ea typeface="ヒラギノ角ゴ Pro W3"/>
                <a:cs typeface="ヒラギノ角ゴ Pro W3"/>
              </a:defRPr>
            </a:lvl5pPr>
            <a:lvl6pPr marL="335271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6pPr>
            <a:lvl7pPr marL="3962301"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7pPr>
            <a:lvl8pPr marL="457188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8pPr>
            <a:lvl9pPr marL="5181470"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9pPr>
          </a:lstStyle>
          <a:p>
            <a:fld id="{85B06728-2880-4346-8767-2243C14E9920}" type="slidenum">
              <a:rPr lang="en-US" altLang="en-US" sz="1067">
                <a:solidFill>
                  <a:srgbClr val="474847"/>
                </a:solidFill>
              </a:rPr>
              <a:pPr/>
              <a:t>63</a:t>
            </a:fld>
            <a:endParaRPr lang="en-US" altLang="en-US" sz="1067">
              <a:solidFill>
                <a:srgbClr val="474847"/>
              </a:solidFill>
            </a:endParaRPr>
          </a:p>
        </p:txBody>
      </p:sp>
      <p:sp>
        <p:nvSpPr>
          <p:cNvPr id="5" name="Date Placeholder 4"/>
          <p:cNvSpPr>
            <a:spLocks noGrp="1"/>
          </p:cNvSpPr>
          <p:nvPr>
            <p:ph type="dt" sz="quarter" idx="12"/>
          </p:nvPr>
        </p:nvSpPr>
        <p:spPr/>
        <p:txBody>
          <a:bodyPr/>
          <a:lstStyle/>
          <a:p>
            <a:pPr>
              <a:defRPr/>
            </a:pPr>
            <a:fld id="{EACD3CC7-68BA-4580-8D53-E4EFC072637A}" type="datetime1">
              <a:rPr lang="de-DE" smtClean="0"/>
              <a:pPr>
                <a:defRPr/>
              </a:pPr>
              <a:t>14.01.2019</a:t>
            </a:fld>
            <a:endParaRPr lang="en-US" dirty="0"/>
          </a:p>
        </p:txBody>
      </p:sp>
      <p:graphicFrame>
        <p:nvGraphicFramePr>
          <p:cNvPr id="7" name="Table 6"/>
          <p:cNvGraphicFramePr>
            <a:graphicFrameLocks noGrp="1"/>
          </p:cNvGraphicFramePr>
          <p:nvPr/>
        </p:nvGraphicFramePr>
        <p:xfrm>
          <a:off x="609600" y="1077385"/>
          <a:ext cx="10312400" cy="4402836"/>
        </p:xfrm>
        <a:graphic>
          <a:graphicData uri="http://schemas.openxmlformats.org/drawingml/2006/table">
            <a:tbl>
              <a:tblPr firstRow="1" firstCol="1" bandRow="1">
                <a:tableStyleId>{5C22544A-7EE6-4342-B048-85BDC9FD1C3A}</a:tableStyleId>
              </a:tblPr>
              <a:tblGrid>
                <a:gridCol w="1184603">
                  <a:extLst>
                    <a:ext uri="{9D8B030D-6E8A-4147-A177-3AD203B41FA5}">
                      <a16:colId xmlns:a16="http://schemas.microsoft.com/office/drawing/2014/main" val="3019875584"/>
                    </a:ext>
                  </a:extLst>
                </a:gridCol>
                <a:gridCol w="3030485">
                  <a:extLst>
                    <a:ext uri="{9D8B030D-6E8A-4147-A177-3AD203B41FA5}">
                      <a16:colId xmlns:a16="http://schemas.microsoft.com/office/drawing/2014/main" val="1288758185"/>
                    </a:ext>
                  </a:extLst>
                </a:gridCol>
                <a:gridCol w="962687">
                  <a:extLst>
                    <a:ext uri="{9D8B030D-6E8A-4147-A177-3AD203B41FA5}">
                      <a16:colId xmlns:a16="http://schemas.microsoft.com/office/drawing/2014/main" val="261376263"/>
                    </a:ext>
                  </a:extLst>
                </a:gridCol>
                <a:gridCol w="1123428">
                  <a:extLst>
                    <a:ext uri="{9D8B030D-6E8A-4147-A177-3AD203B41FA5}">
                      <a16:colId xmlns:a16="http://schemas.microsoft.com/office/drawing/2014/main" val="2149076301"/>
                    </a:ext>
                  </a:extLst>
                </a:gridCol>
                <a:gridCol w="4011197">
                  <a:extLst>
                    <a:ext uri="{9D8B030D-6E8A-4147-A177-3AD203B41FA5}">
                      <a16:colId xmlns:a16="http://schemas.microsoft.com/office/drawing/2014/main" val="3675691137"/>
                    </a:ext>
                  </a:extLst>
                </a:gridCol>
              </a:tblGrid>
              <a:tr h="956733">
                <a:tc gridSpan="2">
                  <a:txBody>
                    <a:bodyPr/>
                    <a:lstStyle/>
                    <a:p>
                      <a:pPr marL="0" marR="0">
                        <a:lnSpc>
                          <a:spcPct val="107000"/>
                        </a:lnSpc>
                        <a:spcBef>
                          <a:spcPts val="0"/>
                        </a:spcBef>
                        <a:spcAft>
                          <a:spcPts val="0"/>
                        </a:spcAft>
                      </a:pPr>
                      <a:r>
                        <a:rPr lang="en-US" sz="1500" dirty="0">
                          <a:effectLst/>
                        </a:rPr>
                        <a:t>Part B: supplementary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hMerge="1">
                  <a:txBody>
                    <a:bodyPr/>
                    <a:lstStyle/>
                    <a:p>
                      <a:endParaRPr lang="en-US"/>
                    </a:p>
                  </a:txBody>
                  <a:tcPr/>
                </a:tc>
                <a:tc gridSpan="3">
                  <a:txBody>
                    <a:bodyPr/>
                    <a:lstStyle/>
                    <a:p>
                      <a:pPr marL="0" marR="0">
                        <a:lnSpc>
                          <a:spcPct val="107000"/>
                        </a:lnSpc>
                        <a:spcBef>
                          <a:spcPts val="0"/>
                        </a:spcBef>
                        <a:spcAft>
                          <a:spcPts val="0"/>
                        </a:spcAft>
                      </a:pPr>
                      <a:r>
                        <a:rPr lang="en-US" sz="1500">
                          <a:effectLst/>
                        </a:rPr>
                        <a:t>If any of the following situations is encountered during the test drive this shall be noted in the respective line.</a:t>
                      </a:r>
                    </a:p>
                    <a:p>
                      <a:pPr marL="0" marR="0">
                        <a:lnSpc>
                          <a:spcPct val="107000"/>
                        </a:lnSpc>
                        <a:spcBef>
                          <a:spcPts val="0"/>
                        </a:spcBef>
                        <a:spcAft>
                          <a:spcPts val="0"/>
                        </a:spcAft>
                      </a:pPr>
                      <a:r>
                        <a:rPr lang="en-US" sz="1500">
                          <a:effectLst/>
                        </a:rPr>
                        <a:t>Additional lines may be added for situations not listed which were observed.</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5543259"/>
                  </a:ext>
                </a:extLst>
              </a:tr>
              <a:tr h="717551">
                <a:tc>
                  <a:txBody>
                    <a:bodyPr/>
                    <a:lstStyle/>
                    <a:p>
                      <a:pPr marL="0" marR="0">
                        <a:lnSpc>
                          <a:spcPct val="107000"/>
                        </a:lnSpc>
                        <a:spcBef>
                          <a:spcPts val="0"/>
                        </a:spcBef>
                        <a:spcAft>
                          <a:spcPts val="0"/>
                        </a:spcAft>
                      </a:pPr>
                      <a:r>
                        <a:rPr lang="en-US" sz="1500">
                          <a:effectLst/>
                        </a:rPr>
                        <a:t>UB.1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Situation involving an emergency vehicle (police, ambulance, fire brigade)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extLst>
                  <a:ext uri="{0D108BD9-81ED-4DB2-BD59-A6C34878D82A}">
                    <a16:rowId xmlns:a16="http://schemas.microsoft.com/office/drawing/2014/main" val="3828346762"/>
                  </a:ext>
                </a:extLst>
              </a:tr>
              <a:tr h="478367">
                <a:tc>
                  <a:txBody>
                    <a:bodyPr/>
                    <a:lstStyle/>
                    <a:p>
                      <a:pPr marL="0" marR="0">
                        <a:lnSpc>
                          <a:spcPct val="107000"/>
                        </a:lnSpc>
                        <a:spcBef>
                          <a:spcPts val="0"/>
                        </a:spcBef>
                        <a:spcAft>
                          <a:spcPts val="0"/>
                        </a:spcAft>
                      </a:pPr>
                      <a:r>
                        <a:rPr lang="en-US" sz="1500">
                          <a:effectLst/>
                        </a:rPr>
                        <a:t>UB.2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Policeman or roadman directing traffic</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extLst>
                  <a:ext uri="{0D108BD9-81ED-4DB2-BD59-A6C34878D82A}">
                    <a16:rowId xmlns:a16="http://schemas.microsoft.com/office/drawing/2014/main" val="3966342562"/>
                  </a:ext>
                </a:extLst>
              </a:tr>
              <a:tr h="478367">
                <a:tc>
                  <a:txBody>
                    <a:bodyPr/>
                    <a:lstStyle/>
                    <a:p>
                      <a:pPr marL="0" marR="0">
                        <a:lnSpc>
                          <a:spcPct val="107000"/>
                        </a:lnSpc>
                        <a:spcBef>
                          <a:spcPts val="0"/>
                        </a:spcBef>
                        <a:spcAft>
                          <a:spcPts val="0"/>
                        </a:spcAft>
                      </a:pPr>
                      <a:r>
                        <a:rPr lang="en-US" sz="1500">
                          <a:effectLst/>
                        </a:rPr>
                        <a:t>UB.3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Objects/obstacles on the road (e.g. lost cargo)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extLst>
                  <a:ext uri="{0D108BD9-81ED-4DB2-BD59-A6C34878D82A}">
                    <a16:rowId xmlns:a16="http://schemas.microsoft.com/office/drawing/2014/main" val="212408275"/>
                  </a:ext>
                </a:extLst>
              </a:tr>
              <a:tr h="239184">
                <a:tc>
                  <a:txBody>
                    <a:bodyPr/>
                    <a:lstStyle/>
                    <a:p>
                      <a:pPr marL="0" marR="0">
                        <a:lnSpc>
                          <a:spcPct val="107000"/>
                        </a:lnSpc>
                        <a:spcBef>
                          <a:spcPts val="0"/>
                        </a:spcBef>
                        <a:spcAft>
                          <a:spcPts val="0"/>
                        </a:spcAft>
                      </a:pPr>
                      <a:r>
                        <a:rPr lang="en-US" sz="1500">
                          <a:effectLst/>
                        </a:rPr>
                        <a:t>UB.4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extLst>
                  <a:ext uri="{0D108BD9-81ED-4DB2-BD59-A6C34878D82A}">
                    <a16:rowId xmlns:a16="http://schemas.microsoft.com/office/drawing/2014/main" val="272836708"/>
                  </a:ext>
                </a:extLst>
              </a:tr>
              <a:tr h="239184">
                <a:tc>
                  <a:txBody>
                    <a:bodyPr/>
                    <a:lstStyle/>
                    <a:p>
                      <a:pPr marL="0" marR="0">
                        <a:lnSpc>
                          <a:spcPct val="107000"/>
                        </a:lnSpc>
                        <a:spcBef>
                          <a:spcPts val="0"/>
                        </a:spcBef>
                        <a:spcAft>
                          <a:spcPts val="0"/>
                        </a:spcAft>
                      </a:pPr>
                      <a:r>
                        <a:rPr lang="en-US" sz="1500">
                          <a:effectLst/>
                        </a:rPr>
                        <a:t>UB.5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extLst>
                  <a:ext uri="{0D108BD9-81ED-4DB2-BD59-A6C34878D82A}">
                    <a16:rowId xmlns:a16="http://schemas.microsoft.com/office/drawing/2014/main" val="430101082"/>
                  </a:ext>
                </a:extLst>
              </a:tr>
              <a:tr h="239184">
                <a:tc>
                  <a:txBody>
                    <a:bodyPr/>
                    <a:lstStyle/>
                    <a:p>
                      <a:pPr marL="0" marR="0">
                        <a:lnSpc>
                          <a:spcPct val="107000"/>
                        </a:lnSpc>
                        <a:spcBef>
                          <a:spcPts val="0"/>
                        </a:spcBef>
                        <a:spcAft>
                          <a:spcPts val="0"/>
                        </a:spcAft>
                      </a:pPr>
                      <a:r>
                        <a:rPr lang="en-US" sz="1500">
                          <a:effectLst/>
                        </a:rPr>
                        <a:t>UB.6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extLst>
                  <a:ext uri="{0D108BD9-81ED-4DB2-BD59-A6C34878D82A}">
                    <a16:rowId xmlns:a16="http://schemas.microsoft.com/office/drawing/2014/main" val="3009864281"/>
                  </a:ext>
                </a:extLst>
              </a:tr>
              <a:tr h="239184">
                <a:tc>
                  <a:txBody>
                    <a:bodyPr/>
                    <a:lstStyle/>
                    <a:p>
                      <a:pPr marL="0" marR="0">
                        <a:lnSpc>
                          <a:spcPct val="107000"/>
                        </a:lnSpc>
                        <a:spcBef>
                          <a:spcPts val="0"/>
                        </a:spcBef>
                        <a:spcAft>
                          <a:spcPts val="0"/>
                        </a:spcAft>
                      </a:pPr>
                      <a:r>
                        <a:rPr lang="en-US" sz="1500">
                          <a:effectLst/>
                        </a:rPr>
                        <a:t>UB.7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extLst>
                  <a:ext uri="{0D108BD9-81ED-4DB2-BD59-A6C34878D82A}">
                    <a16:rowId xmlns:a16="http://schemas.microsoft.com/office/drawing/2014/main" val="232847384"/>
                  </a:ext>
                </a:extLst>
              </a:tr>
              <a:tr h="239184">
                <a:tc>
                  <a:txBody>
                    <a:bodyPr/>
                    <a:lstStyle/>
                    <a:p>
                      <a:pPr marL="0" marR="0">
                        <a:lnSpc>
                          <a:spcPct val="107000"/>
                        </a:lnSpc>
                        <a:spcBef>
                          <a:spcPts val="0"/>
                        </a:spcBef>
                        <a:spcAft>
                          <a:spcPts val="0"/>
                        </a:spcAft>
                      </a:pPr>
                      <a:r>
                        <a:rPr lang="en-US" sz="1500">
                          <a:effectLst/>
                        </a:rPr>
                        <a:t>UB.8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extLst>
                  <a:ext uri="{0D108BD9-81ED-4DB2-BD59-A6C34878D82A}">
                    <a16:rowId xmlns:a16="http://schemas.microsoft.com/office/drawing/2014/main" val="980494181"/>
                  </a:ext>
                </a:extLst>
              </a:tr>
              <a:tr h="239184">
                <a:tc>
                  <a:txBody>
                    <a:bodyPr/>
                    <a:lstStyle/>
                    <a:p>
                      <a:pPr marL="0" marR="0">
                        <a:lnSpc>
                          <a:spcPct val="107000"/>
                        </a:lnSpc>
                        <a:spcBef>
                          <a:spcPts val="0"/>
                        </a:spcBef>
                        <a:spcAft>
                          <a:spcPts val="0"/>
                        </a:spcAft>
                      </a:pPr>
                      <a:r>
                        <a:rPr lang="en-US" sz="1500">
                          <a:effectLst/>
                        </a:rPr>
                        <a:t>UB.9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extLst>
                  <a:ext uri="{0D108BD9-81ED-4DB2-BD59-A6C34878D82A}">
                    <a16:rowId xmlns:a16="http://schemas.microsoft.com/office/drawing/2014/main" val="1752708837"/>
                  </a:ext>
                </a:extLst>
              </a:tr>
              <a:tr h="239184">
                <a:tc>
                  <a:txBody>
                    <a:bodyPr/>
                    <a:lstStyle/>
                    <a:p>
                      <a:pPr marL="0" marR="0">
                        <a:lnSpc>
                          <a:spcPct val="107000"/>
                        </a:lnSpc>
                        <a:spcBef>
                          <a:spcPts val="0"/>
                        </a:spcBef>
                        <a:spcAft>
                          <a:spcPts val="0"/>
                        </a:spcAft>
                      </a:pPr>
                      <a:r>
                        <a:rPr lang="en-US" sz="1500">
                          <a:effectLst/>
                        </a:rPr>
                        <a:t>UB.10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tc>
                  <a:txBody>
                    <a:bodyPr/>
                    <a:lstStyle/>
                    <a:p>
                      <a:pPr marL="0" marR="0">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436" marR="91436" marT="0" marB="0"/>
                </a:tc>
                <a:extLst>
                  <a:ext uri="{0D108BD9-81ED-4DB2-BD59-A6C34878D82A}">
                    <a16:rowId xmlns:a16="http://schemas.microsoft.com/office/drawing/2014/main" val="2118227805"/>
                  </a:ext>
                </a:extLst>
              </a:tr>
            </a:tbl>
          </a:graphicData>
        </a:graphic>
      </p:graphicFrame>
    </p:spTree>
    <p:extLst>
      <p:ext uri="{BB962C8B-B14F-4D97-AF65-F5344CB8AC3E}">
        <p14:creationId xmlns:p14="http://schemas.microsoft.com/office/powerpoint/2010/main" val="3592130369"/>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62" y="365126"/>
            <a:ext cx="10515600" cy="1325563"/>
          </a:xfrm>
        </p:spPr>
        <p:txBody>
          <a:bodyPr>
            <a:normAutofit/>
          </a:bodyPr>
          <a:lstStyle/>
          <a:p>
            <a:r>
              <a:rPr lang="de-DE" sz="3200" b="1" dirty="0">
                <a:latin typeface="+mn-lt"/>
              </a:rPr>
              <a:t>How could the road test look like from a procedural and time perspective?</a:t>
            </a:r>
            <a:endParaRPr lang="en-US" sz="3200" b="1" dirty="0">
              <a:latin typeface="+mn-lt"/>
            </a:endParaRPr>
          </a:p>
        </p:txBody>
      </p:sp>
      <p:sp>
        <p:nvSpPr>
          <p:cNvPr id="4" name="Text Placeholder 1"/>
          <p:cNvSpPr txBox="1">
            <a:spLocks/>
          </p:cNvSpPr>
          <p:nvPr/>
        </p:nvSpPr>
        <p:spPr>
          <a:xfrm>
            <a:off x="747763" y="1966843"/>
            <a:ext cx="9732667" cy="23558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anose="05000000000000000000" pitchFamily="2" charset="2"/>
              <a:buNone/>
            </a:pPr>
            <a:r>
              <a:rPr lang="de-DE" altLang="en-US" sz="3200" b="1" u="sng" dirty="0">
                <a:solidFill>
                  <a:schemeClr val="tx1"/>
                </a:solidFill>
                <a:latin typeface="Arial" panose="020B0604020202020204" pitchFamily="34" charset="0"/>
                <a:ea typeface="ヒラギノ角ゴ Pro W3"/>
                <a:cs typeface="Arial" panose="020B0604020202020204" pitchFamily="34" charset="0"/>
              </a:rPr>
              <a:t>Hypothesis:</a:t>
            </a:r>
          </a:p>
          <a:p>
            <a:pPr>
              <a:buFont typeface="Wingdings" panose="05000000000000000000" pitchFamily="2" charset="2"/>
              <a:buNone/>
            </a:pPr>
            <a:r>
              <a:rPr lang="de-DE" altLang="en-US" sz="3200" dirty="0">
                <a:solidFill>
                  <a:schemeClr val="tx1"/>
                </a:solidFill>
                <a:latin typeface="Arial" panose="020B0604020202020204" pitchFamily="34" charset="0"/>
                <a:ea typeface="ヒラギノ角ゴ Pro W3"/>
                <a:cs typeface="Arial" panose="020B0604020202020204" pitchFamily="34" charset="0"/>
              </a:rPr>
              <a:t>The road test should be aligned with the existing driving test in terms of duration, acceptance and general conditions. </a:t>
            </a:r>
            <a:endParaRPr lang="en-US" altLang="en-US" sz="3200" dirty="0">
              <a:solidFill>
                <a:schemeClr val="tx1"/>
              </a:solidFill>
              <a:latin typeface="Arial" panose="020B0604020202020204" pitchFamily="34" charset="0"/>
              <a:ea typeface="ヒラギノ角ゴ Pro W3"/>
              <a:cs typeface="Arial" panose="020B0604020202020204" pitchFamily="34" charset="0"/>
            </a:endParaRPr>
          </a:p>
          <a:p>
            <a:pPr>
              <a:buFont typeface="Wingdings" panose="05000000000000000000" pitchFamily="2" charset="2"/>
              <a:buNone/>
            </a:pPr>
            <a:endParaRPr lang="en-US" altLang="en-US" dirty="0">
              <a:solidFill>
                <a:schemeClr val="tx1"/>
              </a:solidFill>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2148155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1"/>
          <p:cNvSpPr>
            <a:spLocks noGrp="1"/>
          </p:cNvSpPr>
          <p:nvPr>
            <p:ph type="body" sz="quarter" idx="10"/>
          </p:nvPr>
        </p:nvSpPr>
        <p:spPr>
          <a:xfrm>
            <a:off x="609600" y="1592528"/>
            <a:ext cx="10972800" cy="4861983"/>
          </a:xfrm>
        </p:spPr>
        <p:txBody>
          <a:bodyPr>
            <a:normAutofit fontScale="92500" lnSpcReduction="10000"/>
          </a:bodyPr>
          <a:lstStyle/>
          <a:p>
            <a:pPr marL="0" indent="0">
              <a:buNone/>
            </a:pPr>
            <a:r>
              <a:rPr lang="de-DE" altLang="en-US" sz="2667" b="1" u="sng" dirty="0">
                <a:latin typeface="Arial" panose="020B0604020202020204" pitchFamily="34" charset="0"/>
                <a:ea typeface="ヒラギノ角ゴ Pro W3"/>
                <a:cs typeface="Arial" panose="020B0604020202020204" pitchFamily="34" charset="0"/>
              </a:rPr>
              <a:t>Process:</a:t>
            </a:r>
          </a:p>
          <a:p>
            <a:pPr marL="0" indent="0">
              <a:buNone/>
            </a:pPr>
            <a:r>
              <a:rPr lang="de-DE" altLang="en-US" sz="2667" dirty="0">
                <a:latin typeface="Arial" panose="020B0604020202020204" pitchFamily="34" charset="0"/>
                <a:ea typeface="ヒラギノ角ゴ Pro W3"/>
                <a:cs typeface="Arial" panose="020B0604020202020204" pitchFamily="34" charset="0"/>
              </a:rPr>
              <a:t>Duration per “use case”: 30-60 Minutes in a realistic traffic environement, i.e. not in the middle of the night or during rush hour. </a:t>
            </a:r>
          </a:p>
          <a:p>
            <a:pPr marL="0" indent="0">
              <a:buNone/>
            </a:pPr>
            <a:endParaRPr lang="de-DE" altLang="en-US" sz="1200" dirty="0">
              <a:latin typeface="Arial" panose="020B0604020202020204" pitchFamily="34" charset="0"/>
              <a:ea typeface="ヒラギノ角ゴ Pro W3"/>
              <a:cs typeface="Arial" panose="020B0604020202020204" pitchFamily="34" charset="0"/>
            </a:endParaRPr>
          </a:p>
          <a:p>
            <a:pPr marL="0" indent="0">
              <a:buNone/>
            </a:pPr>
            <a:r>
              <a:rPr lang="de-DE" altLang="en-US" sz="2667" dirty="0">
                <a:latin typeface="Arial" panose="020B0604020202020204" pitchFamily="34" charset="0"/>
                <a:ea typeface="ヒラギノ角ゴ Pro W3"/>
                <a:cs typeface="Arial" panose="020B0604020202020204" pitchFamily="34" charset="0"/>
              </a:rPr>
              <a:t>The assessor identifies the route to be taken and programs the route for the use case to be tested in to the navigation system. </a:t>
            </a:r>
          </a:p>
          <a:p>
            <a:pPr marL="0" indent="0">
              <a:buNone/>
            </a:pPr>
            <a:endParaRPr lang="de-DE" altLang="en-US" sz="1200" dirty="0">
              <a:latin typeface="Arial" panose="020B0604020202020204" pitchFamily="34" charset="0"/>
              <a:ea typeface="ヒラギノ角ゴ Pro W3"/>
              <a:cs typeface="Arial" panose="020B0604020202020204" pitchFamily="34" charset="0"/>
            </a:endParaRPr>
          </a:p>
          <a:p>
            <a:pPr marL="0" indent="0">
              <a:buNone/>
            </a:pPr>
            <a:r>
              <a:rPr lang="de-DE" altLang="en-US" sz="2667" dirty="0">
                <a:latin typeface="Arial" panose="020B0604020202020204" pitchFamily="34" charset="0"/>
                <a:ea typeface="ヒラギノ角ゴ Pro W3"/>
                <a:cs typeface="Arial" panose="020B0604020202020204" pitchFamily="34" charset="0"/>
              </a:rPr>
              <a:t>During the road test the scenarios are being checked (not necessarily in the listed sequence) and assessed. </a:t>
            </a:r>
            <a:r>
              <a:rPr lang="de-DE" altLang="en-US" sz="2667" dirty="0">
                <a:solidFill>
                  <a:srgbClr val="0070C0"/>
                </a:solidFill>
                <a:latin typeface="Arial" panose="020B0604020202020204" pitchFamily="34" charset="0"/>
                <a:ea typeface="ヒラギノ角ゴ Pro W3"/>
                <a:cs typeface="Arial" panose="020B0604020202020204" pitchFamily="34" charset="0"/>
              </a:rPr>
              <a:t>This can include the HMI related questions in case certain limitations of the system have been declared by the OEM.</a:t>
            </a:r>
          </a:p>
          <a:p>
            <a:pPr marL="0" indent="0">
              <a:buNone/>
            </a:pPr>
            <a:endParaRPr lang="de-DE" altLang="en-US" sz="1200" dirty="0">
              <a:latin typeface="Arial" panose="020B0604020202020204" pitchFamily="34" charset="0"/>
              <a:ea typeface="ヒラギノ角ゴ Pro W3"/>
              <a:cs typeface="Arial" panose="020B0604020202020204" pitchFamily="34" charset="0"/>
            </a:endParaRPr>
          </a:p>
          <a:p>
            <a:pPr marL="0" indent="0">
              <a:buNone/>
            </a:pPr>
            <a:r>
              <a:rPr lang="de-DE" altLang="en-US" sz="2667" dirty="0">
                <a:latin typeface="Arial" panose="020B0604020202020204" pitchFamily="34" charset="0"/>
                <a:ea typeface="ヒラギノ角ゴ Pro W3"/>
                <a:cs typeface="Arial" panose="020B0604020202020204" pitchFamily="34" charset="0"/>
              </a:rPr>
              <a:t>At the end an overall assessment is provided (successful: yes / no) and potentially additional comments created and recorded.</a:t>
            </a:r>
          </a:p>
          <a:p>
            <a:pPr marL="0" indent="0">
              <a:buNone/>
            </a:pPr>
            <a:endParaRPr lang="de-DE" altLang="en-US" sz="2667" dirty="0">
              <a:latin typeface="Arial" panose="020B0604020202020204" pitchFamily="34" charset="0"/>
              <a:ea typeface="ヒラギノ角ゴ Pro W3"/>
              <a:cs typeface="Arial" panose="020B0604020202020204" pitchFamily="34" charset="0"/>
            </a:endParaRPr>
          </a:p>
          <a:p>
            <a:pPr marL="0" indent="0">
              <a:buNone/>
            </a:pPr>
            <a:endParaRPr lang="en-US" altLang="en-US" dirty="0">
              <a:latin typeface="Arial" panose="020B0604020202020204" pitchFamily="34" charset="0"/>
              <a:ea typeface="ヒラギノ角ゴ Pro W3"/>
              <a:cs typeface="Arial" panose="020B0604020202020204" pitchFamily="34" charset="0"/>
            </a:endParaRPr>
          </a:p>
        </p:txBody>
      </p:sp>
      <p:sp>
        <p:nvSpPr>
          <p:cNvPr id="3" name="Title 2"/>
          <p:cNvSpPr>
            <a:spLocks noGrp="1"/>
          </p:cNvSpPr>
          <p:nvPr>
            <p:ph type="title"/>
          </p:nvPr>
        </p:nvSpPr>
        <p:spPr>
          <a:xfrm>
            <a:off x="609600" y="266965"/>
            <a:ext cx="10515600" cy="1325563"/>
          </a:xfrm>
        </p:spPr>
        <p:txBody>
          <a:bodyPr>
            <a:normAutofit/>
          </a:bodyPr>
          <a:lstStyle/>
          <a:p>
            <a:r>
              <a:rPr lang="de-DE" sz="3200" b="1" dirty="0">
                <a:latin typeface="+mn-lt"/>
              </a:rPr>
              <a:t>How could the road test look like from a procedural and timing perspective?</a:t>
            </a:r>
          </a:p>
        </p:txBody>
      </p:sp>
      <p:sp>
        <p:nvSpPr>
          <p:cNvPr id="655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ヒラギノ角ゴ Pro W3"/>
                <a:cs typeface="ヒラギノ角ゴ Pro W3"/>
              </a:defRPr>
            </a:lvl1pPr>
            <a:lvl2pPr marL="990575" indent="-380990">
              <a:defRPr sz="3200">
                <a:solidFill>
                  <a:schemeClr val="tx1"/>
                </a:solidFill>
                <a:latin typeface="Arial" panose="020B0604020202020204" pitchFamily="34" charset="0"/>
                <a:ea typeface="ヒラギノ角ゴ Pro W3"/>
                <a:cs typeface="ヒラギノ角ゴ Pro W3"/>
              </a:defRPr>
            </a:lvl2pPr>
            <a:lvl3pPr marL="1523962" indent="-304792">
              <a:defRPr sz="3200">
                <a:solidFill>
                  <a:schemeClr val="tx1"/>
                </a:solidFill>
                <a:latin typeface="Arial" panose="020B0604020202020204" pitchFamily="34" charset="0"/>
                <a:ea typeface="ヒラギノ角ゴ Pro W3"/>
                <a:cs typeface="ヒラギノ角ゴ Pro W3"/>
              </a:defRPr>
            </a:lvl3pPr>
            <a:lvl4pPr marL="2133547" indent="-304792">
              <a:defRPr sz="3200">
                <a:solidFill>
                  <a:schemeClr val="tx1"/>
                </a:solidFill>
                <a:latin typeface="Arial" panose="020B0604020202020204" pitchFamily="34" charset="0"/>
                <a:ea typeface="ヒラギノ角ゴ Pro W3"/>
                <a:cs typeface="ヒラギノ角ゴ Pro W3"/>
              </a:defRPr>
            </a:lvl4pPr>
            <a:lvl5pPr marL="2743131" indent="-304792">
              <a:defRPr sz="3200">
                <a:solidFill>
                  <a:schemeClr val="tx1"/>
                </a:solidFill>
                <a:latin typeface="Arial" panose="020B0604020202020204" pitchFamily="34" charset="0"/>
                <a:ea typeface="ヒラギノ角ゴ Pro W3"/>
                <a:cs typeface="ヒラギノ角ゴ Pro W3"/>
              </a:defRPr>
            </a:lvl5pPr>
            <a:lvl6pPr marL="335271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6pPr>
            <a:lvl7pPr marL="3962301"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7pPr>
            <a:lvl8pPr marL="4571886"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8pPr>
            <a:lvl9pPr marL="5181470" indent="-304792" defTabSz="609585" eaLnBrk="0" fontAlgn="base" hangingPunct="0">
              <a:spcBef>
                <a:spcPct val="0"/>
              </a:spcBef>
              <a:spcAft>
                <a:spcPct val="0"/>
              </a:spcAft>
              <a:defRPr sz="3200">
                <a:solidFill>
                  <a:schemeClr val="tx1"/>
                </a:solidFill>
                <a:latin typeface="Arial" panose="020B0604020202020204" pitchFamily="34" charset="0"/>
                <a:ea typeface="ヒラギノ角ゴ Pro W3"/>
                <a:cs typeface="ヒラギノ角ゴ Pro W3"/>
              </a:defRPr>
            </a:lvl9pPr>
          </a:lstStyle>
          <a:p>
            <a:fld id="{AC364F08-9365-445C-BD04-AE4AF40A536D}" type="slidenum">
              <a:rPr lang="en-US" altLang="en-US" sz="1067">
                <a:solidFill>
                  <a:srgbClr val="474847"/>
                </a:solidFill>
              </a:rPr>
              <a:pPr/>
              <a:t>65</a:t>
            </a:fld>
            <a:endParaRPr lang="en-US" altLang="en-US" sz="1067">
              <a:solidFill>
                <a:srgbClr val="474847"/>
              </a:solidFill>
            </a:endParaRPr>
          </a:p>
        </p:txBody>
      </p:sp>
      <p:sp>
        <p:nvSpPr>
          <p:cNvPr id="5" name="Date Placeholder 4"/>
          <p:cNvSpPr>
            <a:spLocks noGrp="1"/>
          </p:cNvSpPr>
          <p:nvPr>
            <p:ph type="dt" sz="quarter" idx="12"/>
          </p:nvPr>
        </p:nvSpPr>
        <p:spPr/>
        <p:txBody>
          <a:bodyPr/>
          <a:lstStyle/>
          <a:p>
            <a:pPr>
              <a:defRPr/>
            </a:pPr>
            <a:fld id="{A848FA51-ECCE-4F08-B695-38174CF1AFEE}" type="datetime1">
              <a:rPr lang="de-DE" smtClean="0"/>
              <a:pPr>
                <a:defRPr/>
              </a:pPr>
              <a:t>14.01.2019</a:t>
            </a:fld>
            <a:endParaRPr lang="en-US" dirty="0"/>
          </a:p>
        </p:txBody>
      </p:sp>
    </p:spTree>
    <p:extLst>
      <p:ext uri="{BB962C8B-B14F-4D97-AF65-F5344CB8AC3E}">
        <p14:creationId xmlns:p14="http://schemas.microsoft.com/office/powerpoint/2010/main" val="133019408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“Classical” Certification Approach</a:t>
            </a:r>
          </a:p>
        </p:txBody>
      </p:sp>
      <p:sp>
        <p:nvSpPr>
          <p:cNvPr id="3" name="Content Placeholder 2"/>
          <p:cNvSpPr>
            <a:spLocks noGrp="1"/>
          </p:cNvSpPr>
          <p:nvPr>
            <p:ph idx="1"/>
          </p:nvPr>
        </p:nvSpPr>
        <p:spPr/>
        <p:txBody>
          <a:bodyPr>
            <a:normAutofit/>
          </a:bodyPr>
          <a:lstStyle/>
          <a:p>
            <a:pPr marL="0" indent="0">
              <a:buNone/>
            </a:pPr>
            <a:r>
              <a:rPr lang="en-US" sz="1800" b="1" dirty="0"/>
              <a:t>Example: Tires UN-R 30 and 54; UN-R 117</a:t>
            </a:r>
          </a:p>
          <a:p>
            <a:pPr marL="0" indent="0">
              <a:buNone/>
            </a:pPr>
            <a:endParaRPr lang="en-US" sz="1800" b="1" dirty="0"/>
          </a:p>
          <a:p>
            <a:r>
              <a:rPr lang="en-US" sz="1800" dirty="0"/>
              <a:t>Tire tests (“classical approach”):</a:t>
            </a:r>
          </a:p>
          <a:p>
            <a:pPr lvl="1">
              <a:buFont typeface="Wingdings" panose="05000000000000000000" pitchFamily="2" charset="2"/>
              <a:buChar char="Ø"/>
            </a:pPr>
            <a:r>
              <a:rPr lang="en-US" sz="1400" dirty="0"/>
              <a:t>Mechanical strength: Load/speed performance tests</a:t>
            </a:r>
          </a:p>
          <a:p>
            <a:pPr lvl="1">
              <a:buFont typeface="Wingdings" panose="05000000000000000000" pitchFamily="2" charset="2"/>
              <a:buChar char="Ø"/>
            </a:pPr>
            <a:r>
              <a:rPr lang="en-US" sz="1400" dirty="0"/>
              <a:t>Rolling sound emission values in relation to nominal section width and category of use</a:t>
            </a:r>
          </a:p>
          <a:p>
            <a:pPr lvl="1">
              <a:buFont typeface="Wingdings" panose="05000000000000000000" pitchFamily="2" charset="2"/>
              <a:buChar char="Ø"/>
            </a:pPr>
            <a:r>
              <a:rPr lang="en-US" sz="1400" dirty="0"/>
              <a:t>Adhesion on wet surfaces (wet and snow grip index)</a:t>
            </a:r>
          </a:p>
          <a:p>
            <a:pPr lvl="1">
              <a:buFont typeface="Wingdings" panose="05000000000000000000" pitchFamily="2" charset="2"/>
              <a:buChar char="Ø"/>
            </a:pPr>
            <a:r>
              <a:rPr lang="en-US" sz="1400" dirty="0"/>
              <a:t>Rolling resistance</a:t>
            </a:r>
          </a:p>
          <a:p>
            <a:endParaRPr lang="en-US" sz="1800" dirty="0"/>
          </a:p>
          <a:p>
            <a:pPr>
              <a:buFont typeface="Wingdings" panose="05000000000000000000" pitchFamily="2" charset="2"/>
              <a:buChar char="à"/>
            </a:pPr>
            <a:r>
              <a:rPr lang="en-US" sz="1800" dirty="0"/>
              <a:t>The “classical certification approach” typically defines a limited number of performance criteria and physical certification tests to set-up the necessary safety-level as a prerequisite for market entrance</a:t>
            </a:r>
          </a:p>
          <a:p>
            <a:pPr>
              <a:buFont typeface="Wingdings" panose="05000000000000000000" pitchFamily="2" charset="2"/>
              <a:buChar char="à"/>
            </a:pPr>
            <a:r>
              <a:rPr lang="en-US" sz="1800" dirty="0"/>
              <a:t>Such tests are performed on test tracks or on a test bench, requirements were refined over years</a:t>
            </a:r>
          </a:p>
          <a:p>
            <a:pPr>
              <a:buFont typeface="Wingdings" panose="05000000000000000000" pitchFamily="2" charset="2"/>
              <a:buChar char="à"/>
            </a:pPr>
            <a:r>
              <a:rPr lang="en-US" sz="1800" dirty="0"/>
              <a:t>Approach is well suited for systems with limited complexity, limited interactions with other systems and clearly defined system boundaries (typical for mechanical systems/components)</a:t>
            </a:r>
          </a:p>
        </p:txBody>
      </p:sp>
    </p:spTree>
    <p:extLst>
      <p:ext uri="{BB962C8B-B14F-4D97-AF65-F5344CB8AC3E}">
        <p14:creationId xmlns:p14="http://schemas.microsoft.com/office/powerpoint/2010/main" val="206740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Existing Extension of  the “Classical” Certification Approach</a:t>
            </a:r>
          </a:p>
        </p:txBody>
      </p:sp>
      <p:sp>
        <p:nvSpPr>
          <p:cNvPr id="3" name="Content Placeholder 2"/>
          <p:cNvSpPr>
            <a:spLocks noGrp="1"/>
          </p:cNvSpPr>
          <p:nvPr>
            <p:ph idx="1"/>
          </p:nvPr>
        </p:nvSpPr>
        <p:spPr/>
        <p:txBody>
          <a:bodyPr>
            <a:normAutofit fontScale="92500" lnSpcReduction="10000"/>
          </a:bodyPr>
          <a:lstStyle/>
          <a:p>
            <a:pPr marL="0" indent="0">
              <a:buNone/>
            </a:pPr>
            <a:r>
              <a:rPr lang="en-US" sz="1800" b="1" dirty="0"/>
              <a:t>Example: Performance of a braking system (UN-R 13-H)</a:t>
            </a:r>
          </a:p>
          <a:p>
            <a:pPr marL="0" indent="0">
              <a:buNone/>
            </a:pPr>
            <a:endParaRPr lang="en-US" sz="1800" b="1" dirty="0"/>
          </a:p>
          <a:p>
            <a:r>
              <a:rPr lang="en-US" sz="1800" dirty="0"/>
              <a:t>Braking Tests (“classical approach”):</a:t>
            </a:r>
          </a:p>
          <a:p>
            <a:pPr lvl="1">
              <a:buFont typeface="Wingdings" panose="05000000000000000000" pitchFamily="2" charset="2"/>
              <a:buChar char="Ø"/>
            </a:pPr>
            <a:r>
              <a:rPr lang="en-US" sz="1400" dirty="0"/>
              <a:t>Min. deceleration: 6,43 m/s</a:t>
            </a:r>
            <a:r>
              <a:rPr lang="en-US" sz="1400" baseline="30000" dirty="0"/>
              <a:t>2</a:t>
            </a:r>
            <a:r>
              <a:rPr lang="en-US" sz="1400" dirty="0"/>
              <a:t> and 2,44 m/s</a:t>
            </a:r>
            <a:r>
              <a:rPr lang="en-US" sz="1400" baseline="30000" dirty="0"/>
              <a:t>2</a:t>
            </a:r>
            <a:r>
              <a:rPr lang="en-US" sz="1400" dirty="0"/>
              <a:t> for the fallback secondary braking system</a:t>
            </a:r>
            <a:endParaRPr lang="en-US" sz="1400" baseline="30000" dirty="0"/>
          </a:p>
          <a:p>
            <a:pPr lvl="1">
              <a:buFont typeface="Wingdings" panose="05000000000000000000" pitchFamily="2" charset="2"/>
              <a:buChar char="Ø"/>
            </a:pPr>
            <a:r>
              <a:rPr lang="en-US" sz="1400" dirty="0"/>
              <a:t>Stopping distance in relation to initial speed: 60 m for 100 km/h</a:t>
            </a:r>
          </a:p>
          <a:p>
            <a:pPr lvl="1">
              <a:buFont typeface="Wingdings" panose="05000000000000000000" pitchFamily="2" charset="2"/>
              <a:buChar char="Ø"/>
            </a:pPr>
            <a:r>
              <a:rPr lang="en-US" sz="1400" dirty="0"/>
              <a:t>Parking brake to hold the laden vehicle stationary on a 20% up or down gradient</a:t>
            </a:r>
          </a:p>
          <a:p>
            <a:pPr marL="0" indent="0">
              <a:buNone/>
            </a:pPr>
            <a:endParaRPr lang="en-US" sz="1800" dirty="0"/>
          </a:p>
          <a:p>
            <a:pPr>
              <a:buFont typeface="Wingdings" panose="05000000000000000000" pitchFamily="2" charset="2"/>
              <a:buChar char="à"/>
            </a:pPr>
            <a:r>
              <a:rPr lang="en-US" sz="1800" dirty="0"/>
              <a:t>When ABS, ESP and Brake-Assist were regulated, it was realized that the “classical approach” was not able to address all safety-relevant areas of electric/electronic systems due to the high number of potential failures/scenarios:</a:t>
            </a:r>
          </a:p>
          <a:p>
            <a:pPr lvl="1">
              <a:buFont typeface="Wingdings" panose="05000000000000000000" pitchFamily="2" charset="2"/>
              <a:buChar char="Ø"/>
            </a:pPr>
            <a:r>
              <a:rPr lang="en-US" sz="1400" dirty="0"/>
              <a:t>This led to the introduction of the process- and functional safety oriented audits: Annex 8 for safety of complex electronic vehicle control systems</a:t>
            </a:r>
          </a:p>
          <a:p>
            <a:pPr lvl="1">
              <a:buFont typeface="Wingdings" panose="05000000000000000000" pitchFamily="2" charset="2"/>
              <a:buChar char="Ø"/>
            </a:pPr>
            <a:r>
              <a:rPr lang="en-US" sz="1400" dirty="0"/>
              <a:t>Introduction of simulation as acceptable simulation-approach for ESP</a:t>
            </a:r>
          </a:p>
          <a:p>
            <a:pPr marL="0" indent="0">
              <a:buNone/>
            </a:pPr>
            <a:br>
              <a:rPr lang="en-US" sz="1800" dirty="0">
                <a:sym typeface="Wingdings" panose="05000000000000000000" pitchFamily="2" charset="2"/>
              </a:rPr>
            </a:br>
            <a:r>
              <a:rPr lang="en-US" sz="1800" dirty="0">
                <a:sym typeface="Wingdings" panose="05000000000000000000" pitchFamily="2" charset="2"/>
              </a:rPr>
              <a:t> </a:t>
            </a:r>
            <a:r>
              <a:rPr lang="en-US" sz="1800" dirty="0"/>
              <a:t>It should also be noted that at the time UN-R 13-H was updated regarding electronic control systems like ABS and ESP, such technologies were already deployed for some years and technically standardized (long-term-experience was available)</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04160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Further Extension of  the “Classical” Certification Approach</a:t>
            </a:r>
          </a:p>
        </p:txBody>
      </p:sp>
      <p:sp>
        <p:nvSpPr>
          <p:cNvPr id="3" name="Content Placeholder 2"/>
          <p:cNvSpPr>
            <a:spLocks noGrp="1"/>
          </p:cNvSpPr>
          <p:nvPr>
            <p:ph idx="1"/>
          </p:nvPr>
        </p:nvSpPr>
        <p:spPr>
          <a:xfrm>
            <a:off x="838200" y="1825625"/>
            <a:ext cx="10515600" cy="4584602"/>
          </a:xfrm>
        </p:spPr>
        <p:txBody>
          <a:bodyPr>
            <a:noAutofit/>
          </a:bodyPr>
          <a:lstStyle/>
          <a:p>
            <a:pPr marL="0" indent="0">
              <a:buNone/>
            </a:pPr>
            <a:r>
              <a:rPr lang="en-US" sz="2000" b="1" dirty="0"/>
              <a:t>Why the testing of the automated driving systems requires new elements:   </a:t>
            </a:r>
          </a:p>
          <a:p>
            <a:r>
              <a:rPr lang="en-US" sz="2000" dirty="0"/>
              <a:t>The system complexity and thereby the number of software-based functions will continue to increase with automated driving systems. Compared to the complex electronic control systems, the potentially affected safety-areas and variances of scenarios will further increase and cannot fully be assessed with a limited number of tests that are performed on a test track or test bench.</a:t>
            </a:r>
          </a:p>
          <a:p>
            <a:r>
              <a:rPr lang="en-US" sz="2000" dirty="0"/>
              <a:t>The existing audit-approach used for electronic control systems both in safety systems (e.g. ABS, ESP) and driver assistance systems (L1, L2) should be further extended and upgraded to tackle L3-L5 systems.</a:t>
            </a:r>
          </a:p>
          <a:p>
            <a:pPr marL="0" indent="0">
              <a:buNone/>
            </a:pPr>
            <a:r>
              <a:rPr lang="en-US" sz="2000" b="1" dirty="0"/>
              <a:t>Why elements of the “classical” approach are still necessary: </a:t>
            </a:r>
            <a:endParaRPr lang="en-US" sz="2000" dirty="0"/>
          </a:p>
          <a:p>
            <a:r>
              <a:rPr lang="en-US" sz="2000" dirty="0"/>
              <a:t>Testing of existing conventional safety-regulations should continue with the “classical approach” also for vehicles that are equipped with automated driving systems. </a:t>
            </a:r>
          </a:p>
          <a:p>
            <a:r>
              <a:rPr lang="en-US" sz="2000" dirty="0"/>
              <a:t>Furthermore, classical certification elements (track testing) are an essential part of the three-pillar approach (see from slide 14). Additions are needed to appropriately cover the software related aspects – they will augment and not replace the classical certification approach.</a:t>
            </a:r>
          </a:p>
        </p:txBody>
      </p:sp>
    </p:spTree>
    <p:extLst>
      <p:ext uri="{BB962C8B-B14F-4D97-AF65-F5344CB8AC3E}">
        <p14:creationId xmlns:p14="http://schemas.microsoft.com/office/powerpoint/2010/main" val="3108582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z.e3tkESgu21hwCZPMsA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TotalTime>
  <Words>9181</Words>
  <Application>Microsoft Office PowerPoint</Application>
  <PresentationFormat>Widescreen</PresentationFormat>
  <Paragraphs>1289</Paragraphs>
  <Slides>65</Slides>
  <Notes>65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7" baseType="lpstr">
      <vt:lpstr>BMW Group Condensed</vt:lpstr>
      <vt:lpstr>CorpoS</vt:lpstr>
      <vt:lpstr>MS Mincho</vt:lpstr>
      <vt:lpstr>ヒラギノ角ゴ Pro W3</vt:lpstr>
      <vt:lpstr>Arial</vt:lpstr>
      <vt:lpstr>Calibri</vt:lpstr>
      <vt:lpstr>Calibri Light</vt:lpstr>
      <vt:lpstr>Symbol</vt:lpstr>
      <vt:lpstr>Times New Roman</vt:lpstr>
      <vt:lpstr>Wingdings</vt:lpstr>
      <vt:lpstr>Office Theme</vt:lpstr>
      <vt:lpstr>think-cell Folie</vt:lpstr>
      <vt:lpstr>Future Certification of  Automated/Autonomous Driving Systems</vt:lpstr>
      <vt:lpstr>Introduction</vt:lpstr>
      <vt:lpstr>Introduction</vt:lpstr>
      <vt:lpstr>General Challenges/Premises for a suitable Approach to Regulate Automated Driving</vt:lpstr>
      <vt:lpstr>Comparison of published Safety Principles</vt:lpstr>
      <vt:lpstr>“Classical” Certification Approach</vt:lpstr>
      <vt:lpstr>“Classical” Certification Approach</vt:lpstr>
      <vt:lpstr>Existing Extension of  the “Classical” Certification Approach</vt:lpstr>
      <vt:lpstr>Further Extension of  the “Classical” Certification Approach</vt:lpstr>
      <vt:lpstr>Paradigm shift - new approach required</vt:lpstr>
      <vt:lpstr>Overview: Concept for ADS Certification</vt:lpstr>
      <vt:lpstr>Concept for certification – the three pillars</vt:lpstr>
      <vt:lpstr>Example of the different pillars’ functions</vt:lpstr>
      <vt:lpstr>Concept for certification – the three pillars and their individual purpose</vt:lpstr>
      <vt:lpstr>Concept for certification of automated driving systems Level 3-5</vt:lpstr>
      <vt:lpstr>Mapping of Safety Principles and the Pillars</vt:lpstr>
      <vt:lpstr>Comparison of published Safety Principles</vt:lpstr>
      <vt:lpstr>Coverage of safety principles by the pillars</vt:lpstr>
      <vt:lpstr>Back-Up</vt:lpstr>
      <vt:lpstr>References</vt:lpstr>
      <vt:lpstr>Overview: Concept for ADS Certification</vt:lpstr>
      <vt:lpstr>Academia views on why a different approach is needed</vt:lpstr>
      <vt:lpstr>Challenge of validation. Statistics Mileage and Accidents </vt:lpstr>
      <vt:lpstr>Definitions: „use-case“ vs. „test scenario“</vt:lpstr>
      <vt:lpstr>Overall driving capabilities for the use-case „motorway/highway traffic“</vt:lpstr>
      <vt:lpstr>Overall driving capabilities for the use-case „urban traffic“</vt:lpstr>
      <vt:lpstr>Concept for certification – the three pillars – their individual strengths (+) and weaknesses (-) </vt:lpstr>
      <vt:lpstr>What’s behind the three pillars</vt:lpstr>
      <vt:lpstr>Audit &amp; Assessment</vt:lpstr>
      <vt:lpstr>Overview of complete certification structure</vt:lpstr>
      <vt:lpstr>Audit structure: Processes and documentation</vt:lpstr>
      <vt:lpstr>Assessment Structure: Safety Concept and Validation</vt:lpstr>
      <vt:lpstr>Assessment Structure: Safety Concept and Validation</vt:lpstr>
      <vt:lpstr>Physical Certification Tests on Proving Grounds</vt:lpstr>
      <vt:lpstr>Relevant test scenarios on proving grounds for the urban use-case – OICA views</vt:lpstr>
      <vt:lpstr>Introduction/basis for discussion</vt:lpstr>
      <vt:lpstr>Scenario Justification</vt:lpstr>
      <vt:lpstr>Proposal Test Track Scenarios „Urban“</vt:lpstr>
      <vt:lpstr>EU Project PROSPECT* – Standard Intersection Layout</vt:lpstr>
      <vt:lpstr>Proposal Test Track Scenarios „Urban“</vt:lpstr>
      <vt:lpstr>Proposal Test Track Scenarios „Urban“</vt:lpstr>
      <vt:lpstr>Proposal Test Track Scenarios „Urban“</vt:lpstr>
      <vt:lpstr>Next steps</vt:lpstr>
      <vt:lpstr>Testing of autonomous/automated driving systems on proving grounds   – The issue of “testability” –  OICA views</vt:lpstr>
      <vt:lpstr>Testability on proving grounds - Introduction</vt:lpstr>
      <vt:lpstr>Testability on proving grounds - Options</vt:lpstr>
      <vt:lpstr>Next steps</vt:lpstr>
      <vt:lpstr>Real-World-Test-Drive</vt:lpstr>
      <vt:lpstr>Real World Test Drive – OICA views</vt:lpstr>
      <vt:lpstr>Introduction/basis for discussion</vt:lpstr>
      <vt:lpstr>Road Test for AVs: Understanding its Role in the Certification Process</vt:lpstr>
      <vt:lpstr>What is the road test supposed to demonstrate? What is its role in the entire certification process (1/2)? </vt:lpstr>
      <vt:lpstr>What is the road test supposed to demonstrate? What is its role in the entire certification process (2/2)? </vt:lpstr>
      <vt:lpstr>Coverage of Scenarios  - to be addressed according to the use case -</vt:lpstr>
      <vt:lpstr>Definition of “realistic / Typical / Normal” traffic conditions</vt:lpstr>
      <vt:lpstr>What is the suggested content?</vt:lpstr>
      <vt:lpstr>What is the suggested content?</vt:lpstr>
      <vt:lpstr>Which assessment approach is considered?</vt:lpstr>
      <vt:lpstr>OICA proposal for checklists as integral part of the road test</vt:lpstr>
      <vt:lpstr>Examples for a Checklist – Highway driving (1/2)</vt:lpstr>
      <vt:lpstr>Examples for a Checklist – Highway driving (2/2)</vt:lpstr>
      <vt:lpstr>Examples for a Checklist – Urban Driving (1/2)</vt:lpstr>
      <vt:lpstr>Examples for a Checklist – Urban Driving (1/2)</vt:lpstr>
      <vt:lpstr>How could the road test look like from a procedural and time perspective?</vt:lpstr>
      <vt:lpstr>How could the road test look like from a procedural and timing perspective?</vt:lpstr>
    </vt:vector>
  </TitlesOfParts>
  <Company>Honda Motor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matthias.esser@daimler.com</dc:creator>
  <cp:lastModifiedBy>Francois Guichard</cp:lastModifiedBy>
  <cp:revision>173</cp:revision>
  <dcterms:created xsi:type="dcterms:W3CDTF">2018-05-23T13:56:11Z</dcterms:created>
  <dcterms:modified xsi:type="dcterms:W3CDTF">2019-01-14T11:24:10Z</dcterms:modified>
</cp:coreProperties>
</file>