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9" r:id="rId2"/>
    <p:sldId id="334" r:id="rId3"/>
    <p:sldId id="341" r:id="rId4"/>
    <p:sldId id="342" r:id="rId5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3399"/>
    <a:srgbClr val="003366"/>
    <a:srgbClr val="181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26" autoAdjust="0"/>
    <p:restoredTop sz="87333" autoAdjust="0"/>
  </p:normalViewPr>
  <p:slideViewPr>
    <p:cSldViewPr showGuides="1">
      <p:cViewPr varScale="1">
        <p:scale>
          <a:sx n="59" d="100"/>
          <a:sy n="59" d="100"/>
        </p:scale>
        <p:origin x="2058" y="90"/>
      </p:cViewPr>
      <p:guideLst>
        <p:guide orient="horz" pos="2160"/>
        <p:guide pos="278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1950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E03B589C-1036-4E08-ACEB-3CAA4DCFBE2A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B0929D26-59F4-40C5-9626-AE7144C955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148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baseline="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244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29D26-59F4-40C5-9626-AE7144C95597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059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29D26-59F4-40C5-9626-AE7144C95597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8970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000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29D26-59F4-40C5-9626-AE7144C95597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6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3"/>
          <p:cNvSpPr/>
          <p:nvPr userDrawn="1"/>
        </p:nvSpPr>
        <p:spPr>
          <a:xfrm>
            <a:off x="0" y="6347752"/>
            <a:ext cx="9144000" cy="537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5" y="6431924"/>
            <a:ext cx="752475" cy="37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251521" y="6407731"/>
            <a:ext cx="4958443" cy="2862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altLang="ko-KR" sz="1400" b="1" i="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Korea Transportation Safety Authority</a:t>
            </a:r>
            <a:endParaRPr lang="ko-KR" altLang="en-US" sz="1400" b="1" i="0" dirty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직사각형 9"/>
          <p:cNvSpPr/>
          <p:nvPr userDrawn="1"/>
        </p:nvSpPr>
        <p:spPr bwMode="auto">
          <a:xfrm>
            <a:off x="8524882" y="644691"/>
            <a:ext cx="619125" cy="5700467"/>
          </a:xfrm>
          <a:prstGeom prst="rect">
            <a:avLst/>
          </a:prstGeom>
          <a:solidFill>
            <a:srgbClr val="FFC000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직사각형 10"/>
          <p:cNvSpPr/>
          <p:nvPr userDrawn="1"/>
        </p:nvSpPr>
        <p:spPr bwMode="auto">
          <a:xfrm>
            <a:off x="8523823" y="6347749"/>
            <a:ext cx="619125" cy="537635"/>
          </a:xfrm>
          <a:prstGeom prst="rect">
            <a:avLst/>
          </a:prstGeom>
          <a:solidFill>
            <a:srgbClr val="0066CC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0A1E1-ADFA-49B3-A3F7-7C222FBD20C1}" type="datetimeFigureOut">
              <a:rPr lang="ko-KR" altLang="en-US" smtClean="0"/>
              <a:pPr/>
              <a:t>2019-10-07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9F68-D36C-45EA-B29B-20534D6AA37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 flipV="1">
            <a:off x="0" y="-2"/>
            <a:ext cx="9144000" cy="64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6350"/>
            <a:ext cx="9144000" cy="6851650"/>
            <a:chOff x="0" y="4"/>
            <a:chExt cx="5760" cy="4316"/>
          </a:xfrm>
        </p:grpSpPr>
        <p:pic>
          <p:nvPicPr>
            <p:cNvPr id="4103" name="Picture 8" descr="제목 없음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"/>
              <a:ext cx="5760" cy="4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4" name="TextBox 6"/>
            <p:cNvSpPr txBox="1">
              <a:spLocks noChangeArrowheads="1"/>
            </p:cNvSpPr>
            <p:nvPr/>
          </p:nvSpPr>
          <p:spPr bwMode="auto">
            <a:xfrm>
              <a:off x="270" y="1035"/>
              <a:ext cx="5262" cy="1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3600" b="1" dirty="0">
                  <a:solidFill>
                    <a:srgbClr val="000000"/>
                  </a:solidFill>
                  <a:latin typeface="Verdana" pitchFamily="34" charset="0"/>
                  <a:ea typeface="HY헤드라인M" pitchFamily="18" charset="-127"/>
                </a:rPr>
                <a:t>Status of PSG IWG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2800" dirty="0">
                  <a:solidFill>
                    <a:srgbClr val="000000"/>
                  </a:solidFill>
                  <a:latin typeface="Verdana" pitchFamily="34" charset="0"/>
                  <a:ea typeface="HY헤드라인M" pitchFamily="18" charset="-127"/>
                </a:rPr>
                <a:t>(Mutual Resolution No</a:t>
              </a:r>
              <a:r>
                <a:rPr lang="en-US" altLang="ko-KR" sz="2800" dirty="0">
                  <a:solidFill>
                    <a:schemeClr val="tx2"/>
                  </a:solidFill>
                  <a:latin typeface="Verdana" pitchFamily="34" charset="0"/>
                  <a:ea typeface="HY헤드라인M" pitchFamily="18" charset="-127"/>
                </a:rPr>
                <a:t>.</a:t>
              </a:r>
              <a:r>
                <a:rPr lang="en-US" altLang="ko-KR" sz="2800" dirty="0">
                  <a:latin typeface="Verdana" pitchFamily="34" charset="0"/>
                  <a:ea typeface="HY헤드라인M" pitchFamily="18" charset="-127"/>
                </a:rPr>
                <a:t>[4])</a:t>
              </a:r>
            </a:p>
            <a:p>
              <a:pPr algn="ctr">
                <a:lnSpc>
                  <a:spcPct val="150000"/>
                </a:lnSpc>
              </a:pPr>
              <a:endParaRPr kumimoji="0" lang="en-US" altLang="ko-KR" sz="3600" b="1" dirty="0">
                <a:solidFill>
                  <a:srgbClr val="000000"/>
                </a:solidFill>
                <a:latin typeface="Verdana" pitchFamily="34" charset="0"/>
                <a:ea typeface="HY헤드라인M" pitchFamily="18" charset="-127"/>
              </a:endParaRPr>
            </a:p>
          </p:txBody>
        </p:sp>
        <p:sp>
          <p:nvSpPr>
            <p:cNvPr id="4105" name="TextBox 7"/>
            <p:cNvSpPr txBox="1">
              <a:spLocks noChangeArrowheads="1"/>
            </p:cNvSpPr>
            <p:nvPr/>
          </p:nvSpPr>
          <p:spPr bwMode="auto">
            <a:xfrm>
              <a:off x="2158" y="2331"/>
              <a:ext cx="17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latin typeface="Verdana" pitchFamily="34" charset="0"/>
                  <a:ea typeface="HY헤드라인M" pitchFamily="18" charset="-127"/>
                </a:rPr>
                <a:t>8th October</a:t>
              </a:r>
              <a:r>
                <a:rPr kumimoji="0" lang="en-US" altLang="ko-KR" sz="1800" b="1" dirty="0">
                  <a:latin typeface="Verdana" pitchFamily="34" charset="0"/>
                  <a:ea typeface="HY헤드라인M" pitchFamily="18" charset="-127"/>
                </a:rPr>
                <a:t> 2019</a:t>
              </a:r>
            </a:p>
          </p:txBody>
        </p:sp>
        <p:sp>
          <p:nvSpPr>
            <p:cNvPr id="4106" name="TextBox 7"/>
            <p:cNvSpPr txBox="1">
              <a:spLocks noChangeArrowheads="1"/>
            </p:cNvSpPr>
            <p:nvPr/>
          </p:nvSpPr>
          <p:spPr bwMode="auto">
            <a:xfrm>
              <a:off x="793" y="3521"/>
              <a:ext cx="476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0" lang="en-US" altLang="ko-KR" sz="1800" b="1" dirty="0">
                  <a:solidFill>
                    <a:srgbClr val="7F7F7F"/>
                  </a:solidFill>
                  <a:latin typeface="Verdana" pitchFamily="34" charset="0"/>
                  <a:ea typeface="HY헤드라인M" pitchFamily="18" charset="-127"/>
                </a:rPr>
                <a:t>Korea Transportation Safety Authority (TS)</a:t>
              </a:r>
            </a:p>
            <a:p>
              <a:pPr>
                <a:lnSpc>
                  <a:spcPct val="130000"/>
                </a:lnSpc>
              </a:pPr>
              <a:r>
                <a:rPr kumimoji="0" lang="en-US" altLang="ko-KR" sz="1800" b="1" dirty="0">
                  <a:solidFill>
                    <a:srgbClr val="7F7F7F"/>
                  </a:solidFill>
                  <a:latin typeface="Verdana" pitchFamily="34" charset="0"/>
                  <a:ea typeface="HY헤드라인M" pitchFamily="18" charset="-127"/>
                </a:rPr>
                <a:t>Korea Automobile Testing &amp; Research Institute (KATRI)</a:t>
              </a:r>
            </a:p>
          </p:txBody>
        </p:sp>
      </p:grp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555875" y="4365625"/>
            <a:ext cx="5184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800" b="1" dirty="0" err="1">
                <a:solidFill>
                  <a:srgbClr val="000000"/>
                </a:solidFill>
                <a:latin typeface="Verdana" pitchFamily="34" charset="0"/>
                <a:ea typeface="HY헤드라인M" pitchFamily="18" charset="-127"/>
              </a:rPr>
              <a:t>Sungbok</a:t>
            </a:r>
            <a:r>
              <a:rPr kumimoji="0" lang="en-US" altLang="ko-KR" sz="1800" b="1" dirty="0">
                <a:solidFill>
                  <a:srgbClr val="000000"/>
                </a:solidFill>
                <a:latin typeface="Verdana" pitchFamily="34" charset="0"/>
                <a:ea typeface="HY헤드라인M" pitchFamily="18" charset="-127"/>
              </a:rPr>
              <a:t> </a:t>
            </a:r>
            <a:r>
              <a:rPr kumimoji="0" lang="en-US" altLang="ko-KR" sz="1800" b="1" dirty="0" err="1">
                <a:solidFill>
                  <a:srgbClr val="000000"/>
                </a:solidFill>
                <a:latin typeface="Verdana" pitchFamily="34" charset="0"/>
                <a:ea typeface="HY헤드라인M" pitchFamily="18" charset="-127"/>
              </a:rPr>
              <a:t>Eom</a:t>
            </a:r>
            <a:r>
              <a:rPr kumimoji="0" lang="en-US" altLang="ko-KR" sz="1800" b="1" dirty="0">
                <a:solidFill>
                  <a:srgbClr val="000000"/>
                </a:solidFill>
                <a:latin typeface="Verdana" pitchFamily="34" charset="0"/>
                <a:ea typeface="HY헤드라인M" pitchFamily="18" charset="-127"/>
              </a:rPr>
              <a:t>, Chairman of PSG IWG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778500" y="188913"/>
            <a:ext cx="2879725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pic>
        <p:nvPicPr>
          <p:cNvPr id="4101" name="Picture 9"/>
          <p:cNvPicPr>
            <a:picLocks noChangeAspect="1" noChangeArrowheads="1"/>
          </p:cNvPicPr>
          <p:nvPr/>
        </p:nvPicPr>
        <p:blipFill>
          <a:blip r:embed="rId4" cstate="print"/>
          <a:srcRect r="11397"/>
          <a:stretch>
            <a:fillRect/>
          </a:stretch>
        </p:blipFill>
        <p:spPr bwMode="auto">
          <a:xfrm>
            <a:off x="8024813" y="133350"/>
            <a:ext cx="9715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176213" y="227013"/>
            <a:ext cx="5691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dirty="0">
                <a:solidFill>
                  <a:srgbClr val="008E40"/>
                </a:solidFill>
              </a:rPr>
              <a:t>UN ECE / WP29 / GRSG/  117</a:t>
            </a:r>
            <a:r>
              <a:rPr lang="en-US" altLang="ko-KR" sz="1200" baseline="30000" dirty="0">
                <a:solidFill>
                  <a:srgbClr val="008E40"/>
                </a:solidFill>
              </a:rPr>
              <a:t>th</a:t>
            </a:r>
            <a:r>
              <a:rPr lang="en-US" altLang="ko-KR" sz="1200" dirty="0">
                <a:solidFill>
                  <a:srgbClr val="008E40"/>
                </a:solidFill>
              </a:rPr>
              <a:t> GRSG </a:t>
            </a:r>
            <a:endParaRPr lang="ko-KR" altLang="en-US" sz="1200" dirty="0">
              <a:solidFill>
                <a:srgbClr val="008E40"/>
              </a:solidFill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572000" y="227013"/>
            <a:ext cx="342076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u="sng" dirty="0">
                <a:latin typeface="Arial Rounded MT Bold" pitchFamily="34" charset="0"/>
              </a:rPr>
              <a:t>Informal document</a:t>
            </a:r>
            <a:r>
              <a:rPr lang="en-US" altLang="ko-KR" sz="1400" dirty="0">
                <a:latin typeface="Arial Rounded MT Bold" pitchFamily="34" charset="0"/>
              </a:rPr>
              <a:t> GRSG-117-38</a:t>
            </a:r>
            <a:br>
              <a:rPr lang="en-US" altLang="ko-KR" sz="1400" dirty="0">
                <a:latin typeface="Arial Rounded MT Bold" pitchFamily="34" charset="0"/>
              </a:rPr>
            </a:br>
            <a:r>
              <a:rPr lang="en-US" altLang="ko-KR" sz="1400" dirty="0">
                <a:latin typeface="Arial Rounded MT Bold" pitchFamily="34" charset="0"/>
              </a:rPr>
              <a:t>117</a:t>
            </a:r>
            <a:r>
              <a:rPr lang="en-US" altLang="ko-KR" sz="1400" baseline="30000" dirty="0">
                <a:latin typeface="Arial Rounded MT Bold" pitchFamily="34" charset="0"/>
              </a:rPr>
              <a:t>th</a:t>
            </a:r>
            <a:r>
              <a:rPr lang="en-US" altLang="ko-KR" sz="1400" dirty="0">
                <a:latin typeface="Arial Rounded MT Bold" pitchFamily="34" charset="0"/>
              </a:rPr>
              <a:t> GRSG</a:t>
            </a:r>
            <a:r>
              <a:rPr lang="en-US" altLang="ko-KR" sz="1400">
                <a:latin typeface="Arial Rounded MT Bold" pitchFamily="34" charset="0"/>
              </a:rPr>
              <a:t>, 8-11 </a:t>
            </a:r>
            <a:r>
              <a:rPr lang="en-US" altLang="ko-KR" sz="1400" dirty="0">
                <a:latin typeface="Arial Rounded MT Bold" pitchFamily="34" charset="0"/>
              </a:rPr>
              <a:t>Oct. 2019 </a:t>
            </a:r>
          </a:p>
          <a:p>
            <a:r>
              <a:rPr lang="en-US" altLang="ko-KR" sz="1400" dirty="0">
                <a:latin typeface="Arial Rounded MT Bold" pitchFamily="34" charset="0"/>
              </a:rPr>
              <a:t>Agenda item 6</a:t>
            </a:r>
            <a:endParaRPr lang="ko-KR" altLang="en-US" sz="14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741134"/>
            <a:ext cx="4323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ko-KR" sz="2400" b="1" dirty="0"/>
              <a:t>Background of MR No.[4]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63505"/>
            <a:ext cx="792088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Panoramic Sunroof Glazing(PSG) is widely used in global vehicle production</a:t>
            </a:r>
          </a:p>
          <a:p>
            <a:endParaRPr lang="en-US" altLang="ko-KR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Ceramic layer, CPA(Ceramic Printed Area), is necessary  on the toughened safety glass panes of PSG for the technical requirements and design purposes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However, CPA reduces mechanical strength of toughened safety glass panes in general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This indicates a higher risk of complete toughened safety glass pane breakage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Informal Working Group(IWG) had established with adoption by the AC.3 on march 2015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sz="2000" b="1" dirty="0"/>
          </a:p>
          <a:p>
            <a:endParaRPr lang="en-US" altLang="ko-KR" i="1" dirty="0"/>
          </a:p>
          <a:p>
            <a:pPr marL="285750" indent="-285750">
              <a:buFont typeface="Arial" pitchFamily="34" charset="0"/>
              <a:buChar char="•"/>
            </a:pPr>
            <a:endParaRPr lang="en-US" altLang="ko-KR" i="1" dirty="0"/>
          </a:p>
          <a:p>
            <a:endParaRPr lang="en-US" altLang="ko-K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741134"/>
            <a:ext cx="4323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ko-KR" sz="2400" b="1" dirty="0"/>
              <a:t>Background of MR No.[4]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63505"/>
            <a:ext cx="79208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The aim was to develop an amendment UN GTR No.6(Safety Glazing) and UN R No.43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Long-term studies are required for testing requirement amendment UN GTR No.6 and UN R No.43, would be take several years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Industry has been developing new technologies for PSG, such as an enamel material instead of ceramic, it would have a possibility to reduce risk of glass breakage, but not available in the near future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Based on this situation, all members of PSG IWG agreed</a:t>
            </a:r>
            <a:r>
              <a:rPr lang="en-US" altLang="ko-KR" sz="2000" b="1" dirty="0">
                <a:solidFill>
                  <a:srgbClr val="FF0000"/>
                </a:solidFill>
              </a:rPr>
              <a:t> </a:t>
            </a:r>
            <a:r>
              <a:rPr lang="en-US" altLang="ko-KR" sz="2000" b="1" dirty="0"/>
              <a:t>recommendation with this Mutual Resolution is good intermediate solution until new technologies are possible to use</a:t>
            </a:r>
          </a:p>
        </p:txBody>
      </p:sp>
    </p:spTree>
    <p:extLst>
      <p:ext uri="{BB962C8B-B14F-4D97-AF65-F5344CB8AC3E}">
        <p14:creationId xmlns:p14="http://schemas.microsoft.com/office/powerpoint/2010/main" val="214339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741134"/>
            <a:ext cx="4333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ko-KR" sz="2400" b="1" dirty="0"/>
              <a:t>Major PSG IWG activities 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44847"/>
            <a:ext cx="81369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b="1" dirty="0"/>
              <a:t>The activities of PSG IWG since 2015 can be categorized into 3 phases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sz="800" b="1" dirty="0"/>
          </a:p>
          <a:p>
            <a:r>
              <a:rPr lang="en-US" altLang="ko-KR" b="1" dirty="0"/>
              <a:t>     </a:t>
            </a:r>
            <a:r>
              <a:rPr lang="en-US" altLang="ko-KR" b="1" u="sng" dirty="0"/>
              <a:t>1</a:t>
            </a:r>
            <a:r>
              <a:rPr lang="en-US" altLang="ko-KR" b="1" u="sng" baseline="30000" dirty="0"/>
              <a:t>st</a:t>
            </a:r>
            <a:r>
              <a:rPr lang="en-US" altLang="ko-KR" b="1" u="sng" dirty="0"/>
              <a:t> phase(2015, 2016)</a:t>
            </a:r>
          </a:p>
          <a:p>
            <a:r>
              <a:rPr lang="en-US" altLang="ko-KR" b="1" dirty="0"/>
              <a:t>      - Collect, analyze and discuss existing data from global markets to</a:t>
            </a:r>
          </a:p>
          <a:p>
            <a:r>
              <a:rPr lang="en-US" altLang="ko-KR" b="1" dirty="0"/>
              <a:t>        understand number of glass breakages and risk of injuries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sz="800" b="1" dirty="0"/>
          </a:p>
          <a:p>
            <a:r>
              <a:rPr lang="en-US" altLang="ko-KR" b="1" dirty="0"/>
              <a:t>     </a:t>
            </a:r>
            <a:r>
              <a:rPr lang="en-US" altLang="ko-KR" b="1" u="sng" dirty="0"/>
              <a:t>2</a:t>
            </a:r>
            <a:r>
              <a:rPr lang="en-US" altLang="ko-KR" b="1" u="sng" baseline="30000" dirty="0"/>
              <a:t>nd</a:t>
            </a:r>
            <a:r>
              <a:rPr lang="en-US" altLang="ko-KR" b="1" u="sng" dirty="0"/>
              <a:t> phase(2017, 2018)</a:t>
            </a:r>
          </a:p>
          <a:p>
            <a:r>
              <a:rPr lang="en-US" altLang="ko-KR" b="1" dirty="0"/>
              <a:t>      - 1</a:t>
            </a:r>
            <a:r>
              <a:rPr lang="en-US" altLang="ko-KR" b="1" baseline="30000" dirty="0"/>
              <a:t>st</a:t>
            </a:r>
            <a:r>
              <a:rPr lang="en-US" altLang="ko-KR" b="1" dirty="0"/>
              <a:t> amendment of UN GTR No.6 had submitted and approved on </a:t>
            </a:r>
          </a:p>
          <a:p>
            <a:r>
              <a:rPr lang="en-US" altLang="ko-KR" b="1" dirty="0"/>
              <a:t>        112</a:t>
            </a:r>
            <a:r>
              <a:rPr lang="en-US" altLang="ko-KR" b="1" baseline="30000" dirty="0"/>
              <a:t>th</a:t>
            </a:r>
            <a:r>
              <a:rPr lang="en-US" altLang="ko-KR" b="1" dirty="0"/>
              <a:t> GRSG session on April of 2017</a:t>
            </a:r>
          </a:p>
          <a:p>
            <a:r>
              <a:rPr lang="en-US" altLang="ko-KR" b="1" dirty="0"/>
              <a:t>      - Gather further data and validate how much research is needed to</a:t>
            </a:r>
          </a:p>
          <a:p>
            <a:r>
              <a:rPr lang="en-US" altLang="ko-KR" b="1" dirty="0"/>
              <a:t>        be able to make amendments UN GTR No.6, UN R No.43</a:t>
            </a:r>
          </a:p>
          <a:p>
            <a:endParaRPr lang="en-US" altLang="ko-KR" sz="800" b="1" dirty="0"/>
          </a:p>
          <a:p>
            <a:r>
              <a:rPr lang="en-US" altLang="ko-KR" b="1" dirty="0"/>
              <a:t>     </a:t>
            </a:r>
            <a:r>
              <a:rPr lang="en-US" altLang="ko-KR" b="1" u="sng" dirty="0"/>
              <a:t>3</a:t>
            </a:r>
            <a:r>
              <a:rPr lang="en-US" altLang="ko-KR" b="1" u="sng" baseline="30000" dirty="0"/>
              <a:t>rd</a:t>
            </a:r>
            <a:r>
              <a:rPr lang="en-US" altLang="ko-KR" b="1" u="sng" dirty="0"/>
              <a:t> phase(2018, 2019)</a:t>
            </a:r>
          </a:p>
          <a:p>
            <a:r>
              <a:rPr lang="en-US" altLang="ko-KR" b="1" dirty="0"/>
              <a:t>      - Research will take too long so that IWG concluded to have a </a:t>
            </a:r>
          </a:p>
          <a:p>
            <a:r>
              <a:rPr lang="en-US" altLang="ko-KR" b="1" dirty="0"/>
              <a:t>        Mutual Resolution is a good immediate solution</a:t>
            </a:r>
          </a:p>
          <a:p>
            <a:r>
              <a:rPr lang="en-US" altLang="ko-KR" b="1" dirty="0"/>
              <a:t>      - IWG focused to define and agree on CPA limitation values</a:t>
            </a:r>
          </a:p>
          <a:p>
            <a:r>
              <a:rPr lang="en-US" altLang="ko-KR" b="1" dirty="0"/>
              <a:t>      - Among the 10 times of </a:t>
            </a:r>
            <a:r>
              <a:rPr lang="en-US" altLang="ko-KR" b="1"/>
              <a:t>Webex</a:t>
            </a:r>
            <a:r>
              <a:rPr lang="en-US" altLang="ko-KR" b="1" dirty="0"/>
              <a:t> meeting on 2019, IWG prepared </a:t>
            </a:r>
          </a:p>
          <a:p>
            <a:r>
              <a:rPr lang="en-US" altLang="ko-KR" b="1" dirty="0"/>
              <a:t>        Mutual Resolution No.4</a:t>
            </a:r>
          </a:p>
          <a:p>
            <a:endParaRPr lang="en-US" altLang="ko-KR" i="1" dirty="0"/>
          </a:p>
          <a:p>
            <a:pPr marL="285750" indent="-285750">
              <a:buFont typeface="Arial" pitchFamily="34" charset="0"/>
              <a:buChar char="•"/>
            </a:pPr>
            <a:endParaRPr lang="en-US" altLang="ko-KR" i="1" dirty="0"/>
          </a:p>
          <a:p>
            <a:endParaRPr lang="en-US" altLang="ko-KR" i="1" dirty="0"/>
          </a:p>
        </p:txBody>
      </p:sp>
    </p:spTree>
    <p:extLst>
      <p:ext uri="{BB962C8B-B14F-4D97-AF65-F5344CB8AC3E}">
        <p14:creationId xmlns:p14="http://schemas.microsoft.com/office/powerpoint/2010/main" val="358364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430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굴림</vt:lpstr>
      <vt:lpstr>맑은 고딕</vt:lpstr>
      <vt:lpstr>Arial</vt:lpstr>
      <vt:lpstr>Arial Rounded MT Bold</vt:lpstr>
      <vt:lpstr>Tahoma</vt:lpstr>
      <vt:lpstr>Verdana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정혁</dc:creator>
  <cp:lastModifiedBy>Francois E. Guichard</cp:lastModifiedBy>
  <cp:revision>301</cp:revision>
  <cp:lastPrinted>2018-10-01T08:25:00Z</cp:lastPrinted>
  <dcterms:created xsi:type="dcterms:W3CDTF">2016-01-04T09:35:08Z</dcterms:created>
  <dcterms:modified xsi:type="dcterms:W3CDTF">2019-10-07T15:57:09Z</dcterms:modified>
</cp:coreProperties>
</file>