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5F0-DE5A-4494-900D-08A4310A59D4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3B-ECB9-40BE-8E93-22EB0FF07944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857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5F0-DE5A-4494-900D-08A4310A59D4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3B-ECB9-40BE-8E93-22EB0FF07944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49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5F0-DE5A-4494-900D-08A4310A59D4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3B-ECB9-40BE-8E93-22EB0FF07944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16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5F0-DE5A-4494-900D-08A4310A59D4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3B-ECB9-40BE-8E93-22EB0FF07944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11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5F0-DE5A-4494-900D-08A4310A59D4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3B-ECB9-40BE-8E93-22EB0FF07944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58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5F0-DE5A-4494-900D-08A4310A59D4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3B-ECB9-40BE-8E93-22EB0FF07944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551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5F0-DE5A-4494-900D-08A4310A59D4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3B-ECB9-40BE-8E93-22EB0FF07944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028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5F0-DE5A-4494-900D-08A4310A59D4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3B-ECB9-40BE-8E93-22EB0FF07944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135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5F0-DE5A-4494-900D-08A4310A59D4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3B-ECB9-40BE-8E93-22EB0FF07944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33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5F0-DE5A-4494-900D-08A4310A59D4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3B-ECB9-40BE-8E93-22EB0FF07944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08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775F0-DE5A-4494-900D-08A4310A59D4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3773B-ECB9-40BE-8E93-22EB0FF07944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3942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775F0-DE5A-4494-900D-08A4310A59D4}" type="datetimeFigureOut">
              <a:rPr lang="de-DE" smtClean="0"/>
              <a:t>23.05.2019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3773B-ECB9-40BE-8E93-22EB0FF07944}" type="slidenum">
              <a:rPr lang="de-DE" smtClean="0"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297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Short update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GRPE</a:t>
            </a:r>
            <a:r>
              <a:rPr lang="de-DE" dirty="0"/>
              <a:t> 79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compliance</a:t>
            </a:r>
            <a:r>
              <a:rPr lang="de-DE" dirty="0"/>
              <a:t> of </a:t>
            </a:r>
            <a:r>
              <a:rPr lang="de-DE" dirty="0" err="1"/>
              <a:t>Regulations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Schedule 4 of </a:t>
            </a:r>
            <a:r>
              <a:rPr lang="de-DE" dirty="0" err="1"/>
              <a:t>the</a:t>
            </a:r>
            <a:r>
              <a:rPr lang="de-DE" dirty="0"/>
              <a:t> 58 Agreement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439437"/>
            <a:ext cx="9144000" cy="1655762"/>
          </a:xfrm>
        </p:spPr>
        <p:txBody>
          <a:bodyPr>
            <a:normAutofit/>
          </a:bodyPr>
          <a:lstStyle/>
          <a:p>
            <a:r>
              <a:rPr lang="de-DE" sz="3600" dirty="0"/>
              <a:t>Bill Coleman</a:t>
            </a:r>
          </a:p>
          <a:p>
            <a:r>
              <a:rPr lang="de-DE" sz="3600" dirty="0" err="1"/>
              <a:t>IWVTA</a:t>
            </a:r>
            <a:r>
              <a:rPr lang="de-DE" sz="3600" dirty="0"/>
              <a:t> </a:t>
            </a:r>
            <a:r>
              <a:rPr lang="de-DE" sz="3600" dirty="0" err="1"/>
              <a:t>Ambassador</a:t>
            </a:r>
            <a:r>
              <a:rPr lang="de-DE" sz="3600" dirty="0"/>
              <a:t> </a:t>
            </a:r>
            <a:r>
              <a:rPr lang="de-DE" sz="3600" dirty="0" err="1"/>
              <a:t>to</a:t>
            </a:r>
            <a:r>
              <a:rPr lang="de-DE" sz="3600" dirty="0"/>
              <a:t> </a:t>
            </a:r>
            <a:r>
              <a:rPr lang="de-DE" sz="3600" dirty="0" err="1"/>
              <a:t>GRPE</a:t>
            </a:r>
            <a:endParaRPr lang="de-DE" sz="3600" dirty="0"/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AA2EF6B7-4A9D-4B05-A960-C5655E4D6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8281" y="142030"/>
            <a:ext cx="294178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400" b="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kumimoji="0" lang="en-US" sz="1400" dirty="0">
                <a:latin typeface="Times New Roman" pitchFamily="18" charset="0"/>
                <a:cs typeface="Times New Roman" pitchFamily="18" charset="0"/>
              </a:rPr>
              <a:t>GRPE-79-</a:t>
            </a:r>
            <a:r>
              <a:rPr kumimoji="0" lang="en-GB" sz="1400" dirty="0">
                <a:latin typeface="Times New Roman" pitchFamily="18" charset="0"/>
                <a:cs typeface="Times New Roman" pitchFamily="18" charset="0"/>
              </a:rPr>
              <a:t>25e</a:t>
            </a:r>
            <a:endParaRPr kumimoji="0" lang="de-DE" sz="1400" b="0" dirty="0">
              <a:latin typeface="Times New Roman" pitchFamily="18" charset="0"/>
              <a:cs typeface="Times New Roman" pitchFamily="18" charset="0"/>
            </a:endParaRPr>
          </a:p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400" b="0" dirty="0">
                <a:latin typeface="Times New Roman" pitchFamily="18" charset="0"/>
                <a:cs typeface="Times New Roman" pitchFamily="18" charset="0"/>
              </a:rPr>
              <a:t>79th GRPE, 21-24 May 2019</a:t>
            </a:r>
          </a:p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400" b="0" dirty="0">
                <a:latin typeface="Times New Roman" pitchFamily="18" charset="0"/>
                <a:cs typeface="Times New Roman" pitchFamily="18" charset="0"/>
              </a:rPr>
              <a:t>Agenda item </a:t>
            </a:r>
            <a:r>
              <a:rPr kumimoji="0" lang="en-US" sz="1400" dirty="0">
                <a:latin typeface="Times New Roman" pitchFamily="18" charset="0"/>
                <a:cs typeface="Times New Roman" pitchFamily="18" charset="0"/>
              </a:rPr>
              <a:t>11</a:t>
            </a:r>
            <a:endParaRPr kumimoji="0" lang="de-DE" sz="14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376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numbering</a:t>
            </a:r>
            <a:r>
              <a:rPr lang="de-DE" dirty="0"/>
              <a:t> - </a:t>
            </a:r>
            <a:r>
              <a:rPr lang="de-DE" dirty="0" err="1"/>
              <a:t>background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review by the Ambassador on request of IWG </a:t>
            </a:r>
            <a:r>
              <a:rPr lang="en-GB" dirty="0" err="1"/>
              <a:t>IWVTA</a:t>
            </a:r>
            <a:r>
              <a:rPr lang="en-GB" dirty="0"/>
              <a:t> revealed that some Regulations under the responsibility of </a:t>
            </a:r>
            <a:r>
              <a:rPr lang="en-GB" dirty="0" err="1"/>
              <a:t>GRPE</a:t>
            </a:r>
            <a:r>
              <a:rPr lang="en-GB" dirty="0"/>
              <a:t> require both a level code and a fuel type identifier in the marking but those Regulations do not make it clear whether both are required in the Approval Number (which would be contrary to Schedule 4)</a:t>
            </a:r>
          </a:p>
          <a:p>
            <a:r>
              <a:rPr lang="en-GB" dirty="0"/>
              <a:t>The Ambassador appealed to Approval Authorities at </a:t>
            </a:r>
            <a:r>
              <a:rPr lang="en-GB" dirty="0" err="1"/>
              <a:t>GRPE</a:t>
            </a:r>
            <a:r>
              <a:rPr lang="en-GB" dirty="0"/>
              <a:t> 78 to also assess their assigned approval numbers in terms of compliance with Schedule 4</a:t>
            </a:r>
          </a:p>
          <a:p>
            <a:r>
              <a:rPr lang="en-GB" dirty="0" err="1"/>
              <a:t>VCA</a:t>
            </a:r>
            <a:r>
              <a:rPr lang="en-GB" dirty="0"/>
              <a:t> (UK technical service and approval authority) provided their document TSGCOMMS-002 which describes this review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413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Approval</a:t>
            </a:r>
            <a:r>
              <a:rPr lang="de-DE" dirty="0"/>
              <a:t> </a:t>
            </a:r>
            <a:r>
              <a:rPr lang="de-DE" dirty="0" err="1"/>
              <a:t>numbering</a:t>
            </a:r>
            <a:r>
              <a:rPr lang="de-DE" dirty="0"/>
              <a:t> - </a:t>
            </a:r>
            <a:r>
              <a:rPr lang="de-DE" dirty="0" err="1"/>
              <a:t>conclusion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VCA</a:t>
            </a:r>
            <a:r>
              <a:rPr lang="en-GB" dirty="0"/>
              <a:t> Approval numbers issued for approvals to </a:t>
            </a:r>
            <a:r>
              <a:rPr lang="en-GB" dirty="0" err="1"/>
              <a:t>UNR</a:t>
            </a:r>
            <a:r>
              <a:rPr lang="en-GB" dirty="0"/>
              <a:t> 49 contain a designation of the implementing stage but not of the fuel type</a:t>
            </a:r>
          </a:p>
          <a:p>
            <a:r>
              <a:rPr lang="en-GB" dirty="0"/>
              <a:t>It can be assumed that these approval numbers are acceptable within the Type Approval and Vehicle Registration system</a:t>
            </a:r>
          </a:p>
          <a:p>
            <a:r>
              <a:rPr lang="en-GB" dirty="0"/>
              <a:t>As this was the only Regulation under the responsibility of </a:t>
            </a:r>
            <a:r>
              <a:rPr lang="en-GB" dirty="0" err="1"/>
              <a:t>GRPE</a:t>
            </a:r>
            <a:r>
              <a:rPr lang="en-GB" dirty="0"/>
              <a:t> which presented a concern of potential non-compliance, it may be assumed that all Regulations under </a:t>
            </a:r>
            <a:r>
              <a:rPr lang="en-GB" dirty="0" err="1"/>
              <a:t>GRPE</a:t>
            </a:r>
            <a:r>
              <a:rPr lang="en-GB" dirty="0"/>
              <a:t> are compliant</a:t>
            </a:r>
          </a:p>
          <a:p>
            <a:r>
              <a:rPr lang="en-GB" dirty="0"/>
              <a:t>The Ambassador will propose wording for guidance on compliant approval numbering for inclusion in future Regulations and amendments to </a:t>
            </a:r>
            <a:r>
              <a:rPr lang="en-GB"/>
              <a:t>existing Regulations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2588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232</Words>
  <Application>Microsoft Office PowerPoint</Application>
  <PresentationFormat>Grand écran</PresentationFormat>
  <Paragraphs>15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</vt:lpstr>
      <vt:lpstr>Short update to GRPE 79 on the compliance of Regulations with Schedule 4 of the 58 Agreement</vt:lpstr>
      <vt:lpstr>Approval numbering - background</vt:lpstr>
      <vt:lpstr>Approval numbering - conclusion</vt:lpstr>
    </vt:vector>
  </TitlesOfParts>
  <Company>Volkswagen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update to GRPE 79 on the compliance of Regulations with Schedule 4 of the 58 Agreement</dc:title>
  <dc:creator>Bill Coleman K-GEAG/1</dc:creator>
  <cp:lastModifiedBy>Francois Cuenot</cp:lastModifiedBy>
  <cp:revision>6</cp:revision>
  <dcterms:created xsi:type="dcterms:W3CDTF">2019-05-23T07:45:46Z</dcterms:created>
  <dcterms:modified xsi:type="dcterms:W3CDTF">2019-05-23T08:56:10Z</dcterms:modified>
</cp:coreProperties>
</file>