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77" r:id="rId6"/>
    <p:sldId id="288" r:id="rId7"/>
    <p:sldId id="274" r:id="rId8"/>
    <p:sldId id="280" r:id="rId9"/>
    <p:sldId id="272" r:id="rId10"/>
    <p:sldId id="273"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B1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9" autoAdjust="0"/>
    <p:restoredTop sz="94660"/>
  </p:normalViewPr>
  <p:slideViewPr>
    <p:cSldViewPr snapToGrid="0">
      <p:cViewPr varScale="1">
        <p:scale>
          <a:sx n="114" d="100"/>
          <a:sy n="114" d="100"/>
        </p:scale>
        <p:origin x="41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D1EA6FA-D72D-4A64-B157-CDB4D4F4DD5C}" type="datetimeFigureOut">
              <a:rPr kumimoji="1" lang="ja-JP" altLang="en-US" smtClean="0"/>
              <a:t>2019/5/22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97C505-615D-4028-B079-69EDEA1E2CBA}" type="slidenum">
              <a:rPr kumimoji="1" lang="ja-JP" altLang="en-US" smtClean="0"/>
              <a:t>‹N°›</a:t>
            </a:fld>
            <a:endParaRPr kumimoji="1" lang="ja-JP" altLang="en-US"/>
          </a:p>
        </p:txBody>
      </p:sp>
    </p:spTree>
    <p:extLst>
      <p:ext uri="{BB962C8B-B14F-4D97-AF65-F5344CB8AC3E}">
        <p14:creationId xmlns:p14="http://schemas.microsoft.com/office/powerpoint/2010/main" val="1555405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1EA6FA-D72D-4A64-B157-CDB4D4F4DD5C}" type="datetimeFigureOut">
              <a:rPr kumimoji="1" lang="ja-JP" altLang="en-US" smtClean="0"/>
              <a:t>2019/5/22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97C505-615D-4028-B079-69EDEA1E2CBA}" type="slidenum">
              <a:rPr kumimoji="1" lang="ja-JP" altLang="en-US" smtClean="0"/>
              <a:t>‹N°›</a:t>
            </a:fld>
            <a:endParaRPr kumimoji="1" lang="ja-JP" altLang="en-US"/>
          </a:p>
        </p:txBody>
      </p:sp>
    </p:spTree>
    <p:extLst>
      <p:ext uri="{BB962C8B-B14F-4D97-AF65-F5344CB8AC3E}">
        <p14:creationId xmlns:p14="http://schemas.microsoft.com/office/powerpoint/2010/main" val="1576962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1EA6FA-D72D-4A64-B157-CDB4D4F4DD5C}" type="datetimeFigureOut">
              <a:rPr kumimoji="1" lang="ja-JP" altLang="en-US" smtClean="0"/>
              <a:t>2019/5/22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97C505-615D-4028-B079-69EDEA1E2CBA}" type="slidenum">
              <a:rPr kumimoji="1" lang="ja-JP" altLang="en-US" smtClean="0"/>
              <a:t>‹N°›</a:t>
            </a:fld>
            <a:endParaRPr kumimoji="1" lang="ja-JP" altLang="en-US"/>
          </a:p>
        </p:txBody>
      </p:sp>
    </p:spTree>
    <p:extLst>
      <p:ext uri="{BB962C8B-B14F-4D97-AF65-F5344CB8AC3E}">
        <p14:creationId xmlns:p14="http://schemas.microsoft.com/office/powerpoint/2010/main" val="43253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1EA6FA-D72D-4A64-B157-CDB4D4F4DD5C}" type="datetimeFigureOut">
              <a:rPr kumimoji="1" lang="ja-JP" altLang="en-US" smtClean="0"/>
              <a:t>2019/5/22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97C505-615D-4028-B079-69EDEA1E2CBA}" type="slidenum">
              <a:rPr kumimoji="1" lang="ja-JP" altLang="en-US" smtClean="0"/>
              <a:t>‹N°›</a:t>
            </a:fld>
            <a:endParaRPr kumimoji="1" lang="ja-JP" altLang="en-US"/>
          </a:p>
        </p:txBody>
      </p:sp>
    </p:spTree>
    <p:extLst>
      <p:ext uri="{BB962C8B-B14F-4D97-AF65-F5344CB8AC3E}">
        <p14:creationId xmlns:p14="http://schemas.microsoft.com/office/powerpoint/2010/main" val="1310422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D1EA6FA-D72D-4A64-B157-CDB4D4F4DD5C}" type="datetimeFigureOut">
              <a:rPr kumimoji="1" lang="ja-JP" altLang="en-US" smtClean="0"/>
              <a:t>2019/5/22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97C505-615D-4028-B079-69EDEA1E2CBA}" type="slidenum">
              <a:rPr kumimoji="1" lang="ja-JP" altLang="en-US" smtClean="0"/>
              <a:t>‹N°›</a:t>
            </a:fld>
            <a:endParaRPr kumimoji="1" lang="ja-JP" altLang="en-US"/>
          </a:p>
        </p:txBody>
      </p:sp>
    </p:spTree>
    <p:extLst>
      <p:ext uri="{BB962C8B-B14F-4D97-AF65-F5344CB8AC3E}">
        <p14:creationId xmlns:p14="http://schemas.microsoft.com/office/powerpoint/2010/main" val="536934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D1EA6FA-D72D-4A64-B157-CDB4D4F4DD5C}" type="datetimeFigureOut">
              <a:rPr kumimoji="1" lang="ja-JP" altLang="en-US" smtClean="0"/>
              <a:t>2019/5/22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297C505-615D-4028-B079-69EDEA1E2CBA}" type="slidenum">
              <a:rPr kumimoji="1" lang="ja-JP" altLang="en-US" smtClean="0"/>
              <a:t>‹N°›</a:t>
            </a:fld>
            <a:endParaRPr kumimoji="1" lang="ja-JP" altLang="en-US"/>
          </a:p>
        </p:txBody>
      </p:sp>
    </p:spTree>
    <p:extLst>
      <p:ext uri="{BB962C8B-B14F-4D97-AF65-F5344CB8AC3E}">
        <p14:creationId xmlns:p14="http://schemas.microsoft.com/office/powerpoint/2010/main" val="30645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D1EA6FA-D72D-4A64-B157-CDB4D4F4DD5C}" type="datetimeFigureOut">
              <a:rPr kumimoji="1" lang="ja-JP" altLang="en-US" smtClean="0"/>
              <a:t>2019/5/22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297C505-615D-4028-B079-69EDEA1E2CBA}" type="slidenum">
              <a:rPr kumimoji="1" lang="ja-JP" altLang="en-US" smtClean="0"/>
              <a:t>‹N°›</a:t>
            </a:fld>
            <a:endParaRPr kumimoji="1" lang="ja-JP" altLang="en-US"/>
          </a:p>
        </p:txBody>
      </p:sp>
    </p:spTree>
    <p:extLst>
      <p:ext uri="{BB962C8B-B14F-4D97-AF65-F5344CB8AC3E}">
        <p14:creationId xmlns:p14="http://schemas.microsoft.com/office/powerpoint/2010/main" val="2632650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D1EA6FA-D72D-4A64-B157-CDB4D4F4DD5C}" type="datetimeFigureOut">
              <a:rPr kumimoji="1" lang="ja-JP" altLang="en-US" smtClean="0"/>
              <a:t>2019/5/22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297C505-615D-4028-B079-69EDEA1E2CBA}" type="slidenum">
              <a:rPr kumimoji="1" lang="ja-JP" altLang="en-US" smtClean="0"/>
              <a:t>‹N°›</a:t>
            </a:fld>
            <a:endParaRPr kumimoji="1" lang="ja-JP" altLang="en-US"/>
          </a:p>
        </p:txBody>
      </p:sp>
    </p:spTree>
    <p:extLst>
      <p:ext uri="{BB962C8B-B14F-4D97-AF65-F5344CB8AC3E}">
        <p14:creationId xmlns:p14="http://schemas.microsoft.com/office/powerpoint/2010/main" val="1470578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D1EA6FA-D72D-4A64-B157-CDB4D4F4DD5C}" type="datetimeFigureOut">
              <a:rPr kumimoji="1" lang="ja-JP" altLang="en-US" smtClean="0"/>
              <a:t>2019/5/22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297C505-615D-4028-B079-69EDEA1E2CBA}" type="slidenum">
              <a:rPr kumimoji="1" lang="ja-JP" altLang="en-US" smtClean="0"/>
              <a:t>‹N°›</a:t>
            </a:fld>
            <a:endParaRPr kumimoji="1" lang="ja-JP" altLang="en-US"/>
          </a:p>
        </p:txBody>
      </p:sp>
    </p:spTree>
    <p:extLst>
      <p:ext uri="{BB962C8B-B14F-4D97-AF65-F5344CB8AC3E}">
        <p14:creationId xmlns:p14="http://schemas.microsoft.com/office/powerpoint/2010/main" val="881426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D1EA6FA-D72D-4A64-B157-CDB4D4F4DD5C}" type="datetimeFigureOut">
              <a:rPr kumimoji="1" lang="ja-JP" altLang="en-US" smtClean="0"/>
              <a:t>2019/5/22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297C505-615D-4028-B079-69EDEA1E2CBA}" type="slidenum">
              <a:rPr kumimoji="1" lang="ja-JP" altLang="en-US" smtClean="0"/>
              <a:t>‹N°›</a:t>
            </a:fld>
            <a:endParaRPr kumimoji="1" lang="ja-JP" altLang="en-US"/>
          </a:p>
        </p:txBody>
      </p:sp>
    </p:spTree>
    <p:extLst>
      <p:ext uri="{BB962C8B-B14F-4D97-AF65-F5344CB8AC3E}">
        <p14:creationId xmlns:p14="http://schemas.microsoft.com/office/powerpoint/2010/main" val="260102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D1EA6FA-D72D-4A64-B157-CDB4D4F4DD5C}" type="datetimeFigureOut">
              <a:rPr kumimoji="1" lang="ja-JP" altLang="en-US" smtClean="0"/>
              <a:t>2019/5/22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297C505-615D-4028-B079-69EDEA1E2CBA}" type="slidenum">
              <a:rPr kumimoji="1" lang="ja-JP" altLang="en-US" smtClean="0"/>
              <a:t>‹N°›</a:t>
            </a:fld>
            <a:endParaRPr kumimoji="1" lang="ja-JP" altLang="en-US"/>
          </a:p>
        </p:txBody>
      </p:sp>
    </p:spTree>
    <p:extLst>
      <p:ext uri="{BB962C8B-B14F-4D97-AF65-F5344CB8AC3E}">
        <p14:creationId xmlns:p14="http://schemas.microsoft.com/office/powerpoint/2010/main" val="1481494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EA6FA-D72D-4A64-B157-CDB4D4F4DD5C}" type="datetimeFigureOut">
              <a:rPr kumimoji="1" lang="ja-JP" altLang="en-US" smtClean="0"/>
              <a:t>2019/5/22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7C505-615D-4028-B079-69EDEA1E2CBA}" type="slidenum">
              <a:rPr kumimoji="1" lang="ja-JP" altLang="en-US" smtClean="0"/>
              <a:t>‹N°›</a:t>
            </a:fld>
            <a:endParaRPr kumimoji="1" lang="ja-JP" altLang="en-US"/>
          </a:p>
        </p:txBody>
      </p:sp>
    </p:spTree>
    <p:extLst>
      <p:ext uri="{BB962C8B-B14F-4D97-AF65-F5344CB8AC3E}">
        <p14:creationId xmlns:p14="http://schemas.microsoft.com/office/powerpoint/2010/main" val="2069756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4"/>
          <p:cNvSpPr txBox="1"/>
          <p:nvPr/>
        </p:nvSpPr>
        <p:spPr>
          <a:xfrm>
            <a:off x="1216537" y="1526050"/>
            <a:ext cx="9603863" cy="4585871"/>
          </a:xfrm>
          <a:prstGeom prst="rect">
            <a:avLst/>
          </a:prstGeom>
          <a:noFill/>
        </p:spPr>
        <p:txBody>
          <a:bodyPr wrap="square" rtlCol="0">
            <a:spAutoFit/>
          </a:bodyPr>
          <a:lstStyle/>
          <a:p>
            <a:r>
              <a:rPr lang="en-US" altLang="ja-JP" sz="4400" b="1" dirty="0">
                <a:latin typeface="Meiryo UI" panose="020B0604030504040204" pitchFamily="50" charset="-128"/>
                <a:ea typeface="Meiryo UI" panose="020B0604030504040204" pitchFamily="50" charset="-128"/>
                <a:cs typeface="Meiryo UI" panose="020B0604030504040204" pitchFamily="50" charset="-128"/>
              </a:rPr>
              <a:t>Request to GRPE for Approval of Prolongation of Mandate </a:t>
            </a:r>
          </a:p>
          <a:p>
            <a:r>
              <a:rPr lang="en-US" altLang="ja-JP" sz="4400" dirty="0">
                <a:latin typeface="Meiryo UI" panose="020B0604030504040204" pitchFamily="50" charset="-128"/>
                <a:ea typeface="Meiryo UI" panose="020B0604030504040204" pitchFamily="50" charset="-128"/>
                <a:cs typeface="Meiryo UI" panose="020B0604030504040204" pitchFamily="50" charset="-128"/>
              </a:rPr>
              <a:t>and</a:t>
            </a:r>
          </a:p>
          <a:p>
            <a:r>
              <a:rPr lang="de-DE" sz="4400" b="1" dirty="0">
                <a:latin typeface="Meiryo UI" panose="020B0604030504040204" pitchFamily="50" charset="-128"/>
                <a:ea typeface="Meiryo UI" panose="020B0604030504040204" pitchFamily="50" charset="-128"/>
                <a:cs typeface="Meiryo UI" panose="020B0604030504040204" pitchFamily="50" charset="-128"/>
              </a:rPr>
              <a:t>Status Report of the </a:t>
            </a:r>
          </a:p>
          <a:p>
            <a:r>
              <a:rPr lang="de-DE" sz="4400" b="1" dirty="0">
                <a:latin typeface="Meiryo UI" panose="020B0604030504040204" pitchFamily="50" charset="-128"/>
                <a:ea typeface="Meiryo UI" panose="020B0604030504040204" pitchFamily="50" charset="-128"/>
                <a:cs typeface="Meiryo UI" panose="020B0604030504040204" pitchFamily="50" charset="-128"/>
              </a:rPr>
              <a:t>WLTP Informal Working Group</a:t>
            </a:r>
          </a:p>
          <a:p>
            <a:endParaRPr lang="de-DE" sz="4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de-DE" sz="3200" b="1" dirty="0">
                <a:latin typeface="Meiryo UI" panose="020B0604030504040204" pitchFamily="50" charset="-128"/>
                <a:ea typeface="Meiryo UI" panose="020B0604030504040204" pitchFamily="50" charset="-128"/>
                <a:cs typeface="Meiryo UI" panose="020B0604030504040204" pitchFamily="50" charset="-128"/>
              </a:rPr>
              <a:t>Prepared by WLTP IWG</a:t>
            </a:r>
          </a:p>
        </p:txBody>
      </p:sp>
      <p:sp>
        <p:nvSpPr>
          <p:cNvPr id="5" name="Rectangle 5"/>
          <p:cNvSpPr/>
          <p:nvPr/>
        </p:nvSpPr>
        <p:spPr>
          <a:xfrm>
            <a:off x="6802582" y="217638"/>
            <a:ext cx="5271517" cy="1015663"/>
          </a:xfrm>
          <a:prstGeom prst="rect">
            <a:avLst/>
          </a:prstGeom>
        </p:spPr>
        <p:txBody>
          <a:bodyPr wrap="square">
            <a:spAutoFit/>
          </a:bodyPr>
          <a:lstStyle>
            <a:defPPr>
              <a:defRPr lang="ko-KR"/>
            </a:defPPr>
            <a:lvl1pPr algn="l" rtl="0" fontAlgn="base" latinLnBrk="1">
              <a:spcBef>
                <a:spcPct val="0"/>
              </a:spcBef>
              <a:spcAft>
                <a:spcPct val="0"/>
              </a:spcAft>
              <a:defRPr kumimoji="1" sz="1200" kern="1200">
                <a:solidFill>
                  <a:schemeClr val="bg1"/>
                </a:solidFill>
                <a:latin typeface="HY울릉도M" pitchFamily="18" charset="-127"/>
                <a:ea typeface="HY울릉도M" pitchFamily="18" charset="-127"/>
                <a:cs typeface="+mn-cs"/>
              </a:defRPr>
            </a:lvl1pPr>
            <a:lvl2pPr marL="457200" algn="l" rtl="0" fontAlgn="base" latinLnBrk="1">
              <a:spcBef>
                <a:spcPct val="0"/>
              </a:spcBef>
              <a:spcAft>
                <a:spcPct val="0"/>
              </a:spcAft>
              <a:defRPr kumimoji="1" sz="1200" kern="1200">
                <a:solidFill>
                  <a:schemeClr val="bg1"/>
                </a:solidFill>
                <a:latin typeface="HY울릉도M" pitchFamily="18" charset="-127"/>
                <a:ea typeface="HY울릉도M" pitchFamily="18" charset="-127"/>
                <a:cs typeface="+mn-cs"/>
              </a:defRPr>
            </a:lvl2pPr>
            <a:lvl3pPr marL="914400" algn="l" rtl="0" fontAlgn="base" latinLnBrk="1">
              <a:spcBef>
                <a:spcPct val="0"/>
              </a:spcBef>
              <a:spcAft>
                <a:spcPct val="0"/>
              </a:spcAft>
              <a:defRPr kumimoji="1" sz="1200" kern="1200">
                <a:solidFill>
                  <a:schemeClr val="bg1"/>
                </a:solidFill>
                <a:latin typeface="HY울릉도M" pitchFamily="18" charset="-127"/>
                <a:ea typeface="HY울릉도M" pitchFamily="18" charset="-127"/>
                <a:cs typeface="+mn-cs"/>
              </a:defRPr>
            </a:lvl3pPr>
            <a:lvl4pPr marL="1371600" algn="l" rtl="0" fontAlgn="base" latinLnBrk="1">
              <a:spcBef>
                <a:spcPct val="0"/>
              </a:spcBef>
              <a:spcAft>
                <a:spcPct val="0"/>
              </a:spcAft>
              <a:defRPr kumimoji="1" sz="1200" kern="1200">
                <a:solidFill>
                  <a:schemeClr val="bg1"/>
                </a:solidFill>
                <a:latin typeface="HY울릉도M" pitchFamily="18" charset="-127"/>
                <a:ea typeface="HY울릉도M" pitchFamily="18" charset="-127"/>
                <a:cs typeface="+mn-cs"/>
              </a:defRPr>
            </a:lvl4pPr>
            <a:lvl5pPr marL="1828800" algn="l" rtl="0" fontAlgn="base" latinLnBrk="1">
              <a:spcBef>
                <a:spcPct val="0"/>
              </a:spcBef>
              <a:spcAft>
                <a:spcPct val="0"/>
              </a:spcAft>
              <a:defRPr kumimoji="1" sz="1200" kern="1200">
                <a:solidFill>
                  <a:schemeClr val="bg1"/>
                </a:solidFill>
                <a:latin typeface="HY울릉도M" pitchFamily="18" charset="-127"/>
                <a:ea typeface="HY울릉도M" pitchFamily="18" charset="-127"/>
                <a:cs typeface="+mn-cs"/>
              </a:defRPr>
            </a:lvl5pPr>
            <a:lvl6pPr marL="2286000" algn="l" defTabSz="914400" rtl="0" eaLnBrk="1" latinLnBrk="0" hangingPunct="1">
              <a:defRPr kumimoji="1" sz="1200" kern="1200">
                <a:solidFill>
                  <a:schemeClr val="bg1"/>
                </a:solidFill>
                <a:latin typeface="HY울릉도M" pitchFamily="18" charset="-127"/>
                <a:ea typeface="HY울릉도M" pitchFamily="18" charset="-127"/>
                <a:cs typeface="+mn-cs"/>
              </a:defRPr>
            </a:lvl6pPr>
            <a:lvl7pPr marL="2743200" algn="l" defTabSz="914400" rtl="0" eaLnBrk="1" latinLnBrk="0" hangingPunct="1">
              <a:defRPr kumimoji="1" sz="1200" kern="1200">
                <a:solidFill>
                  <a:schemeClr val="bg1"/>
                </a:solidFill>
                <a:latin typeface="HY울릉도M" pitchFamily="18" charset="-127"/>
                <a:ea typeface="HY울릉도M" pitchFamily="18" charset="-127"/>
                <a:cs typeface="+mn-cs"/>
              </a:defRPr>
            </a:lvl7pPr>
            <a:lvl8pPr marL="3200400" algn="l" defTabSz="914400" rtl="0" eaLnBrk="1" latinLnBrk="0" hangingPunct="1">
              <a:defRPr kumimoji="1" sz="1200" kern="1200">
                <a:solidFill>
                  <a:schemeClr val="bg1"/>
                </a:solidFill>
                <a:latin typeface="HY울릉도M" pitchFamily="18" charset="-127"/>
                <a:ea typeface="HY울릉도M" pitchFamily="18" charset="-127"/>
                <a:cs typeface="+mn-cs"/>
              </a:defRPr>
            </a:lvl8pPr>
            <a:lvl9pPr marL="3657600" algn="l" defTabSz="914400" rtl="0" eaLnBrk="1" latinLnBrk="0" hangingPunct="1">
              <a:defRPr kumimoji="1" sz="1200" kern="1200">
                <a:solidFill>
                  <a:schemeClr val="bg1"/>
                </a:solidFill>
                <a:latin typeface="HY울릉도M" pitchFamily="18" charset="-127"/>
                <a:ea typeface="HY울릉도M" pitchFamily="18" charset="-127"/>
                <a:cs typeface="+mn-cs"/>
              </a:defRPr>
            </a:lvl9pPr>
          </a:lstStyle>
          <a:p>
            <a:pPr marL="47625" lvl="0" algn="r" latinLnBrk="0"/>
            <a:r>
              <a:rPr kumimoji="0" lang="pt-BR"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Informal document </a:t>
            </a:r>
            <a:r>
              <a:rPr kumimoji="0" lang="pt-BR"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GRPE-79-</a:t>
            </a:r>
            <a:r>
              <a:rPr kumimoji="0"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08-Rev.1</a:t>
            </a:r>
            <a:endParaRPr kumimoji="0" lang="pt-BR"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7625" lvl="0" algn="r" latinLnBrk="0"/>
            <a:r>
              <a:rPr kumimoji="0" lang="pt-BR"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79</a:t>
            </a:r>
            <a:r>
              <a:rPr kumimoji="0" lang="pt-BR" altLang="ja-JP" sz="2000" baseline="30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th </a:t>
            </a:r>
            <a:r>
              <a:rPr kumimoji="0" lang="pt-BR"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GRPE, 21-24 May 2019,</a:t>
            </a:r>
            <a:br>
              <a:rPr kumimoji="0" lang="pt-BR"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0" lang="pt-BR"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agenda item 3(b)</a:t>
            </a:r>
          </a:p>
        </p:txBody>
      </p:sp>
    </p:spTree>
    <p:extLst>
      <p:ext uri="{BB962C8B-B14F-4D97-AF65-F5344CB8AC3E}">
        <p14:creationId xmlns:p14="http://schemas.microsoft.com/office/powerpoint/2010/main" val="2907513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4"/>
          <p:cNvSpPr txBox="1"/>
          <p:nvPr/>
        </p:nvSpPr>
        <p:spPr>
          <a:xfrm>
            <a:off x="251520" y="195486"/>
            <a:ext cx="9784025" cy="523220"/>
          </a:xfrm>
          <a:prstGeom prst="rect">
            <a:avLst/>
          </a:prstGeom>
          <a:noFill/>
        </p:spPr>
        <p:txBody>
          <a:bodyPr wrap="none" rtlCol="0">
            <a:spAutoFit/>
          </a:bodyPr>
          <a:lstStyle/>
          <a:p>
            <a:r>
              <a:rPr lang="de-DE" sz="2800" b="1" u="sng" dirty="0">
                <a:solidFill>
                  <a:prstClr val="black"/>
                </a:solidFill>
                <a:latin typeface="Meiryo UI" panose="020B0604030504040204" pitchFamily="50" charset="-128"/>
                <a:ea typeface="Meiryo UI" panose="020B0604030504040204" pitchFamily="50" charset="-128"/>
              </a:rPr>
              <a:t>4. Outlook for 80</a:t>
            </a:r>
            <a:r>
              <a:rPr lang="de-DE" sz="2800" b="1" u="sng" baseline="30000" dirty="0">
                <a:solidFill>
                  <a:prstClr val="black"/>
                </a:solidFill>
                <a:latin typeface="Meiryo UI" panose="020B0604030504040204" pitchFamily="50" charset="-128"/>
                <a:ea typeface="Meiryo UI" panose="020B0604030504040204" pitchFamily="50" charset="-128"/>
              </a:rPr>
              <a:t>th</a:t>
            </a:r>
            <a:r>
              <a:rPr lang="de-DE" sz="2800" b="1" u="sng" dirty="0">
                <a:solidFill>
                  <a:prstClr val="black"/>
                </a:solidFill>
                <a:latin typeface="Meiryo UI" panose="020B0604030504040204" pitchFamily="50" charset="-128"/>
                <a:ea typeface="Meiryo UI" panose="020B0604030504040204" pitchFamily="50" charset="-128"/>
              </a:rPr>
              <a:t> GRPE session in January 2020</a:t>
            </a:r>
          </a:p>
        </p:txBody>
      </p:sp>
      <p:graphicFrame>
        <p:nvGraphicFramePr>
          <p:cNvPr id="3" name="表 2"/>
          <p:cNvGraphicFramePr>
            <a:graphicFrameLocks noGrp="1"/>
          </p:cNvGraphicFramePr>
          <p:nvPr>
            <p:extLst>
              <p:ext uri="{D42A27DB-BD31-4B8C-83A1-F6EECF244321}">
                <p14:modId xmlns:p14="http://schemas.microsoft.com/office/powerpoint/2010/main" val="2362205910"/>
              </p:ext>
            </p:extLst>
          </p:nvPr>
        </p:nvGraphicFramePr>
        <p:xfrm>
          <a:off x="359805" y="957569"/>
          <a:ext cx="11375414" cy="5216943"/>
        </p:xfrm>
        <a:graphic>
          <a:graphicData uri="http://schemas.openxmlformats.org/drawingml/2006/table">
            <a:tbl>
              <a:tblPr firstRow="1" bandRow="1">
                <a:tableStyleId>{5C22544A-7EE6-4342-B048-85BDC9FD1C3A}</a:tableStyleId>
              </a:tblPr>
              <a:tblGrid>
                <a:gridCol w="3494994">
                  <a:extLst>
                    <a:ext uri="{9D8B030D-6E8A-4147-A177-3AD203B41FA5}">
                      <a16:colId xmlns:a16="http://schemas.microsoft.com/office/drawing/2014/main" val="20000"/>
                    </a:ext>
                  </a:extLst>
                </a:gridCol>
                <a:gridCol w="7880420">
                  <a:extLst>
                    <a:ext uri="{9D8B030D-6E8A-4147-A177-3AD203B41FA5}">
                      <a16:colId xmlns:a16="http://schemas.microsoft.com/office/drawing/2014/main" val="20001"/>
                    </a:ext>
                  </a:extLst>
                </a:gridCol>
              </a:tblGrid>
              <a:tr h="517960">
                <a:tc>
                  <a:txBody>
                    <a:bodyPr/>
                    <a:lstStyle/>
                    <a:p>
                      <a:pPr algn="ctr"/>
                      <a:r>
                        <a:rPr kumimoji="1" lang="en-US" altLang="ja-JP" sz="2400" dirty="0">
                          <a:latin typeface="Meiryo UI" panose="020B0604030504040204" pitchFamily="50" charset="-128"/>
                          <a:ea typeface="Meiryo UI" panose="020B0604030504040204" pitchFamily="50" charset="-128"/>
                        </a:rPr>
                        <a:t>Working Categories</a:t>
                      </a:r>
                      <a:endParaRPr kumimoji="1" lang="ja-JP" altLang="en-US" sz="2400" dirty="0">
                        <a:latin typeface="Meiryo UI" panose="020B0604030504040204" pitchFamily="50" charset="-128"/>
                        <a:ea typeface="Meiryo UI" panose="020B0604030504040204" pitchFamily="50" charset="-128"/>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latin typeface="Meiryo UI" panose="020B0604030504040204" pitchFamily="50" charset="-128"/>
                          <a:ea typeface="Meiryo UI" panose="020B0604030504040204" pitchFamily="50" charset="-128"/>
                        </a:rPr>
                        <a:t>Expected Actions</a:t>
                      </a:r>
                      <a:endParaRPr kumimoji="1" lang="ja-JP" altLang="en-US" sz="2400" dirty="0">
                        <a:latin typeface="Meiryo UI" panose="020B0604030504040204" pitchFamily="50" charset="-128"/>
                        <a:ea typeface="Meiryo UI" panose="020B0604030504040204" pitchFamily="50" charset="-128"/>
                      </a:endParaRPr>
                    </a:p>
                  </a:txBody>
                  <a:tcPr marT="34290" marB="34290" anchor="ctr"/>
                </a:tc>
                <a:extLst>
                  <a:ext uri="{0D108BD9-81ED-4DB2-BD59-A6C34878D82A}">
                    <a16:rowId xmlns:a16="http://schemas.microsoft.com/office/drawing/2014/main" val="10000"/>
                  </a:ext>
                </a:extLst>
              </a:tr>
              <a:tr h="732292">
                <a:tc>
                  <a:txBody>
                    <a:bodyPr/>
                    <a:lstStyle/>
                    <a:p>
                      <a:r>
                        <a:rPr kumimoji="1" lang="en-US" altLang="ja-JP" sz="2400" dirty="0">
                          <a:latin typeface="Meiryo UI" panose="020B0604030504040204" pitchFamily="50" charset="-128"/>
                          <a:ea typeface="Meiryo UI" panose="020B0604030504040204" pitchFamily="50" charset="-128"/>
                        </a:rPr>
                        <a:t>Transposition to UNR</a:t>
                      </a:r>
                    </a:p>
                  </a:txBody>
                  <a:tcPr marT="34290" marB="34290" anchor="ctr">
                    <a:solidFill>
                      <a:schemeClr val="accent1">
                        <a:lumMod val="20000"/>
                        <a:lumOff val="80000"/>
                      </a:schemeClr>
                    </a:solidFill>
                  </a:tcPr>
                </a:tc>
                <a:tc>
                  <a:txBody>
                    <a:bodyPr/>
                    <a:lstStyle/>
                    <a:p>
                      <a:pPr marL="285750" indent="-285750">
                        <a:buFont typeface="Wingdings" panose="05000000000000000000" pitchFamily="2" charset="2"/>
                        <a:buChar char="ü"/>
                      </a:pPr>
                      <a:r>
                        <a:rPr kumimoji="1" lang="en-US" altLang="ja-JP" sz="2400" dirty="0">
                          <a:latin typeface="Meiryo UI" panose="020B0604030504040204" pitchFamily="50" charset="-128"/>
                          <a:ea typeface="Meiryo UI" panose="020B0604030504040204" pitchFamily="50" charset="-128"/>
                        </a:rPr>
                        <a:t>submit </a:t>
                      </a:r>
                      <a:r>
                        <a:rPr kumimoji="1" lang="en-US" altLang="ja-JP" sz="2400" b="1" dirty="0">
                          <a:latin typeface="Meiryo UI" panose="020B0604030504040204" pitchFamily="50" charset="-128"/>
                          <a:ea typeface="Meiryo UI" panose="020B0604030504040204" pitchFamily="50" charset="-128"/>
                        </a:rPr>
                        <a:t>Working Documents </a:t>
                      </a:r>
                      <a:r>
                        <a:rPr kumimoji="1" lang="en-US" altLang="ja-JP" sz="2400" dirty="0">
                          <a:latin typeface="Meiryo UI" panose="020B0604030504040204" pitchFamily="50" charset="-128"/>
                          <a:ea typeface="Meiryo UI" panose="020B0604030504040204" pitchFamily="50" charset="-128"/>
                        </a:rPr>
                        <a:t>for approval</a:t>
                      </a:r>
                      <a:endParaRPr kumimoji="1" lang="ja-JP" altLang="en-US" sz="2400" dirty="0">
                        <a:latin typeface="Meiryo UI" panose="020B0604030504040204" pitchFamily="50" charset="-128"/>
                        <a:ea typeface="Meiryo UI" panose="020B0604030504040204" pitchFamily="50" charset="-128"/>
                      </a:endParaRPr>
                    </a:p>
                  </a:txBody>
                  <a:tcPr marT="34290" marB="34290" anchor="ctr">
                    <a:solidFill>
                      <a:schemeClr val="accent1">
                        <a:lumMod val="20000"/>
                        <a:lumOff val="80000"/>
                      </a:schemeClr>
                    </a:solidFill>
                  </a:tcPr>
                </a:tc>
                <a:extLst>
                  <a:ext uri="{0D108BD9-81ED-4DB2-BD59-A6C34878D82A}">
                    <a16:rowId xmlns:a16="http://schemas.microsoft.com/office/drawing/2014/main" val="10003"/>
                  </a:ext>
                </a:extLst>
              </a:tr>
              <a:tr h="737398">
                <a:tc>
                  <a:txBody>
                    <a:bodyPr/>
                    <a:lstStyle/>
                    <a:p>
                      <a:r>
                        <a:rPr lang="en-US" altLang="ja-JP" sz="2400" dirty="0">
                          <a:latin typeface="Meiryo UI" panose="020B0604030504040204" pitchFamily="50" charset="-128"/>
                          <a:ea typeface="Meiryo UI" panose="020B0604030504040204" pitchFamily="50" charset="-128"/>
                        </a:rPr>
                        <a:t>GTR15 Amendment6</a:t>
                      </a:r>
                      <a:endParaRPr lang="ja-JP" altLang="en-US" sz="2400" dirty="0">
                        <a:latin typeface="Meiryo UI" panose="020B0604030504040204" pitchFamily="50" charset="-128"/>
                        <a:ea typeface="Meiryo UI" panose="020B0604030504040204" pitchFamily="50" charset="-128"/>
                      </a:endParaRPr>
                    </a:p>
                  </a:txBody>
                  <a:tcPr marT="34290" marB="34290" anchor="ctr">
                    <a:solidFill>
                      <a:schemeClr val="accent1">
                        <a:lumMod val="20000"/>
                        <a:lumOff val="80000"/>
                      </a:schemeClr>
                    </a:solidFill>
                  </a:tcPr>
                </a:tc>
                <a:tc>
                  <a:txBody>
                    <a:bodyPr/>
                    <a:lstStyle/>
                    <a:p>
                      <a:pPr marL="285750" indent="-285750">
                        <a:buFont typeface="Wingdings" panose="05000000000000000000" pitchFamily="2" charset="2"/>
                        <a:buChar char="ü"/>
                      </a:pPr>
                      <a:r>
                        <a:rPr kumimoji="1" lang="en-US" altLang="ja-JP" sz="2400" dirty="0">
                          <a:latin typeface="Meiryo UI" panose="020B0604030504040204" pitchFamily="50" charset="-128"/>
                          <a:ea typeface="Meiryo UI" panose="020B0604030504040204" pitchFamily="50" charset="-128"/>
                        </a:rPr>
                        <a:t>submit Informal Document for review</a:t>
                      </a:r>
                      <a:endParaRPr kumimoji="1" lang="ja-JP" altLang="en-US" sz="2400" dirty="0">
                        <a:latin typeface="Meiryo UI" panose="020B0604030504040204" pitchFamily="50" charset="-128"/>
                        <a:ea typeface="Meiryo UI" panose="020B0604030504040204" pitchFamily="50" charset="-128"/>
                      </a:endParaRPr>
                    </a:p>
                  </a:txBody>
                  <a:tcPr marT="34290" marB="34290" anchor="ctr">
                    <a:solidFill>
                      <a:schemeClr val="accent1">
                        <a:lumMod val="20000"/>
                        <a:lumOff val="80000"/>
                      </a:schemeClr>
                    </a:solidFill>
                  </a:tcPr>
                </a:tc>
                <a:extLst>
                  <a:ext uri="{0D108BD9-81ED-4DB2-BD59-A6C34878D82A}">
                    <a16:rowId xmlns:a16="http://schemas.microsoft.com/office/drawing/2014/main" val="10002"/>
                  </a:ext>
                </a:extLst>
              </a:tr>
              <a:tr h="744279">
                <a:tc>
                  <a:txBody>
                    <a:bodyPr/>
                    <a:lstStyle/>
                    <a:p>
                      <a:r>
                        <a:rPr kumimoji="1" lang="en-US" altLang="ja-JP" sz="2400" dirty="0">
                          <a:latin typeface="Meiryo UI" panose="020B0604030504040204" pitchFamily="50" charset="-128"/>
                          <a:ea typeface="Meiryo UI" panose="020B0604030504040204" pitchFamily="50" charset="-128"/>
                        </a:rPr>
                        <a:t>Low Temp.</a:t>
                      </a:r>
                      <a:r>
                        <a:rPr kumimoji="1" lang="en-US" altLang="ja-JP" sz="2400" baseline="0" dirty="0">
                          <a:latin typeface="Meiryo UI" panose="020B0604030504040204" pitchFamily="50" charset="-128"/>
                          <a:ea typeface="Meiryo UI" panose="020B0604030504040204" pitchFamily="50" charset="-128"/>
                        </a:rPr>
                        <a:t> procedure</a:t>
                      </a:r>
                      <a:endParaRPr kumimoji="1" lang="en-US" altLang="ja-JP" sz="2400" dirty="0">
                        <a:latin typeface="Meiryo UI" panose="020B0604030504040204" pitchFamily="50" charset="-128"/>
                        <a:ea typeface="Meiryo UI" panose="020B0604030504040204" pitchFamily="50" charset="-128"/>
                      </a:endParaRPr>
                    </a:p>
                  </a:txBody>
                  <a:tcPr marT="34290" marB="34290" anchor="ct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en-US" altLang="ja-JP" sz="2400" dirty="0">
                          <a:latin typeface="Meiryo UI" panose="020B0604030504040204" pitchFamily="50" charset="-128"/>
                          <a:ea typeface="Meiryo UI" panose="020B0604030504040204" pitchFamily="50" charset="-128"/>
                        </a:rPr>
                        <a:t>submit Informal Document for review</a:t>
                      </a:r>
                      <a:endParaRPr kumimoji="1" lang="ja-JP" altLang="en-US" sz="2400" dirty="0">
                        <a:latin typeface="Meiryo UI" panose="020B0604030504040204" pitchFamily="50" charset="-128"/>
                        <a:ea typeface="Meiryo UI" panose="020B0604030504040204" pitchFamily="50" charset="-128"/>
                      </a:endParaRPr>
                    </a:p>
                  </a:txBody>
                  <a:tcPr marT="34290" marB="34290" anchor="ctr">
                    <a:solidFill>
                      <a:schemeClr val="accent1">
                        <a:lumMod val="20000"/>
                        <a:lumOff val="80000"/>
                      </a:schemeClr>
                    </a:solidFill>
                  </a:tcPr>
                </a:tc>
                <a:extLst>
                  <a:ext uri="{0D108BD9-81ED-4DB2-BD59-A6C34878D82A}">
                    <a16:rowId xmlns:a16="http://schemas.microsoft.com/office/drawing/2014/main" val="10004"/>
                  </a:ext>
                </a:extLst>
              </a:tr>
              <a:tr h="768013">
                <a:tc>
                  <a:txBody>
                    <a:bodyPr/>
                    <a:lstStyle/>
                    <a:p>
                      <a:r>
                        <a:rPr kumimoji="1" lang="en-US" altLang="ja-JP" sz="2400" dirty="0">
                          <a:latin typeface="Meiryo UI" panose="020B0604030504040204" pitchFamily="50" charset="-128"/>
                          <a:ea typeface="Meiryo UI" panose="020B0604030504040204" pitchFamily="50" charset="-128"/>
                        </a:rPr>
                        <a:t>OBD</a:t>
                      </a:r>
                    </a:p>
                  </a:txBody>
                  <a:tcPr marT="34290" marB="34290" anchor="ct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en-US" altLang="ja-JP" sz="2400" dirty="0">
                          <a:latin typeface="Meiryo UI" panose="020B0604030504040204" pitchFamily="50" charset="-128"/>
                          <a:ea typeface="Meiryo UI" panose="020B0604030504040204" pitchFamily="50" charset="-128"/>
                        </a:rPr>
                        <a:t>submit Informal Document for review</a:t>
                      </a:r>
                      <a:endParaRPr kumimoji="1" lang="ja-JP" altLang="en-US" sz="2400" dirty="0">
                        <a:latin typeface="Meiryo UI" panose="020B0604030504040204" pitchFamily="50" charset="-128"/>
                        <a:ea typeface="Meiryo UI" panose="020B0604030504040204" pitchFamily="50" charset="-128"/>
                      </a:endParaRPr>
                    </a:p>
                  </a:txBody>
                  <a:tcPr marT="34290" marB="34290" anchor="ctr">
                    <a:solidFill>
                      <a:schemeClr val="accent1">
                        <a:lumMod val="20000"/>
                        <a:lumOff val="80000"/>
                      </a:schemeClr>
                    </a:solidFill>
                  </a:tcPr>
                </a:tc>
                <a:extLst>
                  <a:ext uri="{0D108BD9-81ED-4DB2-BD59-A6C34878D82A}">
                    <a16:rowId xmlns:a16="http://schemas.microsoft.com/office/drawing/2014/main" val="10006"/>
                  </a:ext>
                </a:extLst>
              </a:tr>
              <a:tr h="806102">
                <a:tc>
                  <a:txBody>
                    <a:bodyPr/>
                    <a:lstStyle/>
                    <a:p>
                      <a:r>
                        <a:rPr lang="en-GB" sz="2400" b="0" dirty="0">
                          <a:latin typeface="Meiryo UI" panose="020B0604030504040204" pitchFamily="50" charset="-128"/>
                          <a:ea typeface="Meiryo UI" panose="020B0604030504040204" pitchFamily="50" charset="-128"/>
                        </a:rPr>
                        <a:t>Mandate</a:t>
                      </a:r>
                    </a:p>
                  </a:txBody>
                  <a:tcPr anchor="ctr">
                    <a:solidFill>
                      <a:srgbClr val="FFFF00"/>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report tentative plan for future work</a:t>
                      </a:r>
                      <a:endPar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txBody>
                  <a:tcPr anchor="ctr">
                    <a:solidFill>
                      <a:srgbClr val="FFFF00"/>
                    </a:solidFill>
                  </a:tcPr>
                </a:tc>
                <a:extLst>
                  <a:ext uri="{0D108BD9-81ED-4DB2-BD59-A6C34878D82A}">
                    <a16:rowId xmlns:a16="http://schemas.microsoft.com/office/drawing/2014/main" val="10007"/>
                  </a:ext>
                </a:extLst>
              </a:tr>
              <a:tr h="910899">
                <a:tc>
                  <a:txBody>
                    <a:bodyPr/>
                    <a:lstStyle/>
                    <a:p>
                      <a:r>
                        <a:rPr kumimoji="1" lang="en-US" altLang="ja-JP" sz="2400" dirty="0">
                          <a:solidFill>
                            <a:schemeClr val="bg1"/>
                          </a:solidFill>
                          <a:latin typeface="Meiryo UI" panose="020B0604030504040204" pitchFamily="50" charset="-128"/>
                          <a:ea typeface="Meiryo UI" panose="020B0604030504040204" pitchFamily="50" charset="-128"/>
                        </a:rPr>
                        <a:t>IWG Meeting</a:t>
                      </a:r>
                      <a:endParaRPr kumimoji="1" lang="ja-JP" altLang="en-US" sz="2400" dirty="0">
                        <a:solidFill>
                          <a:schemeClr val="bg1"/>
                        </a:solidFill>
                        <a:latin typeface="Meiryo UI" panose="020B0604030504040204" pitchFamily="50" charset="-128"/>
                        <a:ea typeface="Meiryo UI" panose="020B0604030504040204" pitchFamily="50" charset="-128"/>
                      </a:endParaRPr>
                    </a:p>
                  </a:txBody>
                  <a:tcPr marT="34290" marB="34290" anchor="ctr">
                    <a:solidFill>
                      <a:srgbClr val="FF0000"/>
                    </a:solidFill>
                  </a:tcPr>
                </a:tc>
                <a:tc>
                  <a:txBody>
                    <a:bodyPr/>
                    <a:lstStyle/>
                    <a:p>
                      <a:pPr marL="285750" indent="-285750">
                        <a:buFont typeface="Wingdings" panose="05000000000000000000" pitchFamily="2" charset="2"/>
                        <a:buChar char="ü"/>
                      </a:pPr>
                      <a:r>
                        <a:rPr kumimoji="1" lang="en-US" altLang="ja-JP" sz="2400" b="1" dirty="0">
                          <a:solidFill>
                            <a:schemeClr val="bg1"/>
                          </a:solidFill>
                          <a:latin typeface="Meiryo UI" panose="020B0604030504040204" pitchFamily="50" charset="-128"/>
                          <a:ea typeface="Meiryo UI" panose="020B0604030504040204" pitchFamily="50" charset="-128"/>
                        </a:rPr>
                        <a:t>request one and half</a:t>
                      </a:r>
                      <a:r>
                        <a:rPr kumimoji="1" lang="en-US" altLang="ja-JP" sz="2400" b="1" baseline="0" dirty="0">
                          <a:solidFill>
                            <a:schemeClr val="bg1"/>
                          </a:solidFill>
                          <a:latin typeface="Meiryo UI" panose="020B0604030504040204" pitchFamily="50" charset="-128"/>
                          <a:ea typeface="Meiryo UI" panose="020B0604030504040204" pitchFamily="50" charset="-128"/>
                        </a:rPr>
                        <a:t> day session for IWG meeting including SG-EV</a:t>
                      </a:r>
                      <a:endParaRPr kumimoji="1" lang="ja-JP" altLang="en-US" sz="2400" b="1" dirty="0">
                        <a:solidFill>
                          <a:schemeClr val="bg1"/>
                        </a:solidFill>
                        <a:latin typeface="Meiryo UI" panose="020B0604030504040204" pitchFamily="50" charset="-128"/>
                        <a:ea typeface="Meiryo UI" panose="020B0604030504040204" pitchFamily="50" charset="-128"/>
                      </a:endParaRPr>
                    </a:p>
                  </a:txBody>
                  <a:tcPr marT="34290" marB="34290" anchor="ctr">
                    <a:solidFill>
                      <a:srgbClr val="FF000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44489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4"/>
          <p:cNvSpPr txBox="1"/>
          <p:nvPr/>
        </p:nvSpPr>
        <p:spPr>
          <a:xfrm>
            <a:off x="5155213" y="385918"/>
            <a:ext cx="1997791" cy="553998"/>
          </a:xfrm>
          <a:prstGeom prst="rect">
            <a:avLst/>
          </a:prstGeom>
          <a:noFill/>
        </p:spPr>
        <p:txBody>
          <a:bodyPr wrap="none" rtlCol="0">
            <a:spAutoFit/>
          </a:bodyPr>
          <a:lstStyle/>
          <a:p>
            <a:pPr defTabSz="685800"/>
            <a:r>
              <a:rPr lang="de-DE" sz="3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Contents</a:t>
            </a:r>
          </a:p>
        </p:txBody>
      </p:sp>
      <p:sp>
        <p:nvSpPr>
          <p:cNvPr id="3" name="Textfeld 4"/>
          <p:cNvSpPr txBox="1"/>
          <p:nvPr/>
        </p:nvSpPr>
        <p:spPr>
          <a:xfrm>
            <a:off x="766544" y="1080236"/>
            <a:ext cx="10307161" cy="4524315"/>
          </a:xfrm>
          <a:prstGeom prst="rect">
            <a:avLst/>
          </a:prstGeom>
          <a:noFill/>
        </p:spPr>
        <p:txBody>
          <a:bodyPr wrap="square" rtlCol="0">
            <a:spAutoFit/>
          </a:bodyPr>
          <a:lstStyle/>
          <a:p>
            <a:pPr marL="623888" indent="-623888" defTabSz="685800">
              <a:lnSpc>
                <a:spcPct val="150000"/>
              </a:lnSpc>
              <a:buFont typeface="+mj-lt"/>
              <a:buAutoNum type="arabicPeriod"/>
            </a:pPr>
            <a:r>
              <a:rPr lang="de-DE" altLang="ja-JP"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Actions List during 79</a:t>
            </a:r>
            <a:r>
              <a:rPr lang="en-US" altLang="ja-JP" sz="3200" b="1" baseline="300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th</a:t>
            </a:r>
            <a:r>
              <a:rPr lang="de-DE" altLang="ja-JP"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GRPE </a:t>
            </a:r>
          </a:p>
          <a:p>
            <a:pPr marL="623888" indent="-623888" defTabSz="685800">
              <a:lnSpc>
                <a:spcPct val="150000"/>
              </a:lnSpc>
              <a:buFont typeface="+mj-lt"/>
              <a:buAutoNum type="arabicPeriod"/>
            </a:pPr>
            <a:r>
              <a:rPr lang="de-DE" altLang="ja-JP"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Request for </a:t>
            </a:r>
            <a:r>
              <a:rPr lang="en-US"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Prolongation of Mandate</a:t>
            </a:r>
          </a:p>
          <a:p>
            <a:pPr marL="623888" indent="-623888" defTabSz="685800">
              <a:lnSpc>
                <a:spcPct val="150000"/>
              </a:lnSpc>
              <a:buFont typeface="+mj-lt"/>
              <a:buAutoNum type="arabicPeriod"/>
            </a:pPr>
            <a:r>
              <a:rPr lang="en-US" altLang="ja-JP"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Status of Sub-Group and Task Force</a:t>
            </a:r>
          </a:p>
          <a:p>
            <a:pPr marL="623888" indent="-623888" defTabSz="685800">
              <a:lnSpc>
                <a:spcPct val="150000"/>
              </a:lnSpc>
              <a:buFont typeface="+mj-lt"/>
              <a:buAutoNum type="arabicPeriod"/>
            </a:pPr>
            <a:r>
              <a:rPr lang="en-US" altLang="ja-JP"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Outlook for 80</a:t>
            </a:r>
            <a:r>
              <a:rPr lang="en-US" altLang="ja-JP" sz="3200" b="1" baseline="30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th</a:t>
            </a:r>
            <a:r>
              <a:rPr lang="en-US" altLang="ja-JP"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GRPE</a:t>
            </a:r>
          </a:p>
          <a:p>
            <a:pPr defTabSz="685800"/>
            <a:endParaRPr lang="de-DE" sz="3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85800"/>
            <a:r>
              <a:rPr lang="de-DE" sz="3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Seperate document:</a:t>
            </a:r>
          </a:p>
          <a:p>
            <a:pPr defTabSz="685800"/>
            <a:r>
              <a:rPr lang="de-DE" sz="3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de-DE"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Transposition into UN R (GRPE-79-</a:t>
            </a:r>
            <a:r>
              <a:rPr lang="de-DE"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a:t>
            </a:r>
            <a:r>
              <a:rPr lang="de-DE"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a:t>
            </a:r>
          </a:p>
        </p:txBody>
      </p:sp>
    </p:spTree>
    <p:extLst>
      <p:ext uri="{BB962C8B-B14F-4D97-AF65-F5344CB8AC3E}">
        <p14:creationId xmlns:p14="http://schemas.microsoft.com/office/powerpoint/2010/main" val="1181090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4"/>
          <p:cNvSpPr txBox="1"/>
          <p:nvPr/>
        </p:nvSpPr>
        <p:spPr>
          <a:xfrm>
            <a:off x="251520" y="195486"/>
            <a:ext cx="7355540" cy="584775"/>
          </a:xfrm>
          <a:prstGeom prst="rect">
            <a:avLst/>
          </a:prstGeom>
          <a:noFill/>
        </p:spPr>
        <p:txBody>
          <a:bodyPr wrap="none" rtlCol="0">
            <a:spAutoFit/>
          </a:bodyPr>
          <a:lstStyle/>
          <a:p>
            <a:r>
              <a:rPr lang="de-DE" sz="3200" b="1" u="sng" dirty="0">
                <a:solidFill>
                  <a:prstClr val="black"/>
                </a:solidFill>
                <a:latin typeface="Meiryo UI" panose="020B0604030504040204" pitchFamily="50" charset="-128"/>
                <a:ea typeface="Meiryo UI" panose="020B0604030504040204" pitchFamily="50" charset="-128"/>
              </a:rPr>
              <a:t>1. Actions List during 79</a:t>
            </a:r>
            <a:r>
              <a:rPr lang="de-DE" sz="3200" b="1" u="sng" baseline="30000" dirty="0">
                <a:solidFill>
                  <a:prstClr val="black"/>
                </a:solidFill>
                <a:latin typeface="Meiryo UI" panose="020B0604030504040204" pitchFamily="50" charset="-128"/>
                <a:ea typeface="Meiryo UI" panose="020B0604030504040204" pitchFamily="50" charset="-128"/>
              </a:rPr>
              <a:t>th</a:t>
            </a:r>
            <a:r>
              <a:rPr lang="de-DE" sz="3200" b="1" u="sng" dirty="0">
                <a:solidFill>
                  <a:prstClr val="black"/>
                </a:solidFill>
                <a:latin typeface="Meiryo UI" panose="020B0604030504040204" pitchFamily="50" charset="-128"/>
                <a:ea typeface="Meiryo UI" panose="020B0604030504040204" pitchFamily="50" charset="-128"/>
              </a:rPr>
              <a:t> GRPE</a:t>
            </a:r>
          </a:p>
        </p:txBody>
      </p:sp>
      <p:graphicFrame>
        <p:nvGraphicFramePr>
          <p:cNvPr id="3" name="表 2"/>
          <p:cNvGraphicFramePr>
            <a:graphicFrameLocks noGrp="1"/>
          </p:cNvGraphicFramePr>
          <p:nvPr>
            <p:extLst>
              <p:ext uri="{D42A27DB-BD31-4B8C-83A1-F6EECF244321}">
                <p14:modId xmlns:p14="http://schemas.microsoft.com/office/powerpoint/2010/main" val="1731356656"/>
              </p:ext>
            </p:extLst>
          </p:nvPr>
        </p:nvGraphicFramePr>
        <p:xfrm>
          <a:off x="251520" y="843557"/>
          <a:ext cx="11339844" cy="5756617"/>
        </p:xfrm>
        <a:graphic>
          <a:graphicData uri="http://schemas.openxmlformats.org/drawingml/2006/table">
            <a:tbl>
              <a:tblPr firstRow="1" bandRow="1">
                <a:tableStyleId>{5C22544A-7EE6-4342-B048-85BDC9FD1C3A}</a:tableStyleId>
              </a:tblPr>
              <a:tblGrid>
                <a:gridCol w="2993704">
                  <a:extLst>
                    <a:ext uri="{9D8B030D-6E8A-4147-A177-3AD203B41FA5}">
                      <a16:colId xmlns:a16="http://schemas.microsoft.com/office/drawing/2014/main" val="20000"/>
                    </a:ext>
                  </a:extLst>
                </a:gridCol>
                <a:gridCol w="4067781">
                  <a:extLst>
                    <a:ext uri="{9D8B030D-6E8A-4147-A177-3AD203B41FA5}">
                      <a16:colId xmlns:a16="http://schemas.microsoft.com/office/drawing/2014/main" val="20001"/>
                    </a:ext>
                  </a:extLst>
                </a:gridCol>
                <a:gridCol w="4278359">
                  <a:extLst>
                    <a:ext uri="{9D8B030D-6E8A-4147-A177-3AD203B41FA5}">
                      <a16:colId xmlns:a16="http://schemas.microsoft.com/office/drawing/2014/main" val="20002"/>
                    </a:ext>
                  </a:extLst>
                </a:gridCol>
              </a:tblGrid>
              <a:tr h="873851">
                <a:tc>
                  <a:txBody>
                    <a:bodyPr/>
                    <a:lstStyle/>
                    <a:p>
                      <a:pPr algn="ctr"/>
                      <a:r>
                        <a:rPr kumimoji="1" lang="en-US" altLang="ja-JP" sz="2000" dirty="0">
                          <a:latin typeface="Meiryo UI" panose="020B0604030504040204" pitchFamily="50" charset="-128"/>
                          <a:ea typeface="Meiryo UI" panose="020B0604030504040204" pitchFamily="50" charset="-128"/>
                        </a:rPr>
                        <a:t>Working Categories</a:t>
                      </a:r>
                      <a:endParaRPr kumimoji="1" lang="ja-JP" altLang="en-US" sz="2000" dirty="0">
                        <a:latin typeface="Meiryo UI" panose="020B0604030504040204" pitchFamily="50" charset="-128"/>
                        <a:ea typeface="Meiryo UI" panose="020B0604030504040204" pitchFamily="50" charset="-128"/>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latin typeface="Meiryo UI" panose="020B0604030504040204" pitchFamily="50" charset="-128"/>
                          <a:ea typeface="Meiryo UI" panose="020B0604030504040204" pitchFamily="50" charset="-128"/>
                        </a:rPr>
                        <a:t>Expected Actions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dirty="0">
                          <a:latin typeface="Meiryo UI" panose="020B0604030504040204" pitchFamily="50" charset="-128"/>
                          <a:ea typeface="Meiryo UI" panose="020B0604030504040204" pitchFamily="50" charset="-128"/>
                        </a:rPr>
                        <a:t>(reported</a:t>
                      </a:r>
                      <a:r>
                        <a:rPr kumimoji="1" lang="en-US" altLang="ja-JP" sz="1800" b="0" baseline="0" dirty="0">
                          <a:latin typeface="Meiryo UI" panose="020B0604030504040204" pitchFamily="50" charset="-128"/>
                          <a:ea typeface="Meiryo UI" panose="020B0604030504040204" pitchFamily="50" charset="-128"/>
                        </a:rPr>
                        <a:t> during 78</a:t>
                      </a:r>
                      <a:r>
                        <a:rPr kumimoji="1" lang="en-US" altLang="ja-JP" sz="1800" b="0" baseline="30000" dirty="0">
                          <a:latin typeface="Meiryo UI" panose="020B0604030504040204" pitchFamily="50" charset="-128"/>
                          <a:ea typeface="Meiryo UI" panose="020B0604030504040204" pitchFamily="50" charset="-128"/>
                        </a:rPr>
                        <a:t>th</a:t>
                      </a:r>
                      <a:r>
                        <a:rPr kumimoji="1" lang="en-US" altLang="ja-JP" sz="1800" b="0" baseline="0" dirty="0">
                          <a:latin typeface="Meiryo UI" panose="020B0604030504040204" pitchFamily="50" charset="-128"/>
                          <a:ea typeface="Meiryo UI" panose="020B0604030504040204" pitchFamily="50" charset="-128"/>
                        </a:rPr>
                        <a:t> session)</a:t>
                      </a:r>
                      <a:endParaRPr kumimoji="1" lang="ja-JP" altLang="en-US" sz="1800" b="0" dirty="0">
                        <a:latin typeface="Meiryo UI" panose="020B0604030504040204" pitchFamily="50" charset="-128"/>
                        <a:ea typeface="Meiryo UI" panose="020B0604030504040204" pitchFamily="50" charset="-128"/>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latin typeface="Meiryo UI" panose="020B0604030504040204" pitchFamily="50" charset="-128"/>
                          <a:ea typeface="Meiryo UI" panose="020B0604030504040204" pitchFamily="50" charset="-128"/>
                        </a:rPr>
                        <a:t>Actions List</a:t>
                      </a:r>
                      <a:endParaRPr kumimoji="1" lang="ja-JP" altLang="en-US" sz="2400" dirty="0">
                        <a:latin typeface="Meiryo UI" panose="020B0604030504040204" pitchFamily="50" charset="-128"/>
                        <a:ea typeface="Meiryo UI" panose="020B0604030504040204" pitchFamily="50" charset="-128"/>
                      </a:endParaRPr>
                    </a:p>
                  </a:txBody>
                  <a:tcPr marT="34290" marB="34290" anchor="ctr"/>
                </a:tc>
                <a:extLst>
                  <a:ext uri="{0D108BD9-81ED-4DB2-BD59-A6C34878D82A}">
                    <a16:rowId xmlns:a16="http://schemas.microsoft.com/office/drawing/2014/main" val="10000"/>
                  </a:ext>
                </a:extLst>
              </a:tr>
              <a:tr h="1142333">
                <a:tc>
                  <a:txBody>
                    <a:bodyPr/>
                    <a:lstStyle/>
                    <a:p>
                      <a:r>
                        <a:rPr lang="en-US" altLang="ja-JP" sz="2400" dirty="0">
                          <a:latin typeface="Meiryo UI" panose="020B0604030504040204" pitchFamily="50" charset="-128"/>
                          <a:ea typeface="Meiryo UI" panose="020B0604030504040204" pitchFamily="50" charset="-128"/>
                        </a:rPr>
                        <a:t>GTR15 Amd#6,</a:t>
                      </a:r>
                    </a:p>
                    <a:p>
                      <a:r>
                        <a:rPr lang="en-US" altLang="ja-JP" sz="2400" dirty="0">
                          <a:latin typeface="Meiryo UI" panose="020B0604030504040204" pitchFamily="50" charset="-128"/>
                          <a:ea typeface="Meiryo UI" panose="020B0604030504040204" pitchFamily="50" charset="-128"/>
                        </a:rPr>
                        <a:t>if ready</a:t>
                      </a:r>
                      <a:endParaRPr lang="ja-JP" altLang="en-US" sz="2400" dirty="0">
                        <a:latin typeface="Meiryo UI" panose="020B0604030504040204" pitchFamily="50" charset="-128"/>
                        <a:ea typeface="Meiryo UI" panose="020B0604030504040204" pitchFamily="50" charset="-128"/>
                      </a:endParaRPr>
                    </a:p>
                  </a:txBody>
                  <a:tcPr marT="34290" marB="34290" anchor="ctr">
                    <a:solidFill>
                      <a:schemeClr val="accent1">
                        <a:lumMod val="20000"/>
                        <a:lumOff val="80000"/>
                      </a:schemeClr>
                    </a:solidFill>
                  </a:tcPr>
                </a:tc>
                <a:tc>
                  <a:txBody>
                    <a:bodyPr/>
                    <a:lstStyle/>
                    <a:p>
                      <a:pPr marL="285750" indent="-285750">
                        <a:buFont typeface="Wingdings" panose="05000000000000000000" pitchFamily="2" charset="2"/>
                        <a:buChar char="ü"/>
                      </a:pPr>
                      <a:r>
                        <a:rPr kumimoji="1" lang="en-US" altLang="ja-JP" sz="2400" dirty="0">
                          <a:latin typeface="Meiryo UI" panose="020B0604030504040204" pitchFamily="50" charset="-128"/>
                          <a:ea typeface="Meiryo UI" panose="020B0604030504040204" pitchFamily="50" charset="-128"/>
                        </a:rPr>
                        <a:t>submit Informal Document for review</a:t>
                      </a:r>
                      <a:endParaRPr kumimoji="1" lang="ja-JP" altLang="en-US" sz="2400" dirty="0">
                        <a:latin typeface="Meiryo UI" panose="020B0604030504040204" pitchFamily="50" charset="-128"/>
                        <a:ea typeface="Meiryo UI" panose="020B0604030504040204" pitchFamily="50" charset="-128"/>
                      </a:endParaRPr>
                    </a:p>
                  </a:txBody>
                  <a:tcPr marT="34290" marB="34290" anchor="ctr">
                    <a:solidFill>
                      <a:schemeClr val="accent1">
                        <a:lumMod val="20000"/>
                        <a:lumOff val="80000"/>
                      </a:schemeClr>
                    </a:solidFill>
                  </a:tcPr>
                </a:tc>
                <a:tc>
                  <a:txBody>
                    <a:bodyPr/>
                    <a:lstStyle/>
                    <a:p>
                      <a:pPr marL="285750" indent="-285750">
                        <a:buFont typeface="Wingdings" panose="05000000000000000000" pitchFamily="2" charset="2"/>
                        <a:buChar char="Ø"/>
                      </a:pPr>
                      <a:r>
                        <a:rPr kumimoji="1" lang="en-US" altLang="ja-JP" sz="2400" dirty="0">
                          <a:latin typeface="Meiryo UI" panose="020B0604030504040204" pitchFamily="50" charset="-128"/>
                          <a:ea typeface="Meiryo UI" panose="020B0604030504040204" pitchFamily="50" charset="-128"/>
                        </a:rPr>
                        <a:t>no action</a:t>
                      </a:r>
                      <a:r>
                        <a:rPr kumimoji="1" lang="en-US" altLang="ja-JP" sz="2400" baseline="0" dirty="0">
                          <a:latin typeface="Meiryo UI" panose="020B0604030504040204" pitchFamily="50" charset="-128"/>
                          <a:ea typeface="Meiryo UI" panose="020B0604030504040204" pitchFamily="50" charset="-128"/>
                        </a:rPr>
                        <a:t> is required (</a:t>
                      </a:r>
                      <a:r>
                        <a:rPr kumimoji="1" lang="en-US" altLang="ja-JP" sz="2400" dirty="0">
                          <a:latin typeface="Meiryo UI" panose="020B0604030504040204" pitchFamily="50" charset="-128"/>
                          <a:ea typeface="Meiryo UI" panose="020B0604030504040204" pitchFamily="50" charset="-128"/>
                        </a:rPr>
                        <a:t>postpone to 80</a:t>
                      </a:r>
                      <a:r>
                        <a:rPr kumimoji="1" lang="en-US" altLang="ja-JP" sz="2400" baseline="30000" dirty="0">
                          <a:latin typeface="Meiryo UI" panose="020B0604030504040204" pitchFamily="50" charset="-128"/>
                          <a:ea typeface="Meiryo UI" panose="020B0604030504040204" pitchFamily="50" charset="-128"/>
                        </a:rPr>
                        <a:t>th</a:t>
                      </a:r>
                      <a:r>
                        <a:rPr kumimoji="1" lang="en-US" altLang="ja-JP" sz="2400" dirty="0">
                          <a:latin typeface="Meiryo UI" panose="020B0604030504040204" pitchFamily="50" charset="-128"/>
                          <a:ea typeface="Meiryo UI" panose="020B0604030504040204" pitchFamily="50" charset="-128"/>
                        </a:rPr>
                        <a:t> GRPE session)</a:t>
                      </a:r>
                      <a:endParaRPr kumimoji="1" lang="ja-JP" altLang="en-US" sz="2400" dirty="0">
                        <a:latin typeface="Meiryo UI" panose="020B0604030504040204" pitchFamily="50" charset="-128"/>
                        <a:ea typeface="Meiryo UI" panose="020B0604030504040204" pitchFamily="50" charset="-128"/>
                      </a:endParaRPr>
                    </a:p>
                  </a:txBody>
                  <a:tcPr marT="34290" marB="34290" anchor="ctr">
                    <a:solidFill>
                      <a:schemeClr val="accent1">
                        <a:lumMod val="20000"/>
                        <a:lumOff val="80000"/>
                      </a:schemeClr>
                    </a:solidFill>
                  </a:tcPr>
                </a:tc>
                <a:extLst>
                  <a:ext uri="{0D108BD9-81ED-4DB2-BD59-A6C34878D82A}">
                    <a16:rowId xmlns:a16="http://schemas.microsoft.com/office/drawing/2014/main" val="10001"/>
                  </a:ext>
                </a:extLst>
              </a:tr>
              <a:tr h="1831496">
                <a:tc>
                  <a:txBody>
                    <a:bodyPr/>
                    <a:lstStyle/>
                    <a:p>
                      <a:r>
                        <a:rPr kumimoji="1" lang="en-US" altLang="ja-JP" sz="2400" dirty="0">
                          <a:latin typeface="Meiryo UI" panose="020B0604030504040204" pitchFamily="50" charset="-128"/>
                          <a:ea typeface="Meiryo UI" panose="020B0604030504040204" pitchFamily="50" charset="-128"/>
                        </a:rPr>
                        <a:t>Transposition to UNR</a:t>
                      </a:r>
                      <a:r>
                        <a:rPr kumimoji="1" lang="ja-JP" altLang="en-US" sz="2400" baseline="0" dirty="0">
                          <a:latin typeface="Meiryo UI" panose="020B0604030504040204" pitchFamily="50" charset="-128"/>
                          <a:ea typeface="Meiryo UI" panose="020B0604030504040204" pitchFamily="50" charset="-128"/>
                        </a:rPr>
                        <a:t> </a:t>
                      </a:r>
                      <a:r>
                        <a:rPr kumimoji="1" lang="en-US" altLang="ja-JP" sz="2400" baseline="0" dirty="0">
                          <a:latin typeface="Meiryo UI" panose="020B0604030504040204" pitchFamily="50" charset="-128"/>
                          <a:ea typeface="Meiryo UI" panose="020B0604030504040204" pitchFamily="50" charset="-128"/>
                        </a:rPr>
                        <a:t>including durability and COP</a:t>
                      </a:r>
                      <a:endParaRPr kumimoji="1" lang="en-US" altLang="ja-JP" sz="2400" dirty="0">
                        <a:latin typeface="Meiryo UI" panose="020B0604030504040204" pitchFamily="50" charset="-128"/>
                        <a:ea typeface="Meiryo UI" panose="020B0604030504040204" pitchFamily="50" charset="-128"/>
                      </a:endParaRPr>
                    </a:p>
                  </a:txBody>
                  <a:tcPr marT="34290" marB="34290" anchor="ctr">
                    <a:solidFill>
                      <a:schemeClr val="accent1">
                        <a:lumMod val="20000"/>
                        <a:lumOff val="80000"/>
                      </a:schemeClr>
                    </a:solidFill>
                  </a:tcPr>
                </a:tc>
                <a:tc>
                  <a:txBody>
                    <a:bodyPr/>
                    <a:lstStyle/>
                    <a:p>
                      <a:pPr marL="285750" indent="-285750">
                        <a:buFont typeface="Wingdings" panose="05000000000000000000" pitchFamily="2" charset="2"/>
                        <a:buChar char="ü"/>
                      </a:pPr>
                      <a:r>
                        <a:rPr kumimoji="1" lang="en-US" altLang="ja-JP" sz="2400" dirty="0">
                          <a:latin typeface="Meiryo UI" panose="020B0604030504040204" pitchFamily="50" charset="-128"/>
                          <a:ea typeface="Meiryo UI" panose="020B0604030504040204" pitchFamily="50" charset="-128"/>
                        </a:rPr>
                        <a:t>submit Informal Document for review</a:t>
                      </a:r>
                      <a:endParaRPr kumimoji="1" lang="ja-JP" altLang="en-US" sz="2400" dirty="0">
                        <a:latin typeface="Meiryo UI" panose="020B0604030504040204" pitchFamily="50" charset="-128"/>
                        <a:ea typeface="Meiryo UI" panose="020B0604030504040204" pitchFamily="50" charset="-128"/>
                      </a:endParaRPr>
                    </a:p>
                  </a:txBody>
                  <a:tcPr marT="34290" marB="34290" anchor="ctr">
                    <a:solidFill>
                      <a:schemeClr val="accent1">
                        <a:lumMod val="20000"/>
                        <a:lumOff val="80000"/>
                      </a:schemeClr>
                    </a:solidFill>
                  </a:tcPr>
                </a:tc>
                <a:tc>
                  <a:txBody>
                    <a:bodyPr/>
                    <a:lstStyle/>
                    <a:p>
                      <a:pPr marL="285750" indent="-285750">
                        <a:buFont typeface="Wingdings" panose="05000000000000000000" pitchFamily="2" charset="2"/>
                        <a:buChar char="Ø"/>
                      </a:pPr>
                      <a:r>
                        <a:rPr kumimoji="1" lang="en-US" altLang="ja-JP" sz="2400" b="1" dirty="0">
                          <a:latin typeface="Meiryo UI" panose="020B0604030504040204" pitchFamily="50" charset="-128"/>
                          <a:ea typeface="Meiryo UI" panose="020B0604030504040204" pitchFamily="50" charset="-128"/>
                        </a:rPr>
                        <a:t>request for</a:t>
                      </a:r>
                      <a:r>
                        <a:rPr kumimoji="1" lang="en-US" altLang="ja-JP" sz="2400" b="1" baseline="0" dirty="0">
                          <a:latin typeface="Meiryo UI" panose="020B0604030504040204" pitchFamily="50" charset="-128"/>
                          <a:ea typeface="Meiryo UI" panose="020B0604030504040204" pitchFamily="50" charset="-128"/>
                        </a:rPr>
                        <a:t> review </a:t>
                      </a:r>
                      <a:r>
                        <a:rPr kumimoji="1" lang="en-US" altLang="ja-JP" sz="2400" baseline="0" dirty="0">
                          <a:latin typeface="Meiryo UI" panose="020B0604030504040204" pitchFamily="50" charset="-128"/>
                          <a:ea typeface="Meiryo UI" panose="020B0604030504040204" pitchFamily="50" charset="-128"/>
                        </a:rPr>
                        <a:t>(</a:t>
                      </a:r>
                      <a:r>
                        <a:rPr kumimoji="1" lang="en-US" altLang="ja-JP" sz="2400" dirty="0">
                          <a:latin typeface="Meiryo UI" panose="020B0604030504040204" pitchFamily="50" charset="-128"/>
                          <a:ea typeface="Meiryo UI" panose="020B0604030504040204" pitchFamily="50" charset="-128"/>
                        </a:rPr>
                        <a:t>no concrete text but provide the structure and basic</a:t>
                      </a:r>
                      <a:r>
                        <a:rPr kumimoji="1" lang="en-US" altLang="ja-JP" sz="2400" baseline="0" dirty="0">
                          <a:latin typeface="Meiryo UI" panose="020B0604030504040204" pitchFamily="50" charset="-128"/>
                          <a:ea typeface="Meiryo UI" panose="020B0604030504040204" pitchFamily="50" charset="-128"/>
                        </a:rPr>
                        <a:t> concept, refer GRPE-79-</a:t>
                      </a:r>
                      <a:r>
                        <a:rPr kumimoji="1" lang="en-US" altLang="ja-JP" sz="2400" baseline="0" dirty="0">
                          <a:solidFill>
                            <a:srgbClr val="FF0000"/>
                          </a:solidFill>
                          <a:latin typeface="Meiryo UI" panose="020B0604030504040204" pitchFamily="50" charset="-128"/>
                          <a:ea typeface="Meiryo UI" panose="020B0604030504040204" pitchFamily="50" charset="-128"/>
                        </a:rPr>
                        <a:t>XX</a:t>
                      </a:r>
                      <a:r>
                        <a:rPr kumimoji="1" lang="en-US" altLang="ja-JP" sz="2400" baseline="0" dirty="0">
                          <a:latin typeface="Meiryo UI" panose="020B0604030504040204" pitchFamily="50" charset="-128"/>
                          <a:ea typeface="Meiryo UI" panose="020B0604030504040204" pitchFamily="50" charset="-128"/>
                        </a:rPr>
                        <a:t>e)</a:t>
                      </a:r>
                      <a:endParaRPr kumimoji="1" lang="ja-JP" altLang="en-US" sz="2400" dirty="0">
                        <a:latin typeface="Meiryo UI" panose="020B0604030504040204" pitchFamily="50" charset="-128"/>
                        <a:ea typeface="Meiryo UI" panose="020B0604030504040204" pitchFamily="50" charset="-128"/>
                      </a:endParaRPr>
                    </a:p>
                  </a:txBody>
                  <a:tcPr marT="34290" marB="34290" anchor="ctr">
                    <a:solidFill>
                      <a:schemeClr val="accent1">
                        <a:lumMod val="20000"/>
                        <a:lumOff val="80000"/>
                      </a:schemeClr>
                    </a:solidFill>
                  </a:tcPr>
                </a:tc>
                <a:extLst>
                  <a:ext uri="{0D108BD9-81ED-4DB2-BD59-A6C34878D82A}">
                    <a16:rowId xmlns:a16="http://schemas.microsoft.com/office/drawing/2014/main" val="10003"/>
                  </a:ext>
                </a:extLst>
              </a:tr>
              <a:tr h="1819526">
                <a:tc>
                  <a:txBody>
                    <a:bodyPr/>
                    <a:lstStyle/>
                    <a:p>
                      <a:r>
                        <a:rPr lang="en-GB" sz="2400" b="0" dirty="0">
                          <a:latin typeface="Meiryo UI" panose="020B0604030504040204" pitchFamily="50" charset="-128"/>
                          <a:ea typeface="Meiryo UI" panose="020B0604030504040204" pitchFamily="50" charset="-128"/>
                        </a:rPr>
                        <a:t>Mandate</a:t>
                      </a:r>
                    </a:p>
                  </a:txBody>
                  <a:tcPr>
                    <a:solidFill>
                      <a:schemeClr val="accent4">
                        <a:lumMod val="40000"/>
                        <a:lumOff val="6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submit Informal Document to request for prolongation of mandate WLTP IWG for remaining Phase 2 activities and Phase 3 if needed</a:t>
                      </a:r>
                      <a:endPar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txBody>
                  <a:tcPr>
                    <a:solidFill>
                      <a:schemeClr val="accent4">
                        <a:lumMod val="40000"/>
                        <a:lumOff val="6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en-US" altLang="ja-JP" sz="2400" b="1" dirty="0">
                          <a:latin typeface="Meiryo UI" panose="020B0604030504040204" pitchFamily="50" charset="-128"/>
                          <a:ea typeface="Meiryo UI" panose="020B0604030504040204" pitchFamily="50" charset="-128"/>
                        </a:rPr>
                        <a:t>request for</a:t>
                      </a:r>
                      <a:r>
                        <a:rPr kumimoji="1" lang="en-US" altLang="ja-JP" sz="2400" b="1" baseline="0" dirty="0">
                          <a:latin typeface="Meiryo UI" panose="020B0604030504040204" pitchFamily="50" charset="-128"/>
                          <a:ea typeface="Meiryo UI" panose="020B0604030504040204" pitchFamily="50" charset="-128"/>
                        </a:rPr>
                        <a:t> approval </a:t>
                      </a:r>
                      <a:r>
                        <a:rPr kumimoji="1" lang="en-US" altLang="ja-JP" sz="2400" baseline="0" dirty="0">
                          <a:solidFill>
                            <a:schemeClr val="tx1"/>
                          </a:solidFill>
                          <a:latin typeface="Meiryo UI" panose="020B0604030504040204" pitchFamily="50" charset="-128"/>
                          <a:ea typeface="Meiryo UI" panose="020B0604030504040204" pitchFamily="50" charset="-128"/>
                        </a:rPr>
                        <a:t>(refer to the following slides)</a:t>
                      </a:r>
                      <a:endParaRPr kumimoji="1" lang="ja-JP" altLang="en-US" sz="2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txBody>
                  <a:tcPr>
                    <a:solidFill>
                      <a:schemeClr val="accent4">
                        <a:lumMod val="40000"/>
                        <a:lumOff val="6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71419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4"/>
          <p:cNvSpPr txBox="1"/>
          <p:nvPr/>
        </p:nvSpPr>
        <p:spPr>
          <a:xfrm>
            <a:off x="251520" y="195486"/>
            <a:ext cx="11385874" cy="584775"/>
          </a:xfrm>
          <a:prstGeom prst="rect">
            <a:avLst/>
          </a:prstGeom>
          <a:noFill/>
        </p:spPr>
        <p:txBody>
          <a:bodyPr wrap="none" rtlCol="0">
            <a:spAutoFit/>
          </a:bodyPr>
          <a:lstStyle/>
          <a:p>
            <a:r>
              <a:rPr lang="de-DE" sz="3200" b="1" u="sng" dirty="0">
                <a:solidFill>
                  <a:prstClr val="black"/>
                </a:solidFill>
                <a:latin typeface="Meiryo UI" panose="020B0604030504040204" pitchFamily="50" charset="-128"/>
                <a:ea typeface="Meiryo UI" panose="020B0604030504040204" pitchFamily="50" charset="-128"/>
              </a:rPr>
              <a:t>2. </a:t>
            </a:r>
            <a:r>
              <a:rPr lang="en-US" sz="3200" b="1" u="sng" dirty="0">
                <a:solidFill>
                  <a:prstClr val="black"/>
                </a:solidFill>
                <a:latin typeface="Meiryo UI" panose="020B0604030504040204" pitchFamily="50" charset="-128"/>
                <a:ea typeface="Meiryo UI" panose="020B0604030504040204" pitchFamily="50" charset="-128"/>
              </a:rPr>
              <a:t>Request for Prolongation of Mandate (Summary</a:t>
            </a:r>
            <a:r>
              <a:rPr lang="en-US" sz="3200" b="1" dirty="0">
                <a:solidFill>
                  <a:prstClr val="black"/>
                </a:solidFill>
                <a:latin typeface="Meiryo UI" panose="020B0604030504040204" pitchFamily="50" charset="-128"/>
                <a:ea typeface="Meiryo UI" panose="020B0604030504040204" pitchFamily="50" charset="-128"/>
              </a:rPr>
              <a:t>)</a:t>
            </a:r>
          </a:p>
        </p:txBody>
      </p:sp>
      <p:graphicFrame>
        <p:nvGraphicFramePr>
          <p:cNvPr id="5" name="表 4"/>
          <p:cNvGraphicFramePr>
            <a:graphicFrameLocks noGrp="1"/>
          </p:cNvGraphicFramePr>
          <p:nvPr>
            <p:extLst>
              <p:ext uri="{D42A27DB-BD31-4B8C-83A1-F6EECF244321}">
                <p14:modId xmlns:p14="http://schemas.microsoft.com/office/powerpoint/2010/main" val="3068941975"/>
              </p:ext>
            </p:extLst>
          </p:nvPr>
        </p:nvGraphicFramePr>
        <p:xfrm>
          <a:off x="355534" y="1091600"/>
          <a:ext cx="11404079" cy="5202874"/>
        </p:xfrm>
        <a:graphic>
          <a:graphicData uri="http://schemas.openxmlformats.org/drawingml/2006/table">
            <a:tbl>
              <a:tblPr firstRow="1" bandRow="1">
                <a:tableStyleId>{5C22544A-7EE6-4342-B048-85BDC9FD1C3A}</a:tableStyleId>
              </a:tblPr>
              <a:tblGrid>
                <a:gridCol w="2083613">
                  <a:extLst>
                    <a:ext uri="{9D8B030D-6E8A-4147-A177-3AD203B41FA5}">
                      <a16:colId xmlns:a16="http://schemas.microsoft.com/office/drawing/2014/main" val="20000"/>
                    </a:ext>
                  </a:extLst>
                </a:gridCol>
                <a:gridCol w="3562566">
                  <a:extLst>
                    <a:ext uri="{9D8B030D-6E8A-4147-A177-3AD203B41FA5}">
                      <a16:colId xmlns:a16="http://schemas.microsoft.com/office/drawing/2014/main" val="20001"/>
                    </a:ext>
                  </a:extLst>
                </a:gridCol>
                <a:gridCol w="2685090">
                  <a:extLst>
                    <a:ext uri="{9D8B030D-6E8A-4147-A177-3AD203B41FA5}">
                      <a16:colId xmlns:a16="http://schemas.microsoft.com/office/drawing/2014/main" val="20003"/>
                    </a:ext>
                  </a:extLst>
                </a:gridCol>
                <a:gridCol w="3072810">
                  <a:extLst>
                    <a:ext uri="{9D8B030D-6E8A-4147-A177-3AD203B41FA5}">
                      <a16:colId xmlns:a16="http://schemas.microsoft.com/office/drawing/2014/main" val="20004"/>
                    </a:ext>
                  </a:extLst>
                </a:gridCol>
              </a:tblGrid>
              <a:tr h="509643">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en-US" altLang="ja-JP" dirty="0">
                          <a:latin typeface="Meiryo UI" panose="020B0604030504040204" pitchFamily="50" charset="-128"/>
                          <a:ea typeface="Meiryo UI" panose="020B0604030504040204" pitchFamily="50" charset="-128"/>
                        </a:rPr>
                        <a:t>2019</a:t>
                      </a:r>
                      <a:endParaRPr kumimoji="1" lang="ja-JP" altLang="en-US" dirty="0">
                        <a:latin typeface="Meiryo UI" panose="020B0604030504040204" pitchFamily="50" charset="-128"/>
                        <a:ea typeface="Meiryo UI" panose="020B0604030504040204" pitchFamily="50" charset="-128"/>
                      </a:endParaRPr>
                    </a:p>
                  </a:txBody>
                  <a:tcPr/>
                </a:tc>
                <a:tc gridSpan="2">
                  <a:txBody>
                    <a:bodyPr/>
                    <a:lstStyle/>
                    <a:p>
                      <a:pPr algn="ctr"/>
                      <a:r>
                        <a:rPr kumimoji="1" lang="en-US" altLang="ja-JP" dirty="0">
                          <a:latin typeface="Meiryo UI" panose="020B0604030504040204" pitchFamily="50" charset="-128"/>
                          <a:ea typeface="Meiryo UI" panose="020B0604030504040204" pitchFamily="50" charset="-128"/>
                        </a:rPr>
                        <a:t>2020</a:t>
                      </a:r>
                      <a:endParaRPr kumimoji="1" lang="ja-JP" altLang="en-US" dirty="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0"/>
                  </a:ext>
                </a:extLst>
              </a:tr>
              <a:tr h="884654">
                <a:tc rowSpan="2">
                  <a:txBody>
                    <a:bodyPr/>
                    <a:lstStyle/>
                    <a:p>
                      <a:r>
                        <a:rPr kumimoji="1" lang="en-US" altLang="ja-JP" sz="2400" b="1" dirty="0">
                          <a:latin typeface="Meiryo UI" panose="020B0604030504040204" pitchFamily="50" charset="-128"/>
                          <a:ea typeface="Meiryo UI" panose="020B0604030504040204" pitchFamily="50" charset="-128"/>
                        </a:rPr>
                        <a:t>Phase2b</a:t>
                      </a:r>
                      <a:r>
                        <a:rPr kumimoji="1" lang="en-US" altLang="ja-JP" sz="2400" b="1" baseline="0" dirty="0">
                          <a:latin typeface="Meiryo UI" panose="020B0604030504040204" pitchFamily="50" charset="-128"/>
                          <a:ea typeface="Meiryo UI" panose="020B0604030504040204" pitchFamily="50" charset="-128"/>
                        </a:rPr>
                        <a:t> Activities</a:t>
                      </a:r>
                      <a:endParaRPr kumimoji="1" lang="ja-JP" altLang="en-US" sz="2400" b="1" dirty="0">
                        <a:latin typeface="Meiryo UI" panose="020B0604030504040204" pitchFamily="50" charset="-128"/>
                        <a:ea typeface="Meiryo UI" panose="020B0604030504040204" pitchFamily="50" charset="-128"/>
                      </a:endParaRPr>
                    </a:p>
                  </a:txBody>
                  <a:tcPr>
                    <a:solidFill>
                      <a:schemeClr val="tx2">
                        <a:lumMod val="20000"/>
                        <a:lumOff val="8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4000" b="1" cap="none" spc="50" dirty="0">
                          <a:ln w="11430"/>
                          <a:solidFill>
                            <a:srgbClr val="00206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cs typeface="Meiryo UI" panose="020B0604030504040204" pitchFamily="50" charset="-128"/>
                        </a:rPr>
                        <a:t>Request for Approval</a:t>
                      </a:r>
                      <a:endParaRPr lang="ja-JP" altLang="en-US" sz="4000" b="1" cap="none" spc="50" dirty="0">
                        <a:ln w="11430"/>
                        <a:solidFill>
                          <a:srgbClr val="00206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nchorCtr="1">
                    <a:solidFill>
                      <a:schemeClr val="bg1"/>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ja-JP" sz="2000" b="1" dirty="0">
                          <a:latin typeface="Meiryo UI" panose="020B0604030504040204" pitchFamily="50" charset="-128"/>
                          <a:ea typeface="Meiryo UI" panose="020B0604030504040204" pitchFamily="50" charset="-128"/>
                        </a:rPr>
                        <a:t>due to prioritization</a:t>
                      </a:r>
                      <a:r>
                        <a:rPr lang="en-GB" altLang="ja-JP" sz="2000" b="1" baseline="0" dirty="0">
                          <a:latin typeface="Meiryo UI" panose="020B0604030504040204" pitchFamily="50" charset="-128"/>
                          <a:ea typeface="Meiryo UI" panose="020B0604030504040204" pitchFamily="50" charset="-128"/>
                        </a:rPr>
                        <a:t> of UNR transposition, </a:t>
                      </a:r>
                      <a:r>
                        <a:rPr lang="en-GB" altLang="ja-JP" sz="2000" b="1" dirty="0">
                          <a:latin typeface="Meiryo UI" panose="020B0604030504040204" pitchFamily="50" charset="-128"/>
                          <a:ea typeface="Meiryo UI" panose="020B0604030504040204" pitchFamily="50" charset="-128"/>
                        </a:rPr>
                        <a:t>need for another 6 months to complete phase2b activities</a:t>
                      </a:r>
                    </a:p>
                  </a:txBody>
                  <a:tcPr anchor="ctr">
                    <a:solidFill>
                      <a:schemeClr val="tx2">
                        <a:lumMod val="20000"/>
                        <a:lumOff val="80000"/>
                      </a:schemeClr>
                    </a:solidFill>
                  </a:tcPr>
                </a:tc>
                <a:extLst>
                  <a:ext uri="{0D108BD9-81ED-4DB2-BD59-A6C34878D82A}">
                    <a16:rowId xmlns:a16="http://schemas.microsoft.com/office/drawing/2014/main" val="10001"/>
                  </a:ext>
                </a:extLst>
              </a:tr>
              <a:tr h="1499191">
                <a:tc vMerge="1">
                  <a:txBody>
                    <a:bodyPr/>
                    <a:lstStyle/>
                    <a:p>
                      <a:endParaRPr kumimoji="1" lang="ja-JP" altLang="en-US"/>
                    </a:p>
                  </a:txBody>
                  <a:tcPr/>
                </a:tc>
                <a:tc>
                  <a:txBody>
                    <a:bodyPr/>
                    <a:lstStyle/>
                    <a:p>
                      <a:r>
                        <a:rPr kumimoji="1" lang="en-US" altLang="ja-JP" sz="2400" b="1" dirty="0">
                          <a:latin typeface="Meiryo UI" panose="020B0604030504040204" pitchFamily="50" charset="-128"/>
                          <a:ea typeface="Meiryo UI" panose="020B0604030504040204" pitchFamily="50" charset="-128"/>
                        </a:rPr>
                        <a:t>current Mandate</a:t>
                      </a:r>
                    </a:p>
                    <a:p>
                      <a:r>
                        <a:rPr kumimoji="1" lang="en-US" altLang="ja-JP" dirty="0">
                          <a:latin typeface="Meiryo UI" panose="020B0604030504040204" pitchFamily="50" charset="-128"/>
                          <a:ea typeface="Meiryo UI" panose="020B0604030504040204" pitchFamily="50" charset="-128"/>
                        </a:rPr>
                        <a:t>(source</a:t>
                      </a:r>
                      <a:r>
                        <a:rPr kumimoji="1" lang="en-US" altLang="ja-JP" baseline="0" dirty="0">
                          <a:latin typeface="Meiryo UI" panose="020B0604030504040204" pitchFamily="50" charset="-128"/>
                          <a:ea typeface="Meiryo UI" panose="020B0604030504040204" pitchFamily="50" charset="-128"/>
                        </a:rPr>
                        <a:t> : ECE/TRANS/WP.29/2016/73)</a:t>
                      </a:r>
                    </a:p>
                  </a:txBody>
                  <a:tcPr anchor="ctr" anchorCtr="1">
                    <a:solidFill>
                      <a:schemeClr val="tx2">
                        <a:lumMod val="20000"/>
                        <a:lumOff val="80000"/>
                      </a:schemeClr>
                    </a:solidFill>
                  </a:tcPr>
                </a:tc>
                <a:tc>
                  <a:txBody>
                    <a:bodyPr/>
                    <a:lstStyle/>
                    <a:p>
                      <a:endParaRPr kumimoji="1" lang="ja-JP" altLang="en-US" dirty="0"/>
                    </a:p>
                  </a:txBody>
                  <a:tcPr>
                    <a:solidFill>
                      <a:schemeClr val="tx2">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2"/>
                  </a:ext>
                </a:extLst>
              </a:tr>
              <a:tr h="660282">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dirty="0">
                          <a:latin typeface="Meiryo UI" panose="020B0604030504040204" pitchFamily="50" charset="-128"/>
                          <a:ea typeface="Meiryo UI" panose="020B0604030504040204" pitchFamily="50" charset="-128"/>
                        </a:rPr>
                        <a:t>Future Activities</a:t>
                      </a:r>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nchorCtr="1">
                    <a:solidFill>
                      <a:schemeClr val="accent2">
                        <a:lumMod val="40000"/>
                        <a:lumOff val="60000"/>
                      </a:schemeClr>
                    </a:solidFill>
                  </a:tcPr>
                </a:tc>
                <a:tc>
                  <a:txBody>
                    <a:bodyPr/>
                    <a:lstStyle/>
                    <a:p>
                      <a:pPr algn="l"/>
                      <a:r>
                        <a:rPr kumimoji="1"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dirty="0">
                          <a:latin typeface="Meiryo UI" panose="020B0604030504040204" pitchFamily="50" charset="-128"/>
                          <a:ea typeface="Meiryo UI" panose="020B0604030504040204" pitchFamily="50" charset="-128"/>
                          <a:cs typeface="Meiryo UI" panose="020B0604030504040204" pitchFamily="50" charset="-128"/>
                        </a:rPr>
                        <a:t>report tentative</a:t>
                      </a:r>
                      <a:r>
                        <a:rPr kumimoji="1" lang="en-US" altLang="ja-JP" baseline="0" dirty="0">
                          <a:latin typeface="Meiryo UI" panose="020B0604030504040204" pitchFamily="50" charset="-128"/>
                          <a:ea typeface="Meiryo UI" panose="020B0604030504040204" pitchFamily="50" charset="-128"/>
                          <a:cs typeface="Meiryo UI" panose="020B0604030504040204" pitchFamily="50" charset="-128"/>
                        </a:rPr>
                        <a:t> plan</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2">
                        <a:lumMod val="40000"/>
                        <a:lumOff val="60000"/>
                      </a:schemeClr>
                    </a:solidFill>
                  </a:tcPr>
                </a:tc>
                <a:tc rowSpan="2">
                  <a:txBody>
                    <a:bodyPr/>
                    <a:lstStyle/>
                    <a:p>
                      <a:pPr algn="l"/>
                      <a:r>
                        <a:rPr kumimoji="1"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2000" b="1" dirty="0">
                          <a:latin typeface="Meiryo UI" panose="020B0604030504040204" pitchFamily="50" charset="-128"/>
                          <a:ea typeface="Meiryo UI" panose="020B0604030504040204" pitchFamily="50" charset="-128"/>
                          <a:cs typeface="Meiryo UI" panose="020B0604030504040204" pitchFamily="50" charset="-128"/>
                        </a:rPr>
                        <a:t>Request for approval or guidance for future activities</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2">
                        <a:lumMod val="40000"/>
                        <a:lumOff val="60000"/>
                      </a:schemeClr>
                    </a:solidFill>
                  </a:tcPr>
                </a:tc>
                <a:extLst>
                  <a:ext uri="{0D108BD9-81ED-4DB2-BD59-A6C34878D82A}">
                    <a16:rowId xmlns:a16="http://schemas.microsoft.com/office/drawing/2014/main" val="10003"/>
                  </a:ext>
                </a:extLst>
              </a:tr>
              <a:tr h="844220">
                <a:tc vMerge="1">
                  <a:txBody>
                    <a:bodyPr/>
                    <a:lstStyle/>
                    <a:p>
                      <a:endParaRPr kumimoji="1" lang="ja-JP" alt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000" b="0" cap="none" spc="50" dirty="0">
                          <a:ln w="1143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develop concrete plan under WLTP IWG</a:t>
                      </a:r>
                      <a:endParaRPr lang="ja-JP" altLang="en-US" sz="2000" b="0" cap="none" spc="50" dirty="0">
                        <a:ln w="1143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b">
                    <a:solidFill>
                      <a:schemeClr val="accent2">
                        <a:lumMod val="40000"/>
                        <a:lumOff val="60000"/>
                      </a:schemeClr>
                    </a:solidFill>
                  </a:tcPr>
                </a:tc>
                <a:tc hMerge="1">
                  <a:txBody>
                    <a:bodyPr/>
                    <a:lstStyle/>
                    <a:p>
                      <a:pPr algn="l"/>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2">
                        <a:lumMod val="40000"/>
                        <a:lumOff val="60000"/>
                      </a:schemeClr>
                    </a:solidFill>
                  </a:tcPr>
                </a:tc>
                <a:tc vMerge="1">
                  <a:txBody>
                    <a:bodyPr/>
                    <a:lstStyle/>
                    <a:p>
                      <a:endParaRPr kumimoji="1" lang="ja-JP" altLang="en-US"/>
                    </a:p>
                  </a:txBody>
                  <a:tcPr/>
                </a:tc>
                <a:extLst>
                  <a:ext uri="{0D108BD9-81ED-4DB2-BD59-A6C34878D82A}">
                    <a16:rowId xmlns:a16="http://schemas.microsoft.com/office/drawing/2014/main" val="10004"/>
                  </a:ext>
                </a:extLst>
              </a:tr>
              <a:tr h="733646">
                <a:tc vMerge="1">
                  <a:txBody>
                    <a:bodyPr/>
                    <a:lstStyle/>
                    <a:p>
                      <a:endParaRPr kumimoji="1" lang="ja-JP" altLang="en-US"/>
                    </a:p>
                  </a:txBody>
                  <a:tcPr/>
                </a:tc>
                <a:tc>
                  <a:txBody>
                    <a:bodyPr/>
                    <a:lstStyle/>
                    <a:p>
                      <a:endParaRPr kumimoji="1" lang="ja-JP" altLang="en-US" dirty="0"/>
                    </a:p>
                  </a:txBody>
                  <a:tcPr>
                    <a:solidFill>
                      <a:schemeClr val="accent2">
                        <a:lumMod val="40000"/>
                        <a:lumOff val="60000"/>
                      </a:schemeClr>
                    </a:solidFill>
                  </a:tcPr>
                </a:tc>
                <a:tc>
                  <a:txBody>
                    <a:bodyPr/>
                    <a:lstStyle/>
                    <a:p>
                      <a:endParaRPr kumimoji="1" lang="ja-JP" altLang="en-US" dirty="0"/>
                    </a:p>
                  </a:txBody>
                  <a:tcPr>
                    <a:solidFill>
                      <a:schemeClr val="accent2">
                        <a:lumMod val="40000"/>
                        <a:lumOff val="60000"/>
                      </a:schemeClr>
                    </a:solidFill>
                  </a:tcPr>
                </a:tc>
                <a:tc>
                  <a:txBody>
                    <a:bodyPr/>
                    <a:lstStyle/>
                    <a:p>
                      <a:endParaRPr kumimoji="1" lang="ja-JP" altLang="en-US" dirty="0"/>
                    </a:p>
                  </a:txBody>
                  <a:tcP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6" name="右矢印 5"/>
          <p:cNvSpPr/>
          <p:nvPr/>
        </p:nvSpPr>
        <p:spPr>
          <a:xfrm>
            <a:off x="6024100" y="2559609"/>
            <a:ext cx="2662700" cy="1329633"/>
          </a:xfrm>
          <a:prstGeom prst="rightArrow">
            <a:avLst>
              <a:gd name="adj1" fmla="val 67748"/>
              <a:gd name="adj2" fmla="val 3579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ja-JP" sz="2400" b="1" dirty="0">
                <a:latin typeface="Meiryo UI" panose="020B0604030504040204" pitchFamily="50" charset="-128"/>
                <a:ea typeface="Meiryo UI" panose="020B0604030504040204" pitchFamily="50" charset="-128"/>
              </a:rPr>
              <a:t>prolong  till mid 2020</a:t>
            </a:r>
            <a:endParaRPr kumimoji="1" lang="ja-JP" altLang="en-US" sz="2400" dirty="0"/>
          </a:p>
        </p:txBody>
      </p:sp>
      <p:cxnSp>
        <p:nvCxnSpPr>
          <p:cNvPr id="11" name="Straight Connector 10">
            <a:extLst>
              <a:ext uri="{FF2B5EF4-FFF2-40B4-BE49-F238E27FC236}">
                <a16:creationId xmlns:a16="http://schemas.microsoft.com/office/drawing/2014/main" id="{13E4833A-7F8B-46BA-BD02-97E56E8C446A}"/>
              </a:ext>
            </a:extLst>
          </p:cNvPr>
          <p:cNvCxnSpPr>
            <a:cxnSpLocks/>
          </p:cNvCxnSpPr>
          <p:nvPr/>
        </p:nvCxnSpPr>
        <p:spPr>
          <a:xfrm flipH="1">
            <a:off x="6016009" y="2504189"/>
            <a:ext cx="8090" cy="1450892"/>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7" name="右矢印 6"/>
          <p:cNvSpPr/>
          <p:nvPr/>
        </p:nvSpPr>
        <p:spPr>
          <a:xfrm>
            <a:off x="8729331" y="5422613"/>
            <a:ext cx="3062177" cy="873135"/>
          </a:xfrm>
          <a:prstGeom prst="rightArrow">
            <a:avLst>
              <a:gd name="adj1" fmla="val 67748"/>
              <a:gd name="adj2" fmla="val 35790"/>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ja-JP" sz="2400" b="1" dirty="0">
                <a:solidFill>
                  <a:schemeClr val="bg1"/>
                </a:solidFill>
                <a:latin typeface="Meiryo UI" panose="020B0604030504040204" pitchFamily="50" charset="-128"/>
                <a:ea typeface="Meiryo UI" panose="020B0604030504040204" pitchFamily="50" charset="-128"/>
              </a:rPr>
              <a:t>start activities</a:t>
            </a:r>
            <a:endParaRPr kumimoji="1" lang="ja-JP" altLang="en-US" sz="2400" dirty="0">
              <a:solidFill>
                <a:schemeClr val="bg1"/>
              </a:solidFill>
            </a:endParaRPr>
          </a:p>
        </p:txBody>
      </p:sp>
      <p:cxnSp>
        <p:nvCxnSpPr>
          <p:cNvPr id="8" name="Straight Connector 3">
            <a:extLst>
              <a:ext uri="{FF2B5EF4-FFF2-40B4-BE49-F238E27FC236}">
                <a16:creationId xmlns:a16="http://schemas.microsoft.com/office/drawing/2014/main" id="{534C54CA-EA1F-4BD8-8E7C-F50ABA4F22C1}"/>
              </a:ext>
            </a:extLst>
          </p:cNvPr>
          <p:cNvCxnSpPr/>
          <p:nvPr/>
        </p:nvCxnSpPr>
        <p:spPr>
          <a:xfrm>
            <a:off x="8686800" y="1613254"/>
            <a:ext cx="0" cy="4617425"/>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 name="直線矢印コネクタ 2"/>
          <p:cNvCxnSpPr/>
          <p:nvPr/>
        </p:nvCxnSpPr>
        <p:spPr>
          <a:xfrm>
            <a:off x="3115341" y="4965411"/>
            <a:ext cx="5486400" cy="0"/>
          </a:xfrm>
          <a:prstGeom prst="straightConnector1">
            <a:avLst/>
          </a:prstGeom>
          <a:ln w="10160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2245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6515-DFF4-4213-93F2-8B22560009BF}"/>
              </a:ext>
            </a:extLst>
          </p:cNvPr>
          <p:cNvSpPr>
            <a:spLocks noGrp="1"/>
          </p:cNvSpPr>
          <p:nvPr>
            <p:ph type="title"/>
          </p:nvPr>
        </p:nvSpPr>
        <p:spPr>
          <a:xfrm>
            <a:off x="62021" y="42530"/>
            <a:ext cx="11484935" cy="893135"/>
          </a:xfrm>
        </p:spPr>
        <p:txBody>
          <a:bodyPr>
            <a:noAutofit/>
          </a:bodyPr>
          <a:lstStyle/>
          <a:p>
            <a:pPr>
              <a:lnSpc>
                <a:spcPct val="100000"/>
              </a:lnSpc>
            </a:pPr>
            <a:r>
              <a:rPr lang="en-GB" sz="3200" b="1" u="sng" dirty="0">
                <a:latin typeface="Meiryo UI" panose="020B0604030504040204" pitchFamily="50" charset="-128"/>
                <a:ea typeface="Meiryo UI" panose="020B0604030504040204" pitchFamily="50" charset="-128"/>
                <a:cs typeface="Meiryo UI" panose="020B0604030504040204" pitchFamily="50" charset="-128"/>
              </a:rPr>
              <a:t>2-1. Current Mandate &amp; Timeline of WLTP – Phase 2</a:t>
            </a:r>
          </a:p>
        </p:txBody>
      </p:sp>
      <p:sp>
        <p:nvSpPr>
          <p:cNvPr id="3" name="TextBox 2">
            <a:extLst>
              <a:ext uri="{FF2B5EF4-FFF2-40B4-BE49-F238E27FC236}">
                <a16:creationId xmlns:a16="http://schemas.microsoft.com/office/drawing/2014/main" id="{84E8C8AD-0529-46F6-BB49-D3F8C9DF64CE}"/>
              </a:ext>
            </a:extLst>
          </p:cNvPr>
          <p:cNvSpPr txBox="1"/>
          <p:nvPr/>
        </p:nvSpPr>
        <p:spPr>
          <a:xfrm>
            <a:off x="446567" y="855196"/>
            <a:ext cx="11270512" cy="954107"/>
          </a:xfrm>
          <a:prstGeom prst="rect">
            <a:avLst/>
          </a:prstGeom>
          <a:noFill/>
        </p:spPr>
        <p:txBody>
          <a:bodyPr wrap="square" rtlCol="0">
            <a:spAutoFit/>
          </a:bodyPr>
          <a:lstStyle/>
          <a:p>
            <a:pPr algn="r"/>
            <a:r>
              <a:rPr lang="en-GB" sz="2000" dirty="0">
                <a:latin typeface="Meiryo UI" panose="020B0604030504040204" pitchFamily="50" charset="-128"/>
                <a:ea typeface="Meiryo UI" panose="020B0604030504040204" pitchFamily="50" charset="-128"/>
                <a:cs typeface="Meiryo UI" panose="020B0604030504040204" pitchFamily="50" charset="-128"/>
              </a:rPr>
              <a:t>source : ECE/TRANS/WP.29/2016/73 and </a:t>
            </a:r>
            <a:r>
              <a:rPr lang="en-GB" altLang="ja-JP" sz="2000" dirty="0">
                <a:latin typeface="Meiryo UI" panose="020B0604030504040204" pitchFamily="50" charset="-128"/>
                <a:ea typeface="Meiryo UI" panose="020B0604030504040204" pitchFamily="50" charset="-128"/>
                <a:cs typeface="Meiryo UI" panose="020B0604030504040204" pitchFamily="50" charset="-128"/>
              </a:rPr>
              <a:t>a</a:t>
            </a:r>
            <a:r>
              <a:rPr lang="en-US" altLang="ja-JP" sz="2000" dirty="0" err="1">
                <a:latin typeface="Meiryo UI" panose="020B0604030504040204" pitchFamily="50" charset="-128"/>
                <a:ea typeface="Meiryo UI" panose="020B0604030504040204" pitchFamily="50" charset="-128"/>
                <a:cs typeface="Meiryo UI" panose="020B0604030504040204" pitchFamily="50" charset="-128"/>
              </a:rPr>
              <a:t>dopted</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 by WP.29/AC.3 at the 169</a:t>
            </a:r>
            <a:r>
              <a:rPr lang="en-US" altLang="ja-JP" sz="2000" baseline="30000" dirty="0">
                <a:latin typeface="Meiryo UI" panose="020B0604030504040204" pitchFamily="50" charset="-128"/>
                <a:ea typeface="Meiryo UI" panose="020B0604030504040204" pitchFamily="50" charset="-128"/>
                <a:cs typeface="Meiryo UI" panose="020B0604030504040204" pitchFamily="50" charset="-128"/>
              </a:rPr>
              <a:t>th</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 session</a:t>
            </a:r>
            <a:endParaRPr lang="en-GB" sz="2000" dirty="0">
              <a:latin typeface="Meiryo UI" panose="020B0604030504040204" pitchFamily="50" charset="-128"/>
              <a:ea typeface="Meiryo UI" panose="020B0604030504040204" pitchFamily="50" charset="-128"/>
              <a:cs typeface="Meiryo UI" panose="020B0604030504040204" pitchFamily="50" charset="-128"/>
            </a:endParaRPr>
          </a:p>
          <a:p>
            <a:pPr algn="r"/>
            <a:r>
              <a:rPr lang="en-GB" sz="1200" b="1" dirty="0">
                <a:latin typeface="Meiryo UI" panose="020B0604030504040204" pitchFamily="50" charset="-128"/>
                <a:ea typeface="Meiryo UI" panose="020B0604030504040204" pitchFamily="50" charset="-128"/>
                <a:cs typeface="Meiryo UI" panose="020B0604030504040204" pitchFamily="50" charset="-128"/>
              </a:rPr>
              <a:t>     </a:t>
            </a:r>
            <a:endParaRPr lang="en-US" sz="1200" u="sng" dirty="0">
              <a:latin typeface="Meiryo UI" panose="020B0604030504040204" pitchFamily="50" charset="-128"/>
              <a:ea typeface="Meiryo UI" panose="020B0604030504040204" pitchFamily="50" charset="-128"/>
              <a:cs typeface="Meiryo UI" panose="020B0604030504040204" pitchFamily="50" charset="-128"/>
            </a:endParaRPr>
          </a:p>
          <a:p>
            <a:r>
              <a:rPr lang="en-US" sz="2400" u="sng" dirty="0">
                <a:latin typeface="Meiryo UI" panose="020B0604030504040204" pitchFamily="50" charset="-128"/>
                <a:ea typeface="Meiryo UI" panose="020B0604030504040204" pitchFamily="50" charset="-128"/>
                <a:cs typeface="Meiryo UI" panose="020B0604030504040204" pitchFamily="50" charset="-128"/>
              </a:rPr>
              <a:t>6. Scope of work in Phase 2 should cover:</a:t>
            </a:r>
          </a:p>
        </p:txBody>
      </p:sp>
      <p:graphicFrame>
        <p:nvGraphicFramePr>
          <p:cNvPr id="4" name="Table 4">
            <a:extLst>
              <a:ext uri="{FF2B5EF4-FFF2-40B4-BE49-F238E27FC236}">
                <a16:creationId xmlns:a16="http://schemas.microsoft.com/office/drawing/2014/main" id="{2AEA04BB-9EC9-419D-90CF-CE8A139D370E}"/>
              </a:ext>
            </a:extLst>
          </p:cNvPr>
          <p:cNvGraphicFramePr>
            <a:graphicFrameLocks noGrp="1"/>
          </p:cNvGraphicFramePr>
          <p:nvPr>
            <p:extLst>
              <p:ext uri="{D42A27DB-BD31-4B8C-83A1-F6EECF244321}">
                <p14:modId xmlns:p14="http://schemas.microsoft.com/office/powerpoint/2010/main" val="2825773757"/>
              </p:ext>
            </p:extLst>
          </p:nvPr>
        </p:nvGraphicFramePr>
        <p:xfrm>
          <a:off x="445518" y="1892571"/>
          <a:ext cx="11419691" cy="4750639"/>
        </p:xfrm>
        <a:graphic>
          <a:graphicData uri="http://schemas.openxmlformats.org/drawingml/2006/table">
            <a:tbl>
              <a:tblPr firstRow="1" bandRow="1">
                <a:tableStyleId>{5940675A-B579-460E-94D1-54222C63F5DA}</a:tableStyleId>
              </a:tblPr>
              <a:tblGrid>
                <a:gridCol w="11419691">
                  <a:extLst>
                    <a:ext uri="{9D8B030D-6E8A-4147-A177-3AD203B41FA5}">
                      <a16:colId xmlns:a16="http://schemas.microsoft.com/office/drawing/2014/main" val="2330919596"/>
                    </a:ext>
                  </a:extLst>
                </a:gridCol>
              </a:tblGrid>
              <a:tr h="1794057">
                <a:tc>
                  <a:txBody>
                    <a:bodyPr/>
                    <a:lstStyle/>
                    <a:p>
                      <a:pPr marL="457200" indent="-457200">
                        <a:buAutoNum type="alphaLcParenBoth"/>
                      </a:pPr>
                      <a:r>
                        <a:rPr lang="en-US" sz="2200" dirty="0">
                          <a:latin typeface="Meiryo UI" panose="020B0604030504040204" pitchFamily="50" charset="-128"/>
                          <a:ea typeface="Meiryo UI" panose="020B0604030504040204" pitchFamily="50" charset="-128"/>
                          <a:cs typeface="Meiryo UI" panose="020B0604030504040204" pitchFamily="50" charset="-128"/>
                        </a:rPr>
                        <a:t>Original items described in ECE/TRANS/WP.29/AC.3/26 and Add. 1</a:t>
                      </a:r>
                    </a:p>
                    <a:p>
                      <a:pPr marL="788988" indent="-342900">
                        <a:buFont typeface="Wingdings" panose="05000000000000000000" pitchFamily="2" charset="2"/>
                        <a:buChar char="ü"/>
                      </a:pPr>
                      <a:r>
                        <a:rPr lang="en-US" sz="2200" dirty="0">
                          <a:latin typeface="Meiryo UI" panose="020B0604030504040204" pitchFamily="50" charset="-128"/>
                          <a:ea typeface="Meiryo UI" panose="020B0604030504040204" pitchFamily="50" charset="-128"/>
                          <a:cs typeface="Meiryo UI" panose="020B0604030504040204" pitchFamily="50" charset="-128"/>
                        </a:rPr>
                        <a:t>the work on the development of the test cycle and the test procedures, </a:t>
                      </a:r>
                    </a:p>
                    <a:p>
                      <a:pPr marL="788988" indent="-342900">
                        <a:buFont typeface="Wingdings" panose="05000000000000000000" pitchFamily="2" charset="2"/>
                        <a:buChar char="ü"/>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446088" indent="0">
                        <a:buFont typeface="Wingdings" panose="05000000000000000000" pitchFamily="2" charset="2"/>
                        <a:buNone/>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200" baseline="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in an open way and in parallel with Phase 1 ******</a:t>
                      </a:r>
                      <a:endParaRPr lang="en-US" sz="2200" dirty="0">
                        <a:latin typeface="Meiryo UI" panose="020B0604030504040204" pitchFamily="50" charset="-128"/>
                        <a:ea typeface="Meiryo UI" panose="020B0604030504040204" pitchFamily="50" charset="-128"/>
                        <a:cs typeface="Meiryo UI" panose="020B0604030504040204" pitchFamily="50" charset="-128"/>
                      </a:endParaRPr>
                    </a:p>
                    <a:p>
                      <a:pPr marL="788988" indent="-342900">
                        <a:buFont typeface="Wingdings" panose="05000000000000000000" pitchFamily="2" charset="2"/>
                        <a:buChar char="ü"/>
                      </a:pPr>
                      <a:r>
                        <a:rPr lang="en-US" sz="2200" dirty="0">
                          <a:latin typeface="Meiryo UI" panose="020B0604030504040204" pitchFamily="50" charset="-128"/>
                          <a:ea typeface="Meiryo UI" panose="020B0604030504040204" pitchFamily="50" charset="-128"/>
                          <a:cs typeface="Meiryo UI" panose="020B0604030504040204" pitchFamily="50" charset="-128"/>
                        </a:rPr>
                        <a:t>the development test procedures for Off-Cycle Emission (OCE)</a:t>
                      </a:r>
                    </a:p>
                    <a:p>
                      <a:pPr marL="788988" indent="-342900">
                        <a:buFont typeface="Wingdings" panose="05000000000000000000" pitchFamily="2" charset="2"/>
                        <a:buChar char="ü"/>
                      </a:pPr>
                      <a:r>
                        <a:rPr lang="en-US" sz="2200" dirty="0">
                          <a:latin typeface="Meiryo UI" panose="020B0604030504040204" pitchFamily="50" charset="-128"/>
                          <a:ea typeface="Meiryo UI" panose="020B0604030504040204" pitchFamily="50" charset="-128"/>
                          <a:cs typeface="Meiryo UI" panose="020B0604030504040204" pitchFamily="50" charset="-128"/>
                        </a:rPr>
                        <a:t>Mobile Air Conditioning (MAC)</a:t>
                      </a:r>
                    </a:p>
                  </a:txBody>
                  <a:tcPr>
                    <a:solidFill>
                      <a:schemeClr val="accent2">
                        <a:lumMod val="40000"/>
                        <a:lumOff val="60000"/>
                      </a:schemeClr>
                    </a:solidFill>
                  </a:tcPr>
                </a:tc>
                <a:extLst>
                  <a:ext uri="{0D108BD9-81ED-4DB2-BD59-A6C34878D82A}">
                    <a16:rowId xmlns:a16="http://schemas.microsoft.com/office/drawing/2014/main" val="4076844497"/>
                  </a:ext>
                </a:extLst>
              </a:tr>
              <a:tr h="2830399">
                <a:tc>
                  <a:txBody>
                    <a:bodyPr/>
                    <a:lstStyle/>
                    <a:p>
                      <a:pPr marL="0" indent="0">
                        <a:buFontTx/>
                        <a:buNone/>
                      </a:pPr>
                      <a:r>
                        <a:rPr lang="en-US" sz="2200" dirty="0">
                          <a:latin typeface="Meiryo UI" panose="020B0604030504040204" pitchFamily="50" charset="-128"/>
                          <a:ea typeface="Meiryo UI" panose="020B0604030504040204" pitchFamily="50" charset="-128"/>
                          <a:cs typeface="Meiryo UI" panose="020B0604030504040204" pitchFamily="50" charset="-128"/>
                        </a:rPr>
                        <a:t>(b) Remaining issues from WLTP Phase 1b</a:t>
                      </a:r>
                    </a:p>
                    <a:p>
                      <a:pPr marL="0" indent="0">
                        <a:buFontTx/>
                        <a:buNone/>
                      </a:pPr>
                      <a:r>
                        <a:rPr lang="en-US" sz="2200" dirty="0">
                          <a:latin typeface="Meiryo UI" panose="020B0604030504040204" pitchFamily="50" charset="-128"/>
                          <a:ea typeface="Meiryo UI" panose="020B0604030504040204" pitchFamily="50" charset="-128"/>
                          <a:cs typeface="Meiryo UI" panose="020B0604030504040204" pitchFamily="50" charset="-128"/>
                        </a:rPr>
                        <a:t>(c) Durability for ICE and EV</a:t>
                      </a:r>
                    </a:p>
                    <a:p>
                      <a:pPr marL="0" indent="0">
                        <a:buFontTx/>
                        <a:buNone/>
                      </a:pPr>
                      <a:r>
                        <a:rPr lang="en-GB" sz="2200" dirty="0">
                          <a:latin typeface="Meiryo UI" panose="020B0604030504040204" pitchFamily="50" charset="-128"/>
                          <a:ea typeface="Meiryo UI" panose="020B0604030504040204" pitchFamily="50" charset="-128"/>
                          <a:cs typeface="Meiryo UI" panose="020B0604030504040204" pitchFamily="50" charset="-128"/>
                        </a:rPr>
                        <a:t>(d) Evaporative emissions</a:t>
                      </a:r>
                    </a:p>
                    <a:p>
                      <a:pPr marL="0" indent="0">
                        <a:buFontTx/>
                        <a:buNone/>
                      </a:pPr>
                      <a:r>
                        <a:rPr lang="en-GB" sz="2200" dirty="0">
                          <a:latin typeface="Meiryo UI" panose="020B0604030504040204" pitchFamily="50" charset="-128"/>
                          <a:ea typeface="Meiryo UI" panose="020B0604030504040204" pitchFamily="50" charset="-128"/>
                          <a:cs typeface="Meiryo UI" panose="020B0604030504040204" pitchFamily="50" charset="-128"/>
                        </a:rPr>
                        <a:t>(e) Low ambient temperature emissions</a:t>
                      </a:r>
                    </a:p>
                    <a:p>
                      <a:pPr marL="0" indent="0">
                        <a:buFontTx/>
                        <a:buNone/>
                      </a:pPr>
                      <a:r>
                        <a:rPr lang="en-US" sz="2200" dirty="0">
                          <a:latin typeface="Meiryo UI" panose="020B0604030504040204" pitchFamily="50" charset="-128"/>
                          <a:ea typeface="Meiryo UI" panose="020B0604030504040204" pitchFamily="50" charset="-128"/>
                          <a:cs typeface="Meiryo UI" panose="020B0604030504040204" pitchFamily="50" charset="-128"/>
                        </a:rPr>
                        <a:t>(f) Test procedure for emissions and fuel consumption from MAC</a:t>
                      </a:r>
                    </a:p>
                    <a:p>
                      <a:pPr marL="0" indent="0">
                        <a:buFontTx/>
                        <a:buNone/>
                      </a:pPr>
                      <a:r>
                        <a:rPr lang="en-GB" sz="2200" dirty="0">
                          <a:latin typeface="Meiryo UI" panose="020B0604030504040204" pitchFamily="50" charset="-128"/>
                          <a:ea typeface="Meiryo UI" panose="020B0604030504040204" pitchFamily="50" charset="-128"/>
                          <a:cs typeface="Meiryo UI" panose="020B0604030504040204" pitchFamily="50" charset="-128"/>
                        </a:rPr>
                        <a:t>(g) On-board diagnostics requirements</a:t>
                      </a:r>
                    </a:p>
                    <a:p>
                      <a:pPr marL="0" indent="0">
                        <a:buFontTx/>
                        <a:buNone/>
                      </a:pPr>
                      <a:r>
                        <a:rPr lang="en-GB" sz="2200" dirty="0">
                          <a:latin typeface="Meiryo UI" panose="020B0604030504040204" pitchFamily="50" charset="-128"/>
                          <a:ea typeface="Meiryo UI" panose="020B0604030504040204" pitchFamily="50" charset="-128"/>
                          <a:cs typeface="Meiryo UI" panose="020B0604030504040204" pitchFamily="50" charset="-128"/>
                        </a:rPr>
                        <a:t>(h) D</a:t>
                      </a:r>
                      <a:r>
                        <a:rPr lang="en-US" sz="2200" dirty="0" err="1">
                          <a:latin typeface="Meiryo UI" panose="020B0604030504040204" pitchFamily="50" charset="-128"/>
                          <a:ea typeface="Meiryo UI" panose="020B0604030504040204" pitchFamily="50" charset="-128"/>
                          <a:cs typeface="Meiryo UI" panose="020B0604030504040204" pitchFamily="50" charset="-128"/>
                        </a:rPr>
                        <a:t>evelop</a:t>
                      </a:r>
                      <a:r>
                        <a:rPr lang="en-US" sz="2200" dirty="0">
                          <a:latin typeface="Meiryo UI" panose="020B0604030504040204" pitchFamily="50" charset="-128"/>
                          <a:ea typeface="Meiryo UI" panose="020B0604030504040204" pitchFamily="50" charset="-128"/>
                          <a:cs typeface="Meiryo UI" panose="020B0604030504040204" pitchFamily="50" charset="-128"/>
                        </a:rPr>
                        <a:t> criteria for ex-post assessing road load parameters </a:t>
                      </a:r>
                    </a:p>
                    <a:p>
                      <a:pPr marL="0" indent="0">
                        <a:buFontTx/>
                        <a:buNone/>
                      </a:pPr>
                      <a:r>
                        <a:rPr lang="en-GB" sz="2200" dirty="0">
                          <a:latin typeface="Meiryo UI" panose="020B0604030504040204" pitchFamily="50" charset="-128"/>
                          <a:ea typeface="Meiryo UI" panose="020B0604030504040204" pitchFamily="50" charset="-128"/>
                          <a:cs typeface="Meiryo UI" panose="020B0604030504040204" pitchFamily="50" charset="-128"/>
                        </a:rPr>
                        <a:t>(</a:t>
                      </a:r>
                      <a:r>
                        <a:rPr lang="en-GB" sz="2200" dirty="0" err="1">
                          <a:latin typeface="Meiryo UI" panose="020B0604030504040204" pitchFamily="50" charset="-128"/>
                          <a:ea typeface="Meiryo UI" panose="020B0604030504040204" pitchFamily="50" charset="-128"/>
                          <a:cs typeface="Meiryo UI" panose="020B0604030504040204" pitchFamily="50" charset="-128"/>
                        </a:rPr>
                        <a:t>i</a:t>
                      </a:r>
                      <a:r>
                        <a:rPr lang="en-GB" sz="2200" dirty="0">
                          <a:latin typeface="Meiryo UI" panose="020B0604030504040204" pitchFamily="50" charset="-128"/>
                          <a:ea typeface="Meiryo UI" panose="020B0604030504040204" pitchFamily="50" charset="-128"/>
                          <a:cs typeface="Meiryo UI" panose="020B0604030504040204" pitchFamily="50" charset="-128"/>
                        </a:rPr>
                        <a:t>)  Other items.</a:t>
                      </a:r>
                    </a:p>
                  </a:txBody>
                  <a:tcPr>
                    <a:solidFill>
                      <a:schemeClr val="accent1">
                        <a:lumMod val="20000"/>
                        <a:lumOff val="80000"/>
                      </a:schemeClr>
                    </a:solidFill>
                  </a:tcPr>
                </a:tc>
                <a:extLst>
                  <a:ext uri="{0D108BD9-81ED-4DB2-BD59-A6C34878D82A}">
                    <a16:rowId xmlns:a16="http://schemas.microsoft.com/office/drawing/2014/main" val="1289031799"/>
                  </a:ext>
                </a:extLst>
              </a:tr>
            </a:tbl>
          </a:graphicData>
        </a:graphic>
      </p:graphicFrame>
    </p:spTree>
    <p:extLst>
      <p:ext uri="{BB962C8B-B14F-4D97-AF65-F5344CB8AC3E}">
        <p14:creationId xmlns:p14="http://schemas.microsoft.com/office/powerpoint/2010/main" val="2781287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E8C8AD-0529-46F6-BB49-D3F8C9DF64CE}"/>
              </a:ext>
            </a:extLst>
          </p:cNvPr>
          <p:cNvSpPr txBox="1"/>
          <p:nvPr/>
        </p:nvSpPr>
        <p:spPr>
          <a:xfrm>
            <a:off x="308344" y="393531"/>
            <a:ext cx="11270512" cy="461665"/>
          </a:xfrm>
          <a:prstGeom prst="rect">
            <a:avLst/>
          </a:prstGeom>
          <a:noFill/>
        </p:spPr>
        <p:txBody>
          <a:bodyPr wrap="square" rtlCol="0">
            <a:spAutoFit/>
          </a:bodyPr>
          <a:lstStyle/>
          <a:p>
            <a:r>
              <a:rPr lang="en-GB" sz="1200" b="1" dirty="0">
                <a:latin typeface="Meiryo UI" panose="020B0604030504040204" pitchFamily="50" charset="-128"/>
                <a:ea typeface="Meiryo UI" panose="020B0604030504040204" pitchFamily="50" charset="-128"/>
                <a:cs typeface="Meiryo UI" panose="020B0604030504040204" pitchFamily="50" charset="-128"/>
              </a:rPr>
              <a:t>    </a:t>
            </a:r>
            <a:r>
              <a:rPr lang="en-US" sz="2400" u="sng" dirty="0">
                <a:latin typeface="Meiryo UI" panose="020B0604030504040204" pitchFamily="50" charset="-128"/>
                <a:ea typeface="Meiryo UI" panose="020B0604030504040204" pitchFamily="50" charset="-128"/>
                <a:cs typeface="Meiryo UI" panose="020B0604030504040204" pitchFamily="50" charset="-128"/>
              </a:rPr>
              <a:t>7. In addition:</a:t>
            </a:r>
          </a:p>
        </p:txBody>
      </p:sp>
      <p:graphicFrame>
        <p:nvGraphicFramePr>
          <p:cNvPr id="4" name="Table 4">
            <a:extLst>
              <a:ext uri="{FF2B5EF4-FFF2-40B4-BE49-F238E27FC236}">
                <a16:creationId xmlns:a16="http://schemas.microsoft.com/office/drawing/2014/main" id="{2AEA04BB-9EC9-419D-90CF-CE8A139D370E}"/>
              </a:ext>
            </a:extLst>
          </p:cNvPr>
          <p:cNvGraphicFramePr>
            <a:graphicFrameLocks noGrp="1"/>
          </p:cNvGraphicFramePr>
          <p:nvPr>
            <p:extLst>
              <p:ext uri="{D42A27DB-BD31-4B8C-83A1-F6EECF244321}">
                <p14:modId xmlns:p14="http://schemas.microsoft.com/office/powerpoint/2010/main" val="2495913453"/>
              </p:ext>
            </p:extLst>
          </p:nvPr>
        </p:nvGraphicFramePr>
        <p:xfrm>
          <a:off x="923262" y="992373"/>
          <a:ext cx="10803729" cy="485551"/>
        </p:xfrm>
        <a:graphic>
          <a:graphicData uri="http://schemas.openxmlformats.org/drawingml/2006/table">
            <a:tbl>
              <a:tblPr firstRow="1" bandRow="1">
                <a:tableStyleId>{5940675A-B579-460E-94D1-54222C63F5DA}</a:tableStyleId>
              </a:tblPr>
              <a:tblGrid>
                <a:gridCol w="10803729">
                  <a:extLst>
                    <a:ext uri="{9D8B030D-6E8A-4147-A177-3AD203B41FA5}">
                      <a16:colId xmlns:a16="http://schemas.microsoft.com/office/drawing/2014/main" val="2330919596"/>
                    </a:ext>
                  </a:extLst>
                </a:gridCol>
              </a:tblGrid>
              <a:tr h="485551">
                <a:tc>
                  <a:txBody>
                    <a:bodyPr/>
                    <a:lstStyle/>
                    <a:p>
                      <a:r>
                        <a:rPr lang="en-US" sz="2000" dirty="0">
                          <a:latin typeface="Meiryo UI" panose="020B0604030504040204" pitchFamily="50" charset="-128"/>
                          <a:ea typeface="Meiryo UI" panose="020B0604030504040204" pitchFamily="50" charset="-128"/>
                          <a:cs typeface="Meiryo UI" panose="020B0604030504040204" pitchFamily="50" charset="-128"/>
                        </a:rPr>
                        <a:t>work for Transposition of GTR15 on WLTP into UNR annexed to the 1958 Agreement</a:t>
                      </a:r>
                      <a:endParaRPr lang="en-GB" sz="2000" dirty="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4">
                        <a:lumMod val="40000"/>
                        <a:lumOff val="60000"/>
                      </a:schemeClr>
                    </a:solidFill>
                  </a:tcPr>
                </a:tc>
                <a:extLst>
                  <a:ext uri="{0D108BD9-81ED-4DB2-BD59-A6C34878D82A}">
                    <a16:rowId xmlns:a16="http://schemas.microsoft.com/office/drawing/2014/main" val="746382345"/>
                  </a:ext>
                </a:extLst>
              </a:tr>
            </a:tbl>
          </a:graphicData>
        </a:graphic>
      </p:graphicFrame>
      <p:sp>
        <p:nvSpPr>
          <p:cNvPr id="6" name="TextBox 2">
            <a:extLst>
              <a:ext uri="{FF2B5EF4-FFF2-40B4-BE49-F238E27FC236}">
                <a16:creationId xmlns:a16="http://schemas.microsoft.com/office/drawing/2014/main" id="{84E8C8AD-0529-46F6-BB49-D3F8C9DF64CE}"/>
              </a:ext>
            </a:extLst>
          </p:cNvPr>
          <p:cNvSpPr txBox="1"/>
          <p:nvPr/>
        </p:nvSpPr>
        <p:spPr>
          <a:xfrm>
            <a:off x="551122" y="2062011"/>
            <a:ext cx="11027734" cy="4524315"/>
          </a:xfrm>
          <a:prstGeom prst="rect">
            <a:avLst/>
          </a:prstGeom>
          <a:noFill/>
        </p:spPr>
        <p:txBody>
          <a:bodyPr wrap="square" rtlCol="0">
            <a:spAutoFit/>
          </a:bodyPr>
          <a:lstStyle/>
          <a:p>
            <a:r>
              <a:rPr lang="en-GB" sz="2400" b="1" dirty="0">
                <a:latin typeface="Meiryo UI" panose="020B0604030504040204" pitchFamily="50" charset="-128"/>
                <a:ea typeface="Meiryo UI" panose="020B0604030504040204" pitchFamily="50" charset="-128"/>
                <a:cs typeface="Meiryo UI" panose="020B0604030504040204" pitchFamily="50" charset="-128"/>
              </a:rPr>
              <a:t>III. Timeline </a:t>
            </a:r>
          </a:p>
          <a:p>
            <a:endParaRPr lang="en-GB" sz="2400" dirty="0">
              <a:latin typeface="Meiryo UI" panose="020B0604030504040204" pitchFamily="50" charset="-128"/>
              <a:ea typeface="Meiryo UI" panose="020B0604030504040204" pitchFamily="50" charset="-128"/>
              <a:cs typeface="Meiryo UI" panose="020B0604030504040204" pitchFamily="50" charset="-128"/>
            </a:endParaRPr>
          </a:p>
          <a:p>
            <a:pPr marL="361950" indent="-361950"/>
            <a:r>
              <a:rPr lang="en-US" sz="2400" dirty="0">
                <a:latin typeface="Meiryo UI" panose="020B0604030504040204" pitchFamily="50" charset="-128"/>
                <a:ea typeface="Meiryo UI" panose="020B0604030504040204" pitchFamily="50" charset="-128"/>
                <a:cs typeface="Meiryo UI" panose="020B0604030504040204" pitchFamily="50" charset="-128"/>
              </a:rPr>
              <a:t>8. </a:t>
            </a:r>
            <a:r>
              <a:rPr lang="en-US" sz="2400" dirty="0">
                <a:highlight>
                  <a:srgbClr val="FFFF00"/>
                </a:highlight>
                <a:latin typeface="Meiryo UI" panose="020B0604030504040204" pitchFamily="50" charset="-128"/>
                <a:ea typeface="Meiryo UI" panose="020B0604030504040204" pitchFamily="50" charset="-128"/>
                <a:cs typeface="Meiryo UI" panose="020B0604030504040204" pitchFamily="50" charset="-128"/>
              </a:rPr>
              <a:t>The work of the IWG on WLTP Phase 2 should be completed by 2019</a:t>
            </a:r>
            <a:r>
              <a:rPr lang="en-US" sz="2400" dirty="0">
                <a:latin typeface="Meiryo UI" panose="020B0604030504040204" pitchFamily="50" charset="-128"/>
                <a:ea typeface="Meiryo UI" panose="020B0604030504040204" pitchFamily="50" charset="-128"/>
                <a:cs typeface="Meiryo UI" panose="020B0604030504040204" pitchFamily="50" charset="-128"/>
              </a:rPr>
              <a:t>. Phase 2 will be divided into Phases 2a (until June 2017) and 2b (until the end of 2019). The transposition of UN GTR No. 15 on WLTP into new Regulations annexed to the 1958 Agreement should ideally be finalized by the end of 2017 but the work may continue until the end of 2019 without a formal modification of this mandate, if needed due to circumstances.</a:t>
            </a:r>
          </a:p>
          <a:p>
            <a:endParaRPr lang="en-US" sz="2400" dirty="0">
              <a:latin typeface="Meiryo UI" panose="020B0604030504040204" pitchFamily="50" charset="-128"/>
              <a:ea typeface="Meiryo UI" panose="020B0604030504040204" pitchFamily="50" charset="-128"/>
              <a:cs typeface="Meiryo UI" panose="020B0604030504040204" pitchFamily="50" charset="-128"/>
            </a:endParaRPr>
          </a:p>
          <a:p>
            <a:pPr marL="361950" indent="-361950"/>
            <a:r>
              <a:rPr lang="en-US" sz="2400" dirty="0">
                <a:latin typeface="Meiryo UI" panose="020B0604030504040204" pitchFamily="50" charset="-128"/>
                <a:ea typeface="Meiryo UI" panose="020B0604030504040204" pitchFamily="50" charset="-128"/>
                <a:cs typeface="Meiryo UI" panose="020B0604030504040204" pitchFamily="50" charset="-128"/>
              </a:rPr>
              <a:t>9. A </a:t>
            </a:r>
            <a:r>
              <a:rPr lang="en-US" sz="2400" dirty="0">
                <a:highlight>
                  <a:srgbClr val="FFFF00"/>
                </a:highlight>
                <a:latin typeface="Meiryo UI" panose="020B0604030504040204" pitchFamily="50" charset="-128"/>
                <a:ea typeface="Meiryo UI" panose="020B0604030504040204" pitchFamily="50" charset="-128"/>
                <a:cs typeface="Meiryo UI" panose="020B0604030504040204" pitchFamily="50" charset="-128"/>
              </a:rPr>
              <a:t>prolongation and extension </a:t>
            </a:r>
            <a:r>
              <a:rPr lang="en-US" sz="2400" dirty="0">
                <a:latin typeface="Meiryo UI" panose="020B0604030504040204" pitchFamily="50" charset="-128"/>
                <a:ea typeface="Meiryo UI" panose="020B0604030504040204" pitchFamily="50" charset="-128"/>
                <a:cs typeface="Meiryo UI" panose="020B0604030504040204" pitchFamily="50" charset="-128"/>
              </a:rPr>
              <a:t>of the mandate of the IWG on WLTP </a:t>
            </a:r>
            <a:r>
              <a:rPr lang="en-US" altLang="ja-JP" sz="2400" dirty="0">
                <a:solidFill>
                  <a:srgbClr val="000000"/>
                </a:solidFill>
                <a:highlight>
                  <a:srgbClr val="FFFF00"/>
                </a:highlight>
                <a:latin typeface="Meiryo UI" panose="020B0604030504040204" pitchFamily="50" charset="-128"/>
                <a:ea typeface="Meiryo UI" panose="020B0604030504040204" pitchFamily="50" charset="-128"/>
                <a:cs typeface="Meiryo UI" panose="020B0604030504040204" pitchFamily="50" charset="-128"/>
              </a:rPr>
              <a:t>should be considered by GRPE</a:t>
            </a:r>
            <a:r>
              <a:rPr lang="en-US" altLang="ja-JP" sz="2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sz="2400" dirty="0">
                <a:latin typeface="Meiryo UI" panose="020B0604030504040204" pitchFamily="50" charset="-128"/>
                <a:ea typeface="Meiryo UI" panose="020B0604030504040204" pitchFamily="50" charset="-128"/>
                <a:cs typeface="Meiryo UI" panose="020B0604030504040204" pitchFamily="50" charset="-128"/>
              </a:rPr>
              <a:t>in due time. </a:t>
            </a:r>
          </a:p>
        </p:txBody>
      </p:sp>
    </p:spTree>
    <p:extLst>
      <p:ext uri="{BB962C8B-B14F-4D97-AF65-F5344CB8AC3E}">
        <p14:creationId xmlns:p14="http://schemas.microsoft.com/office/powerpoint/2010/main" val="11721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121530991"/>
              </p:ext>
            </p:extLst>
          </p:nvPr>
        </p:nvGraphicFramePr>
        <p:xfrm>
          <a:off x="236877" y="647611"/>
          <a:ext cx="11735388" cy="6000373"/>
        </p:xfrm>
        <a:graphic>
          <a:graphicData uri="http://schemas.openxmlformats.org/drawingml/2006/table">
            <a:tbl>
              <a:tblPr firstRow="1" bandRow="1">
                <a:tableStyleId>{5C22544A-7EE6-4342-B048-85BDC9FD1C3A}</a:tableStyleId>
              </a:tblPr>
              <a:tblGrid>
                <a:gridCol w="364747">
                  <a:extLst>
                    <a:ext uri="{9D8B030D-6E8A-4147-A177-3AD203B41FA5}">
                      <a16:colId xmlns:a16="http://schemas.microsoft.com/office/drawing/2014/main" val="20001"/>
                    </a:ext>
                  </a:extLst>
                </a:gridCol>
                <a:gridCol w="3366219">
                  <a:extLst>
                    <a:ext uri="{9D8B030D-6E8A-4147-A177-3AD203B41FA5}">
                      <a16:colId xmlns:a16="http://schemas.microsoft.com/office/drawing/2014/main" val="20003"/>
                    </a:ext>
                  </a:extLst>
                </a:gridCol>
                <a:gridCol w="3633107">
                  <a:extLst>
                    <a:ext uri="{9D8B030D-6E8A-4147-A177-3AD203B41FA5}">
                      <a16:colId xmlns:a16="http://schemas.microsoft.com/office/drawing/2014/main" val="20002"/>
                    </a:ext>
                  </a:extLst>
                </a:gridCol>
                <a:gridCol w="4371315">
                  <a:extLst>
                    <a:ext uri="{9D8B030D-6E8A-4147-A177-3AD203B41FA5}">
                      <a16:colId xmlns:a16="http://schemas.microsoft.com/office/drawing/2014/main" val="20004"/>
                    </a:ext>
                  </a:extLst>
                </a:gridCol>
              </a:tblGrid>
              <a:tr h="383748">
                <a:tc gridSpan="2">
                  <a:txBody>
                    <a:bodyPr/>
                    <a:lstStyle/>
                    <a:p>
                      <a:pPr algn="ctr"/>
                      <a:r>
                        <a:rPr kumimoji="1" lang="en-US" altLang="ja-JP" sz="1800" dirty="0">
                          <a:latin typeface="Meiryo UI" panose="020B0604030504040204" pitchFamily="50" charset="-128"/>
                          <a:ea typeface="Meiryo UI" panose="020B0604030504040204" pitchFamily="50" charset="-128"/>
                          <a:cs typeface="Meiryo UI" panose="020B0604030504040204" pitchFamily="50" charset="-128"/>
                        </a:rPr>
                        <a:t>Scope of Work</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pPr algn="ctr"/>
                      <a:r>
                        <a:rPr kumimoji="1" lang="en-US" altLang="ja-JP" sz="1800" dirty="0">
                          <a:latin typeface="Meiryo UI" panose="020B0604030504040204" pitchFamily="50" charset="-128"/>
                          <a:ea typeface="Meiryo UI" panose="020B0604030504040204" pitchFamily="50" charset="-128"/>
                          <a:cs typeface="Meiryo UI" panose="020B0604030504040204" pitchFamily="50" charset="-128"/>
                        </a:rPr>
                        <a:t>Timeline </a:t>
                      </a:r>
                      <a:r>
                        <a:rPr kumimoji="1" lang="en-US" altLang="ja-JP" sz="1600" b="0" dirty="0">
                          <a:latin typeface="Meiryo UI" panose="020B0604030504040204" pitchFamily="50" charset="-128"/>
                          <a:ea typeface="Meiryo UI" panose="020B0604030504040204" pitchFamily="50" charset="-128"/>
                          <a:cs typeface="Meiryo UI" panose="020B0604030504040204" pitchFamily="50" charset="-128"/>
                        </a:rPr>
                        <a:t>(working doc in GRPE)</a:t>
                      </a:r>
                    </a:p>
                  </a:txBody>
                  <a:tcPr marT="36000" marB="0">
                    <a:lnT w="12700" cap="flat" cmpd="sng" algn="ctr">
                      <a:solidFill>
                        <a:schemeClr val="tx1"/>
                      </a:solidFill>
                      <a:prstDash val="solid"/>
                      <a:round/>
                      <a:headEnd type="none" w="med" len="med"/>
                      <a:tailEnd type="none" w="med" len="med"/>
                    </a:lnT>
                    <a:solidFill>
                      <a:schemeClr val="accent4">
                        <a:lumMod val="75000"/>
                      </a:schemeClr>
                    </a:solidFill>
                  </a:tcPr>
                </a:tc>
                <a:tc>
                  <a:txBody>
                    <a:bodyPr/>
                    <a:lstStyle/>
                    <a:p>
                      <a:pPr algn="ctr"/>
                      <a:r>
                        <a:rPr kumimoji="1" lang="en-US" altLang="ja-JP" sz="1800" dirty="0">
                          <a:latin typeface="Meiryo UI" panose="020B0604030504040204" pitchFamily="50" charset="-128"/>
                          <a:ea typeface="Meiryo UI" panose="020B0604030504040204" pitchFamily="50" charset="-128"/>
                          <a:cs typeface="Meiryo UI" panose="020B0604030504040204" pitchFamily="50" charset="-128"/>
                        </a:rPr>
                        <a:t>Possible future (related) work</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75000"/>
                      </a:schemeClr>
                    </a:solidFill>
                  </a:tcPr>
                </a:tc>
                <a:extLst>
                  <a:ext uri="{0D108BD9-81ED-4DB2-BD59-A6C34878D82A}">
                    <a16:rowId xmlns:a16="http://schemas.microsoft.com/office/drawing/2014/main" val="10000"/>
                  </a:ext>
                </a:extLst>
              </a:tr>
              <a:tr h="308579">
                <a:tc gridSpan="2">
                  <a:txBody>
                    <a:bodyPr/>
                    <a:lstStyle/>
                    <a:p>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(a) Test Cycle</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hMerge="1">
                  <a:txBody>
                    <a:bodyPr/>
                    <a:lstStyle/>
                    <a:p>
                      <a:endParaRPr kumimoji="1" lang="ja-JP" altLang="en-US"/>
                    </a:p>
                  </a:txBody>
                  <a:tcPr/>
                </a:tc>
                <a:tc>
                  <a:txBody>
                    <a:bodyPr/>
                    <a:lstStyle/>
                    <a:p>
                      <a:pPr algn="ctr"/>
                      <a:r>
                        <a:rPr kumimoji="1"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DONE</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tx1"/>
                    </a:solidFill>
                  </a:tcPr>
                </a:tc>
                <a:tc>
                  <a:txBody>
                    <a:bodyPr/>
                    <a:lstStyle/>
                    <a:p>
                      <a:endParaRPr lang="en-GB"/>
                    </a:p>
                  </a:txBody>
                  <a:tcPr marT="36000" marB="0">
                    <a:lnR w="12700" cap="flat" cmpd="sng" algn="ctr">
                      <a:solidFill>
                        <a:schemeClr val="tx1"/>
                      </a:solidFill>
                      <a:prstDash val="solid"/>
                      <a:round/>
                      <a:headEnd type="none" w="med" len="med"/>
                      <a:tailEnd type="none" w="med" len="med"/>
                    </a:lnR>
                    <a:solidFill>
                      <a:schemeClr val="tx1"/>
                    </a:solidFill>
                  </a:tcPr>
                </a:tc>
                <a:extLst>
                  <a:ext uri="{0D108BD9-81ED-4DB2-BD59-A6C34878D82A}">
                    <a16:rowId xmlns:a16="http://schemas.microsoft.com/office/drawing/2014/main" val="10002"/>
                  </a:ext>
                </a:extLst>
              </a:tr>
              <a:tr h="308579">
                <a:tc>
                  <a:txBody>
                    <a:bodyPr/>
                    <a:lstStyle/>
                    <a:p>
                      <a:endParaRPr kumimoji="1"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HEV system</a:t>
                      </a:r>
                      <a:r>
                        <a:rPr kumimoji="1" lang="en-US" altLang="ja-JP" sz="1600" baseline="0" dirty="0">
                          <a:latin typeface="Meiryo UI" panose="020B0604030504040204" pitchFamily="50" charset="-128"/>
                          <a:ea typeface="Meiryo UI" panose="020B0604030504040204" pitchFamily="50" charset="-128"/>
                          <a:cs typeface="Meiryo UI" panose="020B0604030504040204" pitchFamily="50" charset="-128"/>
                        </a:rPr>
                        <a:t> power</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kumimoji="1"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EVE IWG</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rgbClr val="7030A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Transpose to GTR and UNR</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0">
                    <a:lnR w="12700" cap="flat" cmpd="sng" algn="ctr">
                      <a:solidFill>
                        <a:schemeClr val="tx1"/>
                      </a:solidFill>
                      <a:prstDash val="solid"/>
                      <a:round/>
                      <a:headEnd type="none" w="med" len="med"/>
                      <a:tailEnd type="none" w="med" len="med"/>
                    </a:lnR>
                    <a:solidFill>
                      <a:schemeClr val="accent6">
                        <a:lumMod val="60000"/>
                        <a:lumOff val="40000"/>
                      </a:schemeClr>
                    </a:solidFill>
                  </a:tcPr>
                </a:tc>
                <a:extLst>
                  <a:ext uri="{0D108BD9-81ED-4DB2-BD59-A6C34878D82A}">
                    <a16:rowId xmlns:a16="http://schemas.microsoft.com/office/drawing/2014/main" val="10003"/>
                  </a:ext>
                </a:extLst>
              </a:tr>
              <a:tr h="308579">
                <a:tc gridSpan="2">
                  <a:txBody>
                    <a:bodyPr/>
                    <a:lstStyle/>
                    <a:p>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(a) Test Procedure @ 23</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a:t>
                      </a:r>
                    </a:p>
                  </a:txBody>
                  <a:tcPr marT="36000" marB="0">
                    <a:solidFill>
                      <a:schemeClr val="accent1">
                        <a:lumMod val="20000"/>
                        <a:lumOff val="80000"/>
                      </a:schemeClr>
                    </a:solidFill>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DONE</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tx1"/>
                    </a:solidFill>
                  </a:tcPr>
                </a:tc>
                <a:tc>
                  <a:txBody>
                    <a:bodyPr/>
                    <a:lstStyle/>
                    <a:p>
                      <a:endParaRPr lang="en-GB"/>
                    </a:p>
                  </a:txBody>
                  <a:tcPr marT="36000" marB="0">
                    <a:lnR w="12700" cap="flat" cmpd="sng" algn="ctr">
                      <a:solidFill>
                        <a:schemeClr val="tx1"/>
                      </a:solidFill>
                      <a:prstDash val="solid"/>
                      <a:round/>
                      <a:headEnd type="none" w="med" len="med"/>
                      <a:tailEnd type="none" w="med" len="med"/>
                    </a:lnR>
                    <a:solidFill>
                      <a:schemeClr val="tx1"/>
                    </a:solidFill>
                  </a:tcPr>
                </a:tc>
                <a:extLst>
                  <a:ext uri="{0D108BD9-81ED-4DB2-BD59-A6C34878D82A}">
                    <a16:rowId xmlns:a16="http://schemas.microsoft.com/office/drawing/2014/main" val="10004"/>
                  </a:ext>
                </a:extLst>
              </a:tr>
              <a:tr h="30857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(a)</a:t>
                      </a:r>
                      <a:r>
                        <a:rPr kumimoji="1" lang="en-US" altLang="ja-JP" sz="1600" baseline="0" dirty="0">
                          <a:latin typeface="Meiryo UI" panose="020B0604030504040204" pitchFamily="50" charset="-128"/>
                          <a:ea typeface="Meiryo UI" panose="020B0604030504040204" pitchFamily="50" charset="-128"/>
                          <a:cs typeface="Meiryo UI" panose="020B0604030504040204" pitchFamily="50" charset="-128"/>
                        </a:rPr>
                        <a:t> &amp; (f) </a:t>
                      </a: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Mobile air conditioner</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not active</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(if CP requested)</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0">
                    <a:lnR w="12700" cap="flat" cmpd="sng" algn="ctr">
                      <a:solidFill>
                        <a:schemeClr val="tx1"/>
                      </a:solidFill>
                      <a:prstDash val="solid"/>
                      <a:round/>
                      <a:headEnd type="none" w="med" len="med"/>
                      <a:tailEnd type="none" w="med" len="med"/>
                    </a:lnR>
                    <a:solidFill>
                      <a:schemeClr val="accent6">
                        <a:lumMod val="60000"/>
                        <a:lumOff val="40000"/>
                      </a:schemeClr>
                    </a:solidFill>
                  </a:tcPr>
                </a:tc>
                <a:extLst>
                  <a:ext uri="{0D108BD9-81ED-4DB2-BD59-A6C34878D82A}">
                    <a16:rowId xmlns:a16="http://schemas.microsoft.com/office/drawing/2014/main" val="10011"/>
                  </a:ext>
                </a:extLst>
              </a:tr>
              <a:tr h="30857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(a)</a:t>
                      </a:r>
                      <a:r>
                        <a:rPr kumimoji="1" lang="en-US" altLang="ja-JP" sz="1600" baseline="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Off cycle / RDE</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kumimoji="1"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RDE IWG</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0">
                    <a:lnR w="12700" cap="flat" cmpd="sng" algn="ctr">
                      <a:solidFill>
                        <a:schemeClr val="tx1"/>
                      </a:solidFill>
                      <a:prstDash val="solid"/>
                      <a:round/>
                      <a:headEnd type="none" w="med" len="med"/>
                      <a:tailEnd type="none" w="med" len="med"/>
                    </a:lnR>
                    <a:solidFill>
                      <a:srgbClr val="002060"/>
                    </a:solidFill>
                  </a:tcPr>
                </a:tc>
                <a:tc hMerge="1">
                  <a:txBody>
                    <a:bodyPr/>
                    <a:lstStyle/>
                    <a:p>
                      <a:endParaRPr lang="en-GB"/>
                    </a:p>
                  </a:txBody>
                  <a:tcPr/>
                </a:tc>
                <a:extLst>
                  <a:ext uri="{0D108BD9-81ED-4DB2-BD59-A6C34878D82A}">
                    <a16:rowId xmlns:a16="http://schemas.microsoft.com/office/drawing/2014/main" val="10012"/>
                  </a:ext>
                </a:extLst>
              </a:tr>
              <a:tr h="36033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(b) Maintenance on GTR#15&amp;#19</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hMerge="1">
                  <a:txBody>
                    <a:bodyPr/>
                    <a:lstStyle/>
                    <a:p>
                      <a:endParaRPr kumimoji="1" lang="ja-JP" altLang="en-US"/>
                    </a:p>
                  </a:txBody>
                  <a:tcPr/>
                </a:tc>
                <a:tc>
                  <a:txBody>
                    <a:bodyPr/>
                    <a:lstStyle/>
                    <a:p>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June 2020 (Amd#6)</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rgbClr val="FFFF00"/>
                    </a:solid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onwards</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0">
                    <a:lnR w="12700" cap="flat" cmpd="sng" algn="ctr">
                      <a:solidFill>
                        <a:schemeClr val="tx1"/>
                      </a:solidFill>
                      <a:prstDash val="solid"/>
                      <a:round/>
                      <a:headEnd type="none" w="med" len="med"/>
                      <a:tailEnd type="none" w="med" len="med"/>
                    </a:lnR>
                    <a:solidFill>
                      <a:schemeClr val="accent6">
                        <a:lumMod val="60000"/>
                        <a:lumOff val="40000"/>
                      </a:schemeClr>
                    </a:solidFill>
                  </a:tcPr>
                </a:tc>
                <a:extLst>
                  <a:ext uri="{0D108BD9-81ED-4DB2-BD59-A6C34878D82A}">
                    <a16:rowId xmlns:a16="http://schemas.microsoft.com/office/drawing/2014/main" val="10013"/>
                  </a:ext>
                </a:extLst>
              </a:tr>
              <a:tr h="308579">
                <a:tc gridSpan="2">
                  <a:txBody>
                    <a:bodyPr/>
                    <a:lstStyle/>
                    <a:p>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(c) Durability of ICE</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January 2020</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a:txBody>
                    <a:bodyPr/>
                    <a:lstStyle/>
                    <a:p>
                      <a:endParaRPr lang="en-GB"/>
                    </a:p>
                  </a:txBody>
                  <a:tcPr marT="36000" marB="0">
                    <a:lnR w="12700" cap="flat" cmpd="sng" algn="ctr">
                      <a:solidFill>
                        <a:schemeClr val="tx1"/>
                      </a:solidFill>
                      <a:prstDash val="solid"/>
                      <a:round/>
                      <a:headEnd type="none" w="med" len="med"/>
                      <a:tailEnd type="none" w="med" len="med"/>
                    </a:lnR>
                    <a:solidFill>
                      <a:schemeClr val="tx1"/>
                    </a:solidFill>
                  </a:tcPr>
                </a:tc>
                <a:extLst>
                  <a:ext uri="{0D108BD9-81ED-4DB2-BD59-A6C34878D82A}">
                    <a16:rowId xmlns:a16="http://schemas.microsoft.com/office/drawing/2014/main" val="10014"/>
                  </a:ext>
                </a:extLst>
              </a:tr>
              <a:tr h="30857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(c) Durability of Battery</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hMerge="1">
                  <a:txBody>
                    <a:bodyPr/>
                    <a:lstStyle/>
                    <a:p>
                      <a:endParaRPr kumimoji="1" lang="ja-JP" altLang="en-US"/>
                    </a:p>
                  </a:txBody>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kumimoji="1"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EVE IWG </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rgbClr val="7030A0"/>
                    </a:solid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Transpose to UNR</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0">
                    <a:lnR w="12700" cap="flat" cmpd="sng" algn="ctr">
                      <a:solidFill>
                        <a:schemeClr val="tx1"/>
                      </a:solidFill>
                      <a:prstDash val="solid"/>
                      <a:round/>
                      <a:headEnd type="none" w="med" len="med"/>
                      <a:tailEnd type="none" w="med" len="med"/>
                    </a:lnR>
                    <a:solidFill>
                      <a:schemeClr val="accent6">
                        <a:lumMod val="60000"/>
                        <a:lumOff val="40000"/>
                      </a:schemeClr>
                    </a:solidFill>
                  </a:tcPr>
                </a:tc>
                <a:extLst>
                  <a:ext uri="{0D108BD9-81ED-4DB2-BD59-A6C34878D82A}">
                    <a16:rowId xmlns:a16="http://schemas.microsoft.com/office/drawing/2014/main" val="10005"/>
                  </a:ext>
                </a:extLst>
              </a:tr>
              <a:tr h="30857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(d) Evaporative test procedure</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DONE</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tx1"/>
                    </a:solidFill>
                  </a:tcPr>
                </a:tc>
                <a:tc>
                  <a:txBody>
                    <a:bodyPr/>
                    <a:lstStyle/>
                    <a:p>
                      <a:endParaRPr lang="en-GB"/>
                    </a:p>
                  </a:txBody>
                  <a:tcPr marT="36000" marB="0">
                    <a:lnR w="12700" cap="flat" cmpd="sng" algn="ctr">
                      <a:solidFill>
                        <a:schemeClr val="tx1"/>
                      </a:solidFill>
                      <a:prstDash val="solid"/>
                      <a:round/>
                      <a:headEnd type="none" w="med" len="med"/>
                      <a:tailEnd type="none" w="med" len="med"/>
                    </a:lnR>
                    <a:solidFill>
                      <a:schemeClr val="tx1"/>
                    </a:solidFill>
                  </a:tcPr>
                </a:tc>
                <a:extLst>
                  <a:ext uri="{0D108BD9-81ED-4DB2-BD59-A6C34878D82A}">
                    <a16:rowId xmlns:a16="http://schemas.microsoft.com/office/drawing/2014/main" val="10015"/>
                  </a:ext>
                </a:extLst>
              </a:tr>
              <a:tr h="30857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(e) Low</a:t>
                      </a:r>
                      <a:r>
                        <a:rPr kumimoji="1" lang="en-US" altLang="ja-JP" sz="1600" baseline="0" dirty="0">
                          <a:latin typeface="Meiryo UI" panose="020B0604030504040204" pitchFamily="50" charset="-128"/>
                          <a:ea typeface="Meiryo UI" panose="020B0604030504040204" pitchFamily="50" charset="-128"/>
                          <a:cs typeface="Meiryo UI" panose="020B0604030504040204" pitchFamily="50" charset="-128"/>
                        </a:rPr>
                        <a:t> temperature</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hMerge="1">
                  <a:txBody>
                    <a:bodyPr/>
                    <a:lstStyle/>
                    <a:p>
                      <a:endParaRPr kumimoji="1" lang="ja-JP" altLang="en-US"/>
                    </a:p>
                  </a:txBody>
                  <a:tcPr/>
                </a:tc>
                <a:tc>
                  <a:txBody>
                    <a:bodyPr/>
                    <a:lstStyle/>
                    <a:p>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June 2020 </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rgbClr val="FFFF00"/>
                    </a:solid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Transpose to UNR</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0">
                    <a:lnR w="12700" cap="flat" cmpd="sng" algn="ctr">
                      <a:solidFill>
                        <a:schemeClr val="tx1"/>
                      </a:solidFill>
                      <a:prstDash val="solid"/>
                      <a:round/>
                      <a:headEnd type="none" w="med" len="med"/>
                      <a:tailEnd type="none" w="med" len="med"/>
                    </a:lnR>
                    <a:solidFill>
                      <a:schemeClr val="accent6">
                        <a:lumMod val="60000"/>
                        <a:lumOff val="40000"/>
                      </a:schemeClr>
                    </a:solidFill>
                  </a:tcPr>
                </a:tc>
                <a:extLst>
                  <a:ext uri="{0D108BD9-81ED-4DB2-BD59-A6C34878D82A}">
                    <a16:rowId xmlns:a16="http://schemas.microsoft.com/office/drawing/2014/main" val="10016"/>
                  </a:ext>
                </a:extLst>
              </a:tr>
              <a:tr h="30857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(g)</a:t>
                      </a:r>
                      <a:r>
                        <a:rPr kumimoji="1" lang="en-US" altLang="ja-JP" sz="1600" baseline="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OBD</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hMerge="1">
                  <a:txBody>
                    <a:bodyPr/>
                    <a:lstStyle/>
                    <a:p>
                      <a:endParaRPr kumimoji="1" lang="ja-JP" altLang="en-US"/>
                    </a:p>
                  </a:txBody>
                  <a:tcPr/>
                </a:tc>
                <a:tc>
                  <a:txBody>
                    <a:bodyPr/>
                    <a:lstStyle/>
                    <a:p>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June 2020 </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rgbClr val="FFFF00"/>
                    </a:solid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Transpose to UNR</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0">
                    <a:lnR w="12700" cap="flat" cmpd="sng" algn="ctr">
                      <a:solidFill>
                        <a:schemeClr val="tx1"/>
                      </a:solidFill>
                      <a:prstDash val="solid"/>
                      <a:round/>
                      <a:headEnd type="none" w="med" len="med"/>
                      <a:tailEnd type="none" w="med" len="med"/>
                    </a:lnR>
                    <a:solidFill>
                      <a:schemeClr val="accent6">
                        <a:lumMod val="60000"/>
                        <a:lumOff val="40000"/>
                      </a:schemeClr>
                    </a:solidFill>
                  </a:tcPr>
                </a:tc>
                <a:extLst>
                  <a:ext uri="{0D108BD9-81ED-4DB2-BD59-A6C34878D82A}">
                    <a16:rowId xmlns:a16="http://schemas.microsoft.com/office/drawing/2014/main" val="10017"/>
                  </a:ext>
                </a:extLst>
              </a:tr>
              <a:tr h="308579">
                <a:tc gridSpan="2">
                  <a:txBody>
                    <a:bodyPr/>
                    <a:lstStyle/>
                    <a:p>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(h) Criteria for ex-post road load</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not active</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(if CP requested)</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0">
                    <a:lnR w="12700" cap="flat" cmpd="sng" algn="ctr">
                      <a:solidFill>
                        <a:schemeClr val="tx1"/>
                      </a:solidFill>
                      <a:prstDash val="solid"/>
                      <a:round/>
                      <a:headEnd type="none" w="med" len="med"/>
                      <a:tailEnd type="none" w="med" len="med"/>
                    </a:lnR>
                    <a:solidFill>
                      <a:schemeClr val="accent6">
                        <a:lumMod val="60000"/>
                        <a:lumOff val="40000"/>
                      </a:schemeClr>
                    </a:solidFill>
                  </a:tcPr>
                </a:tc>
                <a:extLst>
                  <a:ext uri="{0D108BD9-81ED-4DB2-BD59-A6C34878D82A}">
                    <a16:rowId xmlns:a16="http://schemas.microsoft.com/office/drawing/2014/main" val="10018"/>
                  </a:ext>
                </a:extLst>
              </a:tr>
              <a:tr h="308579">
                <a:tc gridSpan="2">
                  <a:txBody>
                    <a:bodyPr/>
                    <a:lstStyle/>
                    <a:p>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err="1">
                          <a:latin typeface="Meiryo UI" panose="020B0604030504040204" pitchFamily="50" charset="-128"/>
                          <a:ea typeface="Meiryo UI" panose="020B0604030504040204" pitchFamily="50" charset="-128"/>
                          <a:cs typeface="Meiryo UI" panose="020B0604030504040204" pitchFamily="50" charset="-128"/>
                        </a:rPr>
                        <a:t>i</a:t>
                      </a: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 others</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hMerge="1">
                  <a:txBody>
                    <a:bodyPr/>
                    <a:lstStyle/>
                    <a:p>
                      <a:endParaRPr kumimoji="1" lang="ja-JP" altLang="en-US"/>
                    </a:p>
                  </a:txBody>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noFill/>
                  </a:tcPr>
                </a:tc>
                <a:tc>
                  <a:txBody>
                    <a:bodyPr/>
                    <a:lstStyle/>
                    <a:p>
                      <a:endParaRPr lang="en-GB"/>
                    </a:p>
                  </a:txBody>
                  <a:tcPr marT="36000" marB="0">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6"/>
                  </a:ext>
                </a:extLst>
              </a:tr>
              <a:tr h="308579">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In service conformity</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2">
                        <a:lumMod val="20000"/>
                        <a:lumOff val="80000"/>
                      </a:schemeClr>
                    </a:solidFill>
                  </a:tcPr>
                </a:tc>
                <a:tc>
                  <a:txBody>
                    <a:bodyPr/>
                    <a:lstStyle/>
                    <a:p>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not active</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(if agreed)</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0">
                    <a:lnR w="12700" cap="flat" cmpd="sng" algn="ctr">
                      <a:solidFill>
                        <a:schemeClr val="tx1"/>
                      </a:solidFill>
                      <a:prstDash val="solid"/>
                      <a:round/>
                      <a:headEnd type="none" w="med" len="med"/>
                      <a:tailEnd type="none" w="med" len="med"/>
                    </a:lnR>
                    <a:solidFill>
                      <a:schemeClr val="accent6">
                        <a:lumMod val="60000"/>
                        <a:lumOff val="40000"/>
                      </a:schemeClr>
                    </a:solidFill>
                  </a:tcPr>
                </a:tc>
                <a:extLst>
                  <a:ext uri="{0D108BD9-81ED-4DB2-BD59-A6C34878D82A}">
                    <a16:rowId xmlns:a16="http://schemas.microsoft.com/office/drawing/2014/main" val="10007"/>
                  </a:ext>
                </a:extLst>
              </a:tr>
              <a:tr h="308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COP</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January 2020</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a:txBody>
                    <a:bodyPr/>
                    <a:lstStyle/>
                    <a:p>
                      <a:endParaRPr lang="en-GB"/>
                    </a:p>
                  </a:txBody>
                  <a:tcPr marT="36000" marB="0">
                    <a:lnR w="12700" cap="flat" cmpd="sng" algn="ctr">
                      <a:solidFill>
                        <a:schemeClr val="tx1"/>
                      </a:solidFill>
                      <a:prstDash val="solid"/>
                      <a:round/>
                      <a:headEnd type="none" w="med" len="med"/>
                      <a:tailEnd type="none" w="med" len="med"/>
                    </a:lnR>
                    <a:solidFill>
                      <a:schemeClr val="tx1"/>
                    </a:solidFill>
                  </a:tcPr>
                </a:tc>
                <a:extLst>
                  <a:ext uri="{0D108BD9-81ED-4DB2-BD59-A6C34878D82A}">
                    <a16:rowId xmlns:a16="http://schemas.microsoft.com/office/drawing/2014/main" val="10008"/>
                  </a:ext>
                </a:extLst>
              </a:tr>
              <a:tr h="308579">
                <a:tc>
                  <a:txBody>
                    <a:bodyPr/>
                    <a:lstStyle/>
                    <a:p>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a:txBody>
                    <a:bodyPr/>
                    <a:lstStyle/>
                    <a:p>
                      <a:r>
                        <a:rPr lang="en-US" altLang="ja-JP" sz="1600" dirty="0">
                          <a:latin typeface="Meiryo UI" panose="020B0604030504040204" pitchFamily="50" charset="-128"/>
                          <a:ea typeface="Meiryo UI" panose="020B0604030504040204" pitchFamily="50" charset="-128"/>
                          <a:cs typeface="Meiryo UI" panose="020B0604030504040204" pitchFamily="50" charset="-128"/>
                        </a:rPr>
                        <a:t>High altitude</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not active</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(if CP requested)</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0">
                    <a:lnR w="12700" cap="flat" cmpd="sng" algn="ctr">
                      <a:solidFill>
                        <a:schemeClr val="tx1"/>
                      </a:solidFill>
                      <a:prstDash val="solid"/>
                      <a:round/>
                      <a:headEnd type="none" w="med" len="med"/>
                      <a:tailEnd type="none" w="med" len="med"/>
                    </a:lnR>
                    <a:solidFill>
                      <a:schemeClr val="accent6">
                        <a:lumMod val="60000"/>
                        <a:lumOff val="40000"/>
                      </a:schemeClr>
                    </a:solidFill>
                  </a:tcPr>
                </a:tc>
                <a:extLst>
                  <a:ext uri="{0D108BD9-81ED-4DB2-BD59-A6C34878D82A}">
                    <a16:rowId xmlns:a16="http://schemas.microsoft.com/office/drawing/2014/main" val="10009"/>
                  </a:ext>
                </a:extLst>
              </a:tr>
              <a:tr h="308579">
                <a:tc>
                  <a:txBody>
                    <a:bodyPr/>
                    <a:lstStyle/>
                    <a:p>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a:txBody>
                    <a:bodyPr/>
                    <a:lstStyle/>
                    <a:p>
                      <a:r>
                        <a:rPr lang="en-GB" altLang="ja-JP" sz="1600" dirty="0">
                          <a:latin typeface="Meiryo UI" panose="020B0604030504040204" pitchFamily="50" charset="-128"/>
                          <a:ea typeface="Meiryo UI" panose="020B0604030504040204" pitchFamily="50" charset="-128"/>
                          <a:cs typeface="Meiryo UI" panose="020B0604030504040204" pitchFamily="50" charset="-128"/>
                        </a:rPr>
                        <a:t>Crankcase, Idle emissions, ,,,</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2">
                        <a:lumMod val="20000"/>
                        <a:lumOff val="80000"/>
                      </a:schemeClr>
                    </a:solidFill>
                  </a:tcPr>
                </a:tc>
                <a:tc>
                  <a:txBody>
                    <a:bodyPr/>
                    <a:lstStyle/>
                    <a:p>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not active</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(if CP requested)</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0">
                    <a:lnR w="12700" cap="flat" cmpd="sng" algn="ctr">
                      <a:solidFill>
                        <a:schemeClr val="tx1"/>
                      </a:solidFill>
                      <a:prstDash val="solid"/>
                      <a:round/>
                      <a:headEnd type="none" w="med" len="med"/>
                      <a:tailEnd type="none" w="med" len="med"/>
                    </a:lnR>
                    <a:solidFill>
                      <a:schemeClr val="accent6">
                        <a:lumMod val="60000"/>
                        <a:lumOff val="40000"/>
                      </a:schemeClr>
                    </a:solidFill>
                  </a:tcPr>
                </a:tc>
                <a:extLst>
                  <a:ext uri="{0D108BD9-81ED-4DB2-BD59-A6C34878D82A}">
                    <a16:rowId xmlns:a16="http://schemas.microsoft.com/office/drawing/2014/main" val="10010"/>
                  </a:ext>
                </a:extLst>
              </a:tr>
              <a:tr h="308579">
                <a:tc gridSpan="2">
                  <a:txBody>
                    <a:bodyPr/>
                    <a:lstStyle/>
                    <a:p>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7 Transposition into UNR </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January 2020</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T="36000" marB="0">
                    <a:solidFill>
                      <a:schemeClr val="accent1">
                        <a:lumMod val="20000"/>
                        <a:lumOff val="80000"/>
                      </a:schemeClr>
                    </a:solid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Maintenance &amp; updates e.g. add new test</a:t>
                      </a:r>
                    </a:p>
                  </a:txBody>
                  <a:tcPr marT="36000" marB="0">
                    <a:lnR w="12700" cap="flat" cmpd="sng" algn="ctr">
                      <a:solidFill>
                        <a:schemeClr val="tx1"/>
                      </a:solidFill>
                      <a:prstDash val="solid"/>
                      <a:round/>
                      <a:headEnd type="none" w="med" len="med"/>
                      <a:tailEnd type="none" w="med" len="med"/>
                    </a:lnR>
                    <a:solidFill>
                      <a:schemeClr val="accent6">
                        <a:lumMod val="60000"/>
                        <a:lumOff val="40000"/>
                      </a:schemeClr>
                    </a:solidFill>
                  </a:tcPr>
                </a:tc>
                <a:extLst>
                  <a:ext uri="{0D108BD9-81ED-4DB2-BD59-A6C34878D82A}">
                    <a16:rowId xmlns:a16="http://schemas.microsoft.com/office/drawing/2014/main" val="10019"/>
                  </a:ext>
                </a:extLst>
              </a:tr>
            </a:tbl>
          </a:graphicData>
        </a:graphic>
      </p:graphicFrame>
      <p:sp>
        <p:nvSpPr>
          <p:cNvPr id="8" name="Title 1">
            <a:extLst>
              <a:ext uri="{FF2B5EF4-FFF2-40B4-BE49-F238E27FC236}">
                <a16:creationId xmlns:a16="http://schemas.microsoft.com/office/drawing/2014/main" id="{B5E76515-DFF4-4213-93F2-8B22560009BF}"/>
              </a:ext>
            </a:extLst>
          </p:cNvPr>
          <p:cNvSpPr txBox="1">
            <a:spLocks/>
          </p:cNvSpPr>
          <p:nvPr/>
        </p:nvSpPr>
        <p:spPr>
          <a:xfrm>
            <a:off x="187959" y="-10627"/>
            <a:ext cx="11484935" cy="893135"/>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en-GB" sz="3200" b="1" u="sng" dirty="0">
                <a:latin typeface="Meiryo UI" panose="020B0604030504040204" pitchFamily="50" charset="-128"/>
                <a:ea typeface="Meiryo UI" panose="020B0604030504040204" pitchFamily="50" charset="-128"/>
                <a:cs typeface="Meiryo UI" panose="020B0604030504040204" pitchFamily="50" charset="-128"/>
              </a:rPr>
              <a:t>2-3. Overview of Working Items</a:t>
            </a:r>
          </a:p>
        </p:txBody>
      </p:sp>
      <p:sp>
        <p:nvSpPr>
          <p:cNvPr id="4" name="正方形/長方形 3"/>
          <p:cNvSpPr/>
          <p:nvPr/>
        </p:nvSpPr>
        <p:spPr>
          <a:xfrm>
            <a:off x="2585233" y="1287790"/>
            <a:ext cx="1148071" cy="400110"/>
          </a:xfrm>
          <a:prstGeom prst="rect">
            <a:avLst/>
          </a:prstGeom>
          <a:noFill/>
        </p:spPr>
        <p:txBody>
          <a:bodyPr wrap="none" lIns="91440" tIns="45720" rIns="91440" bIns="45720">
            <a:spAutoFit/>
          </a:bodyPr>
          <a:lstStyle/>
          <a:p>
            <a:pPr algn="ctr"/>
            <a:r>
              <a:rPr lang="en-US" altLang="ja-JP" sz="20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eiryo UI" panose="020B0604030504040204" pitchFamily="50" charset="-128"/>
                <a:ea typeface="Meiryo UI" panose="020B0604030504040204" pitchFamily="50" charset="-128"/>
                <a:cs typeface="Meiryo UI" panose="020B0604030504040204" pitchFamily="50" charset="-128"/>
              </a:rPr>
              <a:t>ADDED</a:t>
            </a:r>
            <a:endParaRPr lang="ja-JP" altLang="en-US" sz="20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112033" y="5331470"/>
            <a:ext cx="1148071" cy="400110"/>
          </a:xfrm>
          <a:prstGeom prst="rect">
            <a:avLst/>
          </a:prstGeom>
          <a:noFill/>
        </p:spPr>
        <p:txBody>
          <a:bodyPr wrap="none" lIns="91440" tIns="45720" rIns="91440" bIns="45720">
            <a:spAutoFit/>
          </a:bodyPr>
          <a:lstStyle/>
          <a:p>
            <a:pPr algn="ctr"/>
            <a:r>
              <a:rPr lang="en-US" altLang="ja-JP" sz="20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eiryo UI" panose="020B0604030504040204" pitchFamily="50" charset="-128"/>
                <a:ea typeface="Meiryo UI" panose="020B0604030504040204" pitchFamily="50" charset="-128"/>
                <a:cs typeface="Meiryo UI" panose="020B0604030504040204" pitchFamily="50" charset="-128"/>
              </a:rPr>
              <a:t>ADDED</a:t>
            </a:r>
            <a:endParaRPr lang="ja-JP" altLang="en-US" sz="20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90097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6515-DFF4-4213-93F2-8B22560009BF}"/>
              </a:ext>
            </a:extLst>
          </p:cNvPr>
          <p:cNvSpPr>
            <a:spLocks noGrp="1"/>
          </p:cNvSpPr>
          <p:nvPr>
            <p:ph type="title"/>
          </p:nvPr>
        </p:nvSpPr>
        <p:spPr>
          <a:xfrm>
            <a:off x="624113" y="226998"/>
            <a:ext cx="11088916" cy="1075329"/>
          </a:xfrm>
        </p:spPr>
        <p:txBody>
          <a:bodyPr>
            <a:normAutofit/>
          </a:bodyPr>
          <a:lstStyle/>
          <a:p>
            <a:r>
              <a:rPr lang="en-GB" b="1" u="sng" dirty="0"/>
              <a:t>Requests to GRPE-79</a:t>
            </a:r>
          </a:p>
        </p:txBody>
      </p:sp>
      <p:sp>
        <p:nvSpPr>
          <p:cNvPr id="3" name="TextBox 2">
            <a:extLst>
              <a:ext uri="{FF2B5EF4-FFF2-40B4-BE49-F238E27FC236}">
                <a16:creationId xmlns:a16="http://schemas.microsoft.com/office/drawing/2014/main" id="{EC5DDD8D-A794-44B5-8BD3-E6D6F9C0A0C4}"/>
              </a:ext>
            </a:extLst>
          </p:cNvPr>
          <p:cNvSpPr txBox="1"/>
          <p:nvPr/>
        </p:nvSpPr>
        <p:spPr>
          <a:xfrm>
            <a:off x="707817" y="1191163"/>
            <a:ext cx="11207091" cy="5509200"/>
          </a:xfrm>
          <a:prstGeom prst="rect">
            <a:avLst/>
          </a:prstGeom>
          <a:noFill/>
        </p:spPr>
        <p:txBody>
          <a:bodyPr wrap="square" rtlCol="0">
            <a:spAutoFit/>
          </a:bodyPr>
          <a:lstStyle/>
          <a:p>
            <a:r>
              <a:rPr lang="en-GB" sz="2400" dirty="0"/>
              <a:t>By June 2020 most of the Phase 2a + 2b items currently under development will be finished (Working Documents to GRPE).</a:t>
            </a:r>
          </a:p>
          <a:p>
            <a:endParaRPr lang="en-GB" sz="2400" dirty="0"/>
          </a:p>
          <a:p>
            <a:r>
              <a:rPr lang="en-GB" sz="3200" b="1" dirty="0"/>
              <a:t>Request: </a:t>
            </a:r>
            <a:r>
              <a:rPr lang="en-GB" sz="4000" b="1" dirty="0"/>
              <a:t>prolong WLTP Phase 2b mandate by an additional 6 months  till mid 2020</a:t>
            </a:r>
            <a:endParaRPr lang="en-GB" sz="3200" dirty="0"/>
          </a:p>
          <a:p>
            <a:endParaRPr lang="en-GB" sz="3200" b="1" dirty="0"/>
          </a:p>
          <a:p>
            <a:r>
              <a:rPr lang="en-GB" sz="2400" dirty="0"/>
              <a:t>And inform WP.29 accordingly</a:t>
            </a:r>
          </a:p>
          <a:p>
            <a:endParaRPr lang="en-GB" sz="2400" dirty="0"/>
          </a:p>
          <a:p>
            <a:r>
              <a:rPr lang="en-GB" sz="3200" b="1" dirty="0"/>
              <a:t>Request: </a:t>
            </a:r>
            <a:r>
              <a:rPr lang="en-GB" sz="4000" b="1" dirty="0"/>
              <a:t>agree with final work plan for period after mid 2020 to be presented in June 2020 GRPE (preview Jan 2020)</a:t>
            </a:r>
          </a:p>
        </p:txBody>
      </p:sp>
    </p:spTree>
    <p:extLst>
      <p:ext uri="{BB962C8B-B14F-4D97-AF65-F5344CB8AC3E}">
        <p14:creationId xmlns:p14="http://schemas.microsoft.com/office/powerpoint/2010/main" val="4128714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4"/>
          <p:cNvSpPr txBox="1"/>
          <p:nvPr/>
        </p:nvSpPr>
        <p:spPr>
          <a:xfrm>
            <a:off x="231281" y="37068"/>
            <a:ext cx="6998198" cy="523220"/>
          </a:xfrm>
          <a:prstGeom prst="rect">
            <a:avLst/>
          </a:prstGeom>
          <a:noFill/>
        </p:spPr>
        <p:txBody>
          <a:bodyPr wrap="none" rtlCol="0">
            <a:spAutoFit/>
          </a:bodyPr>
          <a:lstStyle/>
          <a:p>
            <a:r>
              <a:rPr lang="de-DE" sz="2800" b="1" u="sng" dirty="0">
                <a:solidFill>
                  <a:prstClr val="black"/>
                </a:solidFill>
                <a:latin typeface="Meiryo UI" panose="020B0604030504040204" pitchFamily="50" charset="-128"/>
                <a:ea typeface="Meiryo UI" panose="020B0604030504040204" pitchFamily="50" charset="-128"/>
              </a:rPr>
              <a:t>3. Status of Sub-Group / Task Force</a:t>
            </a:r>
            <a:endParaRPr lang="de-DE" sz="2800" u="sng" dirty="0">
              <a:solidFill>
                <a:prstClr val="black"/>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969509303"/>
              </p:ext>
            </p:extLst>
          </p:nvPr>
        </p:nvGraphicFramePr>
        <p:xfrm>
          <a:off x="231281" y="646036"/>
          <a:ext cx="11704905" cy="6016028"/>
        </p:xfrm>
        <a:graphic>
          <a:graphicData uri="http://schemas.openxmlformats.org/drawingml/2006/table">
            <a:tbl>
              <a:tblPr firstRow="1" bandRow="1">
                <a:tableStyleId>{5C22544A-7EE6-4342-B048-85BDC9FD1C3A}</a:tableStyleId>
              </a:tblPr>
              <a:tblGrid>
                <a:gridCol w="2388562">
                  <a:extLst>
                    <a:ext uri="{9D8B030D-6E8A-4147-A177-3AD203B41FA5}">
                      <a16:colId xmlns:a16="http://schemas.microsoft.com/office/drawing/2014/main" val="20000"/>
                    </a:ext>
                  </a:extLst>
                </a:gridCol>
                <a:gridCol w="9316343">
                  <a:extLst>
                    <a:ext uri="{9D8B030D-6E8A-4147-A177-3AD203B41FA5}">
                      <a16:colId xmlns:a16="http://schemas.microsoft.com/office/drawing/2014/main" val="20002"/>
                    </a:ext>
                  </a:extLst>
                </a:gridCol>
              </a:tblGrid>
              <a:tr h="362277">
                <a:tc>
                  <a:txBody>
                    <a:bodyPr/>
                    <a:lstStyle/>
                    <a:p>
                      <a:r>
                        <a:rPr kumimoji="1" lang="en-US" altLang="ja-JP" sz="2000" dirty="0">
                          <a:latin typeface="Meiryo UI" panose="020B0604030504040204" pitchFamily="50" charset="-128"/>
                          <a:ea typeface="Meiryo UI" panose="020B0604030504040204" pitchFamily="50" charset="-128"/>
                        </a:rPr>
                        <a:t>TF</a:t>
                      </a:r>
                      <a:endParaRPr kumimoji="1" lang="ja-JP" altLang="en-US" sz="2000" dirty="0">
                        <a:latin typeface="Meiryo UI" panose="020B0604030504040204" pitchFamily="50" charset="-128"/>
                        <a:ea typeface="Meiryo UI" panose="020B0604030504040204" pitchFamily="50" charset="-128"/>
                      </a:endParaRPr>
                    </a:p>
                  </a:txBody>
                  <a:tcPr anchor="ctr" anchorCtr="1"/>
                </a:tc>
                <a:tc>
                  <a:txBody>
                    <a:bodyPr/>
                    <a:lstStyle/>
                    <a:p>
                      <a:r>
                        <a:rPr kumimoji="1" lang="en-US" altLang="ja-JP" sz="2000" dirty="0">
                          <a:latin typeface="Meiryo UI" panose="020B0604030504040204" pitchFamily="50" charset="-128"/>
                          <a:ea typeface="Meiryo UI" panose="020B0604030504040204" pitchFamily="50" charset="-128"/>
                        </a:rPr>
                        <a:t>Status</a:t>
                      </a:r>
                      <a:endParaRPr kumimoji="1" lang="ja-JP" altLang="en-US" sz="2000" dirty="0">
                        <a:latin typeface="Meiryo UI" panose="020B0604030504040204" pitchFamily="50" charset="-128"/>
                        <a:ea typeface="Meiryo UI" panose="020B0604030504040204" pitchFamily="50" charset="-128"/>
                      </a:endParaRPr>
                    </a:p>
                  </a:txBody>
                  <a:tcPr anchor="ctr" anchorCtr="1"/>
                </a:tc>
                <a:extLst>
                  <a:ext uri="{0D108BD9-81ED-4DB2-BD59-A6C34878D82A}">
                    <a16:rowId xmlns:a16="http://schemas.microsoft.com/office/drawing/2014/main" val="10000"/>
                  </a:ext>
                </a:extLst>
              </a:tr>
              <a:tr h="700823">
                <a:tc>
                  <a:txBody>
                    <a:bodyPr/>
                    <a:lstStyle/>
                    <a:p>
                      <a:r>
                        <a:rPr kumimoji="1" lang="en-US" altLang="ja-JP" sz="2000" dirty="0">
                          <a:latin typeface="Meiryo UI" panose="020B0604030504040204" pitchFamily="50" charset="-128"/>
                          <a:ea typeface="Meiryo UI" panose="020B0604030504040204" pitchFamily="50" charset="-128"/>
                        </a:rPr>
                        <a:t>UNR</a:t>
                      </a:r>
                      <a:endParaRPr kumimoji="1" lang="ja-JP" altLang="en-US" sz="2000" dirty="0">
                        <a:latin typeface="Meiryo UI" panose="020B0604030504040204" pitchFamily="50" charset="-128"/>
                        <a:ea typeface="Meiryo UI" panose="020B0604030504040204" pitchFamily="50" charset="-128"/>
                      </a:endParaRPr>
                    </a:p>
                  </a:txBody>
                  <a:tcPr>
                    <a:solidFill>
                      <a:schemeClr val="accent2">
                        <a:lumMod val="20000"/>
                        <a:lumOff val="80000"/>
                      </a:schemeClr>
                    </a:solidFill>
                  </a:tcPr>
                </a:tc>
                <a:tc>
                  <a:txBody>
                    <a:bodyPr/>
                    <a:lstStyle/>
                    <a:p>
                      <a:pPr marL="285750" indent="-285750">
                        <a:buFont typeface="Wingdings" panose="05000000000000000000" pitchFamily="2" charset="2"/>
                        <a:buChar char="ü"/>
                      </a:pPr>
                      <a:r>
                        <a:rPr kumimoji="1" lang="en-US" altLang="ja-JP" sz="2000" b="0" dirty="0">
                          <a:latin typeface="Meiryo UI" panose="020B0604030504040204" pitchFamily="50" charset="-128"/>
                          <a:ea typeface="Meiryo UI" panose="020B0604030504040204" pitchFamily="50" charset="-128"/>
                        </a:rPr>
                        <a:t>accelerate to reach</a:t>
                      </a:r>
                      <a:r>
                        <a:rPr kumimoji="1" lang="en-US" altLang="ja-JP" sz="2000" b="0" baseline="0" dirty="0">
                          <a:latin typeface="Meiryo UI" panose="020B0604030504040204" pitchFamily="50" charset="-128"/>
                          <a:ea typeface="Meiryo UI" panose="020B0604030504040204" pitchFamily="50" charset="-128"/>
                        </a:rPr>
                        <a:t> agreement on a variety of item</a:t>
                      </a:r>
                    </a:p>
                    <a:p>
                      <a:pPr marL="285750" indent="-285750">
                        <a:buFont typeface="Wingdings" panose="05000000000000000000" pitchFamily="2" charset="2"/>
                        <a:buChar char="ü"/>
                      </a:pPr>
                      <a:r>
                        <a:rPr kumimoji="1" lang="en-US" altLang="ja-JP" sz="2000" b="0" baseline="0" dirty="0">
                          <a:latin typeface="Meiryo UI" panose="020B0604030504040204" pitchFamily="50" charset="-128"/>
                          <a:ea typeface="Meiryo UI" panose="020B0604030504040204" pitchFamily="50" charset="-128"/>
                        </a:rPr>
                        <a:t>still need to solve plenty of </a:t>
                      </a:r>
                      <a:r>
                        <a:rPr kumimoji="1" lang="en-US" altLang="ja-JP" sz="2000" b="0" baseline="0" dirty="0">
                          <a:solidFill>
                            <a:schemeClr val="tx1"/>
                          </a:solidFill>
                          <a:latin typeface="Meiryo UI" panose="020B0604030504040204" pitchFamily="50" charset="-128"/>
                          <a:ea typeface="Meiryo UI" panose="020B0604030504040204" pitchFamily="50" charset="-128"/>
                        </a:rPr>
                        <a:t>items</a:t>
                      </a:r>
                      <a:endParaRPr kumimoji="1" lang="ja-JP" altLang="en-US" sz="2000" b="0" dirty="0">
                        <a:solidFill>
                          <a:schemeClr val="tx1"/>
                        </a:solidFill>
                        <a:latin typeface="Meiryo UI" panose="020B0604030504040204" pitchFamily="50" charset="-128"/>
                        <a:ea typeface="Meiryo UI" panose="020B0604030504040204" pitchFamily="50" charset="-128"/>
                      </a:endParaRPr>
                    </a:p>
                  </a:txBody>
                  <a:tcPr anchor="ctr">
                    <a:solidFill>
                      <a:schemeClr val="accent2">
                        <a:lumMod val="20000"/>
                        <a:lumOff val="80000"/>
                      </a:schemeClr>
                    </a:solidFill>
                  </a:tcPr>
                </a:tc>
                <a:extLst>
                  <a:ext uri="{0D108BD9-81ED-4DB2-BD59-A6C34878D82A}">
                    <a16:rowId xmlns:a16="http://schemas.microsoft.com/office/drawing/2014/main" val="10001"/>
                  </a:ext>
                </a:extLst>
              </a:tr>
              <a:tr h="628433">
                <a:tc>
                  <a:txBody>
                    <a:bodyPr/>
                    <a:lstStyle/>
                    <a:p>
                      <a:r>
                        <a:rPr kumimoji="1" lang="en-US" altLang="ja-JP" sz="2000" dirty="0">
                          <a:latin typeface="Meiryo UI" panose="020B0604030504040204" pitchFamily="50" charset="-128"/>
                          <a:ea typeface="Meiryo UI" panose="020B0604030504040204" pitchFamily="50" charset="-128"/>
                        </a:rPr>
                        <a:t>Durability</a:t>
                      </a:r>
                      <a:endParaRPr kumimoji="1" lang="ja-JP" altLang="en-US" sz="2000" dirty="0">
                        <a:latin typeface="Meiryo UI" panose="020B0604030504040204" pitchFamily="50" charset="-128"/>
                        <a:ea typeface="Meiryo UI" panose="020B0604030504040204" pitchFamily="50" charset="-128"/>
                      </a:endParaRPr>
                    </a:p>
                  </a:txBody>
                  <a:tcPr>
                    <a:solidFill>
                      <a:schemeClr val="accent2">
                        <a:lumMod val="20000"/>
                        <a:lumOff val="80000"/>
                      </a:schemeClr>
                    </a:solidFill>
                  </a:tcPr>
                </a:tc>
                <a:tc>
                  <a:txBody>
                    <a:bodyPr/>
                    <a:lstStyle/>
                    <a:p>
                      <a:pPr marL="285750" indent="-285750">
                        <a:buFont typeface="Wingdings" panose="05000000000000000000" pitchFamily="2" charset="2"/>
                        <a:buChar char="ü"/>
                      </a:pPr>
                      <a:r>
                        <a:rPr kumimoji="1" lang="en-US" altLang="ja-JP" sz="2000" b="0" dirty="0">
                          <a:latin typeface="Meiryo UI" panose="020B0604030504040204" pitchFamily="50" charset="-128"/>
                          <a:ea typeface="Meiryo UI" panose="020B0604030504040204" pitchFamily="50" charset="-128"/>
                        </a:rPr>
                        <a:t>general requirement was agreed</a:t>
                      </a:r>
                    </a:p>
                    <a:p>
                      <a:pPr marL="285750" indent="-285750">
                        <a:buFont typeface="Wingdings" panose="05000000000000000000" pitchFamily="2" charset="2"/>
                        <a:buChar char="ü"/>
                      </a:pPr>
                      <a:r>
                        <a:rPr kumimoji="1" lang="en-US" altLang="ja-JP" sz="2000" b="0" dirty="0">
                          <a:latin typeface="Meiryo UI" panose="020B0604030504040204" pitchFamily="50" charset="-128"/>
                          <a:ea typeface="Meiryo UI" panose="020B0604030504040204" pitchFamily="50" charset="-128"/>
                        </a:rPr>
                        <a:t>pursue</a:t>
                      </a:r>
                      <a:r>
                        <a:rPr kumimoji="1" lang="en-US" altLang="ja-JP" sz="2000" b="0" baseline="0" dirty="0">
                          <a:latin typeface="Meiryo UI" panose="020B0604030504040204" pitchFamily="50" charset="-128"/>
                          <a:ea typeface="Meiryo UI" panose="020B0604030504040204" pitchFamily="50" charset="-128"/>
                        </a:rPr>
                        <a:t> the assigned DF for diesel ICE in EU region</a:t>
                      </a:r>
                      <a:endParaRPr kumimoji="1" lang="ja-JP" altLang="en-US" sz="2000" b="0" dirty="0">
                        <a:latin typeface="Meiryo UI" panose="020B0604030504040204" pitchFamily="50" charset="-128"/>
                        <a:ea typeface="Meiryo UI" panose="020B0604030504040204" pitchFamily="50" charset="-128"/>
                      </a:endParaRPr>
                    </a:p>
                  </a:txBody>
                  <a:tcPr anchor="ctr">
                    <a:solidFill>
                      <a:schemeClr val="accent2">
                        <a:lumMod val="20000"/>
                        <a:lumOff val="80000"/>
                      </a:schemeClr>
                    </a:solidFill>
                  </a:tcPr>
                </a:tc>
                <a:extLst>
                  <a:ext uri="{0D108BD9-81ED-4DB2-BD59-A6C34878D82A}">
                    <a16:rowId xmlns:a16="http://schemas.microsoft.com/office/drawing/2014/main" val="10002"/>
                  </a:ext>
                </a:extLst>
              </a:tr>
              <a:tr h="572372">
                <a:tc>
                  <a:txBody>
                    <a:bodyPr/>
                    <a:lstStyle/>
                    <a:p>
                      <a:r>
                        <a:rPr kumimoji="1" lang="en-US" altLang="ja-JP" sz="2000" dirty="0">
                          <a:latin typeface="Meiryo UI" panose="020B0604030504040204" pitchFamily="50" charset="-128"/>
                          <a:ea typeface="Meiryo UI" panose="020B0604030504040204" pitchFamily="50" charset="-128"/>
                        </a:rPr>
                        <a:t>COP</a:t>
                      </a:r>
                      <a:endParaRPr kumimoji="1" lang="ja-JP" altLang="en-US" sz="2000" dirty="0">
                        <a:latin typeface="Meiryo UI" panose="020B0604030504040204" pitchFamily="50" charset="-128"/>
                        <a:ea typeface="Meiryo UI" panose="020B0604030504040204" pitchFamily="50" charset="-128"/>
                      </a:endParaRPr>
                    </a:p>
                  </a:txBody>
                  <a:tcPr>
                    <a:solidFill>
                      <a:schemeClr val="accent2">
                        <a:lumMod val="20000"/>
                        <a:lumOff val="80000"/>
                      </a:schemeClr>
                    </a:solidFill>
                  </a:tcPr>
                </a:tc>
                <a:tc>
                  <a:txBody>
                    <a:bodyPr/>
                    <a:lstStyle/>
                    <a:p>
                      <a:pPr marL="285750" indent="-285750">
                        <a:buFont typeface="Wingdings" panose="05000000000000000000" pitchFamily="2" charset="2"/>
                        <a:buChar char="ü"/>
                      </a:pPr>
                      <a:r>
                        <a:rPr kumimoji="1" lang="en-US" altLang="ja-JP" sz="2000" b="0" baseline="0" dirty="0">
                          <a:latin typeface="Meiryo UI" panose="020B0604030504040204" pitchFamily="50" charset="-128"/>
                          <a:ea typeface="Meiryo UI" panose="020B0604030504040204" pitchFamily="50" charset="-128"/>
                        </a:rPr>
                        <a:t>consider which elements need to be harmonized</a:t>
                      </a:r>
                    </a:p>
                    <a:p>
                      <a:pPr marL="285750" indent="-285750">
                        <a:buFont typeface="Wingdings" panose="05000000000000000000" pitchFamily="2" charset="2"/>
                        <a:buChar char="ü"/>
                      </a:pPr>
                      <a:r>
                        <a:rPr kumimoji="1" lang="en-US" altLang="ja-JP" sz="2000" b="0" baseline="0" dirty="0">
                          <a:latin typeface="Meiryo UI" panose="020B0604030504040204" pitchFamily="50" charset="-128"/>
                          <a:ea typeface="Meiryo UI" panose="020B0604030504040204" pitchFamily="50" charset="-128"/>
                        </a:rPr>
                        <a:t>collaborate with SG EV</a:t>
                      </a:r>
                      <a:endParaRPr kumimoji="1" lang="ja-JP" altLang="en-US" sz="2000" b="0" dirty="0">
                        <a:latin typeface="Meiryo UI" panose="020B0604030504040204" pitchFamily="50" charset="-128"/>
                        <a:ea typeface="Meiryo UI" panose="020B0604030504040204" pitchFamily="50" charset="-128"/>
                      </a:endParaRPr>
                    </a:p>
                  </a:txBody>
                  <a:tcPr anchor="ctr">
                    <a:solidFill>
                      <a:schemeClr val="accent2">
                        <a:lumMod val="20000"/>
                        <a:lumOff val="80000"/>
                      </a:schemeClr>
                    </a:solidFill>
                  </a:tcPr>
                </a:tc>
                <a:extLst>
                  <a:ext uri="{0D108BD9-81ED-4DB2-BD59-A6C34878D82A}">
                    <a16:rowId xmlns:a16="http://schemas.microsoft.com/office/drawing/2014/main" val="10004"/>
                  </a:ext>
                </a:extLst>
              </a:tr>
              <a:tr h="703626">
                <a:tc>
                  <a:txBody>
                    <a:bodyPr/>
                    <a:lstStyle/>
                    <a:p>
                      <a:r>
                        <a:rPr kumimoji="1" lang="en-US" altLang="ja-JP" sz="2000" dirty="0">
                          <a:latin typeface="Meiryo UI" panose="020B0604030504040204" pitchFamily="50" charset="-128"/>
                          <a:ea typeface="Meiryo UI" panose="020B0604030504040204" pitchFamily="50" charset="-128"/>
                        </a:rPr>
                        <a:t>Low Temp.</a:t>
                      </a:r>
                      <a:endParaRPr kumimoji="1" lang="ja-JP" altLang="en-US" sz="2000" dirty="0">
                        <a:latin typeface="Meiryo UI" panose="020B0604030504040204" pitchFamily="50" charset="-128"/>
                        <a:ea typeface="Meiryo UI" panose="020B0604030504040204" pitchFamily="50" charset="-128"/>
                      </a:endParaRPr>
                    </a:p>
                  </a:txBody>
                  <a:tcPr>
                    <a:solidFill>
                      <a:schemeClr val="accent1">
                        <a:lumMod val="60000"/>
                        <a:lumOff val="4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en-US" altLang="ja-JP" sz="2000" b="0" dirty="0">
                          <a:latin typeface="Meiryo UI" panose="020B0604030504040204" pitchFamily="50" charset="-128"/>
                          <a:ea typeface="Meiryo UI" panose="020B0604030504040204" pitchFamily="50" charset="-128"/>
                        </a:rPr>
                        <a:t>accelerate the discussion to meet the schedule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en-US" altLang="ja-JP" sz="2000" b="0" baseline="0" dirty="0">
                          <a:latin typeface="Meiryo UI" panose="020B0604030504040204" pitchFamily="50" charset="-128"/>
                          <a:ea typeface="Meiryo UI" panose="020B0604030504040204" pitchFamily="50" charset="-128"/>
                        </a:rPr>
                        <a:t>c</a:t>
                      </a:r>
                      <a:r>
                        <a:rPr kumimoji="1" lang="en-US" altLang="ja-JP" sz="2000" b="0" dirty="0">
                          <a:latin typeface="Meiryo UI" panose="020B0604030504040204" pitchFamily="50" charset="-128"/>
                          <a:ea typeface="Meiryo UI" panose="020B0604030504040204" pitchFamily="50" charset="-128"/>
                        </a:rPr>
                        <a:t>ollaborate</a:t>
                      </a:r>
                      <a:r>
                        <a:rPr kumimoji="1" lang="en-US" altLang="ja-JP" sz="2000" b="0" baseline="0" dirty="0">
                          <a:latin typeface="Meiryo UI" panose="020B0604030504040204" pitchFamily="50" charset="-128"/>
                          <a:ea typeface="Meiryo UI" panose="020B0604030504040204" pitchFamily="50" charset="-128"/>
                        </a:rPr>
                        <a:t> with SG EV</a:t>
                      </a:r>
                    </a:p>
                  </a:txBody>
                  <a:tcPr anchor="ctr">
                    <a:solidFill>
                      <a:schemeClr val="accent1">
                        <a:lumMod val="60000"/>
                        <a:lumOff val="40000"/>
                      </a:schemeClr>
                    </a:solidFill>
                  </a:tcPr>
                </a:tc>
                <a:extLst>
                  <a:ext uri="{0D108BD9-81ED-4DB2-BD59-A6C34878D82A}">
                    <a16:rowId xmlns:a16="http://schemas.microsoft.com/office/drawing/2014/main" val="10003"/>
                  </a:ext>
                </a:extLst>
              </a:tr>
              <a:tr h="703626">
                <a:tc>
                  <a:txBody>
                    <a:bodyPr/>
                    <a:lstStyle/>
                    <a:p>
                      <a:r>
                        <a:rPr kumimoji="1" lang="en-US" altLang="ja-JP" sz="2000" dirty="0">
                          <a:latin typeface="Meiryo UI" panose="020B0604030504040204" pitchFamily="50" charset="-128"/>
                          <a:ea typeface="Meiryo UI" panose="020B0604030504040204" pitchFamily="50" charset="-128"/>
                        </a:rPr>
                        <a:t>OBD</a:t>
                      </a:r>
                      <a:endParaRPr kumimoji="1" lang="ja-JP" altLang="en-US" sz="2000" dirty="0">
                        <a:latin typeface="Meiryo UI" panose="020B0604030504040204" pitchFamily="50" charset="-128"/>
                        <a:ea typeface="Meiryo UI" panose="020B0604030504040204" pitchFamily="50" charset="-128"/>
                      </a:endParaRPr>
                    </a:p>
                  </a:txBody>
                  <a:tcPr>
                    <a:solidFill>
                      <a:schemeClr val="accent4">
                        <a:lumMod val="40000"/>
                        <a:lumOff val="6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en-US" altLang="ja-JP" sz="2000" b="0" dirty="0">
                          <a:latin typeface="Meiryo UI" panose="020B0604030504040204" pitchFamily="50" charset="-128"/>
                          <a:ea typeface="Meiryo UI" panose="020B0604030504040204" pitchFamily="50" charset="-128"/>
                        </a:rPr>
                        <a:t>has agreed to keep current R83 requirement with a modification of demo cycle (to WLTC)</a:t>
                      </a:r>
                    </a:p>
                  </a:txBody>
                  <a:tcPr anchor="ctr">
                    <a:solidFill>
                      <a:schemeClr val="accent4">
                        <a:lumMod val="40000"/>
                        <a:lumOff val="60000"/>
                      </a:schemeClr>
                    </a:solidFill>
                  </a:tcPr>
                </a:tc>
                <a:extLst>
                  <a:ext uri="{0D108BD9-81ED-4DB2-BD59-A6C34878D82A}">
                    <a16:rowId xmlns:a16="http://schemas.microsoft.com/office/drawing/2014/main" val="10007"/>
                  </a:ext>
                </a:extLst>
              </a:tr>
              <a:tr h="703626">
                <a:tc>
                  <a:txBody>
                    <a:bodyPr/>
                    <a:lstStyle/>
                    <a:p>
                      <a:r>
                        <a:rPr kumimoji="1" lang="en-US" altLang="ja-JP" sz="2000" dirty="0">
                          <a:latin typeface="Meiryo UI" panose="020B0604030504040204" pitchFamily="50" charset="-128"/>
                          <a:ea typeface="Meiryo UI" panose="020B0604030504040204" pitchFamily="50" charset="-128"/>
                        </a:rPr>
                        <a:t>Improvement of GTR15 and/or 19</a:t>
                      </a:r>
                      <a:endParaRPr kumimoji="1" lang="ja-JP" altLang="en-US" sz="2000" dirty="0">
                        <a:latin typeface="Meiryo UI" panose="020B0604030504040204" pitchFamily="50" charset="-128"/>
                        <a:ea typeface="Meiryo UI" panose="020B0604030504040204" pitchFamily="50" charset="-128"/>
                      </a:endParaRPr>
                    </a:p>
                  </a:txBody>
                  <a:tcPr>
                    <a:solidFill>
                      <a:schemeClr val="accent6">
                        <a:lumMod val="40000"/>
                        <a:lumOff val="6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en-US" altLang="ja-JP" sz="2000" b="0" dirty="0">
                          <a:latin typeface="Meiryo UI" panose="020B0604030504040204" pitchFamily="50" charset="-128"/>
                          <a:ea typeface="Meiryo UI" panose="020B0604030504040204" pitchFamily="50" charset="-128"/>
                        </a:rPr>
                        <a:t>has agreed to modify </a:t>
                      </a:r>
                      <a:r>
                        <a:rPr kumimoji="1" lang="ja-JP" altLang="en-US" sz="2000" b="0" dirty="0">
                          <a:latin typeface="Meiryo UI" panose="020B0604030504040204" pitchFamily="50" charset="-128"/>
                          <a:ea typeface="Meiryo UI" panose="020B0604030504040204" pitchFamily="50" charset="-128"/>
                        </a:rPr>
                        <a:t>①</a:t>
                      </a:r>
                      <a:r>
                        <a:rPr kumimoji="1" lang="en-US" altLang="ja-JP" sz="2000" b="0" baseline="0" dirty="0">
                          <a:latin typeface="Meiryo UI" panose="020B0604030504040204" pitchFamily="50" charset="-128"/>
                          <a:ea typeface="Meiryo UI" panose="020B0604030504040204" pitchFamily="50" charset="-128"/>
                        </a:rPr>
                        <a:t>gear shift description, </a:t>
                      </a:r>
                      <a:r>
                        <a:rPr kumimoji="1" lang="ja-JP" altLang="en-US" sz="2000" b="0" baseline="0" dirty="0">
                          <a:latin typeface="Meiryo UI" panose="020B0604030504040204" pitchFamily="50" charset="-128"/>
                          <a:ea typeface="Meiryo UI" panose="020B0604030504040204" pitchFamily="50" charset="-128"/>
                        </a:rPr>
                        <a:t>②</a:t>
                      </a:r>
                      <a:r>
                        <a:rPr kumimoji="1" lang="en-US" altLang="ja-JP" sz="2000" b="0" baseline="0" dirty="0">
                          <a:latin typeface="Meiryo UI" panose="020B0604030504040204" pitchFamily="50" charset="-128"/>
                          <a:ea typeface="Meiryo UI" panose="020B0604030504040204" pitchFamily="50" charset="-128"/>
                        </a:rPr>
                        <a:t>CVS.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en-US" altLang="ja-JP" sz="2000" b="0" baseline="0" dirty="0">
                          <a:latin typeface="Meiryo UI" panose="020B0604030504040204" pitchFamily="50" charset="-128"/>
                          <a:ea typeface="Meiryo UI" panose="020B0604030504040204" pitchFamily="50" charset="-128"/>
                        </a:rPr>
                        <a:t>c</a:t>
                      </a:r>
                      <a:r>
                        <a:rPr kumimoji="1" lang="en-US" altLang="ja-JP" sz="2000" b="0" dirty="0">
                          <a:latin typeface="Meiryo UI" panose="020B0604030504040204" pitchFamily="50" charset="-128"/>
                          <a:ea typeface="Meiryo UI" panose="020B0604030504040204" pitchFamily="50" charset="-128"/>
                        </a:rPr>
                        <a:t>ollaborate</a:t>
                      </a:r>
                      <a:r>
                        <a:rPr kumimoji="1" lang="en-US" altLang="ja-JP" sz="2000" b="0" baseline="0" dirty="0">
                          <a:latin typeface="Meiryo UI" panose="020B0604030504040204" pitchFamily="50" charset="-128"/>
                          <a:ea typeface="Meiryo UI" panose="020B0604030504040204" pitchFamily="50" charset="-128"/>
                        </a:rPr>
                        <a:t> with SG EV for further improvement</a:t>
                      </a:r>
                    </a:p>
                  </a:txBody>
                  <a:tcPr anchor="ctr">
                    <a:solidFill>
                      <a:schemeClr val="accent6">
                        <a:lumMod val="40000"/>
                        <a:lumOff val="60000"/>
                      </a:schemeClr>
                    </a:solidFill>
                  </a:tcPr>
                </a:tc>
                <a:extLst>
                  <a:ext uri="{0D108BD9-81ED-4DB2-BD59-A6C34878D82A}">
                    <a16:rowId xmlns:a16="http://schemas.microsoft.com/office/drawing/2014/main" val="10006"/>
                  </a:ext>
                </a:extLst>
              </a:tr>
              <a:tr h="1009550">
                <a:tc>
                  <a:txBody>
                    <a:bodyPr/>
                    <a:lstStyle/>
                    <a:p>
                      <a:r>
                        <a:rPr kumimoji="1" lang="en-US" altLang="ja-JP" sz="2000" dirty="0">
                          <a:latin typeface="Meiryo UI" panose="020B0604030504040204" pitchFamily="50" charset="-128"/>
                          <a:ea typeface="Meiryo UI" panose="020B0604030504040204" pitchFamily="50" charset="-128"/>
                        </a:rPr>
                        <a:t>Gear Shift</a:t>
                      </a:r>
                    </a:p>
                    <a:p>
                      <a:r>
                        <a:rPr kumimoji="1" lang="en-US" altLang="ja-JP" sz="2000" dirty="0">
                          <a:latin typeface="Meiryo UI" panose="020B0604030504040204" pitchFamily="50" charset="-128"/>
                          <a:ea typeface="Meiryo UI" panose="020B0604030504040204" pitchFamily="50" charset="-128"/>
                        </a:rPr>
                        <a:t>/Drive</a:t>
                      </a:r>
                      <a:r>
                        <a:rPr kumimoji="1" lang="en-US" altLang="ja-JP" sz="2000" baseline="0" dirty="0">
                          <a:latin typeface="Meiryo UI" panose="020B0604030504040204" pitchFamily="50" charset="-128"/>
                          <a:ea typeface="Meiryo UI" panose="020B0604030504040204" pitchFamily="50" charset="-128"/>
                        </a:rPr>
                        <a:t> Trace Indices(DTI)</a:t>
                      </a:r>
                      <a:endParaRPr kumimoji="1" lang="ja-JP" altLang="en-US" sz="2000" dirty="0">
                        <a:latin typeface="Meiryo UI" panose="020B0604030504040204" pitchFamily="50" charset="-128"/>
                        <a:ea typeface="Meiryo UI" panose="020B0604030504040204" pitchFamily="50" charset="-128"/>
                      </a:endParaRPr>
                    </a:p>
                  </a:txBody>
                  <a:tcPr>
                    <a:solidFill>
                      <a:schemeClr val="accent2">
                        <a:lumMod val="40000"/>
                        <a:lumOff val="6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en-US" altLang="ja-JP" sz="2000" b="0" baseline="0" dirty="0">
                          <a:latin typeface="Meiryo UI" panose="020B0604030504040204" pitchFamily="50" charset="-128"/>
                          <a:ea typeface="Meiryo UI" panose="020B0604030504040204" pitchFamily="50" charset="-128"/>
                        </a:rPr>
                        <a:t>Gear Shift : develop equivalent  calculation programming codes to be used for compatible test benches and add them as appendices</a:t>
                      </a:r>
                      <a:r>
                        <a:rPr kumimoji="1" lang="en-US" altLang="ja-JP" sz="1800" b="0" baseline="0" dirty="0">
                          <a:latin typeface="Meiryo UI" panose="020B0604030504040204" pitchFamily="50" charset="-128"/>
                          <a:ea typeface="Meiryo UI" panose="020B0604030504040204" pitchFamily="50" charset="-128"/>
                        </a:rPr>
                        <a:t> to GTR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en-US" altLang="ja-JP" sz="2000" b="0" baseline="0" dirty="0">
                          <a:latin typeface="Meiryo UI" panose="020B0604030504040204" pitchFamily="50" charset="-128"/>
                          <a:ea typeface="Meiryo UI" panose="020B0604030504040204" pitchFamily="50" charset="-128"/>
                        </a:rPr>
                        <a:t>DTI : has agreed to </a:t>
                      </a:r>
                      <a:r>
                        <a:rPr kumimoji="1" lang="en-US" altLang="ja-JP" sz="2000" b="0" baseline="0" dirty="0">
                          <a:latin typeface="Meiryo UI" panose="020B0604030504040204" pitchFamily="50" charset="-128"/>
                          <a:ea typeface="Meiryo UI" panose="020B0604030504040204" pitchFamily="50" charset="-128"/>
                          <a:sym typeface="Wingdings" panose="05000000000000000000" pitchFamily="2" charset="2"/>
                        </a:rPr>
                        <a:t>apply </a:t>
                      </a:r>
                      <a:r>
                        <a:rPr kumimoji="1" lang="en-US" altLang="ja-JP" sz="2000" b="0" baseline="0" dirty="0">
                          <a:latin typeface="Meiryo UI" panose="020B0604030504040204" pitchFamily="50" charset="-128"/>
                          <a:ea typeface="Meiryo UI" panose="020B0604030504040204" pitchFamily="50" charset="-128"/>
                        </a:rPr>
                        <a:t>level1/2 concept</a:t>
                      </a:r>
                      <a:endParaRPr kumimoji="1" lang="ja-JP" altLang="en-US" sz="2000" b="0" dirty="0">
                        <a:latin typeface="Meiryo UI" panose="020B0604030504040204" pitchFamily="50" charset="-128"/>
                        <a:ea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8"/>
                  </a:ext>
                </a:extLst>
              </a:tr>
              <a:tr h="310532">
                <a:tc>
                  <a:txBody>
                    <a:bodyPr/>
                    <a:lstStyle/>
                    <a:p>
                      <a:r>
                        <a:rPr kumimoji="1" lang="en-US" altLang="ja-JP" sz="2000" dirty="0">
                          <a:latin typeface="Meiryo UI" panose="020B0604030504040204" pitchFamily="50" charset="-128"/>
                          <a:ea typeface="Meiryo UI" panose="020B0604030504040204" pitchFamily="50" charset="-128"/>
                        </a:rPr>
                        <a:t>CFD</a:t>
                      </a:r>
                      <a:endParaRPr kumimoji="1" lang="ja-JP" altLang="en-US" sz="2000" dirty="0">
                        <a:latin typeface="Meiryo UI" panose="020B0604030504040204" pitchFamily="50" charset="-128"/>
                        <a:ea typeface="Meiryo UI" panose="020B0604030504040204" pitchFamily="50" charset="-128"/>
                      </a:endParaRPr>
                    </a:p>
                  </a:txBody>
                  <a:tcPr>
                    <a:solidFill>
                      <a:schemeClr val="bg2">
                        <a:lumMod val="75000"/>
                      </a:schemeClr>
                    </a:solidFill>
                  </a:tcPr>
                </a:tc>
                <a:tc>
                  <a:txBody>
                    <a:bodyPr/>
                    <a:lstStyle/>
                    <a:p>
                      <a:pPr marL="285750" indent="-285750">
                        <a:buFont typeface="Wingdings" panose="05000000000000000000" pitchFamily="2" charset="2"/>
                        <a:buChar char="ü"/>
                      </a:pPr>
                      <a:r>
                        <a:rPr kumimoji="1" lang="en-US" altLang="ja-JP" sz="2000" b="0" dirty="0">
                          <a:latin typeface="Meiryo UI" panose="020B0604030504040204" pitchFamily="50" charset="-128"/>
                          <a:ea typeface="Meiryo UI" panose="020B0604030504040204" pitchFamily="50" charset="-128"/>
                        </a:rPr>
                        <a:t>developing </a:t>
                      </a:r>
                      <a:r>
                        <a:rPr kumimoji="1" lang="en-US" altLang="ja-JP" sz="2000" b="0" baseline="0" dirty="0">
                          <a:latin typeface="Meiryo UI" panose="020B0604030504040204" pitchFamily="50" charset="-128"/>
                          <a:ea typeface="Meiryo UI" panose="020B0604030504040204" pitchFamily="50" charset="-128"/>
                        </a:rPr>
                        <a:t>the clear criteria when applying the CFD method</a:t>
                      </a:r>
                    </a:p>
                  </a:txBody>
                  <a:tcPr anchor="ctr">
                    <a:solidFill>
                      <a:schemeClr val="bg2">
                        <a:lumMod val="75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55920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954</TotalTime>
  <Words>1051</Words>
  <Application>Microsoft Office PowerPoint</Application>
  <PresentationFormat>Grand écran</PresentationFormat>
  <Paragraphs>173</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Meiryo UI</vt:lpstr>
      <vt:lpstr>游ゴシック</vt:lpstr>
      <vt:lpstr>游ゴシック Light</vt:lpstr>
      <vt:lpstr>Arial</vt:lpstr>
      <vt:lpstr>Wingdings</vt:lpstr>
      <vt:lpstr>Office テーマ</vt:lpstr>
      <vt:lpstr>Présentation PowerPoint</vt:lpstr>
      <vt:lpstr>Présentation PowerPoint</vt:lpstr>
      <vt:lpstr>Présentation PowerPoint</vt:lpstr>
      <vt:lpstr>Présentation PowerPoint</vt:lpstr>
      <vt:lpstr>2-1. Current Mandate &amp; Timeline of WLTP – Phase 2</vt:lpstr>
      <vt:lpstr>Présentation PowerPoint</vt:lpstr>
      <vt:lpstr>Présentation PowerPoint</vt:lpstr>
      <vt:lpstr>Requests to GRPE-79</vt:lpstr>
      <vt:lpstr>Présentation PowerPoint</vt:lpstr>
      <vt:lpstr>Présentation PowerPoint</vt:lpstr>
    </vt:vector>
  </TitlesOfParts>
  <Company>トヨタ自動車</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dc:creator>
  <cp:lastModifiedBy>Francois Cuenot</cp:lastModifiedBy>
  <cp:revision>109</cp:revision>
  <dcterms:created xsi:type="dcterms:W3CDTF">2019-05-06T06:08:25Z</dcterms:created>
  <dcterms:modified xsi:type="dcterms:W3CDTF">2019-05-22T07:12:22Z</dcterms:modified>
</cp:coreProperties>
</file>