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9"/>
  </p:sldMasterIdLst>
  <p:notesMasterIdLst>
    <p:notesMasterId r:id="rId29"/>
  </p:notesMasterIdLst>
  <p:handoutMasterIdLst>
    <p:handoutMasterId r:id="rId30"/>
  </p:handoutMasterIdLst>
  <p:sldIdLst>
    <p:sldId id="256" r:id="rId10"/>
    <p:sldId id="306" r:id="rId11"/>
    <p:sldId id="337" r:id="rId12"/>
    <p:sldId id="317" r:id="rId13"/>
    <p:sldId id="315" r:id="rId14"/>
    <p:sldId id="316" r:id="rId15"/>
    <p:sldId id="331" r:id="rId16"/>
    <p:sldId id="334" r:id="rId17"/>
    <p:sldId id="311" r:id="rId18"/>
    <p:sldId id="335" r:id="rId19"/>
    <p:sldId id="333" r:id="rId20"/>
    <p:sldId id="302" r:id="rId21"/>
    <p:sldId id="308" r:id="rId22"/>
    <p:sldId id="303" r:id="rId23"/>
    <p:sldId id="323" r:id="rId24"/>
    <p:sldId id="304" r:id="rId25"/>
    <p:sldId id="336" r:id="rId26"/>
    <p:sldId id="260" r:id="rId27"/>
    <p:sldId id="31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tey,Kendelle [NCR]" initials="A[" lastIdx="1" clrIdx="0">
    <p:extLst>
      <p:ext uri="{19B8F6BF-5375-455C-9EA6-DF929625EA0E}">
        <p15:presenceInfo xmlns:p15="http://schemas.microsoft.com/office/powerpoint/2012/main" userId="S-1-5-21-2086016090-1259623561-1170935872-103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5" autoAdjust="0"/>
    <p:restoredTop sz="94799" autoAdjust="0"/>
  </p:normalViewPr>
  <p:slideViewPr>
    <p:cSldViewPr>
      <p:cViewPr varScale="1">
        <p:scale>
          <a:sx n="72" d="100"/>
          <a:sy n="72" d="100"/>
        </p:scale>
        <p:origin x="7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10-Jan-19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29th+sess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25th+Sess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78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GRPE-78-30-Rev.1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10-11 January 2018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Deliverables for Hybrid Power Determination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this time, not all contracting parties are available to agree to the suggested change in schedule</a:t>
            </a:r>
          </a:p>
          <a:p>
            <a:r>
              <a:rPr lang="en-US" dirty="0"/>
              <a:t>Current circumstances of the validation test results indicate that an extension of at least one year could be required to create a more robust procedure</a:t>
            </a:r>
          </a:p>
          <a:p>
            <a:r>
              <a:rPr lang="en-US" dirty="0"/>
              <a:t>At the next GRPE the EVE IWG will propose a detailed schedule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402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Status Report 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the previous GRPE meeting, it was agreed to combine the deliverables for the status reports on in-vehicle battery durability and Method of Stating Energy Consumption  along with the deliverables for Hybrid Power Determination</a:t>
            </a:r>
          </a:p>
          <a:p>
            <a:r>
              <a:rPr lang="en-US"/>
              <a:t>A draft status </a:t>
            </a:r>
            <a:r>
              <a:rPr lang="en-US" dirty="0"/>
              <a:t>r</a:t>
            </a:r>
            <a:r>
              <a:rPr lang="en-US"/>
              <a:t>eport </a:t>
            </a:r>
            <a:r>
              <a:rPr lang="en-US" dirty="0"/>
              <a:t>has been made available at this time (EVE-29-03-Rev1.pdf</a:t>
            </a:r>
            <a:r>
              <a:rPr lang="en-US"/>
              <a:t>) </a:t>
            </a:r>
            <a:r>
              <a:rPr lang="en-CA" dirty="0">
                <a:hlinkClick r:id="rId2"/>
              </a:rPr>
              <a:t>https://wiki.unece.org/display/trans/EVE+29th+session</a:t>
            </a:r>
            <a:r>
              <a:rPr lang="en-CA" dirty="0"/>
              <a:t>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>
                <a:solidFill>
                  <a:schemeClr val="tx1"/>
                </a:solidFill>
              </a:rPr>
              <a:t>Due to the unavailability of the U.S. contracting party at this time, a final status report version will be sent and posted upon meeting with the U.S. via teleconference at the earliest available time before the next GRPE meeting in May</a:t>
            </a:r>
          </a:p>
        </p:txBody>
      </p:sp>
    </p:spTree>
    <p:extLst>
      <p:ext uri="{BB962C8B-B14F-4D97-AF65-F5344CB8AC3E}">
        <p14:creationId xmlns:p14="http://schemas.microsoft.com/office/powerpoint/2010/main" val="249303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Hybrid Power Determination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Initial plan for GTR development included:</a:t>
            </a:r>
          </a:p>
          <a:p>
            <a:pPr lvl="1"/>
            <a:r>
              <a:rPr lang="en-US" dirty="0"/>
              <a:t>Reference Method, validated by vehicle testing</a:t>
            </a:r>
          </a:p>
          <a:p>
            <a:pPr lvl="1"/>
            <a:r>
              <a:rPr lang="en-US" dirty="0"/>
              <a:t>Candidate Method, which would allow certification based on component data</a:t>
            </a:r>
          </a:p>
          <a:p>
            <a:pPr lvl="2"/>
            <a:r>
              <a:rPr lang="en-US" dirty="0"/>
              <a:t>Candidate Method would only be developed if testing and analysis showed good correlation to the Reference Method</a:t>
            </a:r>
          </a:p>
          <a:p>
            <a:r>
              <a:rPr lang="en-US" dirty="0"/>
              <a:t>Current work is focused on development of the Reference Method</a:t>
            </a:r>
          </a:p>
          <a:p>
            <a:pPr lvl="1"/>
            <a:r>
              <a:rPr lang="en-US" dirty="0"/>
              <a:t>Candidate Method has not shown good prospect for being developed at this stage and is not being pursued</a:t>
            </a:r>
          </a:p>
          <a:p>
            <a:r>
              <a:rPr lang="en-US" dirty="0"/>
              <a:t>EVE has continued close collaboration with WLTP, to ensure procedure and timelines meet WLTP needs 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5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Hybrid Power Determination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draft posted on shared site of Drafting Group on 23 May 2018</a:t>
            </a:r>
          </a:p>
          <a:p>
            <a:pPr lvl="1"/>
            <a:r>
              <a:rPr lang="en-US" dirty="0"/>
              <a:t>Many open issues identified, including validation needs</a:t>
            </a:r>
          </a:p>
          <a:p>
            <a:r>
              <a:rPr lang="en-US" dirty="0"/>
              <a:t>Validation testing program results discussions</a:t>
            </a:r>
          </a:p>
          <a:p>
            <a:pPr lvl="1"/>
            <a:r>
              <a:rPr lang="en-US" dirty="0"/>
              <a:t>JRC-OICA, Canada, U.S.A and Korea have presented results at the 28</a:t>
            </a:r>
            <a:r>
              <a:rPr lang="en-US" baseline="30000" dirty="0"/>
              <a:t>th</a:t>
            </a:r>
            <a:r>
              <a:rPr lang="en-US" dirty="0"/>
              <a:t> EVE meeting in Ottawa in October, 2018</a:t>
            </a:r>
          </a:p>
          <a:p>
            <a:pPr lvl="1"/>
            <a:r>
              <a:rPr lang="en-US" dirty="0"/>
              <a:t>The EVE IWG continues discussion of the results and GTR drafting to address relevant concerns</a:t>
            </a:r>
          </a:p>
        </p:txBody>
      </p:sp>
    </p:spTree>
    <p:extLst>
      <p:ext uri="{BB962C8B-B14F-4D97-AF65-F5344CB8AC3E}">
        <p14:creationId xmlns:p14="http://schemas.microsoft.com/office/powerpoint/2010/main" val="225103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For Electrified Vehicle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Recent work included development of a parametrized simulation model (JRC lead) validated by on-road testing (Canada lead)</a:t>
            </a:r>
          </a:p>
          <a:p>
            <a:pPr lvl="1"/>
            <a:r>
              <a:rPr lang="en-US" dirty="0"/>
              <a:t>Parameters include cell chemistry, battery architecture, battery reserve capacity, driving activity, vehicle architecture, charging power, charging frequency</a:t>
            </a:r>
          </a:p>
          <a:p>
            <a:r>
              <a:rPr lang="en-US" dirty="0"/>
              <a:t>EVE IWG continues to cooperate with WLTP SG-EV to consider vehicle level durability requirements</a:t>
            </a:r>
          </a:p>
          <a:p>
            <a:r>
              <a:rPr lang="en-US" dirty="0"/>
              <a:t>Final recommendation to AC.3 (likely in 2019) may include a recommendation to seek authorization  for relevant additional activities such as GTR development, continue research, concluding the topic or another alternative </a:t>
            </a:r>
          </a:p>
        </p:txBody>
      </p:sp>
    </p:spTree>
    <p:extLst>
      <p:ext uri="{BB962C8B-B14F-4D97-AF65-F5344CB8AC3E}">
        <p14:creationId xmlns:p14="http://schemas.microsoft.com/office/powerpoint/2010/main" val="156428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In-Vehicle Battery Durability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Contracting parties to provide views on the urgency of creating a durability procedure for electrified vehicles if a durability procedure is required</a:t>
            </a:r>
          </a:p>
          <a:p>
            <a:r>
              <a:rPr lang="en-US" dirty="0"/>
              <a:t>EVE IWG members have discussed different views on air pollutant, CO2/Electric Consumption and range for a durability requirements</a:t>
            </a:r>
          </a:p>
          <a:p>
            <a:r>
              <a:rPr lang="en-US" dirty="0"/>
              <a:t>EVE has identified potential solutions, however, considerable work still needs to be done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53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Method of Stating Energy Consumption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 conclusion of previous mandate, EVE noted that further improvement of EVE’s models to assess energy consumption of electrified vehicles would require the work of experts in electricity generation and distribution</a:t>
            </a:r>
          </a:p>
          <a:p>
            <a:r>
              <a:rPr lang="en-US" dirty="0"/>
              <a:t>On 01-Nov-2017, EVE Secretariat presented via WebEx to the </a:t>
            </a:r>
            <a:r>
              <a:rPr lang="en-US" i="1" dirty="0"/>
              <a:t>Group of Experts on Energy Efficiency (GEEE) </a:t>
            </a:r>
            <a:r>
              <a:rPr lang="en-US" dirty="0"/>
              <a:t>to request  that  they assume leadership of the topic, with the support of the EVE IWG as needed</a:t>
            </a:r>
          </a:p>
          <a:p>
            <a:r>
              <a:rPr lang="en-US" dirty="0"/>
              <a:t>GEEE was receptive to the idea, but ultimately did not pursue work further</a:t>
            </a:r>
          </a:p>
        </p:txBody>
      </p:sp>
    </p:spTree>
    <p:extLst>
      <p:ext uri="{BB962C8B-B14F-4D97-AF65-F5344CB8AC3E}">
        <p14:creationId xmlns:p14="http://schemas.microsoft.com/office/powerpoint/2010/main" val="2446394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Method of Stating Energy Consumption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38328" y="1510805"/>
            <a:ext cx="8503920" cy="45720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On the 27</a:t>
            </a:r>
            <a:r>
              <a:rPr lang="en-US" baseline="30000" dirty="0"/>
              <a:t>th </a:t>
            </a:r>
            <a:r>
              <a:rPr lang="en-US" dirty="0"/>
              <a:t>of September, 2018, EVE Secretariat presented to the </a:t>
            </a:r>
            <a:r>
              <a:rPr lang="en-US" i="1" dirty="0"/>
              <a:t>Cleaner Electricity Production Group (CEP) </a:t>
            </a:r>
            <a:r>
              <a:rPr lang="en-US" dirty="0"/>
              <a:t>to request  that  they assume leadership of the topic, with the support of the EVE IWG as needed</a:t>
            </a:r>
          </a:p>
          <a:p>
            <a:pPr lvl="1"/>
            <a:r>
              <a:rPr lang="en-US" dirty="0"/>
              <a:t>Presentation is posted at EVE-28-15e</a:t>
            </a:r>
            <a:br>
              <a:rPr lang="en-US" dirty="0"/>
            </a:br>
            <a:r>
              <a:rPr lang="en-US" dirty="0">
                <a:hlinkClick r:id="rId2"/>
              </a:rPr>
              <a:t>https://wiki.unece.org/display/trans/EVE+28th+Session</a:t>
            </a:r>
            <a:r>
              <a:rPr lang="en-US" dirty="0"/>
              <a:t> </a:t>
            </a:r>
          </a:p>
          <a:p>
            <a:r>
              <a:rPr lang="en-US" dirty="0"/>
              <a:t>Group of Experts on Cleaner Electricity Production (CEP) are still considering leadership of this work</a:t>
            </a:r>
          </a:p>
          <a:p>
            <a:pPr lvl="1"/>
            <a:r>
              <a:rPr lang="en-US" dirty="0"/>
              <a:t>No formal cooperation mechanism has yet been established</a:t>
            </a:r>
          </a:p>
          <a:p>
            <a:pPr lvl="1"/>
            <a:r>
              <a:rPr lang="en-US" dirty="0"/>
              <a:t>The EVE will continue to follow updates from the CEP on this topic at this time </a:t>
            </a:r>
            <a:r>
              <a:rPr lang="en-US" dirty="0">
                <a:solidFill>
                  <a:schemeClr val="tx1"/>
                </a:solidFill>
              </a:rPr>
              <a:t>with support of GRPE Secretariat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05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Continue drafting of GTR for power determination</a:t>
            </a:r>
          </a:p>
          <a:p>
            <a:r>
              <a:rPr lang="en-US" dirty="0"/>
              <a:t>Continue discussion of GTR draft issues based on results of validation program on hybrid power determination </a:t>
            </a:r>
          </a:p>
          <a:p>
            <a:r>
              <a:rPr lang="en-US" dirty="0"/>
              <a:t>Prepare a new timeline for the next GRPE meeting </a:t>
            </a:r>
          </a:p>
          <a:p>
            <a:r>
              <a:rPr lang="en-US" dirty="0"/>
              <a:t>Improve and expand vehicle durability simulation and testing to validate the modeling</a:t>
            </a:r>
          </a:p>
          <a:p>
            <a:r>
              <a:rPr lang="en-US" dirty="0"/>
              <a:t>Prepare recommendation on next steps for in-vehicle battery durability (for eventual consideration by WP.29)</a:t>
            </a:r>
          </a:p>
          <a:p>
            <a:r>
              <a:rPr lang="en-US" dirty="0"/>
              <a:t>Establish a cooperation mechanism with CEP experts to support work on a method of stating energy consumption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EVE Next Steps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 Meetings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meetings concurrent with GRPE each January and June</a:t>
            </a:r>
          </a:p>
          <a:p>
            <a:r>
              <a:rPr lang="en-US" dirty="0"/>
              <a:t>10-11 April 2017 – Ann Arbor, USA</a:t>
            </a:r>
          </a:p>
          <a:p>
            <a:r>
              <a:rPr lang="en-US" dirty="0"/>
              <a:t>24-25 October 2017 – Vienna, Austria</a:t>
            </a:r>
          </a:p>
          <a:p>
            <a:r>
              <a:rPr lang="en-US" dirty="0"/>
              <a:t>27-28 March 2018 – Tokyo, Japan</a:t>
            </a:r>
          </a:p>
          <a:p>
            <a:r>
              <a:rPr lang="en-US" dirty="0"/>
              <a:t>16-18 October 2018 – Ottawa, Canada</a:t>
            </a:r>
            <a:endParaRPr lang="en-US" sz="2400" dirty="0"/>
          </a:p>
          <a:p>
            <a:r>
              <a:rPr lang="en-US" dirty="0"/>
              <a:t>8-9 April 2019 (Tentative) – Stockholm, Sweden </a:t>
            </a:r>
          </a:p>
          <a:p>
            <a:r>
              <a:rPr lang="en-US" dirty="0"/>
              <a:t>Fall 2019 – TBD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7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Mandate &amp; Current Status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Original mandate targeted establishment of a power determination GTR by AC.3 in the Global Registry in November 2019 with flexibility to extend by up to 1 year based on results of validation testing</a:t>
            </a:r>
          </a:p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Developing GTR to determine system power of HEV and multi-motor PEVs, primarily for use with WLTP (downscaling, classification)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Continuing research on EV battery  performance  and  durability</a:t>
            </a:r>
          </a:p>
          <a:p>
            <a:pPr lvl="1"/>
            <a:r>
              <a:rPr lang="en-US" dirty="0"/>
              <a:t>Return to AC.3 with recommendation for next steps (if any), or conclusion of topic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i="1" dirty="0"/>
              <a:t>The Group of Experts on Energy Efficiency (GEEE) and the Cleaner Electricity Production (CEP) group were contacted </a:t>
            </a:r>
            <a:r>
              <a:rPr lang="en-US" dirty="0"/>
              <a:t>to request  that they assume leadership of  the  work with the support of the EVE IWG as needed</a:t>
            </a:r>
          </a:p>
          <a:p>
            <a:pPr lvl="1"/>
            <a:r>
              <a:rPr lang="en-US" dirty="0"/>
              <a:t>The CEP group has shown interest but the EVE IWG is waiting for further response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30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Mandate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November 2019, AC.3 authorized the drafting group working on developing the procedure to determine the electrified vehicle power to develop a standalone UN GTR.</a:t>
            </a:r>
          </a:p>
          <a:p>
            <a:pPr lvl="1"/>
            <a:r>
              <a:rPr lang="en-US" dirty="0"/>
              <a:t>Previous assumption had been an annex to GTR No. 15 </a:t>
            </a:r>
          </a:p>
          <a:p>
            <a:r>
              <a:rPr lang="en-US" dirty="0"/>
              <a:t>The Chair of GRPE announced that the secretariat would prepare a working document to request authorization to develop a new UN GTR for consideration by AC.3 at its March 2019 session. </a:t>
            </a:r>
          </a:p>
          <a:p>
            <a:pPr lvl="1"/>
            <a:r>
              <a:rPr lang="en-US" dirty="0"/>
              <a:t>AC.3 also requested to confirm that working document firstly by GRPE at its January 2019 session.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9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" y="457200"/>
            <a:ext cx="9121588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January 2019 Deliverables in Mandate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1246" y="1600200"/>
            <a:ext cx="850392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Draft of Hybrid Power Determination GTR</a:t>
            </a:r>
          </a:p>
          <a:p>
            <a:pPr lvl="1"/>
            <a:r>
              <a:rPr lang="en-US" dirty="0"/>
              <a:t>Validation testing has been completed according to schedule</a:t>
            </a:r>
          </a:p>
          <a:p>
            <a:pPr lvl="1"/>
            <a:r>
              <a:rPr lang="en-US" dirty="0"/>
              <a:t>Due to the test results there are concerns arising whether the EVE IWG will be able to meet the original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November 2019 deadline (See slide 8) </a:t>
            </a:r>
          </a:p>
          <a:p>
            <a:r>
              <a:rPr lang="en-US" dirty="0"/>
              <a:t>A first draft on the status of the Battery Durability research work and proposals for subsequent work if appropriate (including GTR development recommendation)</a:t>
            </a:r>
          </a:p>
          <a:p>
            <a:pPr lvl="1"/>
            <a:r>
              <a:rPr lang="en-US" dirty="0"/>
              <a:t>Modelling &amp; testing work not complete, but progressing well</a:t>
            </a:r>
          </a:p>
          <a:p>
            <a:pPr lvl="1"/>
            <a:r>
              <a:rPr lang="en-US" dirty="0"/>
              <a:t>Not close to consensus on whether a durability GTR is appropriate</a:t>
            </a:r>
          </a:p>
          <a:p>
            <a:r>
              <a:rPr lang="en-US" dirty="0"/>
              <a:t>Report on status of work on method of stating energy consumption</a:t>
            </a:r>
          </a:p>
          <a:p>
            <a:pPr lvl="1"/>
            <a:r>
              <a:rPr lang="en-US" dirty="0"/>
              <a:t>Draft status report is available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703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4" y="188640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Timelines for </a:t>
            </a:r>
            <a:r>
              <a:rPr lang="en-US" b="1" dirty="0"/>
              <a:t>in-vehicle battery durability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8644" y="1524000"/>
            <a:ext cx="8568952" cy="4958011"/>
          </a:xfrm>
        </p:spPr>
        <p:txBody>
          <a:bodyPr>
            <a:noAutofit/>
          </a:bodyPr>
          <a:lstStyle/>
          <a:p>
            <a:r>
              <a:rPr lang="en-US" sz="2000" dirty="0"/>
              <a:t>Quote below from original mandate</a:t>
            </a:r>
          </a:p>
          <a:p>
            <a:pPr lvl="1"/>
            <a:r>
              <a:rPr lang="en-US" sz="1800" i="1" dirty="0"/>
              <a:t>(ii) November 2016 - June 2018:</a:t>
            </a:r>
          </a:p>
          <a:p>
            <a:pPr lvl="2"/>
            <a:r>
              <a:rPr lang="en-US" sz="1800" i="1" dirty="0"/>
              <a:t>a. EVE continues research on battery performance </a:t>
            </a:r>
          </a:p>
          <a:p>
            <a:pPr lvl="2"/>
            <a:r>
              <a:rPr lang="en-US" sz="1800" i="1" dirty="0"/>
              <a:t>EVE develops a detailed </a:t>
            </a:r>
            <a:r>
              <a:rPr lang="en-US" sz="1800" i="1" dirty="0" err="1"/>
              <a:t>workplan</a:t>
            </a:r>
            <a:r>
              <a:rPr lang="en-US" sz="1800" i="1" dirty="0"/>
              <a:t> and drafts request for relevant activities (including </a:t>
            </a:r>
            <a:r>
              <a:rPr lang="en-US" sz="1800" i="1" dirty="0" err="1"/>
              <a:t>gtr</a:t>
            </a:r>
            <a:r>
              <a:rPr lang="en-US" sz="1800" i="1" dirty="0"/>
              <a:t> development);</a:t>
            </a:r>
          </a:p>
          <a:p>
            <a:pPr lvl="2"/>
            <a:r>
              <a:rPr lang="en-US" sz="1800" i="1" dirty="0"/>
              <a:t>b. EVE continues consultation with the WLTP, including the WLTP-E-Lab sub-group and WLTP co-sponsors (Japan and the European Commission) as well as the EPPR IWG.</a:t>
            </a:r>
          </a:p>
          <a:p>
            <a:pPr lvl="1"/>
            <a:r>
              <a:rPr lang="en-US" sz="1800" i="1" dirty="0"/>
              <a:t>(iii) June 2018: </a:t>
            </a:r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previously adjusted to January 2019</a:t>
            </a:r>
            <a:endParaRPr lang="en-US" sz="1800" i="1" dirty="0"/>
          </a:p>
          <a:p>
            <a:pPr lvl="2"/>
            <a:r>
              <a:rPr lang="en-US" sz="1800" i="1" dirty="0"/>
              <a:t>a. EVE IWG presents a first draft on the status of research work and proposal(s) for subsequent work (if appropriate) to GRPE;</a:t>
            </a:r>
          </a:p>
          <a:p>
            <a:pPr lvl="2"/>
            <a:r>
              <a:rPr lang="en-US" sz="1800" i="1" dirty="0"/>
              <a:t>b. EVE IWG presents informal documents on the status of research work and proposal(s) for subsequent work (if appropriate) for review by AC.3.</a:t>
            </a:r>
          </a:p>
          <a:p>
            <a:pPr lvl="1"/>
            <a:r>
              <a:rPr lang="en-US" sz="1800" i="1" dirty="0"/>
              <a:t>iv) November 2018:  Approval of the authorization to develop a </a:t>
            </a:r>
            <a:r>
              <a:rPr lang="en-US" sz="1800" i="1" dirty="0" err="1"/>
              <a:t>gtr</a:t>
            </a:r>
            <a:r>
              <a:rPr lang="en-US" sz="1800" i="1" dirty="0"/>
              <a:t> by AC.3, if appropriate;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384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Timelines for </a:t>
            </a:r>
            <a:r>
              <a:rPr lang="en-US" b="1" dirty="0"/>
              <a:t>Method of Stating Energy Consumption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Quote below from original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mandate</a:t>
            </a:r>
          </a:p>
          <a:p>
            <a:pPr lvl="1"/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) November 2016: </a:t>
            </a:r>
          </a:p>
          <a:p>
            <a:pPr lvl="2"/>
            <a:r>
              <a:rPr lang="en-US" i="1" dirty="0"/>
              <a:t>Approval to approach the Group of Experts on Energy Efficiency (GEEE), and possibly UNECE Executive Secretary about continuing work on the method of stating energy consumption;</a:t>
            </a:r>
          </a:p>
          <a:p>
            <a:pPr lvl="1"/>
            <a:r>
              <a:rPr lang="en-US" i="1" dirty="0"/>
              <a:t>(ii) November 2016 - June 2018: </a:t>
            </a:r>
          </a:p>
          <a:p>
            <a:pPr lvl="2"/>
            <a:r>
              <a:rPr lang="en-US" i="1" dirty="0"/>
              <a:t>EVE supports work of GEEE or another group on method of stating energy consumption as needed;</a:t>
            </a:r>
          </a:p>
          <a:p>
            <a:pPr lvl="1"/>
            <a:r>
              <a:rPr lang="en-US" i="1" dirty="0"/>
              <a:t>(iii) June 2018: </a:t>
            </a:r>
            <a: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Previously adjusted to January 2019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i="1" dirty="0"/>
              <a:t>a. Report status of work on method of stating energy consumption to GRPE;</a:t>
            </a:r>
          </a:p>
          <a:p>
            <a:pPr lvl="2"/>
            <a:r>
              <a:rPr lang="en-US" i="1" dirty="0"/>
              <a:t>b. Report status of work on method of stating energy consumption to AC.3.</a:t>
            </a:r>
            <a:endParaRPr lang="en-CA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251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Timelines on </a:t>
            </a:r>
            <a:r>
              <a:rPr lang="en-US" b="1" dirty="0"/>
              <a:t>Hybrid Power Determination</a:t>
            </a:r>
            <a:endParaRPr lang="en-CA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975" y="1560275"/>
            <a:ext cx="4844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Quote below from original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mandate</a:t>
            </a:r>
            <a:endParaRPr lang="en-C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5975" y="1947842"/>
            <a:ext cx="77398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i="1" dirty="0"/>
              <a:t>(a) </a:t>
            </a:r>
            <a:r>
              <a:rPr lang="en-US" dirty="0"/>
              <a:t>Determining the powertrain performance</a:t>
            </a:r>
          </a:p>
          <a:p>
            <a:pPr marL="857250" lvl="1" indent="-400050">
              <a:buAutoNum type="romanLcParenBoth"/>
            </a:pPr>
            <a:r>
              <a:rPr lang="en-US" dirty="0"/>
              <a:t>November 2016: Approval of the authorization to develop an amendment to GTR No. 15 by AC.3</a:t>
            </a:r>
          </a:p>
          <a:p>
            <a:pPr marL="857250" lvl="1" indent="-400050">
              <a:buAutoNum type="romanLcParenBoth"/>
            </a:pPr>
            <a:r>
              <a:rPr lang="en-US" dirty="0"/>
              <a:t>June 2018: Draft GTR available, guidance on any open issues by GRPE;</a:t>
            </a:r>
          </a:p>
          <a:p>
            <a:pPr marL="857250" lvl="1" indent="-400050">
              <a:buAutoNum type="romanLcParenBoth"/>
            </a:pPr>
            <a:r>
              <a:rPr lang="en-US" dirty="0"/>
              <a:t>June 2018-January 2019: Final drafting work on </a:t>
            </a:r>
            <a:r>
              <a:rPr lang="en-US" dirty="0" err="1"/>
              <a:t>gtr</a:t>
            </a:r>
            <a:r>
              <a:rPr lang="en-US" dirty="0"/>
              <a:t> text;</a:t>
            </a:r>
          </a:p>
          <a:p>
            <a:pPr marL="857250" lvl="1" indent="-400050">
              <a:buAutoNum type="romanLcParenBoth"/>
            </a:pPr>
            <a:r>
              <a:rPr lang="en-US" dirty="0"/>
              <a:t>January 2019:</a:t>
            </a:r>
          </a:p>
          <a:p>
            <a:pPr lvl="2"/>
            <a:r>
              <a:rPr lang="en-US" dirty="0"/>
              <a:t>a. Endorsement of the draft </a:t>
            </a:r>
            <a:r>
              <a:rPr lang="en-US" dirty="0" err="1"/>
              <a:t>gtr</a:t>
            </a:r>
            <a:r>
              <a:rPr lang="en-US" dirty="0"/>
              <a:t> based on an informal document by GRPE;</a:t>
            </a:r>
          </a:p>
          <a:p>
            <a:pPr lvl="2"/>
            <a:r>
              <a:rPr lang="en-US" dirty="0"/>
              <a:t>b. Transmission of the draft </a:t>
            </a:r>
            <a:r>
              <a:rPr lang="en-US" dirty="0" err="1"/>
              <a:t>gtr</a:t>
            </a:r>
            <a:r>
              <a:rPr lang="en-US" dirty="0"/>
              <a:t> as an official document twelve weeks before the June 2019 session of GRPE</a:t>
            </a:r>
          </a:p>
          <a:p>
            <a:pPr marL="857250" lvl="1" indent="-400050">
              <a:buAutoNum type="romanLcParenBoth"/>
            </a:pPr>
            <a:r>
              <a:rPr lang="en-US" dirty="0"/>
              <a:t>June 2019 Recommendation of the draft </a:t>
            </a:r>
            <a:r>
              <a:rPr lang="en-US" dirty="0" err="1"/>
              <a:t>gtr</a:t>
            </a:r>
            <a:r>
              <a:rPr lang="en-US" dirty="0"/>
              <a:t> by GRPE;</a:t>
            </a:r>
          </a:p>
          <a:p>
            <a:pPr marL="857250" lvl="1" indent="-400050">
              <a:buAutoNum type="romanLcParenBoth"/>
            </a:pPr>
            <a:r>
              <a:rPr lang="en-US" dirty="0"/>
              <a:t>November 2019: establishment of the </a:t>
            </a:r>
            <a:r>
              <a:rPr lang="en-US" dirty="0" err="1"/>
              <a:t>gtr</a:t>
            </a:r>
            <a:r>
              <a:rPr lang="en-US" dirty="0"/>
              <a:t> by AC.3 in the Global Registry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12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Hybrid Power Determination Concerns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The ongoing “Validation Program” will influence on the schedule planned in the current </a:t>
            </a:r>
            <a:r>
              <a:rPr lang="en-US" altLang="ja-JP" dirty="0" err="1"/>
              <a:t>ToR</a:t>
            </a:r>
            <a:r>
              <a:rPr lang="en-US" altLang="ja-JP" dirty="0"/>
              <a:t>.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pPr algn="just"/>
            <a:r>
              <a:rPr lang="en-US" altLang="ja-JP" dirty="0"/>
              <a:t>The following concerns affect the timeline:</a:t>
            </a:r>
          </a:p>
          <a:p>
            <a:pPr lvl="1" algn="just"/>
            <a:r>
              <a:rPr lang="en-US" altLang="ja-JP" dirty="0"/>
              <a:t>The decision to draft a separate GTR instead of an annexed GTR as decided at the November 2018 AC. 3 meeting</a:t>
            </a:r>
          </a:p>
          <a:p>
            <a:pPr lvl="2" algn="just"/>
            <a:r>
              <a:rPr lang="en-US" altLang="ja-JP" dirty="0"/>
              <a:t>This process may lengthen the drafting time</a:t>
            </a:r>
            <a:endParaRPr lang="en-US" altLang="ja-JP" sz="2200" dirty="0">
              <a:solidFill>
                <a:schemeClr val="tx2"/>
              </a:solidFill>
            </a:endParaRPr>
          </a:p>
          <a:p>
            <a:pPr lvl="1" algn="just"/>
            <a:r>
              <a:rPr lang="en-US" altLang="ja-JP" dirty="0"/>
              <a:t>Discrepancy in validation testing results at this time are requiring further discussion as to their cause</a:t>
            </a:r>
          </a:p>
          <a:p>
            <a:pPr lvl="2" algn="just"/>
            <a:r>
              <a:rPr lang="en-US" dirty="0"/>
              <a:t>Test procedure would have to be redefined for more robust results</a:t>
            </a:r>
            <a:endParaRPr lang="en-CA" dirty="0"/>
          </a:p>
          <a:p>
            <a:pPr lvl="2" algn="just"/>
            <a:r>
              <a:rPr lang="en-US" altLang="ja-JP" dirty="0"/>
              <a:t>Longer drafting time is needed to ensure that the GTR draft is not causing discrepancies in the testing results</a:t>
            </a:r>
          </a:p>
        </p:txBody>
      </p:sp>
    </p:spTree>
    <p:extLst>
      <p:ext uri="{BB962C8B-B14F-4D97-AF65-F5344CB8AC3E}">
        <p14:creationId xmlns:p14="http://schemas.microsoft.com/office/powerpoint/2010/main" val="45040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Original Planned Schedule for Hybrid Power Determination</a:t>
            </a:r>
            <a:endParaRPr lang="en-CA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EVE IWG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z="1200" smtClean="0"/>
              <a:pPr/>
              <a:t>9</a:t>
            </a:fld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97" y="1363570"/>
            <a:ext cx="7861182" cy="523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94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9C63644-207C-4D08-8E5F-4CD6E19FB8A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DAA21EB-1E6A-46D9-A0D0-EBA6F4307EE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4713</TotalTime>
  <Words>1749</Words>
  <Application>Microsoft Office PowerPoint</Application>
  <PresentationFormat>On-screen Show (4:3)</PresentationFormat>
  <Paragraphs>163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Ｐ明朝</vt:lpstr>
      <vt:lpstr>Calibri</vt:lpstr>
      <vt:lpstr>Georgia</vt:lpstr>
      <vt:lpstr>Times New Roman</vt:lpstr>
      <vt:lpstr>Wingdings</vt:lpstr>
      <vt:lpstr>Wingdings 2</vt:lpstr>
      <vt:lpstr>Civic</vt:lpstr>
      <vt:lpstr>Electric Vehicles and the Environment  (EVE IWG)</vt:lpstr>
      <vt:lpstr>Original Mandate &amp; Current Status</vt:lpstr>
      <vt:lpstr>Revised Mandate</vt:lpstr>
      <vt:lpstr>Summary of January 2019 Deliverables in Mandate</vt:lpstr>
      <vt:lpstr>Timelines for in-vehicle battery durability</vt:lpstr>
      <vt:lpstr>Timelines for Method of Stating Energy Consumption</vt:lpstr>
      <vt:lpstr>Timelines on Hybrid Power Determination</vt:lpstr>
      <vt:lpstr>Hybrid Power Determination Concerns</vt:lpstr>
      <vt:lpstr>Original Planned Schedule for Hybrid Power Determination</vt:lpstr>
      <vt:lpstr>Deliverables for Hybrid Power Determination</vt:lpstr>
      <vt:lpstr>Update on Status Report </vt:lpstr>
      <vt:lpstr>Next Steps for Hybrid Power Determination</vt:lpstr>
      <vt:lpstr>Next Steps for Hybrid Power Determination</vt:lpstr>
      <vt:lpstr>Next Steps For Electrified Vehicle Durability</vt:lpstr>
      <vt:lpstr>Next Steps For In-Vehicle Battery Durability</vt:lpstr>
      <vt:lpstr>Next Steps for Method of Stating Energy Consumption</vt:lpstr>
      <vt:lpstr>Next Steps for Method of Stating Energy Consumption</vt:lpstr>
      <vt:lpstr>Overall EVE Next Steps</vt:lpstr>
      <vt:lpstr>EVE Meetings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Francois Cuenot</cp:lastModifiedBy>
  <cp:revision>359</cp:revision>
  <dcterms:created xsi:type="dcterms:W3CDTF">2014-06-05T20:11:34Z</dcterms:created>
  <dcterms:modified xsi:type="dcterms:W3CDTF">2019-01-10T17:45:10Z</dcterms:modified>
</cp:coreProperties>
</file>