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video/unknown"/>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charts/chart5.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6.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7.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4"/>
  </p:sldMasterIdLst>
  <p:notesMasterIdLst>
    <p:notesMasterId r:id="rId73"/>
  </p:notesMasterIdLst>
  <p:sldIdLst>
    <p:sldId id="256" r:id="rId5"/>
    <p:sldId id="355" r:id="rId6"/>
    <p:sldId id="405" r:id="rId7"/>
    <p:sldId id="261" r:id="rId8"/>
    <p:sldId id="268" r:id="rId9"/>
    <p:sldId id="429" r:id="rId10"/>
    <p:sldId id="269" r:id="rId11"/>
    <p:sldId id="270" r:id="rId12"/>
    <p:sldId id="443" r:id="rId13"/>
    <p:sldId id="307" r:id="rId14"/>
    <p:sldId id="408" r:id="rId15"/>
    <p:sldId id="415" r:id="rId16"/>
    <p:sldId id="437" r:id="rId17"/>
    <p:sldId id="407" r:id="rId18"/>
    <p:sldId id="406" r:id="rId19"/>
    <p:sldId id="356" r:id="rId20"/>
    <p:sldId id="411" r:id="rId21"/>
    <p:sldId id="401" r:id="rId22"/>
    <p:sldId id="409" r:id="rId23"/>
    <p:sldId id="402" r:id="rId24"/>
    <p:sldId id="419" r:id="rId25"/>
    <p:sldId id="399" r:id="rId26"/>
    <p:sldId id="384" r:id="rId27"/>
    <p:sldId id="442" r:id="rId28"/>
    <p:sldId id="346" r:id="rId29"/>
    <p:sldId id="448" r:id="rId30"/>
    <p:sldId id="400" r:id="rId31"/>
    <p:sldId id="422" r:id="rId32"/>
    <p:sldId id="423" r:id="rId33"/>
    <p:sldId id="371" r:id="rId34"/>
    <p:sldId id="403" r:id="rId35"/>
    <p:sldId id="404" r:id="rId36"/>
    <p:sldId id="367" r:id="rId37"/>
    <p:sldId id="424" r:id="rId38"/>
    <p:sldId id="368" r:id="rId39"/>
    <p:sldId id="451" r:id="rId40"/>
    <p:sldId id="452" r:id="rId41"/>
    <p:sldId id="453" r:id="rId42"/>
    <p:sldId id="454" r:id="rId43"/>
    <p:sldId id="455" r:id="rId44"/>
    <p:sldId id="456" r:id="rId45"/>
    <p:sldId id="457" r:id="rId46"/>
    <p:sldId id="458" r:id="rId47"/>
    <p:sldId id="459" r:id="rId48"/>
    <p:sldId id="449" r:id="rId49"/>
    <p:sldId id="379" r:id="rId50"/>
    <p:sldId id="444" r:id="rId51"/>
    <p:sldId id="430" r:id="rId52"/>
    <p:sldId id="271" r:id="rId53"/>
    <p:sldId id="272" r:id="rId54"/>
    <p:sldId id="273" r:id="rId55"/>
    <p:sldId id="280" r:id="rId56"/>
    <p:sldId id="281" r:id="rId57"/>
    <p:sldId id="282" r:id="rId58"/>
    <p:sldId id="283" r:id="rId59"/>
    <p:sldId id="276" r:id="rId60"/>
    <p:sldId id="277" r:id="rId61"/>
    <p:sldId id="278" r:id="rId62"/>
    <p:sldId id="279" r:id="rId63"/>
    <p:sldId id="274" r:id="rId64"/>
    <p:sldId id="275" r:id="rId65"/>
    <p:sldId id="445" r:id="rId66"/>
    <p:sldId id="438" r:id="rId67"/>
    <p:sldId id="387" r:id="rId68"/>
    <p:sldId id="389" r:id="rId69"/>
    <p:sldId id="432" r:id="rId70"/>
    <p:sldId id="433" r:id="rId71"/>
    <p:sldId id="434" r:id="rId72"/>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RIEN Jocelyn" initials="MJ" lastIdx="2" clrIdx="0">
    <p:extLst>
      <p:ext uri="{19B8F6BF-5375-455C-9EA6-DF929625EA0E}">
        <p15:presenceInfo xmlns:p15="http://schemas.microsoft.com/office/powerpoint/2012/main" userId="S-1-5-21-2065569767-1530279488-1543857936-64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FF00"/>
    <a:srgbClr val="0066CC"/>
    <a:srgbClr val="FF5050"/>
    <a:srgbClr val="00FFFF"/>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03" autoAdjust="0"/>
    <p:restoredTop sz="94278" autoAdjust="0"/>
  </p:normalViewPr>
  <p:slideViewPr>
    <p:cSldViewPr showGuides="1">
      <p:cViewPr varScale="1">
        <p:scale>
          <a:sx n="78" d="100"/>
          <a:sy n="78" d="100"/>
        </p:scale>
        <p:origin x="984" y="67"/>
      </p:cViewPr>
      <p:guideLst>
        <p:guide orient="horz" pos="2160"/>
        <p:guide pos="3840"/>
      </p:guideLst>
    </p:cSldViewPr>
  </p:slideViewPr>
  <p:notesTextViewPr>
    <p:cViewPr>
      <p:scale>
        <a:sx n="1" d="1"/>
        <a:sy n="1" d="1"/>
      </p:scale>
      <p:origin x="0" y="0"/>
    </p:cViewPr>
  </p:notesTextViewPr>
  <p:gridSpacing cx="45000" cy="450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sdata.utac.lan\Espace%20global\Affaires\GA\CSA\AFFSAS1801813_ACEA_Tyre_Performance_Parameters\ACEA%20-%20Statistical%20Analysis\Diagramme%20polaire%20-%20pneu_min_max.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data.utac.lan\Espace%20global\Affaires\GA\CSA\AFFSAS1801813_ACEA_Tyre_Performance_Parameters\ACEA%20-%20Statistical%20Analysis\Diagramme%20polaire%20-%20pneu_min_max.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data.utac.lan\Espace%20global\Affaires\GA\CSA\AFFSAS1801813_ACEA_Tyre_Performance_Parameters\ACEA%20-%20Statistical%20Analysis\Diagramme%20polaire%20-%20pneu_min_max.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data.utac.lan\Espace%20global\Affaires\GA\CSA\AFFSAS1801813_ACEA_Tyre_Performance_Parameters\ACEA%20-%20Statistical%20Analysis\Diagramme%20polaire_JM.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sdata.utac.lan\Espace%20global\Affaires\GA\CSA\AFFSAS1801813_ACEA_Tyre_Performance_Parameters\ACEA%20-%20Statistical%20Analysis\Diagramme%20polaire_JM.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sdata.utac.lan\Espace%20global\Affaires\GA\CSA\AFFSAS1801813_ACEA_Tyre_Performance_Parameters\ACEA%20-%20Statistical%20Analysis\Diagramme%20polaire%20-%20pneu_min_max.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sdata.utac.lan\Espace%20global\Affaires\GA\CSA\AFFSAS1801813_ACEA_Tyre_Performance_Parameters\ACEA%20-%20Statistical%20Analysis\Diagramme%20polaire%20-%20pneu_min_max.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sdata.utac.lan\Espace%20global\Affaires\GA\CSA\AFFSAS1801813_ACEA_Tyre_Performance_Parameters\ACEA%20-%20Statistical%20Analysis\Diagramme%20polaire%20-%20pneu_min_max.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sdata.utac.lan\Espace%20global\Affaires\GA\CSA\AFFSAS1801813_ACEA_Tyre_Performance_Parameters\ACEA%20-%20Statistical%20Analysis\Diagramme%20polaire%20-%20pneu_min_max.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7"/>
          <c:order val="6"/>
          <c:tx>
            <c:strRef>
              <c:f>Data!$I$1</c:f>
              <c:strCache>
                <c:ptCount val="1"/>
                <c:pt idx="0">
                  <c:v>H</c:v>
                </c:pt>
              </c:strCache>
            </c:strRef>
          </c:tx>
          <c:marker>
            <c:symbol val="none"/>
          </c:marker>
          <c:cat>
            <c:strRef>
              <c:f>Data!$A$2:$A$14</c:f>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f>Data!$I$2:$I$14</c:f>
              <c:numCache>
                <c:formatCode>0.00</c:formatCode>
                <c:ptCount val="13"/>
                <c:pt idx="0">
                  <c:v>9.0109586247249034</c:v>
                </c:pt>
                <c:pt idx="1">
                  <c:v>9.7429471546896238</c:v>
                </c:pt>
                <c:pt idx="2">
                  <c:v>7.9022632506501438</c:v>
                </c:pt>
                <c:pt idx="3">
                  <c:v>7.2880848276715646</c:v>
                </c:pt>
                <c:pt idx="4">
                  <c:v>6.6840453674396834</c:v>
                </c:pt>
                <c:pt idx="5">
                  <c:v>5.4411764705882337</c:v>
                </c:pt>
                <c:pt idx="6">
                  <c:v>6.8494897959183687</c:v>
                </c:pt>
                <c:pt idx="7">
                  <c:v>5.9362224039247744</c:v>
                </c:pt>
                <c:pt idx="8">
                  <c:v>2.4645892351274785</c:v>
                </c:pt>
                <c:pt idx="9">
                  <c:v>1.5815485996705076</c:v>
                </c:pt>
                <c:pt idx="10">
                  <c:v>3.8366336633663369</c:v>
                </c:pt>
                <c:pt idx="11">
                  <c:v>1.1709601873536299</c:v>
                </c:pt>
                <c:pt idx="12">
                  <c:v>4.2720388626946697</c:v>
                </c:pt>
              </c:numCache>
            </c:numRef>
          </c:val>
          <c:extLst>
            <c:ext xmlns:c16="http://schemas.microsoft.com/office/drawing/2014/chart" uri="{C3380CC4-5D6E-409C-BE32-E72D297353CC}">
              <c16:uniqueId val="{00000001-D85B-4243-B9E8-AA627AB4128E}"/>
            </c:ext>
          </c:extLst>
        </c:ser>
        <c:ser>
          <c:idx val="8"/>
          <c:order val="7"/>
          <c:tx>
            <c:strRef>
              <c:f>Data!$J$1</c:f>
              <c:strCache>
                <c:ptCount val="1"/>
                <c:pt idx="0">
                  <c:v>I</c:v>
                </c:pt>
              </c:strCache>
            </c:strRef>
          </c:tx>
          <c:marker>
            <c:symbol val="none"/>
          </c:marker>
          <c:cat>
            <c:strRef>
              <c:f>Data!$A$2:$A$14</c:f>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f>Data!$J$2:$J$14</c:f>
              <c:numCache>
                <c:formatCode>0.00</c:formatCode>
                <c:ptCount val="13"/>
                <c:pt idx="0">
                  <c:v>10</c:v>
                </c:pt>
                <c:pt idx="1">
                  <c:v>10</c:v>
                </c:pt>
                <c:pt idx="2">
                  <c:v>10</c:v>
                </c:pt>
                <c:pt idx="3">
                  <c:v>8.3010969427271881</c:v>
                </c:pt>
                <c:pt idx="4">
                  <c:v>10</c:v>
                </c:pt>
                <c:pt idx="5">
                  <c:v>9.2647058823529402</c:v>
                </c:pt>
                <c:pt idx="6">
                  <c:v>8.7840136054421762</c:v>
                </c:pt>
                <c:pt idx="7">
                  <c:v>8.1888798037612389</c:v>
                </c:pt>
                <c:pt idx="8">
                  <c:v>4.0604343720491034</c:v>
                </c:pt>
                <c:pt idx="9">
                  <c:v>1.4717188358045061</c:v>
                </c:pt>
                <c:pt idx="10">
                  <c:v>7.0544554455445541</c:v>
                </c:pt>
                <c:pt idx="11">
                  <c:v>4.6370023419203745</c:v>
                </c:pt>
                <c:pt idx="12">
                  <c:v>5.9537076725246436</c:v>
                </c:pt>
              </c:numCache>
            </c:numRef>
          </c:val>
          <c:extLst>
            <c:ext xmlns:c16="http://schemas.microsoft.com/office/drawing/2014/chart" uri="{C3380CC4-5D6E-409C-BE32-E72D297353CC}">
              <c16:uniqueId val="{00000002-D85B-4243-B9E8-AA627AB4128E}"/>
            </c:ext>
          </c:extLst>
        </c:ser>
        <c:ser>
          <c:idx val="14"/>
          <c:order val="12"/>
          <c:tx>
            <c:strRef>
              <c:f>Data!$P$1</c:f>
              <c:strCache>
                <c:ptCount val="1"/>
                <c:pt idx="0">
                  <c:v>O</c:v>
                </c:pt>
              </c:strCache>
            </c:strRef>
          </c:tx>
          <c:spPr>
            <a:ln>
              <a:solidFill>
                <a:srgbClr val="7030A0"/>
              </a:solidFill>
            </a:ln>
          </c:spPr>
          <c:marker>
            <c:symbol val="none"/>
          </c:marker>
          <c:cat>
            <c:strRef>
              <c:f>Data!$A$2:$A$14</c:f>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f>Data!$P$2:$P$14</c:f>
              <c:numCache>
                <c:formatCode>0.00</c:formatCode>
                <c:ptCount val="13"/>
                <c:pt idx="0">
                  <c:v>7.6995149251638741</c:v>
                </c:pt>
                <c:pt idx="1">
                  <c:v>7.9540160013839198</c:v>
                </c:pt>
                <c:pt idx="2">
                  <c:v>7.6042737139936376</c:v>
                </c:pt>
                <c:pt idx="3">
                  <c:v>6.9514592749574078</c:v>
                </c:pt>
                <c:pt idx="4">
                  <c:v>7.9516535172038427</c:v>
                </c:pt>
                <c:pt idx="5">
                  <c:v>3.0882352941176467</c:v>
                </c:pt>
                <c:pt idx="6">
                  <c:v>5.6164965986394542</c:v>
                </c:pt>
                <c:pt idx="7">
                  <c:v>6.3164349959116892</c:v>
                </c:pt>
                <c:pt idx="8">
                  <c:v>1.9641170915958461</c:v>
                </c:pt>
                <c:pt idx="9">
                  <c:v>0</c:v>
                </c:pt>
                <c:pt idx="10">
                  <c:v>2.8960396039603959</c:v>
                </c:pt>
                <c:pt idx="11">
                  <c:v>2.0608899297423888</c:v>
                </c:pt>
                <c:pt idx="12">
                  <c:v>7.9261323046149457</c:v>
                </c:pt>
              </c:numCache>
            </c:numRef>
          </c:val>
          <c:extLst>
            <c:ext xmlns:c16="http://schemas.microsoft.com/office/drawing/2014/chart" uri="{C3380CC4-5D6E-409C-BE32-E72D297353CC}">
              <c16:uniqueId val="{00000004-D85B-4243-B9E8-AA627AB4128E}"/>
            </c:ext>
          </c:extLst>
        </c:ser>
        <c:dLbls>
          <c:showLegendKey val="0"/>
          <c:showVal val="0"/>
          <c:showCatName val="0"/>
          <c:showSerName val="0"/>
          <c:showPercent val="0"/>
          <c:showBubbleSize val="0"/>
        </c:dLbls>
        <c:axId val="381947784"/>
        <c:axId val="381954056"/>
        <c:extLst>
          <c:ext xmlns:c15="http://schemas.microsoft.com/office/drawing/2012/chart" uri="{02D57815-91ED-43cb-92C2-25804820EDAC}">
            <c15:filteredRadarSeries>
              <c15:ser>
                <c:idx val="0"/>
                <c:order val="0"/>
                <c:tx>
                  <c:strRef>
                    <c:extLst>
                      <c:ext uri="{02D57815-91ED-43cb-92C2-25804820EDAC}">
                        <c15:formulaRef>
                          <c15:sqref>Data!$B$1</c15:sqref>
                        </c15:formulaRef>
                      </c:ext>
                    </c:extLst>
                    <c:strCache>
                      <c:ptCount val="1"/>
                      <c:pt idx="0">
                        <c:v>A</c:v>
                      </c:pt>
                    </c:strCache>
                  </c:strRef>
                </c:tx>
                <c:spPr>
                  <a:ln w="22225" cmpd="sng">
                    <a:solidFill>
                      <a:srgbClr val="37DEFF"/>
                    </a:solidFill>
                    <a:prstDash val="solid"/>
                  </a:ln>
                </c:spPr>
                <c:marker>
                  <c:symbol val="none"/>
                </c:marker>
                <c:cat>
                  <c:strRef>
                    <c:extLst>
                      <c:ext uri="{02D57815-91ED-43cb-92C2-25804820EDAC}">
                        <c15:formulaRef>
                          <c15:sqref>Data!$A$2:$A$14</c15:sqref>
                        </c15:formulaRef>
                      </c:ext>
                    </c:extLst>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extLst>
                      <c:ext uri="{02D57815-91ED-43cb-92C2-25804820EDAC}">
                        <c15:formulaRef>
                          <c15:sqref>Data!$B$2:$B$14</c15:sqref>
                        </c15:formulaRef>
                      </c:ext>
                    </c:extLst>
                    <c:numCache>
                      <c:formatCode>0.00</c:formatCode>
                      <c:ptCount val="13"/>
                      <c:pt idx="0">
                        <c:v>3.814109522450142</c:v>
                      </c:pt>
                      <c:pt idx="1">
                        <c:v>4.1807625854583961</c:v>
                      </c:pt>
                      <c:pt idx="2">
                        <c:v>4.0606894932324265</c:v>
                      </c:pt>
                      <c:pt idx="3">
                        <c:v>4.2770369677351594</c:v>
                      </c:pt>
                      <c:pt idx="4">
                        <c:v>6.6840453674396834</c:v>
                      </c:pt>
                      <c:pt idx="5">
                        <c:v>7.5000000000000009</c:v>
                      </c:pt>
                      <c:pt idx="6">
                        <c:v>8.0952380952380931</c:v>
                      </c:pt>
                      <c:pt idx="7">
                        <c:v>7.4243663123466881</c:v>
                      </c:pt>
                      <c:pt idx="8">
                        <c:v>7.1388101983002841</c:v>
                      </c:pt>
                      <c:pt idx="9">
                        <c:v>6.1175178473366252</c:v>
                      </c:pt>
                      <c:pt idx="10">
                        <c:v>3.7623762376237622</c:v>
                      </c:pt>
                      <c:pt idx="11">
                        <c:v>4.8711943793911008</c:v>
                      </c:pt>
                      <c:pt idx="12">
                        <c:v>2.7546792398914102</c:v>
                      </c:pt>
                    </c:numCache>
                  </c:numRef>
                </c:val>
                <c:extLst>
                  <c:ext xmlns:c16="http://schemas.microsoft.com/office/drawing/2014/chart" uri="{C3380CC4-5D6E-409C-BE32-E72D297353CC}">
                    <c16:uniqueId val="{00000005-D85B-4243-B9E8-AA627AB4128E}"/>
                  </c:ext>
                </c:extLst>
              </c15:ser>
            </c15:filteredRadarSeries>
            <c15:filteredRadarSeries>
              <c15:ser>
                <c:idx val="1"/>
                <c:order val="1"/>
                <c:tx>
                  <c:strRef>
                    <c:extLst xmlns:c15="http://schemas.microsoft.com/office/drawing/2012/chart">
                      <c:ext xmlns:c15="http://schemas.microsoft.com/office/drawing/2012/chart" uri="{02D57815-91ED-43cb-92C2-25804820EDAC}">
                        <c15:formulaRef>
                          <c15:sqref>Data!$C$1</c15:sqref>
                        </c15:formulaRef>
                      </c:ext>
                    </c:extLst>
                    <c:strCache>
                      <c:ptCount val="1"/>
                      <c:pt idx="0">
                        <c:v>B</c:v>
                      </c:pt>
                    </c:strCache>
                  </c:strRef>
                </c:tx>
                <c:spPr>
                  <a:ln w="22225">
                    <a:solidFill>
                      <a:srgbClr val="2259C8"/>
                    </a:solidFill>
                  </a:ln>
                </c:spPr>
                <c:marker>
                  <c:symbol val="none"/>
                </c:marker>
                <c:cat>
                  <c:strRef>
                    <c:extLst xmlns:c15="http://schemas.microsoft.com/office/drawing/2012/chart">
                      <c:ext xmlns:c15="http://schemas.microsoft.com/office/drawing/2012/chart" uri="{02D57815-91ED-43cb-92C2-25804820EDAC}">
                        <c15:formulaRef>
                          <c15:sqref>Data!$A$2:$A$14</c15:sqref>
                        </c15:formulaRef>
                      </c:ext>
                    </c:extLst>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extLst xmlns:c15="http://schemas.microsoft.com/office/drawing/2012/chart">
                      <c:ext xmlns:c15="http://schemas.microsoft.com/office/drawing/2012/chart" uri="{02D57815-91ED-43cb-92C2-25804820EDAC}">
                        <c15:formulaRef>
                          <c15:sqref>Data!$C$2:$C$14</c15:sqref>
                        </c15:formulaRef>
                      </c:ext>
                    </c:extLst>
                    <c:numCache>
                      <c:formatCode>0.00</c:formatCode>
                      <c:ptCount val="13"/>
                      <c:pt idx="0">
                        <c:v>3.493580335002985</c:v>
                      </c:pt>
                      <c:pt idx="1">
                        <c:v>5.1790781221296118</c:v>
                      </c:pt>
                      <c:pt idx="2">
                        <c:v>4.6471892321815469</c:v>
                      </c:pt>
                      <c:pt idx="3">
                        <c:v>3.6135353061143394</c:v>
                      </c:pt>
                      <c:pt idx="4">
                        <c:v>6.4316711871439232</c:v>
                      </c:pt>
                      <c:pt idx="5">
                        <c:v>5.8823529411764692</c:v>
                      </c:pt>
                      <c:pt idx="6">
                        <c:v>7.4744897959183678</c:v>
                      </c:pt>
                      <c:pt idx="7">
                        <c:v>7.6737530662305806</c:v>
                      </c:pt>
                      <c:pt idx="8">
                        <c:v>9.2036512433112989</c:v>
                      </c:pt>
                      <c:pt idx="9">
                        <c:v>9.1598023064250409</c:v>
                      </c:pt>
                      <c:pt idx="10">
                        <c:v>3.0198019801980198</c:v>
                      </c:pt>
                      <c:pt idx="11">
                        <c:v>0</c:v>
                      </c:pt>
                      <c:pt idx="12">
                        <c:v>0</c:v>
                      </c:pt>
                    </c:numCache>
                  </c:numRef>
                </c:val>
                <c:extLst xmlns:c15="http://schemas.microsoft.com/office/drawing/2012/chart">
                  <c:ext xmlns:c16="http://schemas.microsoft.com/office/drawing/2014/chart" uri="{C3380CC4-5D6E-409C-BE32-E72D297353CC}">
                    <c16:uniqueId val="{00000006-D85B-4243-B9E8-AA627AB4128E}"/>
                  </c:ext>
                </c:extLst>
              </c15:ser>
            </c15:filteredRadarSeries>
            <c15:filteredRadarSeries>
              <c15:ser>
                <c:idx val="2"/>
                <c:order val="2"/>
                <c:tx>
                  <c:strRef>
                    <c:extLst xmlns:c15="http://schemas.microsoft.com/office/drawing/2012/chart">
                      <c:ext xmlns:c15="http://schemas.microsoft.com/office/drawing/2012/chart" uri="{02D57815-91ED-43cb-92C2-25804820EDAC}">
                        <c15:formulaRef>
                          <c15:sqref>Data!$D$1</c15:sqref>
                        </c15:formulaRef>
                      </c:ext>
                    </c:extLst>
                    <c:strCache>
                      <c:ptCount val="1"/>
                      <c:pt idx="0">
                        <c:v>C</c:v>
                      </c:pt>
                    </c:strCache>
                  </c:strRef>
                </c:tx>
                <c:spPr>
                  <a:ln w="22225">
                    <a:solidFill>
                      <a:srgbClr val="00F22E"/>
                    </a:solidFill>
                  </a:ln>
                </c:spPr>
                <c:marker>
                  <c:symbol val="none"/>
                </c:marker>
                <c:cat>
                  <c:strRef>
                    <c:extLst xmlns:c15="http://schemas.microsoft.com/office/drawing/2012/chart">
                      <c:ext xmlns:c15="http://schemas.microsoft.com/office/drawing/2012/chart" uri="{02D57815-91ED-43cb-92C2-25804820EDAC}">
                        <c15:formulaRef>
                          <c15:sqref>Data!$A$2:$A$14</c15:sqref>
                        </c15:formulaRef>
                      </c:ext>
                    </c:extLst>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extLst xmlns:c15="http://schemas.microsoft.com/office/drawing/2012/chart">
                      <c:ext xmlns:c15="http://schemas.microsoft.com/office/drawing/2012/chart" uri="{02D57815-91ED-43cb-92C2-25804820EDAC}">
                        <c15:formulaRef>
                          <c15:sqref>Data!$D$2:$D$14</c15:sqref>
                        </c15:formulaRef>
                      </c:ext>
                    </c:extLst>
                    <c:numCache>
                      <c:formatCode>0.00</c:formatCode>
                      <c:ptCount val="13"/>
                      <c:pt idx="0">
                        <c:v>3.1735446491944996</c:v>
                      </c:pt>
                      <c:pt idx="1">
                        <c:v>3.93206623123461</c:v>
                      </c:pt>
                      <c:pt idx="2">
                        <c:v>2.8925349104586271</c:v>
                      </c:pt>
                      <c:pt idx="3">
                        <c:v>2.292569936723492</c:v>
                      </c:pt>
                      <c:pt idx="4">
                        <c:v>5.1754744710814151</c:v>
                      </c:pt>
                      <c:pt idx="5">
                        <c:v>6.617647058823529</c:v>
                      </c:pt>
                      <c:pt idx="6">
                        <c:v>8.4566326530612255</c:v>
                      </c:pt>
                      <c:pt idx="7">
                        <c:v>9.0842191332788254</c:v>
                      </c:pt>
                      <c:pt idx="8">
                        <c:v>6.342461441611583</c:v>
                      </c:pt>
                      <c:pt idx="9">
                        <c:v>6.3646348160351449</c:v>
                      </c:pt>
                      <c:pt idx="10">
                        <c:v>0</c:v>
                      </c:pt>
                      <c:pt idx="11">
                        <c:v>0.44496487119437939</c:v>
                      </c:pt>
                      <c:pt idx="12">
                        <c:v>5.1621660237176688</c:v>
                      </c:pt>
                    </c:numCache>
                  </c:numRef>
                </c:val>
                <c:extLst xmlns:c15="http://schemas.microsoft.com/office/drawing/2012/chart">
                  <c:ext xmlns:c16="http://schemas.microsoft.com/office/drawing/2014/chart" uri="{C3380CC4-5D6E-409C-BE32-E72D297353CC}">
                    <c16:uniqueId val="{00000007-D85B-4243-B9E8-AA627AB4128E}"/>
                  </c:ext>
                </c:extLst>
              </c15:ser>
            </c15:filteredRadarSeries>
            <c15:filteredRadarSeries>
              <c15:ser>
                <c:idx val="3"/>
                <c:order val="3"/>
                <c:tx>
                  <c:strRef>
                    <c:extLst xmlns:c15="http://schemas.microsoft.com/office/drawing/2012/chart">
                      <c:ext xmlns:c15="http://schemas.microsoft.com/office/drawing/2012/chart" uri="{02D57815-91ED-43cb-92C2-25804820EDAC}">
                        <c15:formulaRef>
                          <c15:sqref>Data!$E$1</c15:sqref>
                        </c15:formulaRef>
                      </c:ext>
                    </c:extLst>
                    <c:strCache>
                      <c:ptCount val="1"/>
                      <c:pt idx="0">
                        <c:v>D</c:v>
                      </c:pt>
                    </c:strCache>
                  </c:strRef>
                </c:tx>
                <c:spPr>
                  <a:ln w="22225">
                    <a:solidFill>
                      <a:srgbClr val="299743"/>
                    </a:solidFill>
                  </a:ln>
                </c:spPr>
                <c:marker>
                  <c:symbol val="none"/>
                </c:marker>
                <c:cat>
                  <c:strRef>
                    <c:extLst xmlns:c15="http://schemas.microsoft.com/office/drawing/2012/chart">
                      <c:ext xmlns:c15="http://schemas.microsoft.com/office/drawing/2012/chart" uri="{02D57815-91ED-43cb-92C2-25804820EDAC}">
                        <c15:formulaRef>
                          <c15:sqref>Data!$A$2:$A$14</c15:sqref>
                        </c15:formulaRef>
                      </c:ext>
                    </c:extLst>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extLst xmlns:c15="http://schemas.microsoft.com/office/drawing/2012/chart">
                      <c:ext xmlns:c15="http://schemas.microsoft.com/office/drawing/2012/chart" uri="{02D57815-91ED-43cb-92C2-25804820EDAC}">
                        <c15:formulaRef>
                          <c15:sqref>Data!$E$2:$E$14</c15:sqref>
                        </c15:formulaRef>
                      </c:ext>
                    </c:extLst>
                    <c:numCache>
                      <c:formatCode>0.00</c:formatCode>
                      <c:ptCount val="13"/>
                      <c:pt idx="0">
                        <c:v>2.8540009477239856</c:v>
                      </c:pt>
                      <c:pt idx="1">
                        <c:v>3.1880793243735184</c:v>
                      </c:pt>
                      <c:pt idx="2">
                        <c:v>2.3108623359352709</c:v>
                      </c:pt>
                      <c:pt idx="3">
                        <c:v>1.3070812650769237</c:v>
                      </c:pt>
                      <c:pt idx="4">
                        <c:v>4.675622646394122</c:v>
                      </c:pt>
                      <c:pt idx="5">
                        <c:v>7.3529411764705888</c:v>
                      </c:pt>
                      <c:pt idx="6">
                        <c:v>8.5459183673469372</c:v>
                      </c:pt>
                      <c:pt idx="7">
                        <c:v>8.6549468520032686</c:v>
                      </c:pt>
                      <c:pt idx="8">
                        <c:v>6.9279194208372683</c:v>
                      </c:pt>
                      <c:pt idx="9">
                        <c:v>6.1065348709500276</c:v>
                      </c:pt>
                      <c:pt idx="10">
                        <c:v>4.8762376237623766</c:v>
                      </c:pt>
                      <c:pt idx="11">
                        <c:v>1.4988290398126463</c:v>
                      </c:pt>
                      <c:pt idx="12">
                        <c:v>4.2984712101728793</c:v>
                      </c:pt>
                    </c:numCache>
                  </c:numRef>
                </c:val>
                <c:extLst xmlns:c15="http://schemas.microsoft.com/office/drawing/2012/chart">
                  <c:ext xmlns:c16="http://schemas.microsoft.com/office/drawing/2014/chart" uri="{C3380CC4-5D6E-409C-BE32-E72D297353CC}">
                    <c16:uniqueId val="{00000008-D85B-4243-B9E8-AA627AB4128E}"/>
                  </c:ext>
                </c:extLst>
              </c15:ser>
            </c15:filteredRadarSeries>
            <c15:filteredRadarSeries>
              <c15:ser>
                <c:idx val="4"/>
                <c:order val="4"/>
                <c:tx>
                  <c:strRef>
                    <c:extLst xmlns:c15="http://schemas.microsoft.com/office/drawing/2012/chart">
                      <c:ext xmlns:c15="http://schemas.microsoft.com/office/drawing/2012/chart" uri="{02D57815-91ED-43cb-92C2-25804820EDAC}">
                        <c15:formulaRef>
                          <c15:sqref>Data!$F$1</c15:sqref>
                        </c15:formulaRef>
                      </c:ext>
                    </c:extLst>
                    <c:strCache>
                      <c:ptCount val="1"/>
                      <c:pt idx="0">
                        <c:v>E</c:v>
                      </c:pt>
                    </c:strCache>
                  </c:strRef>
                </c:tx>
                <c:spPr>
                  <a:ln w="22225">
                    <a:solidFill>
                      <a:schemeClr val="accent2"/>
                    </a:solidFill>
                  </a:ln>
                </c:spPr>
                <c:marker>
                  <c:symbol val="none"/>
                </c:marker>
                <c:cat>
                  <c:strRef>
                    <c:extLst xmlns:c15="http://schemas.microsoft.com/office/drawing/2012/chart">
                      <c:ext xmlns:c15="http://schemas.microsoft.com/office/drawing/2012/chart" uri="{02D57815-91ED-43cb-92C2-25804820EDAC}">
                        <c15:formulaRef>
                          <c15:sqref>Data!$A$2:$A$14</c15:sqref>
                        </c15:formulaRef>
                      </c:ext>
                    </c:extLst>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extLst xmlns:c15="http://schemas.microsoft.com/office/drawing/2012/chart">
                      <c:ext xmlns:c15="http://schemas.microsoft.com/office/drawing/2012/chart" uri="{02D57815-91ED-43cb-92C2-25804820EDAC}">
                        <c15:formulaRef>
                          <c15:sqref>Data!$F$2:$F$14</c15:sqref>
                        </c15:formulaRef>
                      </c:ext>
                    </c:extLst>
                    <c:numCache>
                      <c:formatCode>0.00</c:formatCode>
                      <c:ptCount val="13"/>
                      <c:pt idx="0">
                        <c:v>0.63084460217578964</c:v>
                      </c:pt>
                      <c:pt idx="1">
                        <c:v>0</c:v>
                      </c:pt>
                      <c:pt idx="2">
                        <c:v>0</c:v>
                      </c:pt>
                      <c:pt idx="3">
                        <c:v>0</c:v>
                      </c:pt>
                      <c:pt idx="4">
                        <c:v>3.9286315031027232</c:v>
                      </c:pt>
                      <c:pt idx="5">
                        <c:v>7.2058823529411775</c:v>
                      </c:pt>
                      <c:pt idx="6">
                        <c:v>8.3163265306122476</c:v>
                      </c:pt>
                      <c:pt idx="7">
                        <c:v>9.4521668029435801</c:v>
                      </c:pt>
                      <c:pt idx="8">
                        <c:v>7.8281397544853659</c:v>
                      </c:pt>
                      <c:pt idx="9">
                        <c:v>4.4481054365733144</c:v>
                      </c:pt>
                      <c:pt idx="10">
                        <c:v>10</c:v>
                      </c:pt>
                      <c:pt idx="11">
                        <c:v>10</c:v>
                      </c:pt>
                      <c:pt idx="12">
                        <c:v>5.234319188455494</c:v>
                      </c:pt>
                    </c:numCache>
                  </c:numRef>
                </c:val>
                <c:extLst xmlns:c15="http://schemas.microsoft.com/office/drawing/2012/chart">
                  <c:ext xmlns:c16="http://schemas.microsoft.com/office/drawing/2014/chart" uri="{C3380CC4-5D6E-409C-BE32-E72D297353CC}">
                    <c16:uniqueId val="{00000009-D85B-4243-B9E8-AA627AB4128E}"/>
                  </c:ext>
                </c:extLst>
              </c15:ser>
            </c15:filteredRadarSeries>
            <c15:filteredRadarSeries>
              <c15:ser>
                <c:idx val="5"/>
                <c:order val="5"/>
                <c:tx>
                  <c:strRef>
                    <c:extLst xmlns:c15="http://schemas.microsoft.com/office/drawing/2012/chart">
                      <c:ext xmlns:c15="http://schemas.microsoft.com/office/drawing/2012/chart" uri="{02D57815-91ED-43cb-92C2-25804820EDAC}">
                        <c15:formulaRef>
                          <c15:sqref>Data!$G$1</c15:sqref>
                        </c15:formulaRef>
                      </c:ext>
                    </c:extLst>
                    <c:strCache>
                      <c:ptCount val="1"/>
                      <c:pt idx="0">
                        <c:v>F</c:v>
                      </c:pt>
                    </c:strCache>
                  </c:strRef>
                </c:tx>
                <c:marker>
                  <c:symbol val="none"/>
                </c:marker>
                <c:cat>
                  <c:strRef>
                    <c:extLst xmlns:c15="http://schemas.microsoft.com/office/drawing/2012/chart">
                      <c:ext xmlns:c15="http://schemas.microsoft.com/office/drawing/2012/chart" uri="{02D57815-91ED-43cb-92C2-25804820EDAC}">
                        <c15:formulaRef>
                          <c15:sqref>Data!$A$2:$A$14</c15:sqref>
                        </c15:formulaRef>
                      </c:ext>
                    </c:extLst>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extLst xmlns:c15="http://schemas.microsoft.com/office/drawing/2012/chart">
                      <c:ext xmlns:c15="http://schemas.microsoft.com/office/drawing/2012/chart" uri="{02D57815-91ED-43cb-92C2-25804820EDAC}">
                        <c15:formulaRef>
                          <c15:sqref>Data!$G$2:$G$14</c15:sqref>
                        </c15:formulaRef>
                      </c:ext>
                    </c:extLst>
                    <c:numCache>
                      <c:formatCode>0.00</c:formatCode>
                      <c:ptCount val="13"/>
                      <c:pt idx="0">
                        <c:v>4.135133735865951</c:v>
                      </c:pt>
                      <c:pt idx="1">
                        <c:v>5.1790781221296118</c:v>
                      </c:pt>
                      <c:pt idx="2">
                        <c:v>3.76804690649685</c:v>
                      </c:pt>
                      <c:pt idx="3">
                        <c:v>4.6095479207915622</c:v>
                      </c:pt>
                      <c:pt idx="4">
                        <c:v>6.4316711871439232</c:v>
                      </c:pt>
                      <c:pt idx="5">
                        <c:v>8.3823529411764692</c:v>
                      </c:pt>
                      <c:pt idx="6">
                        <c:v>9.8894557823129219</c:v>
                      </c:pt>
                      <c:pt idx="7">
                        <c:v>9.2559280457890463</c:v>
                      </c:pt>
                      <c:pt idx="8">
                        <c:v>8.9612842304060454</c:v>
                      </c:pt>
                      <c:pt idx="9">
                        <c:v>6.5403624382207521</c:v>
                      </c:pt>
                      <c:pt idx="10">
                        <c:v>5.8168316831683162</c:v>
                      </c:pt>
                      <c:pt idx="11">
                        <c:v>5.0117096018735365</c:v>
                      </c:pt>
                      <c:pt idx="12">
                        <c:v>2.8446920988712678</c:v>
                      </c:pt>
                    </c:numCache>
                  </c:numRef>
                </c:val>
                <c:extLst xmlns:c15="http://schemas.microsoft.com/office/drawing/2012/chart">
                  <c:ext xmlns:c16="http://schemas.microsoft.com/office/drawing/2014/chart" uri="{C3380CC4-5D6E-409C-BE32-E72D297353CC}">
                    <c16:uniqueId val="{0000000A-D85B-4243-B9E8-AA627AB4128E}"/>
                  </c:ext>
                </c:extLst>
              </c15:ser>
            </c15:filteredRadarSeries>
            <c15:filteredRadarSeries>
              <c15:ser>
                <c:idx val="9"/>
                <c:order val="8"/>
                <c:tx>
                  <c:strRef>
                    <c:extLst xmlns:c15="http://schemas.microsoft.com/office/drawing/2012/chart">
                      <c:ext xmlns:c15="http://schemas.microsoft.com/office/drawing/2012/chart" uri="{02D57815-91ED-43cb-92C2-25804820EDAC}">
                        <c15:formulaRef>
                          <c15:sqref>Data!$K$1</c15:sqref>
                        </c15:formulaRef>
                      </c:ext>
                    </c:extLst>
                    <c:strCache>
                      <c:ptCount val="1"/>
                      <c:pt idx="0">
                        <c:v>J</c:v>
                      </c:pt>
                    </c:strCache>
                  </c:strRef>
                </c:tx>
                <c:marker>
                  <c:symbol val="none"/>
                </c:marker>
                <c:cat>
                  <c:strRef>
                    <c:extLst xmlns:c15="http://schemas.microsoft.com/office/drawing/2012/chart">
                      <c:ext xmlns:c15="http://schemas.microsoft.com/office/drawing/2012/chart" uri="{02D57815-91ED-43cb-92C2-25804820EDAC}">
                        <c15:formulaRef>
                          <c15:sqref>Data!$A$2:$A$14</c15:sqref>
                        </c15:formulaRef>
                      </c:ext>
                    </c:extLst>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extLst xmlns:c15="http://schemas.microsoft.com/office/drawing/2012/chart">
                      <c:ext xmlns:c15="http://schemas.microsoft.com/office/drawing/2012/chart" uri="{02D57815-91ED-43cb-92C2-25804820EDAC}">
                        <c15:formulaRef>
                          <c15:sqref>Data!$K$2:$K$14</c15:sqref>
                        </c15:formulaRef>
                      </c:ext>
                    </c:extLst>
                    <c:numCache>
                      <c:formatCode>0.00</c:formatCode>
                      <c:ptCount val="13"/>
                      <c:pt idx="0">
                        <c:v>9.6697963771512043</c:v>
                      </c:pt>
                      <c:pt idx="1">
                        <c:v>5.6803680376146364</c:v>
                      </c:pt>
                      <c:pt idx="2">
                        <c:v>5.8250784863470715</c:v>
                      </c:pt>
                      <c:pt idx="3">
                        <c:v>10</c:v>
                      </c:pt>
                      <c:pt idx="4">
                        <c:v>3.9286315031027232</c:v>
                      </c:pt>
                      <c:pt idx="5">
                        <c:v>0</c:v>
                      </c:pt>
                      <c:pt idx="6">
                        <c:v>0</c:v>
                      </c:pt>
                      <c:pt idx="7">
                        <c:v>0</c:v>
                      </c:pt>
                      <c:pt idx="8">
                        <c:v>0</c:v>
                      </c:pt>
                      <c:pt idx="9">
                        <c:v>0.52169137836353785</c:v>
                      </c:pt>
                      <c:pt idx="10">
                        <c:v>5.2970297029702973</c:v>
                      </c:pt>
                      <c:pt idx="11">
                        <c:v>0.23419203747072601</c:v>
                      </c:pt>
                      <c:pt idx="12">
                        <c:v>0.53793399057008195</c:v>
                      </c:pt>
                    </c:numCache>
                  </c:numRef>
                </c:val>
                <c:extLst xmlns:c15="http://schemas.microsoft.com/office/drawing/2012/chart">
                  <c:ext xmlns:c16="http://schemas.microsoft.com/office/drawing/2014/chart" uri="{C3380CC4-5D6E-409C-BE32-E72D297353CC}">
                    <c16:uniqueId val="{0000000B-D85B-4243-B9E8-AA627AB4128E}"/>
                  </c:ext>
                </c:extLst>
              </c15:ser>
            </c15:filteredRadarSeries>
            <c15:filteredRadarSeries>
              <c15:ser>
                <c:idx val="10"/>
                <c:order val="9"/>
                <c:tx>
                  <c:strRef>
                    <c:extLst xmlns:c15="http://schemas.microsoft.com/office/drawing/2012/chart">
                      <c:ext xmlns:c15="http://schemas.microsoft.com/office/drawing/2012/chart" uri="{02D57815-91ED-43cb-92C2-25804820EDAC}">
                        <c15:formulaRef>
                          <c15:sqref>Data!$L$1</c15:sqref>
                        </c15:formulaRef>
                      </c:ext>
                    </c:extLst>
                    <c:strCache>
                      <c:ptCount val="1"/>
                      <c:pt idx="0">
                        <c:v>K</c:v>
                      </c:pt>
                    </c:strCache>
                  </c:strRef>
                </c:tx>
                <c:marker>
                  <c:symbol val="none"/>
                </c:marker>
                <c:cat>
                  <c:strRef>
                    <c:extLst xmlns:c15="http://schemas.microsoft.com/office/drawing/2012/chart">
                      <c:ext xmlns:c15="http://schemas.microsoft.com/office/drawing/2012/chart" uri="{02D57815-91ED-43cb-92C2-25804820EDAC}">
                        <c15:formulaRef>
                          <c15:sqref>Data!$A$2:$A$14</c15:sqref>
                        </c15:formulaRef>
                      </c:ext>
                    </c:extLst>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extLst xmlns:c15="http://schemas.microsoft.com/office/drawing/2012/chart">
                      <c:ext xmlns:c15="http://schemas.microsoft.com/office/drawing/2012/chart" uri="{02D57815-91ED-43cb-92C2-25804820EDAC}">
                        <c15:formulaRef>
                          <c15:sqref>Data!$L$2:$L$14</c15:sqref>
                        </c15:formulaRef>
                      </c:ext>
                    </c:extLst>
                    <c:numCache>
                      <c:formatCode>0.00</c:formatCode>
                      <c:ptCount val="13"/>
                      <c:pt idx="0">
                        <c:v>2.8540009477239856</c:v>
                      </c:pt>
                      <c:pt idx="1">
                        <c:v>3.4357255880843218</c:v>
                      </c:pt>
                      <c:pt idx="2">
                        <c:v>2.3108623359352709</c:v>
                      </c:pt>
                      <c:pt idx="3">
                        <c:v>0.65255933882253814</c:v>
                      </c:pt>
                      <c:pt idx="4">
                        <c:v>5.1754744710814151</c:v>
                      </c:pt>
                      <c:pt idx="5">
                        <c:v>6.4705882352941178</c:v>
                      </c:pt>
                      <c:pt idx="6">
                        <c:v>9.0858843537414931</c:v>
                      </c:pt>
                      <c:pt idx="7">
                        <c:v>9.5993458708094828</c:v>
                      </c:pt>
                      <c:pt idx="8">
                        <c:v>5.8105130626377104</c:v>
                      </c:pt>
                      <c:pt idx="9">
                        <c:v>4.7885777045579321</c:v>
                      </c:pt>
                      <c:pt idx="10">
                        <c:v>2.1287128712871288</c:v>
                      </c:pt>
                      <c:pt idx="11">
                        <c:v>3.5597189695550351</c:v>
                      </c:pt>
                      <c:pt idx="12">
                        <c:v>8.2111730247178123</c:v>
                      </c:pt>
                    </c:numCache>
                  </c:numRef>
                </c:val>
                <c:extLst xmlns:c15="http://schemas.microsoft.com/office/drawing/2012/chart">
                  <c:ext xmlns:c16="http://schemas.microsoft.com/office/drawing/2014/chart" uri="{C3380CC4-5D6E-409C-BE32-E72D297353CC}">
                    <c16:uniqueId val="{0000000C-D85B-4243-B9E8-AA627AB4128E}"/>
                  </c:ext>
                </c:extLst>
              </c15:ser>
            </c15:filteredRadarSeries>
            <c15:filteredRadarSeries>
              <c15:ser>
                <c:idx val="12"/>
                <c:order val="10"/>
                <c:tx>
                  <c:strRef>
                    <c:extLst xmlns:c15="http://schemas.microsoft.com/office/drawing/2012/chart">
                      <c:ext xmlns:c15="http://schemas.microsoft.com/office/drawing/2012/chart" uri="{02D57815-91ED-43cb-92C2-25804820EDAC}">
                        <c15:formulaRef>
                          <c15:sqref>Data!$N$1</c15:sqref>
                        </c15:formulaRef>
                      </c:ext>
                    </c:extLst>
                    <c:strCache>
                      <c:ptCount val="1"/>
                      <c:pt idx="0">
                        <c:v>M</c:v>
                      </c:pt>
                    </c:strCache>
                  </c:strRef>
                </c:tx>
                <c:marker>
                  <c:symbol val="none"/>
                </c:marker>
                <c:cat>
                  <c:strRef>
                    <c:extLst xmlns:c15="http://schemas.microsoft.com/office/drawing/2012/chart">
                      <c:ext xmlns:c15="http://schemas.microsoft.com/office/drawing/2012/chart" uri="{02D57815-91ED-43cb-92C2-25804820EDAC}">
                        <c15:formulaRef>
                          <c15:sqref>Data!$A$2:$A$14</c15:sqref>
                        </c15:formulaRef>
                      </c:ext>
                    </c:extLst>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extLst xmlns:c15="http://schemas.microsoft.com/office/drawing/2012/chart">
                      <c:ext xmlns:c15="http://schemas.microsoft.com/office/drawing/2012/chart" uri="{02D57815-91ED-43cb-92C2-25804820EDAC}">
                        <c15:formulaRef>
                          <c15:sqref>Data!$N$2:$N$14</c15:sqref>
                        </c15:formulaRef>
                      </c:ext>
                    </c:extLst>
                    <c:numCache>
                      <c:formatCode>0.00</c:formatCode>
                      <c:ptCount val="13"/>
                      <c:pt idx="0">
                        <c:v>0</c:v>
                      </c:pt>
                      <c:pt idx="1">
                        <c:v>4.4298109516244066</c:v>
                      </c:pt>
                      <c:pt idx="2">
                        <c:v>3.4758076866524732</c:v>
                      </c:pt>
                      <c:pt idx="3">
                        <c:v>0</c:v>
                      </c:pt>
                      <c:pt idx="4">
                        <c:v>0</c:v>
                      </c:pt>
                      <c:pt idx="5">
                        <c:v>8.970588235294116</c:v>
                      </c:pt>
                      <c:pt idx="6">
                        <c:v>4.2729591836734686</c:v>
                      </c:pt>
                      <c:pt idx="7">
                        <c:v>3.7162714636140604</c:v>
                      </c:pt>
                      <c:pt idx="8">
                        <c:v>6.9593956562795096</c:v>
                      </c:pt>
                      <c:pt idx="9">
                        <c:v>10</c:v>
                      </c:pt>
                      <c:pt idx="10">
                        <c:v>0.71782178217821779</c:v>
                      </c:pt>
                      <c:pt idx="11">
                        <c:v>1.0772833723653394</c:v>
                      </c:pt>
                      <c:pt idx="12">
                        <c:v>4.4570652950421472</c:v>
                      </c:pt>
                    </c:numCache>
                  </c:numRef>
                </c:val>
                <c:extLst xmlns:c15="http://schemas.microsoft.com/office/drawing/2012/chart">
                  <c:ext xmlns:c16="http://schemas.microsoft.com/office/drawing/2014/chart" uri="{C3380CC4-5D6E-409C-BE32-E72D297353CC}">
                    <c16:uniqueId val="{0000000D-D85B-4243-B9E8-AA627AB4128E}"/>
                  </c:ext>
                </c:extLst>
              </c15:ser>
            </c15:filteredRadarSeries>
            <c15:filteredRadarSeries>
              <c15:ser>
                <c:idx val="13"/>
                <c:order val="11"/>
                <c:tx>
                  <c:strRef>
                    <c:extLst xmlns:c15="http://schemas.microsoft.com/office/drawing/2012/chart">
                      <c:ext xmlns:c15="http://schemas.microsoft.com/office/drawing/2012/chart" uri="{02D57815-91ED-43cb-92C2-25804820EDAC}">
                        <c15:formulaRef>
                          <c15:sqref>Data!$O$1</c15:sqref>
                        </c15:formulaRef>
                      </c:ext>
                    </c:extLst>
                    <c:strCache>
                      <c:ptCount val="1"/>
                      <c:pt idx="0">
                        <c:v>N</c:v>
                      </c:pt>
                    </c:strCache>
                  </c:strRef>
                </c:tx>
                <c:marker>
                  <c:symbol val="none"/>
                </c:marker>
                <c:cat>
                  <c:strRef>
                    <c:extLst xmlns:c15="http://schemas.microsoft.com/office/drawing/2012/chart">
                      <c:ext xmlns:c15="http://schemas.microsoft.com/office/drawing/2012/chart" uri="{02D57815-91ED-43cb-92C2-25804820EDAC}">
                        <c15:formulaRef>
                          <c15:sqref>Data!$A$2:$A$14</c15:sqref>
                        </c15:formulaRef>
                      </c:ext>
                    </c:extLst>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extLst xmlns:c15="http://schemas.microsoft.com/office/drawing/2012/chart">
                      <c:ext xmlns:c15="http://schemas.microsoft.com/office/drawing/2012/chart" uri="{02D57815-91ED-43cb-92C2-25804820EDAC}">
                        <c15:formulaRef>
                          <c15:sqref>Data!$O$2:$O$14</c15:sqref>
                        </c15:formulaRef>
                      </c:ext>
                    </c:extLst>
                    <c:numCache>
                      <c:formatCode>0.00</c:formatCode>
                      <c:ptCount val="13"/>
                      <c:pt idx="0">
                        <c:v>2.8540009477239856</c:v>
                      </c:pt>
                      <c:pt idx="1">
                        <c:v>3.6837208952702327</c:v>
                      </c:pt>
                      <c:pt idx="2">
                        <c:v>3.76804690649685</c:v>
                      </c:pt>
                      <c:pt idx="3">
                        <c:v>2.6220603500614104</c:v>
                      </c:pt>
                      <c:pt idx="4">
                        <c:v>4.4262551588654215</c:v>
                      </c:pt>
                      <c:pt idx="5">
                        <c:v>7.3529411764705888</c:v>
                      </c:pt>
                      <c:pt idx="6">
                        <c:v>7.4149659863945585</c:v>
                      </c:pt>
                      <c:pt idx="7">
                        <c:v>7.1954210956663935</c:v>
                      </c:pt>
                      <c:pt idx="8">
                        <c:v>10</c:v>
                      </c:pt>
                      <c:pt idx="9">
                        <c:v>9.5277320153761682</c:v>
                      </c:pt>
                      <c:pt idx="10">
                        <c:v>8.7376237623762378</c:v>
                      </c:pt>
                      <c:pt idx="11">
                        <c:v>4.4730679156908666</c:v>
                      </c:pt>
                      <c:pt idx="12">
                        <c:v>6.5223603371910279</c:v>
                      </c:pt>
                    </c:numCache>
                  </c:numRef>
                </c:val>
                <c:extLst xmlns:c15="http://schemas.microsoft.com/office/drawing/2012/chart">
                  <c:ext xmlns:c16="http://schemas.microsoft.com/office/drawing/2014/chart" uri="{C3380CC4-5D6E-409C-BE32-E72D297353CC}">
                    <c16:uniqueId val="{0000000E-D85B-4243-B9E8-AA627AB4128E}"/>
                  </c:ext>
                </c:extLst>
              </c15:ser>
            </c15:filteredRadarSeries>
            <c15:filteredRadarSeries>
              <c15:ser>
                <c:idx val="15"/>
                <c:order val="13"/>
                <c:tx>
                  <c:strRef>
                    <c:extLst xmlns:c15="http://schemas.microsoft.com/office/drawing/2012/chart">
                      <c:ext xmlns:c15="http://schemas.microsoft.com/office/drawing/2012/chart" uri="{02D57815-91ED-43cb-92C2-25804820EDAC}">
                        <c15:formulaRef>
                          <c15:sqref>Data!$Q$1</c15:sqref>
                        </c15:formulaRef>
                      </c:ext>
                    </c:extLst>
                    <c:strCache>
                      <c:ptCount val="1"/>
                      <c:pt idx="0">
                        <c:v>P</c:v>
                      </c:pt>
                    </c:strCache>
                  </c:strRef>
                </c:tx>
                <c:marker>
                  <c:symbol val="none"/>
                </c:marker>
                <c:cat>
                  <c:strRef>
                    <c:extLst xmlns:c15="http://schemas.microsoft.com/office/drawing/2012/chart">
                      <c:ext xmlns:c15="http://schemas.microsoft.com/office/drawing/2012/chart" uri="{02D57815-91ED-43cb-92C2-25804820EDAC}">
                        <c15:formulaRef>
                          <c15:sqref>Data!$A$2:$A$14</c15:sqref>
                        </c15:formulaRef>
                      </c:ext>
                    </c:extLst>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extLst xmlns:c15="http://schemas.microsoft.com/office/drawing/2012/chart">
                      <c:ext xmlns:c15="http://schemas.microsoft.com/office/drawing/2012/chart" uri="{02D57815-91ED-43cb-92C2-25804820EDAC}">
                        <c15:formulaRef>
                          <c15:sqref>Data!$Q$2:$Q$14</c15:sqref>
                        </c15:formulaRef>
                      </c:ext>
                    </c:extLst>
                    <c:numCache>
                      <c:formatCode>0.00</c:formatCode>
                      <c:ptCount val="13"/>
                      <c:pt idx="0">
                        <c:v>6.7213336523546712</c:v>
                      </c:pt>
                      <c:pt idx="1">
                        <c:v>6.6872528529303832</c:v>
                      </c:pt>
                      <c:pt idx="2">
                        <c:v>7.0095481615414972</c:v>
                      </c:pt>
                      <c:pt idx="3">
                        <c:v>6.2797662218721859</c:v>
                      </c:pt>
                      <c:pt idx="4">
                        <c:v>7.4434581743938244</c:v>
                      </c:pt>
                      <c:pt idx="5">
                        <c:v>10</c:v>
                      </c:pt>
                      <c:pt idx="6">
                        <c:v>10</c:v>
                      </c:pt>
                      <c:pt idx="7">
                        <c:v>10</c:v>
                      </c:pt>
                      <c:pt idx="8">
                        <c:v>8.300283286118983</c:v>
                      </c:pt>
                      <c:pt idx="9">
                        <c:v>4.3492586490939029</c:v>
                      </c:pt>
                      <c:pt idx="10">
                        <c:v>5.9405940594059405</c:v>
                      </c:pt>
                      <c:pt idx="11">
                        <c:v>6.3466042154566749</c:v>
                      </c:pt>
                      <c:pt idx="12">
                        <c:v>4.6085155022146029</c:v>
                      </c:pt>
                    </c:numCache>
                  </c:numRef>
                </c:val>
                <c:extLst xmlns:c15="http://schemas.microsoft.com/office/drawing/2012/chart">
                  <c:ext xmlns:c16="http://schemas.microsoft.com/office/drawing/2014/chart" uri="{C3380CC4-5D6E-409C-BE32-E72D297353CC}">
                    <c16:uniqueId val="{0000000F-D85B-4243-B9E8-AA627AB4128E}"/>
                  </c:ext>
                </c:extLst>
              </c15:ser>
            </c15:filteredRadarSeries>
          </c:ext>
        </c:extLst>
      </c:radarChart>
      <c:catAx>
        <c:axId val="381947784"/>
        <c:scaling>
          <c:orientation val="minMax"/>
        </c:scaling>
        <c:delete val="0"/>
        <c:axPos val="b"/>
        <c:majorGridlines/>
        <c:numFmt formatCode="General" sourceLinked="1"/>
        <c:majorTickMark val="out"/>
        <c:minorTickMark val="none"/>
        <c:tickLblPos val="nextTo"/>
        <c:crossAx val="381954056"/>
        <c:crosses val="autoZero"/>
        <c:auto val="1"/>
        <c:lblAlgn val="ctr"/>
        <c:lblOffset val="100"/>
        <c:noMultiLvlLbl val="0"/>
      </c:catAx>
      <c:valAx>
        <c:axId val="381954056"/>
        <c:scaling>
          <c:orientation val="minMax"/>
          <c:max val="10"/>
          <c:min val="0"/>
        </c:scaling>
        <c:delete val="0"/>
        <c:axPos val="l"/>
        <c:majorGridlines>
          <c:spPr>
            <a:ln w="6350" cap="flat">
              <a:solidFill>
                <a:schemeClr val="tx1">
                  <a:alpha val="42000"/>
                </a:schemeClr>
              </a:solidFill>
            </a:ln>
          </c:spPr>
        </c:majorGridlines>
        <c:numFmt formatCode="0.00" sourceLinked="1"/>
        <c:majorTickMark val="out"/>
        <c:minorTickMark val="none"/>
        <c:tickLblPos val="nextTo"/>
        <c:crossAx val="381947784"/>
        <c:crosses val="autoZero"/>
        <c:crossBetween val="between"/>
      </c:valAx>
      <c:spPr>
        <a:solidFill>
          <a:schemeClr val="bg2">
            <a:alpha val="16000"/>
          </a:schemeClr>
        </a:solidFill>
      </c:spPr>
    </c:plotArea>
    <c:legend>
      <c:legendPos val="r"/>
      <c:layout>
        <c:manualLayout>
          <c:xMode val="edge"/>
          <c:yMode val="edge"/>
          <c:x val="0.83199434195006938"/>
          <c:y val="2.7484232956160037E-2"/>
          <c:w val="7.1027097642443554E-2"/>
          <c:h val="0.25100158872694617"/>
        </c:manualLayout>
      </c:layout>
      <c:overlay val="0"/>
    </c:legend>
    <c:plotVisOnly val="1"/>
    <c:dispBlanksAs val="gap"/>
    <c:showDLblsOverMax val="0"/>
  </c:chart>
  <c:spPr>
    <a:no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4"/>
          <c:order val="3"/>
          <c:tx>
            <c:strRef>
              <c:f>Data!$F$1</c:f>
              <c:strCache>
                <c:ptCount val="1"/>
                <c:pt idx="0">
                  <c:v>E</c:v>
                </c:pt>
              </c:strCache>
            </c:strRef>
          </c:tx>
          <c:spPr>
            <a:ln w="22225">
              <a:solidFill>
                <a:srgbClr val="FFC000"/>
              </a:solidFill>
            </a:ln>
          </c:spPr>
          <c:marker>
            <c:symbol val="none"/>
          </c:marker>
          <c:cat>
            <c:strRef>
              <c:f>Data!$A$2:$A$14</c:f>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f>Data!$F$2:$F$14</c:f>
              <c:numCache>
                <c:formatCode>0.00</c:formatCode>
                <c:ptCount val="13"/>
                <c:pt idx="0">
                  <c:v>0.63084460217578964</c:v>
                </c:pt>
                <c:pt idx="1">
                  <c:v>0</c:v>
                </c:pt>
                <c:pt idx="2">
                  <c:v>0</c:v>
                </c:pt>
                <c:pt idx="3">
                  <c:v>0</c:v>
                </c:pt>
                <c:pt idx="4">
                  <c:v>3.9286315031027232</c:v>
                </c:pt>
                <c:pt idx="5">
                  <c:v>7.2058823529411775</c:v>
                </c:pt>
                <c:pt idx="6">
                  <c:v>8.3163265306122476</c:v>
                </c:pt>
                <c:pt idx="7">
                  <c:v>9.4521668029435801</c:v>
                </c:pt>
                <c:pt idx="8">
                  <c:v>7.8281397544853659</c:v>
                </c:pt>
                <c:pt idx="9">
                  <c:v>4.4481054365733144</c:v>
                </c:pt>
                <c:pt idx="10">
                  <c:v>10</c:v>
                </c:pt>
                <c:pt idx="11">
                  <c:v>10</c:v>
                </c:pt>
                <c:pt idx="12">
                  <c:v>5.234319188455494</c:v>
                </c:pt>
              </c:numCache>
            </c:numRef>
          </c:val>
          <c:extLst>
            <c:ext xmlns:c16="http://schemas.microsoft.com/office/drawing/2014/chart" uri="{C3380CC4-5D6E-409C-BE32-E72D297353CC}">
              <c16:uniqueId val="{00000001-F8B2-47C4-B1B6-C5C2D0D895A5}"/>
            </c:ext>
          </c:extLst>
        </c:ser>
        <c:ser>
          <c:idx val="5"/>
          <c:order val="4"/>
          <c:tx>
            <c:strRef>
              <c:f>Data!$G$1</c:f>
              <c:strCache>
                <c:ptCount val="1"/>
                <c:pt idx="0">
                  <c:v>F</c:v>
                </c:pt>
              </c:strCache>
            </c:strRef>
          </c:tx>
          <c:spPr>
            <a:ln>
              <a:solidFill>
                <a:srgbClr val="00B050"/>
              </a:solidFill>
            </a:ln>
          </c:spPr>
          <c:marker>
            <c:symbol val="none"/>
          </c:marker>
          <c:cat>
            <c:strRef>
              <c:f>Data!$A$2:$A$14</c:f>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f>Data!$G$2:$G$14</c:f>
              <c:numCache>
                <c:formatCode>0.00</c:formatCode>
                <c:ptCount val="13"/>
                <c:pt idx="0">
                  <c:v>4.135133735865951</c:v>
                </c:pt>
                <c:pt idx="1">
                  <c:v>5.1790781221296118</c:v>
                </c:pt>
                <c:pt idx="2">
                  <c:v>3.76804690649685</c:v>
                </c:pt>
                <c:pt idx="3">
                  <c:v>4.6095479207915622</c:v>
                </c:pt>
                <c:pt idx="4">
                  <c:v>6.4316711871439232</c:v>
                </c:pt>
                <c:pt idx="5">
                  <c:v>8.3823529411764692</c:v>
                </c:pt>
                <c:pt idx="6">
                  <c:v>9.8894557823129219</c:v>
                </c:pt>
                <c:pt idx="7">
                  <c:v>9.2559280457890463</c:v>
                </c:pt>
                <c:pt idx="8">
                  <c:v>8.9612842304060454</c:v>
                </c:pt>
                <c:pt idx="9">
                  <c:v>6.5403624382207521</c:v>
                </c:pt>
                <c:pt idx="10">
                  <c:v>5.8168316831683162</c:v>
                </c:pt>
                <c:pt idx="11">
                  <c:v>5.0117096018735365</c:v>
                </c:pt>
                <c:pt idx="12">
                  <c:v>2.8446920988712678</c:v>
                </c:pt>
              </c:numCache>
            </c:numRef>
          </c:val>
          <c:extLst>
            <c:ext xmlns:c16="http://schemas.microsoft.com/office/drawing/2014/chart" uri="{C3380CC4-5D6E-409C-BE32-E72D297353CC}">
              <c16:uniqueId val="{00000002-F8B2-47C4-B1B6-C5C2D0D895A5}"/>
            </c:ext>
          </c:extLst>
        </c:ser>
        <c:ser>
          <c:idx val="13"/>
          <c:order val="12"/>
          <c:tx>
            <c:strRef>
              <c:f>Data!$O$1</c:f>
              <c:strCache>
                <c:ptCount val="1"/>
                <c:pt idx="0">
                  <c:v>N</c:v>
                </c:pt>
              </c:strCache>
            </c:strRef>
          </c:tx>
          <c:spPr>
            <a:ln>
              <a:solidFill>
                <a:srgbClr val="FF0000"/>
              </a:solidFill>
            </a:ln>
          </c:spPr>
          <c:marker>
            <c:symbol val="none"/>
          </c:marker>
          <c:cat>
            <c:strRef>
              <c:f>Data!$A$2:$A$14</c:f>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f>Data!$O$2:$O$14</c:f>
              <c:numCache>
                <c:formatCode>0.00</c:formatCode>
                <c:ptCount val="13"/>
                <c:pt idx="0">
                  <c:v>2.8540009477239856</c:v>
                </c:pt>
                <c:pt idx="1">
                  <c:v>3.6837208952702327</c:v>
                </c:pt>
                <c:pt idx="2">
                  <c:v>3.76804690649685</c:v>
                </c:pt>
                <c:pt idx="3">
                  <c:v>2.6220603500614104</c:v>
                </c:pt>
                <c:pt idx="4">
                  <c:v>4.4262551588654215</c:v>
                </c:pt>
                <c:pt idx="5">
                  <c:v>7.3529411764705888</c:v>
                </c:pt>
                <c:pt idx="6">
                  <c:v>7.4149659863945585</c:v>
                </c:pt>
                <c:pt idx="7">
                  <c:v>7.1954210956663935</c:v>
                </c:pt>
                <c:pt idx="8">
                  <c:v>10</c:v>
                </c:pt>
                <c:pt idx="9">
                  <c:v>9.5277320153761682</c:v>
                </c:pt>
                <c:pt idx="10">
                  <c:v>8.7376237623762378</c:v>
                </c:pt>
                <c:pt idx="11">
                  <c:v>4.4730679156908666</c:v>
                </c:pt>
                <c:pt idx="12">
                  <c:v>6.5223603371910279</c:v>
                </c:pt>
              </c:numCache>
            </c:numRef>
          </c:val>
          <c:extLst>
            <c:ext xmlns:c16="http://schemas.microsoft.com/office/drawing/2014/chart" uri="{C3380CC4-5D6E-409C-BE32-E72D297353CC}">
              <c16:uniqueId val="{00000003-F8B2-47C4-B1B6-C5C2D0D895A5}"/>
            </c:ext>
          </c:extLst>
        </c:ser>
        <c:ser>
          <c:idx val="15"/>
          <c:order val="14"/>
          <c:tx>
            <c:strRef>
              <c:f>Data!$Q$1</c:f>
              <c:strCache>
                <c:ptCount val="1"/>
                <c:pt idx="0">
                  <c:v>P</c:v>
                </c:pt>
              </c:strCache>
            </c:strRef>
          </c:tx>
          <c:spPr>
            <a:ln>
              <a:solidFill>
                <a:schemeClr val="tx1">
                  <a:lumMod val="50000"/>
                  <a:lumOff val="50000"/>
                </a:schemeClr>
              </a:solidFill>
            </a:ln>
          </c:spPr>
          <c:marker>
            <c:symbol val="none"/>
          </c:marker>
          <c:cat>
            <c:strRef>
              <c:f>Data!$A$2:$A$14</c:f>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f>Data!$Q$2:$Q$14</c:f>
              <c:numCache>
                <c:formatCode>0.00</c:formatCode>
                <c:ptCount val="13"/>
                <c:pt idx="0">
                  <c:v>6.7213336523546712</c:v>
                </c:pt>
                <c:pt idx="1">
                  <c:v>6.6872528529303832</c:v>
                </c:pt>
                <c:pt idx="2">
                  <c:v>7.0095481615414972</c:v>
                </c:pt>
                <c:pt idx="3">
                  <c:v>6.2797662218721859</c:v>
                </c:pt>
                <c:pt idx="4">
                  <c:v>7.4434581743938244</c:v>
                </c:pt>
                <c:pt idx="5">
                  <c:v>10</c:v>
                </c:pt>
                <c:pt idx="6">
                  <c:v>10</c:v>
                </c:pt>
                <c:pt idx="7">
                  <c:v>10</c:v>
                </c:pt>
                <c:pt idx="8">
                  <c:v>8.300283286118983</c:v>
                </c:pt>
                <c:pt idx="9">
                  <c:v>4.3492586490939029</c:v>
                </c:pt>
                <c:pt idx="10">
                  <c:v>5.9405940594059405</c:v>
                </c:pt>
                <c:pt idx="11">
                  <c:v>6.3466042154566749</c:v>
                </c:pt>
                <c:pt idx="12">
                  <c:v>4.6085155022146029</c:v>
                </c:pt>
              </c:numCache>
            </c:numRef>
          </c:val>
          <c:extLst>
            <c:ext xmlns:c16="http://schemas.microsoft.com/office/drawing/2014/chart" uri="{C3380CC4-5D6E-409C-BE32-E72D297353CC}">
              <c16:uniqueId val="{00000004-F8B2-47C4-B1B6-C5C2D0D895A5}"/>
            </c:ext>
          </c:extLst>
        </c:ser>
        <c:dLbls>
          <c:showLegendKey val="0"/>
          <c:showVal val="0"/>
          <c:showCatName val="0"/>
          <c:showSerName val="0"/>
          <c:showPercent val="0"/>
          <c:showBubbleSize val="0"/>
        </c:dLbls>
        <c:axId val="381951312"/>
        <c:axId val="381950528"/>
        <c:extLst>
          <c:ext xmlns:c15="http://schemas.microsoft.com/office/drawing/2012/chart" uri="{02D57815-91ED-43cb-92C2-25804820EDAC}">
            <c15:filteredRadarSeries>
              <c15:ser>
                <c:idx val="0"/>
                <c:order val="0"/>
                <c:tx>
                  <c:strRef>
                    <c:extLst>
                      <c:ext uri="{02D57815-91ED-43cb-92C2-25804820EDAC}">
                        <c15:formulaRef>
                          <c15:sqref>Data!$B$1</c15:sqref>
                        </c15:formulaRef>
                      </c:ext>
                    </c:extLst>
                    <c:strCache>
                      <c:ptCount val="1"/>
                      <c:pt idx="0">
                        <c:v>A</c:v>
                      </c:pt>
                    </c:strCache>
                  </c:strRef>
                </c:tx>
                <c:spPr>
                  <a:ln w="22225" cmpd="sng">
                    <a:solidFill>
                      <a:srgbClr val="37DEFF"/>
                    </a:solidFill>
                    <a:prstDash val="solid"/>
                  </a:ln>
                </c:spPr>
                <c:marker>
                  <c:symbol val="none"/>
                </c:marker>
                <c:cat>
                  <c:strRef>
                    <c:extLst>
                      <c:ext uri="{02D57815-91ED-43cb-92C2-25804820EDAC}">
                        <c15:formulaRef>
                          <c15:sqref>Data!$A$2:$A$14</c15:sqref>
                        </c15:formulaRef>
                      </c:ext>
                    </c:extLst>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extLst>
                      <c:ext uri="{02D57815-91ED-43cb-92C2-25804820EDAC}">
                        <c15:formulaRef>
                          <c15:sqref>Data!$B$2:$B$14</c15:sqref>
                        </c15:formulaRef>
                      </c:ext>
                    </c:extLst>
                    <c:numCache>
                      <c:formatCode>0.00</c:formatCode>
                      <c:ptCount val="13"/>
                      <c:pt idx="0">
                        <c:v>3.814109522450142</c:v>
                      </c:pt>
                      <c:pt idx="1">
                        <c:v>4.1807625854583961</c:v>
                      </c:pt>
                      <c:pt idx="2">
                        <c:v>4.0606894932324265</c:v>
                      </c:pt>
                      <c:pt idx="3">
                        <c:v>4.2770369677351594</c:v>
                      </c:pt>
                      <c:pt idx="4">
                        <c:v>6.6840453674396834</c:v>
                      </c:pt>
                      <c:pt idx="5">
                        <c:v>7.5000000000000009</c:v>
                      </c:pt>
                      <c:pt idx="6">
                        <c:v>8.0952380952380931</c:v>
                      </c:pt>
                      <c:pt idx="7">
                        <c:v>7.4243663123466881</c:v>
                      </c:pt>
                      <c:pt idx="8">
                        <c:v>7.1388101983002841</c:v>
                      </c:pt>
                      <c:pt idx="9">
                        <c:v>6.1175178473366252</c:v>
                      </c:pt>
                      <c:pt idx="10">
                        <c:v>3.7623762376237622</c:v>
                      </c:pt>
                      <c:pt idx="11">
                        <c:v>4.8711943793911008</c:v>
                      </c:pt>
                      <c:pt idx="12">
                        <c:v>2.7546792398914102</c:v>
                      </c:pt>
                    </c:numCache>
                  </c:numRef>
                </c:val>
                <c:extLst>
                  <c:ext xmlns:c16="http://schemas.microsoft.com/office/drawing/2014/chart" uri="{C3380CC4-5D6E-409C-BE32-E72D297353CC}">
                    <c16:uniqueId val="{00000005-F8B2-47C4-B1B6-C5C2D0D895A5}"/>
                  </c:ext>
                </c:extLst>
              </c15:ser>
            </c15:filteredRadarSeries>
            <c15:filteredRadarSeries>
              <c15:ser>
                <c:idx val="1"/>
                <c:order val="1"/>
                <c:tx>
                  <c:strRef>
                    <c:extLst xmlns:c15="http://schemas.microsoft.com/office/drawing/2012/chart">
                      <c:ext xmlns:c15="http://schemas.microsoft.com/office/drawing/2012/chart" uri="{02D57815-91ED-43cb-92C2-25804820EDAC}">
                        <c15:formulaRef>
                          <c15:sqref>Data!$C$1</c15:sqref>
                        </c15:formulaRef>
                      </c:ext>
                    </c:extLst>
                    <c:strCache>
                      <c:ptCount val="1"/>
                      <c:pt idx="0">
                        <c:v>B</c:v>
                      </c:pt>
                    </c:strCache>
                  </c:strRef>
                </c:tx>
                <c:spPr>
                  <a:ln w="22225">
                    <a:solidFill>
                      <a:srgbClr val="2259C8"/>
                    </a:solidFill>
                  </a:ln>
                </c:spPr>
                <c:marker>
                  <c:symbol val="none"/>
                </c:marker>
                <c:cat>
                  <c:strRef>
                    <c:extLst xmlns:c15="http://schemas.microsoft.com/office/drawing/2012/chart">
                      <c:ext xmlns:c15="http://schemas.microsoft.com/office/drawing/2012/chart" uri="{02D57815-91ED-43cb-92C2-25804820EDAC}">
                        <c15:formulaRef>
                          <c15:sqref>Data!$A$2:$A$14</c15:sqref>
                        </c15:formulaRef>
                      </c:ext>
                    </c:extLst>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extLst xmlns:c15="http://schemas.microsoft.com/office/drawing/2012/chart">
                      <c:ext xmlns:c15="http://schemas.microsoft.com/office/drawing/2012/chart" uri="{02D57815-91ED-43cb-92C2-25804820EDAC}">
                        <c15:formulaRef>
                          <c15:sqref>Data!$C$2:$C$14</c15:sqref>
                        </c15:formulaRef>
                      </c:ext>
                    </c:extLst>
                    <c:numCache>
                      <c:formatCode>0.00</c:formatCode>
                      <c:ptCount val="13"/>
                      <c:pt idx="0">
                        <c:v>3.493580335002985</c:v>
                      </c:pt>
                      <c:pt idx="1">
                        <c:v>5.1790781221296118</c:v>
                      </c:pt>
                      <c:pt idx="2">
                        <c:v>4.6471892321815469</c:v>
                      </c:pt>
                      <c:pt idx="3">
                        <c:v>3.6135353061143394</c:v>
                      </c:pt>
                      <c:pt idx="4">
                        <c:v>6.4316711871439232</c:v>
                      </c:pt>
                      <c:pt idx="5">
                        <c:v>5.8823529411764692</c:v>
                      </c:pt>
                      <c:pt idx="6">
                        <c:v>7.4744897959183678</c:v>
                      </c:pt>
                      <c:pt idx="7">
                        <c:v>7.6737530662305806</c:v>
                      </c:pt>
                      <c:pt idx="8">
                        <c:v>9.2036512433112989</c:v>
                      </c:pt>
                      <c:pt idx="9">
                        <c:v>9.1598023064250409</c:v>
                      </c:pt>
                      <c:pt idx="10">
                        <c:v>3.0198019801980198</c:v>
                      </c:pt>
                      <c:pt idx="11">
                        <c:v>0</c:v>
                      </c:pt>
                      <c:pt idx="12">
                        <c:v>0</c:v>
                      </c:pt>
                    </c:numCache>
                  </c:numRef>
                </c:val>
                <c:extLst xmlns:c15="http://schemas.microsoft.com/office/drawing/2012/chart">
                  <c:ext xmlns:c16="http://schemas.microsoft.com/office/drawing/2014/chart" uri="{C3380CC4-5D6E-409C-BE32-E72D297353CC}">
                    <c16:uniqueId val="{00000006-F8B2-47C4-B1B6-C5C2D0D895A5}"/>
                  </c:ext>
                </c:extLst>
              </c15:ser>
            </c15:filteredRadarSeries>
            <c15:filteredRadarSeries>
              <c15:ser>
                <c:idx val="2"/>
                <c:order val="2"/>
                <c:tx>
                  <c:strRef>
                    <c:extLst xmlns:c15="http://schemas.microsoft.com/office/drawing/2012/chart">
                      <c:ext xmlns:c15="http://schemas.microsoft.com/office/drawing/2012/chart" uri="{02D57815-91ED-43cb-92C2-25804820EDAC}">
                        <c15:formulaRef>
                          <c15:sqref>Data!$D$1</c15:sqref>
                        </c15:formulaRef>
                      </c:ext>
                    </c:extLst>
                    <c:strCache>
                      <c:ptCount val="1"/>
                      <c:pt idx="0">
                        <c:v>C</c:v>
                      </c:pt>
                    </c:strCache>
                  </c:strRef>
                </c:tx>
                <c:spPr>
                  <a:ln w="22225">
                    <a:solidFill>
                      <a:srgbClr val="00F22E"/>
                    </a:solidFill>
                  </a:ln>
                </c:spPr>
                <c:marker>
                  <c:symbol val="none"/>
                </c:marker>
                <c:cat>
                  <c:strRef>
                    <c:extLst xmlns:c15="http://schemas.microsoft.com/office/drawing/2012/chart">
                      <c:ext xmlns:c15="http://schemas.microsoft.com/office/drawing/2012/chart" uri="{02D57815-91ED-43cb-92C2-25804820EDAC}">
                        <c15:formulaRef>
                          <c15:sqref>Data!$A$2:$A$14</c15:sqref>
                        </c15:formulaRef>
                      </c:ext>
                    </c:extLst>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extLst xmlns:c15="http://schemas.microsoft.com/office/drawing/2012/chart">
                      <c:ext xmlns:c15="http://schemas.microsoft.com/office/drawing/2012/chart" uri="{02D57815-91ED-43cb-92C2-25804820EDAC}">
                        <c15:formulaRef>
                          <c15:sqref>Data!$D$2:$D$14</c15:sqref>
                        </c15:formulaRef>
                      </c:ext>
                    </c:extLst>
                    <c:numCache>
                      <c:formatCode>0.00</c:formatCode>
                      <c:ptCount val="13"/>
                      <c:pt idx="0">
                        <c:v>3.1735446491944996</c:v>
                      </c:pt>
                      <c:pt idx="1">
                        <c:v>3.93206623123461</c:v>
                      </c:pt>
                      <c:pt idx="2">
                        <c:v>2.8925349104586271</c:v>
                      </c:pt>
                      <c:pt idx="3">
                        <c:v>2.292569936723492</c:v>
                      </c:pt>
                      <c:pt idx="4">
                        <c:v>5.1754744710814151</c:v>
                      </c:pt>
                      <c:pt idx="5">
                        <c:v>6.617647058823529</c:v>
                      </c:pt>
                      <c:pt idx="6">
                        <c:v>8.4566326530612255</c:v>
                      </c:pt>
                      <c:pt idx="7">
                        <c:v>9.0842191332788254</c:v>
                      </c:pt>
                      <c:pt idx="8">
                        <c:v>6.342461441611583</c:v>
                      </c:pt>
                      <c:pt idx="9">
                        <c:v>6.3646348160351449</c:v>
                      </c:pt>
                      <c:pt idx="10">
                        <c:v>0</c:v>
                      </c:pt>
                      <c:pt idx="11">
                        <c:v>0.44496487119437939</c:v>
                      </c:pt>
                      <c:pt idx="12">
                        <c:v>5.1621660237176688</c:v>
                      </c:pt>
                    </c:numCache>
                  </c:numRef>
                </c:val>
                <c:extLst xmlns:c15="http://schemas.microsoft.com/office/drawing/2012/chart">
                  <c:ext xmlns:c16="http://schemas.microsoft.com/office/drawing/2014/chart" uri="{C3380CC4-5D6E-409C-BE32-E72D297353CC}">
                    <c16:uniqueId val="{00000007-F8B2-47C4-B1B6-C5C2D0D895A5}"/>
                  </c:ext>
                </c:extLst>
              </c15:ser>
            </c15:filteredRadarSeries>
            <c15:filteredRadarSeries>
              <c15:ser>
                <c:idx val="6"/>
                <c:order val="5"/>
                <c:tx>
                  <c:strRef>
                    <c:extLst xmlns:c15="http://schemas.microsoft.com/office/drawing/2012/chart">
                      <c:ext xmlns:c15="http://schemas.microsoft.com/office/drawing/2012/chart" uri="{02D57815-91ED-43cb-92C2-25804820EDAC}">
                        <c15:formulaRef>
                          <c15:sqref>Data!$H$1</c15:sqref>
                        </c15:formulaRef>
                      </c:ext>
                    </c:extLst>
                    <c:strCache>
                      <c:ptCount val="1"/>
                      <c:pt idx="0">
                        <c:v>G</c:v>
                      </c:pt>
                    </c:strCache>
                  </c:strRef>
                </c:tx>
                <c:marker>
                  <c:symbol val="none"/>
                </c:marker>
                <c:cat>
                  <c:strRef>
                    <c:extLst xmlns:c15="http://schemas.microsoft.com/office/drawing/2012/chart">
                      <c:ext xmlns:c15="http://schemas.microsoft.com/office/drawing/2012/chart" uri="{02D57815-91ED-43cb-92C2-25804820EDAC}">
                        <c15:formulaRef>
                          <c15:sqref>Data!$A$2:$A$14</c15:sqref>
                        </c15:formulaRef>
                      </c:ext>
                    </c:extLst>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extLst xmlns:c15="http://schemas.microsoft.com/office/drawing/2012/chart">
                      <c:ext xmlns:c15="http://schemas.microsoft.com/office/drawing/2012/chart" uri="{02D57815-91ED-43cb-92C2-25804820EDAC}">
                        <c15:formulaRef>
                          <c15:sqref>Data!$H$2:$H$14</c15:sqref>
                        </c15:formulaRef>
                      </c:ext>
                    </c:extLst>
                    <c:numCache>
                      <c:formatCode>0.00</c:formatCode>
                      <c:ptCount val="13"/>
                      <c:pt idx="0">
                        <c:v>7.6995149251638741</c:v>
                      </c:pt>
                      <c:pt idx="1">
                        <c:v>6.9398769326804448</c:v>
                      </c:pt>
                      <c:pt idx="2">
                        <c:v>6.1205761236291236</c:v>
                      </c:pt>
                      <c:pt idx="3">
                        <c:v>6.2797662218721859</c:v>
                      </c:pt>
                      <c:pt idx="4">
                        <c:v>8.7168501431983394</c:v>
                      </c:pt>
                      <c:pt idx="5">
                        <c:v>4.7058823529411749</c:v>
                      </c:pt>
                      <c:pt idx="6">
                        <c:v>6.5518707482993204</c:v>
                      </c:pt>
                      <c:pt idx="7">
                        <c:v>7.5592804578904325</c:v>
                      </c:pt>
                      <c:pt idx="8">
                        <c:v>5.1022977651872843</c:v>
                      </c:pt>
                      <c:pt idx="9">
                        <c:v>5.4750137287204801</c:v>
                      </c:pt>
                      <c:pt idx="10">
                        <c:v>9.3069306930693081</c:v>
                      </c:pt>
                      <c:pt idx="11">
                        <c:v>6.0187353629976581</c:v>
                      </c:pt>
                      <c:pt idx="12">
                        <c:v>2.7061008715530779</c:v>
                      </c:pt>
                    </c:numCache>
                  </c:numRef>
                </c:val>
                <c:extLst xmlns:c15="http://schemas.microsoft.com/office/drawing/2012/chart">
                  <c:ext xmlns:c16="http://schemas.microsoft.com/office/drawing/2014/chart" uri="{C3380CC4-5D6E-409C-BE32-E72D297353CC}">
                    <c16:uniqueId val="{00000008-F8B2-47C4-B1B6-C5C2D0D895A5}"/>
                  </c:ext>
                </c:extLst>
              </c15:ser>
            </c15:filteredRadarSeries>
            <c15:filteredRadarSeries>
              <c15:ser>
                <c:idx val="7"/>
                <c:order val="6"/>
                <c:tx>
                  <c:strRef>
                    <c:extLst xmlns:c15="http://schemas.microsoft.com/office/drawing/2012/chart">
                      <c:ext xmlns:c15="http://schemas.microsoft.com/office/drawing/2012/chart" uri="{02D57815-91ED-43cb-92C2-25804820EDAC}">
                        <c15:formulaRef>
                          <c15:sqref>Data!$I$1</c15:sqref>
                        </c15:formulaRef>
                      </c:ext>
                    </c:extLst>
                    <c:strCache>
                      <c:ptCount val="1"/>
                      <c:pt idx="0">
                        <c:v>H</c:v>
                      </c:pt>
                    </c:strCache>
                  </c:strRef>
                </c:tx>
                <c:marker>
                  <c:symbol val="none"/>
                </c:marker>
                <c:cat>
                  <c:strRef>
                    <c:extLst xmlns:c15="http://schemas.microsoft.com/office/drawing/2012/chart">
                      <c:ext xmlns:c15="http://schemas.microsoft.com/office/drawing/2012/chart" uri="{02D57815-91ED-43cb-92C2-25804820EDAC}">
                        <c15:formulaRef>
                          <c15:sqref>Data!$A$2:$A$14</c15:sqref>
                        </c15:formulaRef>
                      </c:ext>
                    </c:extLst>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extLst xmlns:c15="http://schemas.microsoft.com/office/drawing/2012/chart">
                      <c:ext xmlns:c15="http://schemas.microsoft.com/office/drawing/2012/chart" uri="{02D57815-91ED-43cb-92C2-25804820EDAC}">
                        <c15:formulaRef>
                          <c15:sqref>Data!$I$2:$I$14</c15:sqref>
                        </c15:formulaRef>
                      </c:ext>
                    </c:extLst>
                    <c:numCache>
                      <c:formatCode>0.00</c:formatCode>
                      <c:ptCount val="13"/>
                      <c:pt idx="0">
                        <c:v>9.0109586247249034</c:v>
                      </c:pt>
                      <c:pt idx="1">
                        <c:v>9.7429471546896238</c:v>
                      </c:pt>
                      <c:pt idx="2">
                        <c:v>7.9022632506501438</c:v>
                      </c:pt>
                      <c:pt idx="3">
                        <c:v>7.2880848276715646</c:v>
                      </c:pt>
                      <c:pt idx="4">
                        <c:v>6.6840453674396834</c:v>
                      </c:pt>
                      <c:pt idx="5">
                        <c:v>5.4411764705882337</c:v>
                      </c:pt>
                      <c:pt idx="6">
                        <c:v>6.8494897959183687</c:v>
                      </c:pt>
                      <c:pt idx="7">
                        <c:v>5.9362224039247744</c:v>
                      </c:pt>
                      <c:pt idx="8">
                        <c:v>2.4645892351274785</c:v>
                      </c:pt>
                      <c:pt idx="9">
                        <c:v>1.5815485996705076</c:v>
                      </c:pt>
                      <c:pt idx="10">
                        <c:v>3.8366336633663369</c:v>
                      </c:pt>
                      <c:pt idx="11">
                        <c:v>1.1709601873536299</c:v>
                      </c:pt>
                      <c:pt idx="12">
                        <c:v>4.2720388626946697</c:v>
                      </c:pt>
                    </c:numCache>
                  </c:numRef>
                </c:val>
                <c:extLst xmlns:c15="http://schemas.microsoft.com/office/drawing/2012/chart">
                  <c:ext xmlns:c16="http://schemas.microsoft.com/office/drawing/2014/chart" uri="{C3380CC4-5D6E-409C-BE32-E72D297353CC}">
                    <c16:uniqueId val="{00000009-F8B2-47C4-B1B6-C5C2D0D895A5}"/>
                  </c:ext>
                </c:extLst>
              </c15:ser>
            </c15:filteredRadarSeries>
            <c15:filteredRadarSeries>
              <c15:ser>
                <c:idx val="8"/>
                <c:order val="7"/>
                <c:tx>
                  <c:strRef>
                    <c:extLst xmlns:c15="http://schemas.microsoft.com/office/drawing/2012/chart">
                      <c:ext xmlns:c15="http://schemas.microsoft.com/office/drawing/2012/chart" uri="{02D57815-91ED-43cb-92C2-25804820EDAC}">
                        <c15:formulaRef>
                          <c15:sqref>Data!$J$1</c15:sqref>
                        </c15:formulaRef>
                      </c:ext>
                    </c:extLst>
                    <c:strCache>
                      <c:ptCount val="1"/>
                      <c:pt idx="0">
                        <c:v>I</c:v>
                      </c:pt>
                    </c:strCache>
                  </c:strRef>
                </c:tx>
                <c:marker>
                  <c:symbol val="none"/>
                </c:marker>
                <c:cat>
                  <c:strRef>
                    <c:extLst xmlns:c15="http://schemas.microsoft.com/office/drawing/2012/chart">
                      <c:ext xmlns:c15="http://schemas.microsoft.com/office/drawing/2012/chart" uri="{02D57815-91ED-43cb-92C2-25804820EDAC}">
                        <c15:formulaRef>
                          <c15:sqref>Data!$A$2:$A$14</c15:sqref>
                        </c15:formulaRef>
                      </c:ext>
                    </c:extLst>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extLst xmlns:c15="http://schemas.microsoft.com/office/drawing/2012/chart">
                      <c:ext xmlns:c15="http://schemas.microsoft.com/office/drawing/2012/chart" uri="{02D57815-91ED-43cb-92C2-25804820EDAC}">
                        <c15:formulaRef>
                          <c15:sqref>Data!$J$2:$J$14</c15:sqref>
                        </c15:formulaRef>
                      </c:ext>
                    </c:extLst>
                    <c:numCache>
                      <c:formatCode>0.00</c:formatCode>
                      <c:ptCount val="13"/>
                      <c:pt idx="0">
                        <c:v>10</c:v>
                      </c:pt>
                      <c:pt idx="1">
                        <c:v>10</c:v>
                      </c:pt>
                      <c:pt idx="2">
                        <c:v>10</c:v>
                      </c:pt>
                      <c:pt idx="3">
                        <c:v>8.3010969427271881</c:v>
                      </c:pt>
                      <c:pt idx="4">
                        <c:v>10</c:v>
                      </c:pt>
                      <c:pt idx="5">
                        <c:v>9.2647058823529402</c:v>
                      </c:pt>
                      <c:pt idx="6">
                        <c:v>8.7840136054421762</c:v>
                      </c:pt>
                      <c:pt idx="7">
                        <c:v>8.1888798037612389</c:v>
                      </c:pt>
                      <c:pt idx="8">
                        <c:v>4.0604343720491034</c:v>
                      </c:pt>
                      <c:pt idx="9">
                        <c:v>1.4717188358045061</c:v>
                      </c:pt>
                      <c:pt idx="10">
                        <c:v>7.0544554455445541</c:v>
                      </c:pt>
                      <c:pt idx="11">
                        <c:v>4.6370023419203745</c:v>
                      </c:pt>
                      <c:pt idx="12">
                        <c:v>5.9537076725246436</c:v>
                      </c:pt>
                    </c:numCache>
                  </c:numRef>
                </c:val>
                <c:extLst xmlns:c15="http://schemas.microsoft.com/office/drawing/2012/chart">
                  <c:ext xmlns:c16="http://schemas.microsoft.com/office/drawing/2014/chart" uri="{C3380CC4-5D6E-409C-BE32-E72D297353CC}">
                    <c16:uniqueId val="{0000000A-F8B2-47C4-B1B6-C5C2D0D895A5}"/>
                  </c:ext>
                </c:extLst>
              </c15:ser>
            </c15:filteredRadarSeries>
            <c15:filteredRadarSeries>
              <c15:ser>
                <c:idx val="9"/>
                <c:order val="8"/>
                <c:tx>
                  <c:strRef>
                    <c:extLst xmlns:c15="http://schemas.microsoft.com/office/drawing/2012/chart">
                      <c:ext xmlns:c15="http://schemas.microsoft.com/office/drawing/2012/chart" uri="{02D57815-91ED-43cb-92C2-25804820EDAC}">
                        <c15:formulaRef>
                          <c15:sqref>Data!$K$1</c15:sqref>
                        </c15:formulaRef>
                      </c:ext>
                    </c:extLst>
                    <c:strCache>
                      <c:ptCount val="1"/>
                      <c:pt idx="0">
                        <c:v>J</c:v>
                      </c:pt>
                    </c:strCache>
                  </c:strRef>
                </c:tx>
                <c:marker>
                  <c:symbol val="none"/>
                </c:marker>
                <c:cat>
                  <c:strRef>
                    <c:extLst xmlns:c15="http://schemas.microsoft.com/office/drawing/2012/chart">
                      <c:ext xmlns:c15="http://schemas.microsoft.com/office/drawing/2012/chart" uri="{02D57815-91ED-43cb-92C2-25804820EDAC}">
                        <c15:formulaRef>
                          <c15:sqref>Data!$A$2:$A$14</c15:sqref>
                        </c15:formulaRef>
                      </c:ext>
                    </c:extLst>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extLst xmlns:c15="http://schemas.microsoft.com/office/drawing/2012/chart">
                      <c:ext xmlns:c15="http://schemas.microsoft.com/office/drawing/2012/chart" uri="{02D57815-91ED-43cb-92C2-25804820EDAC}">
                        <c15:formulaRef>
                          <c15:sqref>Data!$K$2:$K$14</c15:sqref>
                        </c15:formulaRef>
                      </c:ext>
                    </c:extLst>
                    <c:numCache>
                      <c:formatCode>0.00</c:formatCode>
                      <c:ptCount val="13"/>
                      <c:pt idx="0">
                        <c:v>9.6697963771512043</c:v>
                      </c:pt>
                      <c:pt idx="1">
                        <c:v>5.6803680376146364</c:v>
                      </c:pt>
                      <c:pt idx="2">
                        <c:v>5.8250784863470715</c:v>
                      </c:pt>
                      <c:pt idx="3">
                        <c:v>10</c:v>
                      </c:pt>
                      <c:pt idx="4">
                        <c:v>3.9286315031027232</c:v>
                      </c:pt>
                      <c:pt idx="5">
                        <c:v>0</c:v>
                      </c:pt>
                      <c:pt idx="6">
                        <c:v>0</c:v>
                      </c:pt>
                      <c:pt idx="7">
                        <c:v>0</c:v>
                      </c:pt>
                      <c:pt idx="8">
                        <c:v>0</c:v>
                      </c:pt>
                      <c:pt idx="9">
                        <c:v>0.52169137836353785</c:v>
                      </c:pt>
                      <c:pt idx="10">
                        <c:v>5.2970297029702973</c:v>
                      </c:pt>
                      <c:pt idx="11">
                        <c:v>0.23419203747072601</c:v>
                      </c:pt>
                      <c:pt idx="12">
                        <c:v>0.53793399057008195</c:v>
                      </c:pt>
                    </c:numCache>
                  </c:numRef>
                </c:val>
                <c:extLst xmlns:c15="http://schemas.microsoft.com/office/drawing/2012/chart">
                  <c:ext xmlns:c16="http://schemas.microsoft.com/office/drawing/2014/chart" uri="{C3380CC4-5D6E-409C-BE32-E72D297353CC}">
                    <c16:uniqueId val="{0000000B-F8B2-47C4-B1B6-C5C2D0D895A5}"/>
                  </c:ext>
                </c:extLst>
              </c15:ser>
            </c15:filteredRadarSeries>
            <c15:filteredRadarSeries>
              <c15:ser>
                <c:idx val="10"/>
                <c:order val="9"/>
                <c:tx>
                  <c:strRef>
                    <c:extLst xmlns:c15="http://schemas.microsoft.com/office/drawing/2012/chart">
                      <c:ext xmlns:c15="http://schemas.microsoft.com/office/drawing/2012/chart" uri="{02D57815-91ED-43cb-92C2-25804820EDAC}">
                        <c15:formulaRef>
                          <c15:sqref>Data!$L$1</c15:sqref>
                        </c15:formulaRef>
                      </c:ext>
                    </c:extLst>
                    <c:strCache>
                      <c:ptCount val="1"/>
                      <c:pt idx="0">
                        <c:v>K</c:v>
                      </c:pt>
                    </c:strCache>
                  </c:strRef>
                </c:tx>
                <c:marker>
                  <c:symbol val="none"/>
                </c:marker>
                <c:cat>
                  <c:strRef>
                    <c:extLst xmlns:c15="http://schemas.microsoft.com/office/drawing/2012/chart">
                      <c:ext xmlns:c15="http://schemas.microsoft.com/office/drawing/2012/chart" uri="{02D57815-91ED-43cb-92C2-25804820EDAC}">
                        <c15:formulaRef>
                          <c15:sqref>Data!$A$2:$A$14</c15:sqref>
                        </c15:formulaRef>
                      </c:ext>
                    </c:extLst>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extLst xmlns:c15="http://schemas.microsoft.com/office/drawing/2012/chart">
                      <c:ext xmlns:c15="http://schemas.microsoft.com/office/drawing/2012/chart" uri="{02D57815-91ED-43cb-92C2-25804820EDAC}">
                        <c15:formulaRef>
                          <c15:sqref>Data!$L$2:$L$14</c15:sqref>
                        </c15:formulaRef>
                      </c:ext>
                    </c:extLst>
                    <c:numCache>
                      <c:formatCode>0.00</c:formatCode>
                      <c:ptCount val="13"/>
                      <c:pt idx="0">
                        <c:v>2.8540009477239856</c:v>
                      </c:pt>
                      <c:pt idx="1">
                        <c:v>3.4357255880843218</c:v>
                      </c:pt>
                      <c:pt idx="2">
                        <c:v>2.3108623359352709</c:v>
                      </c:pt>
                      <c:pt idx="3">
                        <c:v>0.65255933882253814</c:v>
                      </c:pt>
                      <c:pt idx="4">
                        <c:v>5.1754744710814151</c:v>
                      </c:pt>
                      <c:pt idx="5">
                        <c:v>6.4705882352941178</c:v>
                      </c:pt>
                      <c:pt idx="6">
                        <c:v>9.0858843537414931</c:v>
                      </c:pt>
                      <c:pt idx="7">
                        <c:v>9.5993458708094828</c:v>
                      </c:pt>
                      <c:pt idx="8">
                        <c:v>5.8105130626377104</c:v>
                      </c:pt>
                      <c:pt idx="9">
                        <c:v>4.7885777045579321</c:v>
                      </c:pt>
                      <c:pt idx="10">
                        <c:v>2.1287128712871288</c:v>
                      </c:pt>
                      <c:pt idx="11">
                        <c:v>3.5597189695550351</c:v>
                      </c:pt>
                      <c:pt idx="12">
                        <c:v>8.2111730247178123</c:v>
                      </c:pt>
                    </c:numCache>
                  </c:numRef>
                </c:val>
                <c:extLst xmlns:c15="http://schemas.microsoft.com/office/drawing/2012/chart">
                  <c:ext xmlns:c16="http://schemas.microsoft.com/office/drawing/2014/chart" uri="{C3380CC4-5D6E-409C-BE32-E72D297353CC}">
                    <c16:uniqueId val="{0000000C-F8B2-47C4-B1B6-C5C2D0D895A5}"/>
                  </c:ext>
                </c:extLst>
              </c15:ser>
            </c15:filteredRadarSeries>
            <c15:filteredRadarSeries>
              <c15:ser>
                <c:idx val="11"/>
                <c:order val="10"/>
                <c:tx>
                  <c:strRef>
                    <c:extLst xmlns:c15="http://schemas.microsoft.com/office/drawing/2012/chart">
                      <c:ext xmlns:c15="http://schemas.microsoft.com/office/drawing/2012/chart" uri="{02D57815-91ED-43cb-92C2-25804820EDAC}">
                        <c15:formulaRef>
                          <c15:sqref>Data!$M$1</c15:sqref>
                        </c15:formulaRef>
                      </c:ext>
                    </c:extLst>
                    <c:strCache>
                      <c:ptCount val="1"/>
                      <c:pt idx="0">
                        <c:v>L</c:v>
                      </c:pt>
                    </c:strCache>
                  </c:strRef>
                </c:tx>
                <c:marker>
                  <c:symbol val="none"/>
                </c:marker>
                <c:cat>
                  <c:strRef>
                    <c:extLst xmlns:c15="http://schemas.microsoft.com/office/drawing/2012/chart">
                      <c:ext xmlns:c15="http://schemas.microsoft.com/office/drawing/2012/chart" uri="{02D57815-91ED-43cb-92C2-25804820EDAC}">
                        <c15:formulaRef>
                          <c15:sqref>Data!$A$2:$A$14</c15:sqref>
                        </c15:formulaRef>
                      </c:ext>
                    </c:extLst>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extLst xmlns:c15="http://schemas.microsoft.com/office/drawing/2012/chart">
                      <c:ext xmlns:c15="http://schemas.microsoft.com/office/drawing/2012/chart" uri="{02D57815-91ED-43cb-92C2-25804820EDAC}">
                        <c15:formulaRef>
                          <c15:sqref>Data!$M$2:$M$14</c15:sqref>
                        </c15:formulaRef>
                      </c:ext>
                    </c:extLst>
                    <c:numCache>
                      <c:formatCode>0.00</c:formatCode>
                      <c:ptCount val="13"/>
                      <c:pt idx="0">
                        <c:v>6.7213336523546712</c:v>
                      </c:pt>
                      <c:pt idx="1">
                        <c:v>6.6872528529303832</c:v>
                      </c:pt>
                      <c:pt idx="2">
                        <c:v>6.7128098059940555</c:v>
                      </c:pt>
                      <c:pt idx="3">
                        <c:v>5.9446955222113811</c:v>
                      </c:pt>
                      <c:pt idx="4">
                        <c:v>7.6973630553823646</c:v>
                      </c:pt>
                      <c:pt idx="5">
                        <c:v>8.5294117647058805</c:v>
                      </c:pt>
                      <c:pt idx="6">
                        <c:v>7.5085034013605441</c:v>
                      </c:pt>
                      <c:pt idx="7">
                        <c:v>8.7326246933769429</c:v>
                      </c:pt>
                      <c:pt idx="8">
                        <c:v>4.469625432798237</c:v>
                      </c:pt>
                      <c:pt idx="9">
                        <c:v>3.2070291048874249</c:v>
                      </c:pt>
                      <c:pt idx="10">
                        <c:v>1.5099009900990099</c:v>
                      </c:pt>
                      <c:pt idx="11">
                        <c:v>1.0772833723653394</c:v>
                      </c:pt>
                      <c:pt idx="12">
                        <c:v>10</c:v>
                      </c:pt>
                    </c:numCache>
                  </c:numRef>
                </c:val>
                <c:extLst xmlns:c15="http://schemas.microsoft.com/office/drawing/2012/chart">
                  <c:ext xmlns:c16="http://schemas.microsoft.com/office/drawing/2014/chart" uri="{C3380CC4-5D6E-409C-BE32-E72D297353CC}">
                    <c16:uniqueId val="{0000000D-F8B2-47C4-B1B6-C5C2D0D895A5}"/>
                  </c:ext>
                </c:extLst>
              </c15:ser>
            </c15:filteredRadarSeries>
            <c15:filteredRadarSeries>
              <c15:ser>
                <c:idx val="12"/>
                <c:order val="11"/>
                <c:tx>
                  <c:strRef>
                    <c:extLst xmlns:c15="http://schemas.microsoft.com/office/drawing/2012/chart">
                      <c:ext xmlns:c15="http://schemas.microsoft.com/office/drawing/2012/chart" uri="{02D57815-91ED-43cb-92C2-25804820EDAC}">
                        <c15:formulaRef>
                          <c15:sqref>Data!$N$1</c15:sqref>
                        </c15:formulaRef>
                      </c:ext>
                    </c:extLst>
                    <c:strCache>
                      <c:ptCount val="1"/>
                      <c:pt idx="0">
                        <c:v>M</c:v>
                      </c:pt>
                    </c:strCache>
                  </c:strRef>
                </c:tx>
                <c:marker>
                  <c:symbol val="none"/>
                </c:marker>
                <c:cat>
                  <c:strRef>
                    <c:extLst xmlns:c15="http://schemas.microsoft.com/office/drawing/2012/chart">
                      <c:ext xmlns:c15="http://schemas.microsoft.com/office/drawing/2012/chart" uri="{02D57815-91ED-43cb-92C2-25804820EDAC}">
                        <c15:formulaRef>
                          <c15:sqref>Data!$A$2:$A$14</c15:sqref>
                        </c15:formulaRef>
                      </c:ext>
                    </c:extLst>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extLst xmlns:c15="http://schemas.microsoft.com/office/drawing/2012/chart">
                      <c:ext xmlns:c15="http://schemas.microsoft.com/office/drawing/2012/chart" uri="{02D57815-91ED-43cb-92C2-25804820EDAC}">
                        <c15:formulaRef>
                          <c15:sqref>Data!$N$2:$N$14</c15:sqref>
                        </c15:formulaRef>
                      </c:ext>
                    </c:extLst>
                    <c:numCache>
                      <c:formatCode>0.00</c:formatCode>
                      <c:ptCount val="13"/>
                      <c:pt idx="0">
                        <c:v>0</c:v>
                      </c:pt>
                      <c:pt idx="1">
                        <c:v>4.4298109516244066</c:v>
                      </c:pt>
                      <c:pt idx="2">
                        <c:v>3.4758076866524732</c:v>
                      </c:pt>
                      <c:pt idx="3">
                        <c:v>0</c:v>
                      </c:pt>
                      <c:pt idx="4">
                        <c:v>0</c:v>
                      </c:pt>
                      <c:pt idx="5">
                        <c:v>8.970588235294116</c:v>
                      </c:pt>
                      <c:pt idx="6">
                        <c:v>4.2729591836734686</c:v>
                      </c:pt>
                      <c:pt idx="7">
                        <c:v>3.7162714636140604</c:v>
                      </c:pt>
                      <c:pt idx="8">
                        <c:v>6.9593956562795096</c:v>
                      </c:pt>
                      <c:pt idx="9">
                        <c:v>10</c:v>
                      </c:pt>
                      <c:pt idx="10">
                        <c:v>0.71782178217821779</c:v>
                      </c:pt>
                      <c:pt idx="11">
                        <c:v>1.0772833723653394</c:v>
                      </c:pt>
                      <c:pt idx="12">
                        <c:v>4.4570652950421472</c:v>
                      </c:pt>
                    </c:numCache>
                  </c:numRef>
                </c:val>
                <c:extLst xmlns:c15="http://schemas.microsoft.com/office/drawing/2012/chart">
                  <c:ext xmlns:c16="http://schemas.microsoft.com/office/drawing/2014/chart" uri="{C3380CC4-5D6E-409C-BE32-E72D297353CC}">
                    <c16:uniqueId val="{0000000E-F8B2-47C4-B1B6-C5C2D0D895A5}"/>
                  </c:ext>
                </c:extLst>
              </c15:ser>
            </c15:filteredRadarSeries>
            <c15:filteredRadarSeries>
              <c15:ser>
                <c:idx val="14"/>
                <c:order val="13"/>
                <c:tx>
                  <c:strRef>
                    <c:extLst xmlns:c15="http://schemas.microsoft.com/office/drawing/2012/chart">
                      <c:ext xmlns:c15="http://schemas.microsoft.com/office/drawing/2012/chart" uri="{02D57815-91ED-43cb-92C2-25804820EDAC}">
                        <c15:formulaRef>
                          <c15:sqref>Data!$P$1</c15:sqref>
                        </c15:formulaRef>
                      </c:ext>
                    </c:extLst>
                    <c:strCache>
                      <c:ptCount val="1"/>
                      <c:pt idx="0">
                        <c:v>O</c:v>
                      </c:pt>
                    </c:strCache>
                  </c:strRef>
                </c:tx>
                <c:marker>
                  <c:symbol val="none"/>
                </c:marker>
                <c:cat>
                  <c:strRef>
                    <c:extLst xmlns:c15="http://schemas.microsoft.com/office/drawing/2012/chart">
                      <c:ext xmlns:c15="http://schemas.microsoft.com/office/drawing/2012/chart" uri="{02D57815-91ED-43cb-92C2-25804820EDAC}">
                        <c15:formulaRef>
                          <c15:sqref>Data!$A$2:$A$14</c15:sqref>
                        </c15:formulaRef>
                      </c:ext>
                    </c:extLst>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extLst xmlns:c15="http://schemas.microsoft.com/office/drawing/2012/chart">
                      <c:ext xmlns:c15="http://schemas.microsoft.com/office/drawing/2012/chart" uri="{02D57815-91ED-43cb-92C2-25804820EDAC}">
                        <c15:formulaRef>
                          <c15:sqref>Data!$P$2:$P$14</c15:sqref>
                        </c15:formulaRef>
                      </c:ext>
                    </c:extLst>
                    <c:numCache>
                      <c:formatCode>0.00</c:formatCode>
                      <c:ptCount val="13"/>
                      <c:pt idx="0">
                        <c:v>7.6995149251638741</c:v>
                      </c:pt>
                      <c:pt idx="1">
                        <c:v>7.9540160013839198</c:v>
                      </c:pt>
                      <c:pt idx="2">
                        <c:v>7.6042737139936376</c:v>
                      </c:pt>
                      <c:pt idx="3">
                        <c:v>6.9514592749574078</c:v>
                      </c:pt>
                      <c:pt idx="4">
                        <c:v>7.9516535172038427</c:v>
                      </c:pt>
                      <c:pt idx="5">
                        <c:v>3.0882352941176467</c:v>
                      </c:pt>
                      <c:pt idx="6">
                        <c:v>5.6164965986394542</c:v>
                      </c:pt>
                      <c:pt idx="7">
                        <c:v>6.3164349959116892</c:v>
                      </c:pt>
                      <c:pt idx="8">
                        <c:v>1.9641170915958461</c:v>
                      </c:pt>
                      <c:pt idx="9">
                        <c:v>0</c:v>
                      </c:pt>
                      <c:pt idx="10">
                        <c:v>2.8960396039603959</c:v>
                      </c:pt>
                      <c:pt idx="11">
                        <c:v>2.0608899297423888</c:v>
                      </c:pt>
                      <c:pt idx="12">
                        <c:v>7.9261323046149457</c:v>
                      </c:pt>
                    </c:numCache>
                  </c:numRef>
                </c:val>
                <c:extLst xmlns:c15="http://schemas.microsoft.com/office/drawing/2012/chart">
                  <c:ext xmlns:c16="http://schemas.microsoft.com/office/drawing/2014/chart" uri="{C3380CC4-5D6E-409C-BE32-E72D297353CC}">
                    <c16:uniqueId val="{0000000F-F8B2-47C4-B1B6-C5C2D0D895A5}"/>
                  </c:ext>
                </c:extLst>
              </c15:ser>
            </c15:filteredRadarSeries>
          </c:ext>
        </c:extLst>
      </c:radarChart>
      <c:catAx>
        <c:axId val="381951312"/>
        <c:scaling>
          <c:orientation val="minMax"/>
        </c:scaling>
        <c:delete val="0"/>
        <c:axPos val="b"/>
        <c:majorGridlines/>
        <c:numFmt formatCode="General" sourceLinked="1"/>
        <c:majorTickMark val="out"/>
        <c:minorTickMark val="none"/>
        <c:tickLblPos val="nextTo"/>
        <c:crossAx val="381950528"/>
        <c:crosses val="autoZero"/>
        <c:auto val="1"/>
        <c:lblAlgn val="ctr"/>
        <c:lblOffset val="100"/>
        <c:noMultiLvlLbl val="0"/>
      </c:catAx>
      <c:valAx>
        <c:axId val="381950528"/>
        <c:scaling>
          <c:orientation val="minMax"/>
          <c:max val="10"/>
          <c:min val="0"/>
        </c:scaling>
        <c:delete val="0"/>
        <c:axPos val="l"/>
        <c:majorGridlines>
          <c:spPr>
            <a:ln w="6350" cap="flat">
              <a:solidFill>
                <a:schemeClr val="tx1">
                  <a:alpha val="42000"/>
                </a:schemeClr>
              </a:solidFill>
            </a:ln>
          </c:spPr>
        </c:majorGridlines>
        <c:numFmt formatCode="0.00" sourceLinked="1"/>
        <c:majorTickMark val="out"/>
        <c:minorTickMark val="none"/>
        <c:tickLblPos val="nextTo"/>
        <c:crossAx val="381951312"/>
        <c:crosses val="autoZero"/>
        <c:crossBetween val="between"/>
      </c:valAx>
      <c:spPr>
        <a:solidFill>
          <a:schemeClr val="bg2">
            <a:alpha val="16000"/>
          </a:schemeClr>
        </a:solidFill>
      </c:spPr>
    </c:plotArea>
    <c:legend>
      <c:legendPos val="r"/>
      <c:layout>
        <c:manualLayout>
          <c:xMode val="edge"/>
          <c:yMode val="edge"/>
          <c:x val="0.72961071373190656"/>
          <c:y val="3.207306951878322E-2"/>
          <c:w val="7.3860471082074663E-2"/>
          <c:h val="0.22360345329187886"/>
        </c:manualLayout>
      </c:layout>
      <c:overlay val="0"/>
    </c:legend>
    <c:plotVisOnly val="1"/>
    <c:dispBlanksAs val="gap"/>
    <c:showDLblsOverMax val="0"/>
  </c:chart>
  <c:spPr>
    <a:no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10"/>
          <c:order val="10"/>
          <c:tx>
            <c:strRef>
              <c:f>Data!$L$1</c:f>
              <c:strCache>
                <c:ptCount val="1"/>
                <c:pt idx="0">
                  <c:v>K</c:v>
                </c:pt>
              </c:strCache>
            </c:strRef>
          </c:tx>
          <c:marker>
            <c:symbol val="none"/>
          </c:marker>
          <c:cat>
            <c:strRef>
              <c:f>Data!$A$2:$A$14</c:f>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f>Data!$L$2:$L$14</c:f>
              <c:numCache>
                <c:formatCode>0.00</c:formatCode>
                <c:ptCount val="13"/>
                <c:pt idx="0">
                  <c:v>2.8540009477239856</c:v>
                </c:pt>
                <c:pt idx="1">
                  <c:v>3.4357255880843218</c:v>
                </c:pt>
                <c:pt idx="2">
                  <c:v>2.3108623359352709</c:v>
                </c:pt>
                <c:pt idx="3">
                  <c:v>0.65255933882253814</c:v>
                </c:pt>
                <c:pt idx="4">
                  <c:v>5.1754744710814151</c:v>
                </c:pt>
                <c:pt idx="5">
                  <c:v>6.4705882352941178</c:v>
                </c:pt>
                <c:pt idx="6">
                  <c:v>9.0858843537414931</c:v>
                </c:pt>
                <c:pt idx="7">
                  <c:v>9.5993458708094828</c:v>
                </c:pt>
                <c:pt idx="8">
                  <c:v>5.8105130626377104</c:v>
                </c:pt>
                <c:pt idx="9">
                  <c:v>4.7885777045579321</c:v>
                </c:pt>
                <c:pt idx="10">
                  <c:v>2.1287128712871288</c:v>
                </c:pt>
                <c:pt idx="11">
                  <c:v>3.5597189695550351</c:v>
                </c:pt>
                <c:pt idx="12">
                  <c:v>8.2111730247178123</c:v>
                </c:pt>
              </c:numCache>
            </c:numRef>
          </c:val>
          <c:extLst>
            <c:ext xmlns:c16="http://schemas.microsoft.com/office/drawing/2014/chart" uri="{C3380CC4-5D6E-409C-BE32-E72D297353CC}">
              <c16:uniqueId val="{00000000-5CD1-42B8-AEA2-2DAA51275378}"/>
            </c:ext>
          </c:extLst>
        </c:ser>
        <c:ser>
          <c:idx val="11"/>
          <c:order val="11"/>
          <c:tx>
            <c:strRef>
              <c:f>Data!$M$1</c:f>
              <c:strCache>
                <c:ptCount val="1"/>
                <c:pt idx="0">
                  <c:v>L</c:v>
                </c:pt>
              </c:strCache>
            </c:strRef>
          </c:tx>
          <c:marker>
            <c:symbol val="none"/>
          </c:marker>
          <c:cat>
            <c:strRef>
              <c:f>Data!$A$2:$A$14</c:f>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f>Data!$M$2:$M$14</c:f>
              <c:numCache>
                <c:formatCode>0.00</c:formatCode>
                <c:ptCount val="13"/>
                <c:pt idx="0">
                  <c:v>6.7213336523546712</c:v>
                </c:pt>
                <c:pt idx="1">
                  <c:v>6.6872528529303832</c:v>
                </c:pt>
                <c:pt idx="2">
                  <c:v>6.7128098059940555</c:v>
                </c:pt>
                <c:pt idx="3">
                  <c:v>5.9446955222113811</c:v>
                </c:pt>
                <c:pt idx="4">
                  <c:v>7.6973630553823646</c:v>
                </c:pt>
                <c:pt idx="5">
                  <c:v>8.5294117647058805</c:v>
                </c:pt>
                <c:pt idx="6">
                  <c:v>7.5085034013605441</c:v>
                </c:pt>
                <c:pt idx="7">
                  <c:v>8.7326246933769429</c:v>
                </c:pt>
                <c:pt idx="8">
                  <c:v>4.469625432798237</c:v>
                </c:pt>
                <c:pt idx="9">
                  <c:v>3.2070291048874249</c:v>
                </c:pt>
                <c:pt idx="10">
                  <c:v>1.5099009900990099</c:v>
                </c:pt>
                <c:pt idx="11">
                  <c:v>1.0772833723653394</c:v>
                </c:pt>
                <c:pt idx="12">
                  <c:v>10</c:v>
                </c:pt>
              </c:numCache>
            </c:numRef>
          </c:val>
          <c:extLst>
            <c:ext xmlns:c16="http://schemas.microsoft.com/office/drawing/2014/chart" uri="{C3380CC4-5D6E-409C-BE32-E72D297353CC}">
              <c16:uniqueId val="{00000001-5CD1-42B8-AEA2-2DAA51275378}"/>
            </c:ext>
          </c:extLst>
        </c:ser>
        <c:ser>
          <c:idx val="14"/>
          <c:order val="14"/>
          <c:tx>
            <c:strRef>
              <c:f>Data!$P$1</c:f>
              <c:strCache>
                <c:ptCount val="1"/>
                <c:pt idx="0">
                  <c:v>O</c:v>
                </c:pt>
              </c:strCache>
            </c:strRef>
          </c:tx>
          <c:marker>
            <c:symbol val="none"/>
          </c:marker>
          <c:cat>
            <c:strRef>
              <c:f>Data!$A$2:$A$14</c:f>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f>Data!$P$2:$P$14</c:f>
              <c:numCache>
                <c:formatCode>0.00</c:formatCode>
                <c:ptCount val="13"/>
                <c:pt idx="0">
                  <c:v>7.6995149251638741</c:v>
                </c:pt>
                <c:pt idx="1">
                  <c:v>7.9540160013839198</c:v>
                </c:pt>
                <c:pt idx="2">
                  <c:v>7.6042737139936376</c:v>
                </c:pt>
                <c:pt idx="3">
                  <c:v>6.9514592749574078</c:v>
                </c:pt>
                <c:pt idx="4">
                  <c:v>7.9516535172038427</c:v>
                </c:pt>
                <c:pt idx="5">
                  <c:v>3.0882352941176467</c:v>
                </c:pt>
                <c:pt idx="6">
                  <c:v>5.6164965986394542</c:v>
                </c:pt>
                <c:pt idx="7">
                  <c:v>6.3164349959116892</c:v>
                </c:pt>
                <c:pt idx="8">
                  <c:v>1.9641170915958461</c:v>
                </c:pt>
                <c:pt idx="9">
                  <c:v>0</c:v>
                </c:pt>
                <c:pt idx="10">
                  <c:v>2.8960396039603959</c:v>
                </c:pt>
                <c:pt idx="11">
                  <c:v>2.0608899297423888</c:v>
                </c:pt>
                <c:pt idx="12">
                  <c:v>7.9261323046149457</c:v>
                </c:pt>
              </c:numCache>
            </c:numRef>
          </c:val>
          <c:extLst>
            <c:ext xmlns:c16="http://schemas.microsoft.com/office/drawing/2014/chart" uri="{C3380CC4-5D6E-409C-BE32-E72D297353CC}">
              <c16:uniqueId val="{00000002-5CD1-42B8-AEA2-2DAA51275378}"/>
            </c:ext>
          </c:extLst>
        </c:ser>
        <c:dLbls>
          <c:showLegendKey val="0"/>
          <c:showVal val="0"/>
          <c:showCatName val="0"/>
          <c:showSerName val="0"/>
          <c:showPercent val="0"/>
          <c:showBubbleSize val="0"/>
        </c:dLbls>
        <c:axId val="381954840"/>
        <c:axId val="381949352"/>
        <c:extLst>
          <c:ext xmlns:c15="http://schemas.microsoft.com/office/drawing/2012/chart" uri="{02D57815-91ED-43cb-92C2-25804820EDAC}">
            <c15:filteredRadarSeries>
              <c15:ser>
                <c:idx val="0"/>
                <c:order val="0"/>
                <c:tx>
                  <c:strRef>
                    <c:extLst>
                      <c:ext uri="{02D57815-91ED-43cb-92C2-25804820EDAC}">
                        <c15:formulaRef>
                          <c15:sqref>Data!$B$1</c15:sqref>
                        </c15:formulaRef>
                      </c:ext>
                    </c:extLst>
                    <c:strCache>
                      <c:ptCount val="1"/>
                      <c:pt idx="0">
                        <c:v>A</c:v>
                      </c:pt>
                    </c:strCache>
                  </c:strRef>
                </c:tx>
                <c:spPr>
                  <a:ln w="22225" cmpd="sng">
                    <a:solidFill>
                      <a:srgbClr val="37DEFF"/>
                    </a:solidFill>
                    <a:prstDash val="solid"/>
                  </a:ln>
                </c:spPr>
                <c:marker>
                  <c:symbol val="none"/>
                </c:marker>
                <c:cat>
                  <c:strRef>
                    <c:extLst>
                      <c:ext uri="{02D57815-91ED-43cb-92C2-25804820EDAC}">
                        <c15:formulaRef>
                          <c15:sqref>Data!$A$2:$A$14</c15:sqref>
                        </c15:formulaRef>
                      </c:ext>
                    </c:extLst>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extLst>
                      <c:ext uri="{02D57815-91ED-43cb-92C2-25804820EDAC}">
                        <c15:formulaRef>
                          <c15:sqref>Data!$B$2:$B$14</c15:sqref>
                        </c15:formulaRef>
                      </c:ext>
                    </c:extLst>
                    <c:numCache>
                      <c:formatCode>0.00</c:formatCode>
                      <c:ptCount val="13"/>
                      <c:pt idx="0">
                        <c:v>3.814109522450142</c:v>
                      </c:pt>
                      <c:pt idx="1">
                        <c:v>4.1807625854583961</c:v>
                      </c:pt>
                      <c:pt idx="2">
                        <c:v>4.0606894932324265</c:v>
                      </c:pt>
                      <c:pt idx="3">
                        <c:v>4.2770369677351594</c:v>
                      </c:pt>
                      <c:pt idx="4">
                        <c:v>6.6840453674396834</c:v>
                      </c:pt>
                      <c:pt idx="5">
                        <c:v>7.5000000000000009</c:v>
                      </c:pt>
                      <c:pt idx="6">
                        <c:v>8.0952380952380931</c:v>
                      </c:pt>
                      <c:pt idx="7">
                        <c:v>7.4243663123466881</c:v>
                      </c:pt>
                      <c:pt idx="8">
                        <c:v>7.1388101983002841</c:v>
                      </c:pt>
                      <c:pt idx="9">
                        <c:v>6.1175178473366252</c:v>
                      </c:pt>
                      <c:pt idx="10">
                        <c:v>3.7623762376237622</c:v>
                      </c:pt>
                      <c:pt idx="11">
                        <c:v>4.8711943793911008</c:v>
                      </c:pt>
                      <c:pt idx="12">
                        <c:v>2.7546792398914102</c:v>
                      </c:pt>
                    </c:numCache>
                  </c:numRef>
                </c:val>
                <c:extLst>
                  <c:ext xmlns:c16="http://schemas.microsoft.com/office/drawing/2014/chart" uri="{C3380CC4-5D6E-409C-BE32-E72D297353CC}">
                    <c16:uniqueId val="{00000003-5CD1-42B8-AEA2-2DAA51275378}"/>
                  </c:ext>
                </c:extLst>
              </c15:ser>
            </c15:filteredRadarSeries>
            <c15:filteredRadarSeries>
              <c15:ser>
                <c:idx val="1"/>
                <c:order val="1"/>
                <c:tx>
                  <c:strRef>
                    <c:extLst xmlns:c15="http://schemas.microsoft.com/office/drawing/2012/chart">
                      <c:ext xmlns:c15="http://schemas.microsoft.com/office/drawing/2012/chart" uri="{02D57815-91ED-43cb-92C2-25804820EDAC}">
                        <c15:formulaRef>
                          <c15:sqref>Data!$C$1</c15:sqref>
                        </c15:formulaRef>
                      </c:ext>
                    </c:extLst>
                    <c:strCache>
                      <c:ptCount val="1"/>
                      <c:pt idx="0">
                        <c:v>B</c:v>
                      </c:pt>
                    </c:strCache>
                  </c:strRef>
                </c:tx>
                <c:spPr>
                  <a:ln w="22225">
                    <a:solidFill>
                      <a:srgbClr val="2259C8"/>
                    </a:solidFill>
                  </a:ln>
                </c:spPr>
                <c:marker>
                  <c:symbol val="none"/>
                </c:marker>
                <c:cat>
                  <c:strRef>
                    <c:extLst xmlns:c15="http://schemas.microsoft.com/office/drawing/2012/chart">
                      <c:ext xmlns:c15="http://schemas.microsoft.com/office/drawing/2012/chart" uri="{02D57815-91ED-43cb-92C2-25804820EDAC}">
                        <c15:formulaRef>
                          <c15:sqref>Data!$A$2:$A$14</c15:sqref>
                        </c15:formulaRef>
                      </c:ext>
                    </c:extLst>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extLst xmlns:c15="http://schemas.microsoft.com/office/drawing/2012/chart">
                      <c:ext xmlns:c15="http://schemas.microsoft.com/office/drawing/2012/chart" uri="{02D57815-91ED-43cb-92C2-25804820EDAC}">
                        <c15:formulaRef>
                          <c15:sqref>Data!$C$2:$C$14</c15:sqref>
                        </c15:formulaRef>
                      </c:ext>
                    </c:extLst>
                    <c:numCache>
                      <c:formatCode>0.00</c:formatCode>
                      <c:ptCount val="13"/>
                      <c:pt idx="0">
                        <c:v>3.493580335002985</c:v>
                      </c:pt>
                      <c:pt idx="1">
                        <c:v>5.1790781221296118</c:v>
                      </c:pt>
                      <c:pt idx="2">
                        <c:v>4.6471892321815469</c:v>
                      </c:pt>
                      <c:pt idx="3">
                        <c:v>3.6135353061143394</c:v>
                      </c:pt>
                      <c:pt idx="4">
                        <c:v>6.4316711871439232</c:v>
                      </c:pt>
                      <c:pt idx="5">
                        <c:v>5.8823529411764692</c:v>
                      </c:pt>
                      <c:pt idx="6">
                        <c:v>7.4744897959183678</c:v>
                      </c:pt>
                      <c:pt idx="7">
                        <c:v>7.6737530662305806</c:v>
                      </c:pt>
                      <c:pt idx="8">
                        <c:v>9.2036512433112989</c:v>
                      </c:pt>
                      <c:pt idx="9">
                        <c:v>9.1598023064250409</c:v>
                      </c:pt>
                      <c:pt idx="10">
                        <c:v>3.0198019801980198</c:v>
                      </c:pt>
                      <c:pt idx="11">
                        <c:v>0</c:v>
                      </c:pt>
                      <c:pt idx="12">
                        <c:v>0</c:v>
                      </c:pt>
                    </c:numCache>
                  </c:numRef>
                </c:val>
                <c:extLst xmlns:c15="http://schemas.microsoft.com/office/drawing/2012/chart">
                  <c:ext xmlns:c16="http://schemas.microsoft.com/office/drawing/2014/chart" uri="{C3380CC4-5D6E-409C-BE32-E72D297353CC}">
                    <c16:uniqueId val="{00000004-5CD1-42B8-AEA2-2DAA51275378}"/>
                  </c:ext>
                </c:extLst>
              </c15:ser>
            </c15:filteredRadarSeries>
            <c15:filteredRadarSeries>
              <c15:ser>
                <c:idx val="2"/>
                <c:order val="2"/>
                <c:tx>
                  <c:strRef>
                    <c:extLst xmlns:c15="http://schemas.microsoft.com/office/drawing/2012/chart">
                      <c:ext xmlns:c15="http://schemas.microsoft.com/office/drawing/2012/chart" uri="{02D57815-91ED-43cb-92C2-25804820EDAC}">
                        <c15:formulaRef>
                          <c15:sqref>Data!$D$1</c15:sqref>
                        </c15:formulaRef>
                      </c:ext>
                    </c:extLst>
                    <c:strCache>
                      <c:ptCount val="1"/>
                      <c:pt idx="0">
                        <c:v>C</c:v>
                      </c:pt>
                    </c:strCache>
                  </c:strRef>
                </c:tx>
                <c:spPr>
                  <a:ln w="22225">
                    <a:solidFill>
                      <a:srgbClr val="00F22E"/>
                    </a:solidFill>
                  </a:ln>
                </c:spPr>
                <c:marker>
                  <c:symbol val="none"/>
                </c:marker>
                <c:cat>
                  <c:strRef>
                    <c:extLst xmlns:c15="http://schemas.microsoft.com/office/drawing/2012/chart">
                      <c:ext xmlns:c15="http://schemas.microsoft.com/office/drawing/2012/chart" uri="{02D57815-91ED-43cb-92C2-25804820EDAC}">
                        <c15:formulaRef>
                          <c15:sqref>Data!$A$2:$A$14</c15:sqref>
                        </c15:formulaRef>
                      </c:ext>
                    </c:extLst>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extLst xmlns:c15="http://schemas.microsoft.com/office/drawing/2012/chart">
                      <c:ext xmlns:c15="http://schemas.microsoft.com/office/drawing/2012/chart" uri="{02D57815-91ED-43cb-92C2-25804820EDAC}">
                        <c15:formulaRef>
                          <c15:sqref>Data!$D$2:$D$14</c15:sqref>
                        </c15:formulaRef>
                      </c:ext>
                    </c:extLst>
                    <c:numCache>
                      <c:formatCode>0.00</c:formatCode>
                      <c:ptCount val="13"/>
                      <c:pt idx="0">
                        <c:v>3.1735446491944996</c:v>
                      </c:pt>
                      <c:pt idx="1">
                        <c:v>3.93206623123461</c:v>
                      </c:pt>
                      <c:pt idx="2">
                        <c:v>2.8925349104586271</c:v>
                      </c:pt>
                      <c:pt idx="3">
                        <c:v>2.292569936723492</c:v>
                      </c:pt>
                      <c:pt idx="4">
                        <c:v>5.1754744710814151</c:v>
                      </c:pt>
                      <c:pt idx="5">
                        <c:v>6.617647058823529</c:v>
                      </c:pt>
                      <c:pt idx="6">
                        <c:v>8.4566326530612255</c:v>
                      </c:pt>
                      <c:pt idx="7">
                        <c:v>9.0842191332788254</c:v>
                      </c:pt>
                      <c:pt idx="8">
                        <c:v>6.342461441611583</c:v>
                      </c:pt>
                      <c:pt idx="9">
                        <c:v>6.3646348160351449</c:v>
                      </c:pt>
                      <c:pt idx="10">
                        <c:v>0</c:v>
                      </c:pt>
                      <c:pt idx="11">
                        <c:v>0.44496487119437939</c:v>
                      </c:pt>
                      <c:pt idx="12">
                        <c:v>5.1621660237176688</c:v>
                      </c:pt>
                    </c:numCache>
                  </c:numRef>
                </c:val>
                <c:extLst xmlns:c15="http://schemas.microsoft.com/office/drawing/2012/chart">
                  <c:ext xmlns:c16="http://schemas.microsoft.com/office/drawing/2014/chart" uri="{C3380CC4-5D6E-409C-BE32-E72D297353CC}">
                    <c16:uniqueId val="{00000005-5CD1-42B8-AEA2-2DAA51275378}"/>
                  </c:ext>
                </c:extLst>
              </c15:ser>
            </c15:filteredRadarSeries>
            <c15:filteredRadarSeries>
              <c15:ser>
                <c:idx val="3"/>
                <c:order val="3"/>
                <c:tx>
                  <c:strRef>
                    <c:extLst xmlns:c15="http://schemas.microsoft.com/office/drawing/2012/chart">
                      <c:ext xmlns:c15="http://schemas.microsoft.com/office/drawing/2012/chart" uri="{02D57815-91ED-43cb-92C2-25804820EDAC}">
                        <c15:formulaRef>
                          <c15:sqref>Data!$E$1</c15:sqref>
                        </c15:formulaRef>
                      </c:ext>
                    </c:extLst>
                    <c:strCache>
                      <c:ptCount val="1"/>
                      <c:pt idx="0">
                        <c:v>D</c:v>
                      </c:pt>
                    </c:strCache>
                  </c:strRef>
                </c:tx>
                <c:spPr>
                  <a:ln w="22225">
                    <a:solidFill>
                      <a:srgbClr val="299743"/>
                    </a:solidFill>
                  </a:ln>
                </c:spPr>
                <c:marker>
                  <c:symbol val="none"/>
                </c:marker>
                <c:cat>
                  <c:strRef>
                    <c:extLst xmlns:c15="http://schemas.microsoft.com/office/drawing/2012/chart">
                      <c:ext xmlns:c15="http://schemas.microsoft.com/office/drawing/2012/chart" uri="{02D57815-91ED-43cb-92C2-25804820EDAC}">
                        <c15:formulaRef>
                          <c15:sqref>Data!$A$2:$A$14</c15:sqref>
                        </c15:formulaRef>
                      </c:ext>
                    </c:extLst>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extLst xmlns:c15="http://schemas.microsoft.com/office/drawing/2012/chart">
                      <c:ext xmlns:c15="http://schemas.microsoft.com/office/drawing/2012/chart" uri="{02D57815-91ED-43cb-92C2-25804820EDAC}">
                        <c15:formulaRef>
                          <c15:sqref>Data!$E$2:$E$14</c15:sqref>
                        </c15:formulaRef>
                      </c:ext>
                    </c:extLst>
                    <c:numCache>
                      <c:formatCode>0.00</c:formatCode>
                      <c:ptCount val="13"/>
                      <c:pt idx="0">
                        <c:v>2.8540009477239856</c:v>
                      </c:pt>
                      <c:pt idx="1">
                        <c:v>3.1880793243735184</c:v>
                      </c:pt>
                      <c:pt idx="2">
                        <c:v>2.3108623359352709</c:v>
                      </c:pt>
                      <c:pt idx="3">
                        <c:v>1.3070812650769237</c:v>
                      </c:pt>
                      <c:pt idx="4">
                        <c:v>4.675622646394122</c:v>
                      </c:pt>
                      <c:pt idx="5">
                        <c:v>7.3529411764705888</c:v>
                      </c:pt>
                      <c:pt idx="6">
                        <c:v>8.5459183673469372</c:v>
                      </c:pt>
                      <c:pt idx="7">
                        <c:v>8.6549468520032686</c:v>
                      </c:pt>
                      <c:pt idx="8">
                        <c:v>6.9279194208372683</c:v>
                      </c:pt>
                      <c:pt idx="9">
                        <c:v>6.1065348709500276</c:v>
                      </c:pt>
                      <c:pt idx="10">
                        <c:v>4.8762376237623766</c:v>
                      </c:pt>
                      <c:pt idx="11">
                        <c:v>1.4988290398126463</c:v>
                      </c:pt>
                      <c:pt idx="12">
                        <c:v>4.2984712101728793</c:v>
                      </c:pt>
                    </c:numCache>
                  </c:numRef>
                </c:val>
                <c:extLst xmlns:c15="http://schemas.microsoft.com/office/drawing/2012/chart">
                  <c:ext xmlns:c16="http://schemas.microsoft.com/office/drawing/2014/chart" uri="{C3380CC4-5D6E-409C-BE32-E72D297353CC}">
                    <c16:uniqueId val="{00000006-5CD1-42B8-AEA2-2DAA51275378}"/>
                  </c:ext>
                </c:extLst>
              </c15:ser>
            </c15:filteredRadarSeries>
            <c15:filteredRadarSeries>
              <c15:ser>
                <c:idx val="4"/>
                <c:order val="4"/>
                <c:tx>
                  <c:strRef>
                    <c:extLst xmlns:c15="http://schemas.microsoft.com/office/drawing/2012/chart">
                      <c:ext xmlns:c15="http://schemas.microsoft.com/office/drawing/2012/chart" uri="{02D57815-91ED-43cb-92C2-25804820EDAC}">
                        <c15:formulaRef>
                          <c15:sqref>Data!$F$1</c15:sqref>
                        </c15:formulaRef>
                      </c:ext>
                    </c:extLst>
                    <c:strCache>
                      <c:ptCount val="1"/>
                      <c:pt idx="0">
                        <c:v>E</c:v>
                      </c:pt>
                    </c:strCache>
                  </c:strRef>
                </c:tx>
                <c:spPr>
                  <a:ln w="22225">
                    <a:solidFill>
                      <a:schemeClr val="accent2"/>
                    </a:solidFill>
                  </a:ln>
                </c:spPr>
                <c:marker>
                  <c:symbol val="none"/>
                </c:marker>
                <c:cat>
                  <c:strRef>
                    <c:extLst xmlns:c15="http://schemas.microsoft.com/office/drawing/2012/chart">
                      <c:ext xmlns:c15="http://schemas.microsoft.com/office/drawing/2012/chart" uri="{02D57815-91ED-43cb-92C2-25804820EDAC}">
                        <c15:formulaRef>
                          <c15:sqref>Data!$A$2:$A$14</c15:sqref>
                        </c15:formulaRef>
                      </c:ext>
                    </c:extLst>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extLst xmlns:c15="http://schemas.microsoft.com/office/drawing/2012/chart">
                      <c:ext xmlns:c15="http://schemas.microsoft.com/office/drawing/2012/chart" uri="{02D57815-91ED-43cb-92C2-25804820EDAC}">
                        <c15:formulaRef>
                          <c15:sqref>Data!$F$2:$F$14</c15:sqref>
                        </c15:formulaRef>
                      </c:ext>
                    </c:extLst>
                    <c:numCache>
                      <c:formatCode>0.00</c:formatCode>
                      <c:ptCount val="13"/>
                      <c:pt idx="0">
                        <c:v>0.63084460217578964</c:v>
                      </c:pt>
                      <c:pt idx="1">
                        <c:v>0</c:v>
                      </c:pt>
                      <c:pt idx="2">
                        <c:v>0</c:v>
                      </c:pt>
                      <c:pt idx="3">
                        <c:v>0</c:v>
                      </c:pt>
                      <c:pt idx="4">
                        <c:v>3.9286315031027232</c:v>
                      </c:pt>
                      <c:pt idx="5">
                        <c:v>7.2058823529411775</c:v>
                      </c:pt>
                      <c:pt idx="6">
                        <c:v>8.3163265306122476</c:v>
                      </c:pt>
                      <c:pt idx="7">
                        <c:v>9.4521668029435801</c:v>
                      </c:pt>
                      <c:pt idx="8">
                        <c:v>7.8281397544853659</c:v>
                      </c:pt>
                      <c:pt idx="9">
                        <c:v>4.4481054365733144</c:v>
                      </c:pt>
                      <c:pt idx="10">
                        <c:v>10</c:v>
                      </c:pt>
                      <c:pt idx="11">
                        <c:v>10</c:v>
                      </c:pt>
                      <c:pt idx="12">
                        <c:v>5.234319188455494</c:v>
                      </c:pt>
                    </c:numCache>
                  </c:numRef>
                </c:val>
                <c:extLst xmlns:c15="http://schemas.microsoft.com/office/drawing/2012/chart">
                  <c:ext xmlns:c16="http://schemas.microsoft.com/office/drawing/2014/chart" uri="{C3380CC4-5D6E-409C-BE32-E72D297353CC}">
                    <c16:uniqueId val="{00000007-5CD1-42B8-AEA2-2DAA51275378}"/>
                  </c:ext>
                </c:extLst>
              </c15:ser>
            </c15:filteredRadarSeries>
            <c15:filteredRadarSeries>
              <c15:ser>
                <c:idx val="5"/>
                <c:order val="5"/>
                <c:tx>
                  <c:strRef>
                    <c:extLst xmlns:c15="http://schemas.microsoft.com/office/drawing/2012/chart">
                      <c:ext xmlns:c15="http://schemas.microsoft.com/office/drawing/2012/chart" uri="{02D57815-91ED-43cb-92C2-25804820EDAC}">
                        <c15:formulaRef>
                          <c15:sqref>Data!$G$1</c15:sqref>
                        </c15:formulaRef>
                      </c:ext>
                    </c:extLst>
                    <c:strCache>
                      <c:ptCount val="1"/>
                      <c:pt idx="0">
                        <c:v>F</c:v>
                      </c:pt>
                    </c:strCache>
                  </c:strRef>
                </c:tx>
                <c:marker>
                  <c:symbol val="none"/>
                </c:marker>
                <c:cat>
                  <c:strRef>
                    <c:extLst xmlns:c15="http://schemas.microsoft.com/office/drawing/2012/chart">
                      <c:ext xmlns:c15="http://schemas.microsoft.com/office/drawing/2012/chart" uri="{02D57815-91ED-43cb-92C2-25804820EDAC}">
                        <c15:formulaRef>
                          <c15:sqref>Data!$A$2:$A$14</c15:sqref>
                        </c15:formulaRef>
                      </c:ext>
                    </c:extLst>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extLst xmlns:c15="http://schemas.microsoft.com/office/drawing/2012/chart">
                      <c:ext xmlns:c15="http://schemas.microsoft.com/office/drawing/2012/chart" uri="{02D57815-91ED-43cb-92C2-25804820EDAC}">
                        <c15:formulaRef>
                          <c15:sqref>Data!$G$2:$G$14</c15:sqref>
                        </c15:formulaRef>
                      </c:ext>
                    </c:extLst>
                    <c:numCache>
                      <c:formatCode>0.00</c:formatCode>
                      <c:ptCount val="13"/>
                      <c:pt idx="0">
                        <c:v>4.135133735865951</c:v>
                      </c:pt>
                      <c:pt idx="1">
                        <c:v>5.1790781221296118</c:v>
                      </c:pt>
                      <c:pt idx="2">
                        <c:v>3.76804690649685</c:v>
                      </c:pt>
                      <c:pt idx="3">
                        <c:v>4.6095479207915622</c:v>
                      </c:pt>
                      <c:pt idx="4">
                        <c:v>6.4316711871439232</c:v>
                      </c:pt>
                      <c:pt idx="5">
                        <c:v>8.3823529411764692</c:v>
                      </c:pt>
                      <c:pt idx="6">
                        <c:v>9.8894557823129219</c:v>
                      </c:pt>
                      <c:pt idx="7">
                        <c:v>9.2559280457890463</c:v>
                      </c:pt>
                      <c:pt idx="8">
                        <c:v>8.9612842304060454</c:v>
                      </c:pt>
                      <c:pt idx="9">
                        <c:v>6.5403624382207521</c:v>
                      </c:pt>
                      <c:pt idx="10">
                        <c:v>5.8168316831683162</c:v>
                      </c:pt>
                      <c:pt idx="11">
                        <c:v>5.0117096018735365</c:v>
                      </c:pt>
                      <c:pt idx="12">
                        <c:v>2.8446920988712678</c:v>
                      </c:pt>
                    </c:numCache>
                  </c:numRef>
                </c:val>
                <c:extLst xmlns:c15="http://schemas.microsoft.com/office/drawing/2012/chart">
                  <c:ext xmlns:c16="http://schemas.microsoft.com/office/drawing/2014/chart" uri="{C3380CC4-5D6E-409C-BE32-E72D297353CC}">
                    <c16:uniqueId val="{00000008-5CD1-42B8-AEA2-2DAA51275378}"/>
                  </c:ext>
                </c:extLst>
              </c15:ser>
            </c15:filteredRadarSeries>
            <c15:filteredRadarSeries>
              <c15:ser>
                <c:idx val="6"/>
                <c:order val="6"/>
                <c:tx>
                  <c:strRef>
                    <c:extLst xmlns:c15="http://schemas.microsoft.com/office/drawing/2012/chart">
                      <c:ext xmlns:c15="http://schemas.microsoft.com/office/drawing/2012/chart" uri="{02D57815-91ED-43cb-92C2-25804820EDAC}">
                        <c15:formulaRef>
                          <c15:sqref>Data!$H$1</c15:sqref>
                        </c15:formulaRef>
                      </c:ext>
                    </c:extLst>
                    <c:strCache>
                      <c:ptCount val="1"/>
                      <c:pt idx="0">
                        <c:v>G</c:v>
                      </c:pt>
                    </c:strCache>
                  </c:strRef>
                </c:tx>
                <c:marker>
                  <c:symbol val="none"/>
                </c:marker>
                <c:cat>
                  <c:strRef>
                    <c:extLst xmlns:c15="http://schemas.microsoft.com/office/drawing/2012/chart">
                      <c:ext xmlns:c15="http://schemas.microsoft.com/office/drawing/2012/chart" uri="{02D57815-91ED-43cb-92C2-25804820EDAC}">
                        <c15:formulaRef>
                          <c15:sqref>Data!$A$2:$A$14</c15:sqref>
                        </c15:formulaRef>
                      </c:ext>
                    </c:extLst>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extLst xmlns:c15="http://schemas.microsoft.com/office/drawing/2012/chart">
                      <c:ext xmlns:c15="http://schemas.microsoft.com/office/drawing/2012/chart" uri="{02D57815-91ED-43cb-92C2-25804820EDAC}">
                        <c15:formulaRef>
                          <c15:sqref>Data!$H$2:$H$14</c15:sqref>
                        </c15:formulaRef>
                      </c:ext>
                    </c:extLst>
                    <c:numCache>
                      <c:formatCode>0.00</c:formatCode>
                      <c:ptCount val="13"/>
                      <c:pt idx="0">
                        <c:v>7.6995149251638741</c:v>
                      </c:pt>
                      <c:pt idx="1">
                        <c:v>6.9398769326804448</c:v>
                      </c:pt>
                      <c:pt idx="2">
                        <c:v>6.1205761236291236</c:v>
                      </c:pt>
                      <c:pt idx="3">
                        <c:v>6.2797662218721859</c:v>
                      </c:pt>
                      <c:pt idx="4">
                        <c:v>8.7168501431983394</c:v>
                      </c:pt>
                      <c:pt idx="5">
                        <c:v>4.7058823529411749</c:v>
                      </c:pt>
                      <c:pt idx="6">
                        <c:v>6.5518707482993204</c:v>
                      </c:pt>
                      <c:pt idx="7">
                        <c:v>7.5592804578904325</c:v>
                      </c:pt>
                      <c:pt idx="8">
                        <c:v>5.1022977651872843</c:v>
                      </c:pt>
                      <c:pt idx="9">
                        <c:v>5.4750137287204801</c:v>
                      </c:pt>
                      <c:pt idx="10">
                        <c:v>9.3069306930693081</c:v>
                      </c:pt>
                      <c:pt idx="11">
                        <c:v>6.0187353629976581</c:v>
                      </c:pt>
                      <c:pt idx="12">
                        <c:v>2.7061008715530779</c:v>
                      </c:pt>
                    </c:numCache>
                  </c:numRef>
                </c:val>
                <c:extLst xmlns:c15="http://schemas.microsoft.com/office/drawing/2012/chart">
                  <c:ext xmlns:c16="http://schemas.microsoft.com/office/drawing/2014/chart" uri="{C3380CC4-5D6E-409C-BE32-E72D297353CC}">
                    <c16:uniqueId val="{00000009-5CD1-42B8-AEA2-2DAA51275378}"/>
                  </c:ext>
                </c:extLst>
              </c15:ser>
            </c15:filteredRadarSeries>
            <c15:filteredRadarSeries>
              <c15:ser>
                <c:idx val="7"/>
                <c:order val="7"/>
                <c:tx>
                  <c:strRef>
                    <c:extLst xmlns:c15="http://schemas.microsoft.com/office/drawing/2012/chart">
                      <c:ext xmlns:c15="http://schemas.microsoft.com/office/drawing/2012/chart" uri="{02D57815-91ED-43cb-92C2-25804820EDAC}">
                        <c15:formulaRef>
                          <c15:sqref>Data!$I$1</c15:sqref>
                        </c15:formulaRef>
                      </c:ext>
                    </c:extLst>
                    <c:strCache>
                      <c:ptCount val="1"/>
                      <c:pt idx="0">
                        <c:v>H</c:v>
                      </c:pt>
                    </c:strCache>
                  </c:strRef>
                </c:tx>
                <c:marker>
                  <c:symbol val="none"/>
                </c:marker>
                <c:cat>
                  <c:strRef>
                    <c:extLst xmlns:c15="http://schemas.microsoft.com/office/drawing/2012/chart">
                      <c:ext xmlns:c15="http://schemas.microsoft.com/office/drawing/2012/chart" uri="{02D57815-91ED-43cb-92C2-25804820EDAC}">
                        <c15:formulaRef>
                          <c15:sqref>Data!$A$2:$A$14</c15:sqref>
                        </c15:formulaRef>
                      </c:ext>
                    </c:extLst>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extLst xmlns:c15="http://schemas.microsoft.com/office/drawing/2012/chart">
                      <c:ext xmlns:c15="http://schemas.microsoft.com/office/drawing/2012/chart" uri="{02D57815-91ED-43cb-92C2-25804820EDAC}">
                        <c15:formulaRef>
                          <c15:sqref>Data!$I$2:$I$14</c15:sqref>
                        </c15:formulaRef>
                      </c:ext>
                    </c:extLst>
                    <c:numCache>
                      <c:formatCode>0.00</c:formatCode>
                      <c:ptCount val="13"/>
                      <c:pt idx="0">
                        <c:v>9.0109586247249034</c:v>
                      </c:pt>
                      <c:pt idx="1">
                        <c:v>9.7429471546896238</c:v>
                      </c:pt>
                      <c:pt idx="2">
                        <c:v>7.9022632506501438</c:v>
                      </c:pt>
                      <c:pt idx="3">
                        <c:v>7.2880848276715646</c:v>
                      </c:pt>
                      <c:pt idx="4">
                        <c:v>6.6840453674396834</c:v>
                      </c:pt>
                      <c:pt idx="5">
                        <c:v>5.4411764705882337</c:v>
                      </c:pt>
                      <c:pt idx="6">
                        <c:v>6.8494897959183687</c:v>
                      </c:pt>
                      <c:pt idx="7">
                        <c:v>5.9362224039247744</c:v>
                      </c:pt>
                      <c:pt idx="8">
                        <c:v>2.4645892351274785</c:v>
                      </c:pt>
                      <c:pt idx="9">
                        <c:v>1.5815485996705076</c:v>
                      </c:pt>
                      <c:pt idx="10">
                        <c:v>3.8366336633663369</c:v>
                      </c:pt>
                      <c:pt idx="11">
                        <c:v>1.1709601873536299</c:v>
                      </c:pt>
                      <c:pt idx="12">
                        <c:v>4.2720388626946697</c:v>
                      </c:pt>
                    </c:numCache>
                  </c:numRef>
                </c:val>
                <c:extLst xmlns:c15="http://schemas.microsoft.com/office/drawing/2012/chart">
                  <c:ext xmlns:c16="http://schemas.microsoft.com/office/drawing/2014/chart" uri="{C3380CC4-5D6E-409C-BE32-E72D297353CC}">
                    <c16:uniqueId val="{0000000A-5CD1-42B8-AEA2-2DAA51275378}"/>
                  </c:ext>
                </c:extLst>
              </c15:ser>
            </c15:filteredRadarSeries>
            <c15:filteredRadarSeries>
              <c15:ser>
                <c:idx val="8"/>
                <c:order val="8"/>
                <c:tx>
                  <c:strRef>
                    <c:extLst xmlns:c15="http://schemas.microsoft.com/office/drawing/2012/chart">
                      <c:ext xmlns:c15="http://schemas.microsoft.com/office/drawing/2012/chart" uri="{02D57815-91ED-43cb-92C2-25804820EDAC}">
                        <c15:formulaRef>
                          <c15:sqref>Data!$J$1</c15:sqref>
                        </c15:formulaRef>
                      </c:ext>
                    </c:extLst>
                    <c:strCache>
                      <c:ptCount val="1"/>
                      <c:pt idx="0">
                        <c:v>I</c:v>
                      </c:pt>
                    </c:strCache>
                  </c:strRef>
                </c:tx>
                <c:marker>
                  <c:symbol val="none"/>
                </c:marker>
                <c:cat>
                  <c:strRef>
                    <c:extLst xmlns:c15="http://schemas.microsoft.com/office/drawing/2012/chart">
                      <c:ext xmlns:c15="http://schemas.microsoft.com/office/drawing/2012/chart" uri="{02D57815-91ED-43cb-92C2-25804820EDAC}">
                        <c15:formulaRef>
                          <c15:sqref>Data!$A$2:$A$14</c15:sqref>
                        </c15:formulaRef>
                      </c:ext>
                    </c:extLst>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extLst xmlns:c15="http://schemas.microsoft.com/office/drawing/2012/chart">
                      <c:ext xmlns:c15="http://schemas.microsoft.com/office/drawing/2012/chart" uri="{02D57815-91ED-43cb-92C2-25804820EDAC}">
                        <c15:formulaRef>
                          <c15:sqref>Data!$J$2:$J$14</c15:sqref>
                        </c15:formulaRef>
                      </c:ext>
                    </c:extLst>
                    <c:numCache>
                      <c:formatCode>0.00</c:formatCode>
                      <c:ptCount val="13"/>
                      <c:pt idx="0">
                        <c:v>10</c:v>
                      </c:pt>
                      <c:pt idx="1">
                        <c:v>10</c:v>
                      </c:pt>
                      <c:pt idx="2">
                        <c:v>10</c:v>
                      </c:pt>
                      <c:pt idx="3">
                        <c:v>8.3010969427271881</c:v>
                      </c:pt>
                      <c:pt idx="4">
                        <c:v>10</c:v>
                      </c:pt>
                      <c:pt idx="5">
                        <c:v>9.2647058823529402</c:v>
                      </c:pt>
                      <c:pt idx="6">
                        <c:v>8.7840136054421762</c:v>
                      </c:pt>
                      <c:pt idx="7">
                        <c:v>8.1888798037612389</c:v>
                      </c:pt>
                      <c:pt idx="8">
                        <c:v>4.0604343720491034</c:v>
                      </c:pt>
                      <c:pt idx="9">
                        <c:v>1.4717188358045061</c:v>
                      </c:pt>
                      <c:pt idx="10">
                        <c:v>7.0544554455445541</c:v>
                      </c:pt>
                      <c:pt idx="11">
                        <c:v>4.6370023419203745</c:v>
                      </c:pt>
                      <c:pt idx="12">
                        <c:v>5.9537076725246436</c:v>
                      </c:pt>
                    </c:numCache>
                  </c:numRef>
                </c:val>
                <c:extLst xmlns:c15="http://schemas.microsoft.com/office/drawing/2012/chart">
                  <c:ext xmlns:c16="http://schemas.microsoft.com/office/drawing/2014/chart" uri="{C3380CC4-5D6E-409C-BE32-E72D297353CC}">
                    <c16:uniqueId val="{0000000B-5CD1-42B8-AEA2-2DAA51275378}"/>
                  </c:ext>
                </c:extLst>
              </c15:ser>
            </c15:filteredRadarSeries>
            <c15:filteredRadarSeries>
              <c15:ser>
                <c:idx val="9"/>
                <c:order val="9"/>
                <c:tx>
                  <c:strRef>
                    <c:extLst xmlns:c15="http://schemas.microsoft.com/office/drawing/2012/chart">
                      <c:ext xmlns:c15="http://schemas.microsoft.com/office/drawing/2012/chart" uri="{02D57815-91ED-43cb-92C2-25804820EDAC}">
                        <c15:formulaRef>
                          <c15:sqref>Data!$K$1</c15:sqref>
                        </c15:formulaRef>
                      </c:ext>
                    </c:extLst>
                    <c:strCache>
                      <c:ptCount val="1"/>
                      <c:pt idx="0">
                        <c:v>J</c:v>
                      </c:pt>
                    </c:strCache>
                  </c:strRef>
                </c:tx>
                <c:marker>
                  <c:symbol val="none"/>
                </c:marker>
                <c:cat>
                  <c:strRef>
                    <c:extLst xmlns:c15="http://schemas.microsoft.com/office/drawing/2012/chart">
                      <c:ext xmlns:c15="http://schemas.microsoft.com/office/drawing/2012/chart" uri="{02D57815-91ED-43cb-92C2-25804820EDAC}">
                        <c15:formulaRef>
                          <c15:sqref>Data!$A$2:$A$14</c15:sqref>
                        </c15:formulaRef>
                      </c:ext>
                    </c:extLst>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extLst xmlns:c15="http://schemas.microsoft.com/office/drawing/2012/chart">
                      <c:ext xmlns:c15="http://schemas.microsoft.com/office/drawing/2012/chart" uri="{02D57815-91ED-43cb-92C2-25804820EDAC}">
                        <c15:formulaRef>
                          <c15:sqref>Data!$K$2:$K$14</c15:sqref>
                        </c15:formulaRef>
                      </c:ext>
                    </c:extLst>
                    <c:numCache>
                      <c:formatCode>0.00</c:formatCode>
                      <c:ptCount val="13"/>
                      <c:pt idx="0">
                        <c:v>9.6697963771512043</c:v>
                      </c:pt>
                      <c:pt idx="1">
                        <c:v>5.6803680376146364</c:v>
                      </c:pt>
                      <c:pt idx="2">
                        <c:v>5.8250784863470715</c:v>
                      </c:pt>
                      <c:pt idx="3">
                        <c:v>10</c:v>
                      </c:pt>
                      <c:pt idx="4">
                        <c:v>3.9286315031027232</c:v>
                      </c:pt>
                      <c:pt idx="5">
                        <c:v>0</c:v>
                      </c:pt>
                      <c:pt idx="6">
                        <c:v>0</c:v>
                      </c:pt>
                      <c:pt idx="7">
                        <c:v>0</c:v>
                      </c:pt>
                      <c:pt idx="8">
                        <c:v>0</c:v>
                      </c:pt>
                      <c:pt idx="9">
                        <c:v>0.52169137836353785</c:v>
                      </c:pt>
                      <c:pt idx="10">
                        <c:v>5.2970297029702973</c:v>
                      </c:pt>
                      <c:pt idx="11">
                        <c:v>0.23419203747072601</c:v>
                      </c:pt>
                      <c:pt idx="12">
                        <c:v>0.53793399057008195</c:v>
                      </c:pt>
                    </c:numCache>
                  </c:numRef>
                </c:val>
                <c:extLst xmlns:c15="http://schemas.microsoft.com/office/drawing/2012/chart">
                  <c:ext xmlns:c16="http://schemas.microsoft.com/office/drawing/2014/chart" uri="{C3380CC4-5D6E-409C-BE32-E72D297353CC}">
                    <c16:uniqueId val="{0000000C-5CD1-42B8-AEA2-2DAA51275378}"/>
                  </c:ext>
                </c:extLst>
              </c15:ser>
            </c15:filteredRadarSeries>
            <c15:filteredRadarSeries>
              <c15:ser>
                <c:idx val="12"/>
                <c:order val="12"/>
                <c:tx>
                  <c:strRef>
                    <c:extLst xmlns:c15="http://schemas.microsoft.com/office/drawing/2012/chart">
                      <c:ext xmlns:c15="http://schemas.microsoft.com/office/drawing/2012/chart" uri="{02D57815-91ED-43cb-92C2-25804820EDAC}">
                        <c15:formulaRef>
                          <c15:sqref>Data!$N$1</c15:sqref>
                        </c15:formulaRef>
                      </c:ext>
                    </c:extLst>
                    <c:strCache>
                      <c:ptCount val="1"/>
                      <c:pt idx="0">
                        <c:v>M</c:v>
                      </c:pt>
                    </c:strCache>
                  </c:strRef>
                </c:tx>
                <c:marker>
                  <c:symbol val="none"/>
                </c:marker>
                <c:cat>
                  <c:strRef>
                    <c:extLst xmlns:c15="http://schemas.microsoft.com/office/drawing/2012/chart">
                      <c:ext xmlns:c15="http://schemas.microsoft.com/office/drawing/2012/chart" uri="{02D57815-91ED-43cb-92C2-25804820EDAC}">
                        <c15:formulaRef>
                          <c15:sqref>Data!$A$2:$A$14</c15:sqref>
                        </c15:formulaRef>
                      </c:ext>
                    </c:extLst>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extLst xmlns:c15="http://schemas.microsoft.com/office/drawing/2012/chart">
                      <c:ext xmlns:c15="http://schemas.microsoft.com/office/drawing/2012/chart" uri="{02D57815-91ED-43cb-92C2-25804820EDAC}">
                        <c15:formulaRef>
                          <c15:sqref>Data!$N$2:$N$14</c15:sqref>
                        </c15:formulaRef>
                      </c:ext>
                    </c:extLst>
                    <c:numCache>
                      <c:formatCode>0.00</c:formatCode>
                      <c:ptCount val="13"/>
                      <c:pt idx="0">
                        <c:v>0</c:v>
                      </c:pt>
                      <c:pt idx="1">
                        <c:v>4.4298109516244066</c:v>
                      </c:pt>
                      <c:pt idx="2">
                        <c:v>3.4758076866524732</c:v>
                      </c:pt>
                      <c:pt idx="3">
                        <c:v>0</c:v>
                      </c:pt>
                      <c:pt idx="4">
                        <c:v>0</c:v>
                      </c:pt>
                      <c:pt idx="5">
                        <c:v>8.970588235294116</c:v>
                      </c:pt>
                      <c:pt idx="6">
                        <c:v>4.2729591836734686</c:v>
                      </c:pt>
                      <c:pt idx="7">
                        <c:v>3.7162714636140604</c:v>
                      </c:pt>
                      <c:pt idx="8">
                        <c:v>6.9593956562795096</c:v>
                      </c:pt>
                      <c:pt idx="9">
                        <c:v>10</c:v>
                      </c:pt>
                      <c:pt idx="10">
                        <c:v>0.71782178217821779</c:v>
                      </c:pt>
                      <c:pt idx="11">
                        <c:v>1.0772833723653394</c:v>
                      </c:pt>
                      <c:pt idx="12">
                        <c:v>4.4570652950421472</c:v>
                      </c:pt>
                    </c:numCache>
                  </c:numRef>
                </c:val>
                <c:extLst xmlns:c15="http://schemas.microsoft.com/office/drawing/2012/chart">
                  <c:ext xmlns:c16="http://schemas.microsoft.com/office/drawing/2014/chart" uri="{C3380CC4-5D6E-409C-BE32-E72D297353CC}">
                    <c16:uniqueId val="{0000000D-5CD1-42B8-AEA2-2DAA51275378}"/>
                  </c:ext>
                </c:extLst>
              </c15:ser>
            </c15:filteredRadarSeries>
            <c15:filteredRadarSeries>
              <c15:ser>
                <c:idx val="13"/>
                <c:order val="13"/>
                <c:tx>
                  <c:strRef>
                    <c:extLst xmlns:c15="http://schemas.microsoft.com/office/drawing/2012/chart">
                      <c:ext xmlns:c15="http://schemas.microsoft.com/office/drawing/2012/chart" uri="{02D57815-91ED-43cb-92C2-25804820EDAC}">
                        <c15:formulaRef>
                          <c15:sqref>Data!$O$1</c15:sqref>
                        </c15:formulaRef>
                      </c:ext>
                    </c:extLst>
                    <c:strCache>
                      <c:ptCount val="1"/>
                      <c:pt idx="0">
                        <c:v>N</c:v>
                      </c:pt>
                    </c:strCache>
                  </c:strRef>
                </c:tx>
                <c:marker>
                  <c:symbol val="none"/>
                </c:marker>
                <c:cat>
                  <c:strRef>
                    <c:extLst xmlns:c15="http://schemas.microsoft.com/office/drawing/2012/chart">
                      <c:ext xmlns:c15="http://schemas.microsoft.com/office/drawing/2012/chart" uri="{02D57815-91ED-43cb-92C2-25804820EDAC}">
                        <c15:formulaRef>
                          <c15:sqref>Data!$A$2:$A$14</c15:sqref>
                        </c15:formulaRef>
                      </c:ext>
                    </c:extLst>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extLst xmlns:c15="http://schemas.microsoft.com/office/drawing/2012/chart">
                      <c:ext xmlns:c15="http://schemas.microsoft.com/office/drawing/2012/chart" uri="{02D57815-91ED-43cb-92C2-25804820EDAC}">
                        <c15:formulaRef>
                          <c15:sqref>Data!$O$2:$O$14</c15:sqref>
                        </c15:formulaRef>
                      </c:ext>
                    </c:extLst>
                    <c:numCache>
                      <c:formatCode>0.00</c:formatCode>
                      <c:ptCount val="13"/>
                      <c:pt idx="0">
                        <c:v>2.8540009477239856</c:v>
                      </c:pt>
                      <c:pt idx="1">
                        <c:v>3.6837208952702327</c:v>
                      </c:pt>
                      <c:pt idx="2">
                        <c:v>3.76804690649685</c:v>
                      </c:pt>
                      <c:pt idx="3">
                        <c:v>2.6220603500614104</c:v>
                      </c:pt>
                      <c:pt idx="4">
                        <c:v>4.4262551588654215</c:v>
                      </c:pt>
                      <c:pt idx="5">
                        <c:v>7.3529411764705888</c:v>
                      </c:pt>
                      <c:pt idx="6">
                        <c:v>7.4149659863945585</c:v>
                      </c:pt>
                      <c:pt idx="7">
                        <c:v>7.1954210956663935</c:v>
                      </c:pt>
                      <c:pt idx="8">
                        <c:v>10</c:v>
                      </c:pt>
                      <c:pt idx="9">
                        <c:v>9.5277320153761682</c:v>
                      </c:pt>
                      <c:pt idx="10">
                        <c:v>8.7376237623762378</c:v>
                      </c:pt>
                      <c:pt idx="11">
                        <c:v>4.4730679156908666</c:v>
                      </c:pt>
                      <c:pt idx="12">
                        <c:v>6.5223603371910279</c:v>
                      </c:pt>
                    </c:numCache>
                  </c:numRef>
                </c:val>
                <c:extLst xmlns:c15="http://schemas.microsoft.com/office/drawing/2012/chart">
                  <c:ext xmlns:c16="http://schemas.microsoft.com/office/drawing/2014/chart" uri="{C3380CC4-5D6E-409C-BE32-E72D297353CC}">
                    <c16:uniqueId val="{0000000E-5CD1-42B8-AEA2-2DAA51275378}"/>
                  </c:ext>
                </c:extLst>
              </c15:ser>
            </c15:filteredRadarSeries>
            <c15:filteredRadarSeries>
              <c15:ser>
                <c:idx val="15"/>
                <c:order val="15"/>
                <c:tx>
                  <c:strRef>
                    <c:extLst xmlns:c15="http://schemas.microsoft.com/office/drawing/2012/chart">
                      <c:ext xmlns:c15="http://schemas.microsoft.com/office/drawing/2012/chart" uri="{02D57815-91ED-43cb-92C2-25804820EDAC}">
                        <c15:formulaRef>
                          <c15:sqref>Data!$Q$1</c15:sqref>
                        </c15:formulaRef>
                      </c:ext>
                    </c:extLst>
                    <c:strCache>
                      <c:ptCount val="1"/>
                      <c:pt idx="0">
                        <c:v>P</c:v>
                      </c:pt>
                    </c:strCache>
                  </c:strRef>
                </c:tx>
                <c:marker>
                  <c:symbol val="none"/>
                </c:marker>
                <c:cat>
                  <c:strRef>
                    <c:extLst xmlns:c15="http://schemas.microsoft.com/office/drawing/2012/chart">
                      <c:ext xmlns:c15="http://schemas.microsoft.com/office/drawing/2012/chart" uri="{02D57815-91ED-43cb-92C2-25804820EDAC}">
                        <c15:formulaRef>
                          <c15:sqref>Data!$A$2:$A$14</c15:sqref>
                        </c15:formulaRef>
                      </c:ext>
                    </c:extLst>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extLst xmlns:c15="http://schemas.microsoft.com/office/drawing/2012/chart">
                      <c:ext xmlns:c15="http://schemas.microsoft.com/office/drawing/2012/chart" uri="{02D57815-91ED-43cb-92C2-25804820EDAC}">
                        <c15:formulaRef>
                          <c15:sqref>Data!$Q$2:$Q$14</c15:sqref>
                        </c15:formulaRef>
                      </c:ext>
                    </c:extLst>
                    <c:numCache>
                      <c:formatCode>0.00</c:formatCode>
                      <c:ptCount val="13"/>
                      <c:pt idx="0">
                        <c:v>6.7213336523546712</c:v>
                      </c:pt>
                      <c:pt idx="1">
                        <c:v>6.6872528529303832</c:v>
                      </c:pt>
                      <c:pt idx="2">
                        <c:v>7.0095481615414972</c:v>
                      </c:pt>
                      <c:pt idx="3">
                        <c:v>6.2797662218721859</c:v>
                      </c:pt>
                      <c:pt idx="4">
                        <c:v>7.4434581743938244</c:v>
                      </c:pt>
                      <c:pt idx="5">
                        <c:v>10</c:v>
                      </c:pt>
                      <c:pt idx="6">
                        <c:v>10</c:v>
                      </c:pt>
                      <c:pt idx="7">
                        <c:v>10</c:v>
                      </c:pt>
                      <c:pt idx="8">
                        <c:v>8.300283286118983</c:v>
                      </c:pt>
                      <c:pt idx="9">
                        <c:v>4.3492586490939029</c:v>
                      </c:pt>
                      <c:pt idx="10">
                        <c:v>5.9405940594059405</c:v>
                      </c:pt>
                      <c:pt idx="11">
                        <c:v>6.3466042154566749</c:v>
                      </c:pt>
                      <c:pt idx="12">
                        <c:v>4.6085155022146029</c:v>
                      </c:pt>
                    </c:numCache>
                  </c:numRef>
                </c:val>
                <c:extLst xmlns:c15="http://schemas.microsoft.com/office/drawing/2012/chart">
                  <c:ext xmlns:c16="http://schemas.microsoft.com/office/drawing/2014/chart" uri="{C3380CC4-5D6E-409C-BE32-E72D297353CC}">
                    <c16:uniqueId val="{0000000F-5CD1-42B8-AEA2-2DAA51275378}"/>
                  </c:ext>
                </c:extLst>
              </c15:ser>
            </c15:filteredRadarSeries>
          </c:ext>
        </c:extLst>
      </c:radarChart>
      <c:catAx>
        <c:axId val="381954840"/>
        <c:scaling>
          <c:orientation val="minMax"/>
        </c:scaling>
        <c:delete val="0"/>
        <c:axPos val="b"/>
        <c:majorGridlines/>
        <c:numFmt formatCode="General" sourceLinked="1"/>
        <c:majorTickMark val="out"/>
        <c:minorTickMark val="none"/>
        <c:tickLblPos val="nextTo"/>
        <c:crossAx val="381949352"/>
        <c:crosses val="autoZero"/>
        <c:auto val="1"/>
        <c:lblAlgn val="ctr"/>
        <c:lblOffset val="100"/>
        <c:noMultiLvlLbl val="0"/>
      </c:catAx>
      <c:valAx>
        <c:axId val="381949352"/>
        <c:scaling>
          <c:orientation val="minMax"/>
          <c:max val="10"/>
          <c:min val="0"/>
        </c:scaling>
        <c:delete val="0"/>
        <c:axPos val="l"/>
        <c:majorGridlines>
          <c:spPr>
            <a:ln w="6350" cap="flat">
              <a:solidFill>
                <a:schemeClr val="tx1">
                  <a:alpha val="42000"/>
                </a:schemeClr>
              </a:solidFill>
            </a:ln>
          </c:spPr>
        </c:majorGridlines>
        <c:numFmt formatCode="0.00" sourceLinked="1"/>
        <c:majorTickMark val="out"/>
        <c:minorTickMark val="none"/>
        <c:tickLblPos val="nextTo"/>
        <c:crossAx val="381954840"/>
        <c:crosses val="autoZero"/>
        <c:crossBetween val="between"/>
      </c:valAx>
      <c:spPr>
        <a:solidFill>
          <a:schemeClr val="bg2">
            <a:alpha val="16000"/>
          </a:schemeClr>
        </a:solidFill>
      </c:spPr>
    </c:plotArea>
    <c:legend>
      <c:legendPos val="r"/>
      <c:layout>
        <c:manualLayout>
          <c:xMode val="edge"/>
          <c:yMode val="edge"/>
          <c:x val="0.8538387214910742"/>
          <c:y val="0.12405516000818138"/>
          <c:w val="6.0397495136502596E-2"/>
          <c:h val="0.1555357543571792"/>
        </c:manualLayout>
      </c:layout>
      <c:overlay val="0"/>
    </c:legend>
    <c:plotVisOnly val="1"/>
    <c:dispBlanksAs val="gap"/>
    <c:showDLblsOverMax val="0"/>
  </c:chart>
  <c:spPr>
    <a:no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Data!$B$1</c:f>
              <c:strCache>
                <c:ptCount val="1"/>
                <c:pt idx="0">
                  <c:v>R117 50</c:v>
                </c:pt>
              </c:strCache>
            </c:strRef>
          </c:tx>
          <c:spPr>
            <a:ln w="22225" cmpd="sng">
              <a:solidFill>
                <a:srgbClr val="37DEFF"/>
              </a:solidFill>
              <a:prstDash val="solid"/>
            </a:ln>
          </c:spPr>
          <c:marker>
            <c:symbol val="none"/>
          </c:marker>
          <c:cat>
            <c:strRef>
              <c:f>Data!$A$2:$A$17</c:f>
              <c:strCache>
                <c:ptCount val="16"/>
                <c:pt idx="0">
                  <c:v>A</c:v>
                </c:pt>
                <c:pt idx="1">
                  <c:v>B</c:v>
                </c:pt>
                <c:pt idx="2">
                  <c:v>C</c:v>
                </c:pt>
                <c:pt idx="3">
                  <c:v>D</c:v>
                </c:pt>
                <c:pt idx="4">
                  <c:v>E</c:v>
                </c:pt>
                <c:pt idx="5">
                  <c:v>F</c:v>
                </c:pt>
                <c:pt idx="6">
                  <c:v>G</c:v>
                </c:pt>
                <c:pt idx="7">
                  <c:v>H</c:v>
                </c:pt>
                <c:pt idx="8">
                  <c:v>I</c:v>
                </c:pt>
                <c:pt idx="9">
                  <c:v>J</c:v>
                </c:pt>
                <c:pt idx="10">
                  <c:v>K</c:v>
                </c:pt>
                <c:pt idx="11">
                  <c:v>L</c:v>
                </c:pt>
                <c:pt idx="12">
                  <c:v>M</c:v>
                </c:pt>
                <c:pt idx="13">
                  <c:v>N</c:v>
                </c:pt>
                <c:pt idx="14">
                  <c:v>O</c:v>
                </c:pt>
                <c:pt idx="15">
                  <c:v>P</c:v>
                </c:pt>
              </c:strCache>
            </c:strRef>
          </c:cat>
          <c:val>
            <c:numRef>
              <c:f>Data!$B$2:$B$17</c:f>
              <c:numCache>
                <c:formatCode>General</c:formatCode>
                <c:ptCount val="16"/>
                <c:pt idx="0">
                  <c:v>64.8</c:v>
                </c:pt>
                <c:pt idx="1">
                  <c:v>64.900000000000006</c:v>
                </c:pt>
                <c:pt idx="2">
                  <c:v>65</c:v>
                </c:pt>
                <c:pt idx="3">
                  <c:v>65.099999999999994</c:v>
                </c:pt>
                <c:pt idx="4">
                  <c:v>65.8</c:v>
                </c:pt>
                <c:pt idx="5">
                  <c:v>64.7</c:v>
                </c:pt>
                <c:pt idx="6">
                  <c:v>63.6</c:v>
                </c:pt>
                <c:pt idx="7">
                  <c:v>63.2</c:v>
                </c:pt>
                <c:pt idx="8">
                  <c:v>62.9</c:v>
                </c:pt>
                <c:pt idx="9">
                  <c:v>63</c:v>
                </c:pt>
                <c:pt idx="10">
                  <c:v>65.099999999999994</c:v>
                </c:pt>
                <c:pt idx="11">
                  <c:v>63.9</c:v>
                </c:pt>
                <c:pt idx="12">
                  <c:v>66</c:v>
                </c:pt>
                <c:pt idx="13">
                  <c:v>65.099999999999994</c:v>
                </c:pt>
                <c:pt idx="14">
                  <c:v>63.6</c:v>
                </c:pt>
                <c:pt idx="15">
                  <c:v>63.9</c:v>
                </c:pt>
              </c:numCache>
            </c:numRef>
          </c:val>
          <c:extLst>
            <c:ext xmlns:c16="http://schemas.microsoft.com/office/drawing/2014/chart" uri="{C3380CC4-5D6E-409C-BE32-E72D297353CC}">
              <c16:uniqueId val="{00000000-751D-4003-A4C5-E0024C3DFB66}"/>
            </c:ext>
          </c:extLst>
        </c:ser>
        <c:ser>
          <c:idx val="1"/>
          <c:order val="1"/>
          <c:tx>
            <c:strRef>
              <c:f>Data!$C$1</c:f>
              <c:strCache>
                <c:ptCount val="1"/>
                <c:pt idx="0">
                  <c:v>R117 80</c:v>
                </c:pt>
              </c:strCache>
            </c:strRef>
          </c:tx>
          <c:spPr>
            <a:ln w="22225">
              <a:solidFill>
                <a:srgbClr val="2259C8"/>
              </a:solidFill>
            </a:ln>
          </c:spPr>
          <c:marker>
            <c:symbol val="none"/>
          </c:marker>
          <c:cat>
            <c:strRef>
              <c:f>Data!$A$2:$A$17</c:f>
              <c:strCache>
                <c:ptCount val="16"/>
                <c:pt idx="0">
                  <c:v>A</c:v>
                </c:pt>
                <c:pt idx="1">
                  <c:v>B</c:v>
                </c:pt>
                <c:pt idx="2">
                  <c:v>C</c:v>
                </c:pt>
                <c:pt idx="3">
                  <c:v>D</c:v>
                </c:pt>
                <c:pt idx="4">
                  <c:v>E</c:v>
                </c:pt>
                <c:pt idx="5">
                  <c:v>F</c:v>
                </c:pt>
                <c:pt idx="6">
                  <c:v>G</c:v>
                </c:pt>
                <c:pt idx="7">
                  <c:v>H</c:v>
                </c:pt>
                <c:pt idx="8">
                  <c:v>I</c:v>
                </c:pt>
                <c:pt idx="9">
                  <c:v>J</c:v>
                </c:pt>
                <c:pt idx="10">
                  <c:v>K</c:v>
                </c:pt>
                <c:pt idx="11">
                  <c:v>L</c:v>
                </c:pt>
                <c:pt idx="12">
                  <c:v>M</c:v>
                </c:pt>
                <c:pt idx="13">
                  <c:v>N</c:v>
                </c:pt>
                <c:pt idx="14">
                  <c:v>O</c:v>
                </c:pt>
                <c:pt idx="15">
                  <c:v>P</c:v>
                </c:pt>
              </c:strCache>
            </c:strRef>
          </c:cat>
          <c:val>
            <c:numRef>
              <c:f>Data!$C$2:$C$17</c:f>
              <c:numCache>
                <c:formatCode>General</c:formatCode>
                <c:ptCount val="16"/>
                <c:pt idx="0">
                  <c:v>70.7</c:v>
                </c:pt>
                <c:pt idx="1">
                  <c:v>70.3</c:v>
                </c:pt>
                <c:pt idx="2">
                  <c:v>70.8</c:v>
                </c:pt>
                <c:pt idx="3">
                  <c:v>71.099999999999994</c:v>
                </c:pt>
                <c:pt idx="4">
                  <c:v>72.400000000000006</c:v>
                </c:pt>
                <c:pt idx="5">
                  <c:v>70.3</c:v>
                </c:pt>
                <c:pt idx="6">
                  <c:v>69.599999999999994</c:v>
                </c:pt>
                <c:pt idx="7">
                  <c:v>68.5</c:v>
                </c:pt>
                <c:pt idx="8">
                  <c:v>68.400000000000006</c:v>
                </c:pt>
                <c:pt idx="9">
                  <c:v>70.099999999999994</c:v>
                </c:pt>
                <c:pt idx="10" formatCode="0.0">
                  <c:v>71</c:v>
                </c:pt>
                <c:pt idx="11">
                  <c:v>69.7</c:v>
                </c:pt>
                <c:pt idx="12">
                  <c:v>70.599999999999994</c:v>
                </c:pt>
                <c:pt idx="13">
                  <c:v>70.900000000000006</c:v>
                </c:pt>
                <c:pt idx="14">
                  <c:v>69.2</c:v>
                </c:pt>
                <c:pt idx="15">
                  <c:v>69.7</c:v>
                </c:pt>
              </c:numCache>
            </c:numRef>
          </c:val>
          <c:extLst>
            <c:ext xmlns:c16="http://schemas.microsoft.com/office/drawing/2014/chart" uri="{C3380CC4-5D6E-409C-BE32-E72D297353CC}">
              <c16:uniqueId val="{00000001-751D-4003-A4C5-E0024C3DFB66}"/>
            </c:ext>
          </c:extLst>
        </c:ser>
        <c:ser>
          <c:idx val="2"/>
          <c:order val="2"/>
          <c:tx>
            <c:strRef>
              <c:f>Data!$D$1</c:f>
              <c:strCache>
                <c:ptCount val="1"/>
                <c:pt idx="0">
                  <c:v>R51A 50</c:v>
                </c:pt>
              </c:strCache>
            </c:strRef>
          </c:tx>
          <c:spPr>
            <a:ln w="22225">
              <a:solidFill>
                <a:srgbClr val="00F22E"/>
              </a:solidFill>
            </a:ln>
          </c:spPr>
          <c:marker>
            <c:symbol val="none"/>
          </c:marker>
          <c:cat>
            <c:strRef>
              <c:f>Data!$A$2:$A$17</c:f>
              <c:strCache>
                <c:ptCount val="16"/>
                <c:pt idx="0">
                  <c:v>A</c:v>
                </c:pt>
                <c:pt idx="1">
                  <c:v>B</c:v>
                </c:pt>
                <c:pt idx="2">
                  <c:v>C</c:v>
                </c:pt>
                <c:pt idx="3">
                  <c:v>D</c:v>
                </c:pt>
                <c:pt idx="4">
                  <c:v>E</c:v>
                </c:pt>
                <c:pt idx="5">
                  <c:v>F</c:v>
                </c:pt>
                <c:pt idx="6">
                  <c:v>G</c:v>
                </c:pt>
                <c:pt idx="7">
                  <c:v>H</c:v>
                </c:pt>
                <c:pt idx="8">
                  <c:v>I</c:v>
                </c:pt>
                <c:pt idx="9">
                  <c:v>J</c:v>
                </c:pt>
                <c:pt idx="10">
                  <c:v>K</c:v>
                </c:pt>
                <c:pt idx="11">
                  <c:v>L</c:v>
                </c:pt>
                <c:pt idx="12">
                  <c:v>M</c:v>
                </c:pt>
                <c:pt idx="13">
                  <c:v>N</c:v>
                </c:pt>
                <c:pt idx="14">
                  <c:v>O</c:v>
                </c:pt>
                <c:pt idx="15">
                  <c:v>P</c:v>
                </c:pt>
              </c:strCache>
            </c:strRef>
          </c:cat>
          <c:val>
            <c:numRef>
              <c:f>Data!$D$2:$D$17</c:f>
              <c:numCache>
                <c:formatCode>General</c:formatCode>
                <c:ptCount val="16"/>
                <c:pt idx="0">
                  <c:v>66.3</c:v>
                </c:pt>
                <c:pt idx="1">
                  <c:v>66.400000000000006</c:v>
                </c:pt>
                <c:pt idx="2">
                  <c:v>66.900000000000006</c:v>
                </c:pt>
                <c:pt idx="3">
                  <c:v>67.099999999999994</c:v>
                </c:pt>
                <c:pt idx="4">
                  <c:v>67.400000000000006</c:v>
                </c:pt>
                <c:pt idx="5">
                  <c:v>66.400000000000006</c:v>
                </c:pt>
                <c:pt idx="6">
                  <c:v>65.5</c:v>
                </c:pt>
                <c:pt idx="7">
                  <c:v>66.3</c:v>
                </c:pt>
                <c:pt idx="8">
                  <c:v>65</c:v>
                </c:pt>
                <c:pt idx="9">
                  <c:v>67.400000000000006</c:v>
                </c:pt>
                <c:pt idx="10">
                  <c:v>66.900000000000006</c:v>
                </c:pt>
                <c:pt idx="11">
                  <c:v>65.900000000000006</c:v>
                </c:pt>
                <c:pt idx="12">
                  <c:v>69</c:v>
                </c:pt>
                <c:pt idx="13">
                  <c:v>67.2</c:v>
                </c:pt>
                <c:pt idx="14">
                  <c:v>65.8</c:v>
                </c:pt>
                <c:pt idx="15">
                  <c:v>66</c:v>
                </c:pt>
              </c:numCache>
            </c:numRef>
          </c:val>
          <c:extLst>
            <c:ext xmlns:c16="http://schemas.microsoft.com/office/drawing/2014/chart" uri="{C3380CC4-5D6E-409C-BE32-E72D297353CC}">
              <c16:uniqueId val="{00000002-751D-4003-A4C5-E0024C3DFB66}"/>
            </c:ext>
          </c:extLst>
        </c:ser>
        <c:ser>
          <c:idx val="3"/>
          <c:order val="3"/>
          <c:tx>
            <c:strRef>
              <c:f>Data!$E$1</c:f>
              <c:strCache>
                <c:ptCount val="1"/>
                <c:pt idx="0">
                  <c:v>R51C 80</c:v>
                </c:pt>
              </c:strCache>
            </c:strRef>
          </c:tx>
          <c:spPr>
            <a:ln w="22225">
              <a:solidFill>
                <a:srgbClr val="299743"/>
              </a:solidFill>
            </a:ln>
          </c:spPr>
          <c:marker>
            <c:symbol val="none"/>
          </c:marker>
          <c:cat>
            <c:strRef>
              <c:f>Data!$A$2:$A$17</c:f>
              <c:strCache>
                <c:ptCount val="16"/>
                <c:pt idx="0">
                  <c:v>A</c:v>
                </c:pt>
                <c:pt idx="1">
                  <c:v>B</c:v>
                </c:pt>
                <c:pt idx="2">
                  <c:v>C</c:v>
                </c:pt>
                <c:pt idx="3">
                  <c:v>D</c:v>
                </c:pt>
                <c:pt idx="4">
                  <c:v>E</c:v>
                </c:pt>
                <c:pt idx="5">
                  <c:v>F</c:v>
                </c:pt>
                <c:pt idx="6">
                  <c:v>G</c:v>
                </c:pt>
                <c:pt idx="7">
                  <c:v>H</c:v>
                </c:pt>
                <c:pt idx="8">
                  <c:v>I</c:v>
                </c:pt>
                <c:pt idx="9">
                  <c:v>J</c:v>
                </c:pt>
                <c:pt idx="10">
                  <c:v>K</c:v>
                </c:pt>
                <c:pt idx="11">
                  <c:v>L</c:v>
                </c:pt>
                <c:pt idx="12">
                  <c:v>M</c:v>
                </c:pt>
                <c:pt idx="13">
                  <c:v>N</c:v>
                </c:pt>
                <c:pt idx="14">
                  <c:v>O</c:v>
                </c:pt>
                <c:pt idx="15">
                  <c:v>P</c:v>
                </c:pt>
              </c:strCache>
            </c:strRef>
          </c:cat>
          <c:val>
            <c:numRef>
              <c:f>Data!$E$2:$E$17</c:f>
              <c:numCache>
                <c:formatCode>General</c:formatCode>
                <c:ptCount val="16"/>
                <c:pt idx="0">
                  <c:v>72.400000000000006</c:v>
                </c:pt>
                <c:pt idx="1">
                  <c:v>72.2</c:v>
                </c:pt>
                <c:pt idx="2">
                  <c:v>72.8</c:v>
                </c:pt>
                <c:pt idx="3">
                  <c:v>73</c:v>
                </c:pt>
                <c:pt idx="4">
                  <c:v>73.8</c:v>
                </c:pt>
                <c:pt idx="5">
                  <c:v>72.5</c:v>
                </c:pt>
                <c:pt idx="6">
                  <c:v>71.7</c:v>
                </c:pt>
                <c:pt idx="7">
                  <c:v>71.099999999999994</c:v>
                </c:pt>
                <c:pt idx="8">
                  <c:v>70.400000000000006</c:v>
                </c:pt>
                <c:pt idx="9">
                  <c:v>71.8</c:v>
                </c:pt>
                <c:pt idx="10">
                  <c:v>73</c:v>
                </c:pt>
                <c:pt idx="11">
                  <c:v>71.5</c:v>
                </c:pt>
                <c:pt idx="12">
                  <c:v>72.599999999999994</c:v>
                </c:pt>
                <c:pt idx="13">
                  <c:v>72.5</c:v>
                </c:pt>
                <c:pt idx="14">
                  <c:v>71.2</c:v>
                </c:pt>
                <c:pt idx="15">
                  <c:v>71.400000000000006</c:v>
                </c:pt>
              </c:numCache>
            </c:numRef>
          </c:val>
          <c:extLst>
            <c:ext xmlns:c16="http://schemas.microsoft.com/office/drawing/2014/chart" uri="{C3380CC4-5D6E-409C-BE32-E72D297353CC}">
              <c16:uniqueId val="{00000003-751D-4003-A4C5-E0024C3DFB66}"/>
            </c:ext>
          </c:extLst>
        </c:ser>
        <c:ser>
          <c:idx val="4"/>
          <c:order val="4"/>
          <c:tx>
            <c:strRef>
              <c:f>Data!$F$1</c:f>
              <c:strCache>
                <c:ptCount val="1"/>
                <c:pt idx="0">
                  <c:v>R51C 50</c:v>
                </c:pt>
              </c:strCache>
            </c:strRef>
          </c:tx>
          <c:spPr>
            <a:ln w="22225">
              <a:solidFill>
                <a:schemeClr val="accent2"/>
              </a:solidFill>
            </a:ln>
          </c:spPr>
          <c:marker>
            <c:symbol val="none"/>
          </c:marker>
          <c:cat>
            <c:strRef>
              <c:f>Data!$A$2:$A$17</c:f>
              <c:strCache>
                <c:ptCount val="16"/>
                <c:pt idx="0">
                  <c:v>A</c:v>
                </c:pt>
                <c:pt idx="1">
                  <c:v>B</c:v>
                </c:pt>
                <c:pt idx="2">
                  <c:v>C</c:v>
                </c:pt>
                <c:pt idx="3">
                  <c:v>D</c:v>
                </c:pt>
                <c:pt idx="4">
                  <c:v>E</c:v>
                </c:pt>
                <c:pt idx="5">
                  <c:v>F</c:v>
                </c:pt>
                <c:pt idx="6">
                  <c:v>G</c:v>
                </c:pt>
                <c:pt idx="7">
                  <c:v>H</c:v>
                </c:pt>
                <c:pt idx="8">
                  <c:v>I</c:v>
                </c:pt>
                <c:pt idx="9">
                  <c:v>J</c:v>
                </c:pt>
                <c:pt idx="10">
                  <c:v>K</c:v>
                </c:pt>
                <c:pt idx="11">
                  <c:v>L</c:v>
                </c:pt>
                <c:pt idx="12">
                  <c:v>M</c:v>
                </c:pt>
                <c:pt idx="13">
                  <c:v>N</c:v>
                </c:pt>
                <c:pt idx="14">
                  <c:v>O</c:v>
                </c:pt>
                <c:pt idx="15">
                  <c:v>P</c:v>
                </c:pt>
              </c:strCache>
            </c:strRef>
          </c:cat>
          <c:val>
            <c:numRef>
              <c:f>Data!$F$2:$F$17</c:f>
              <c:numCache>
                <c:formatCode>General</c:formatCode>
                <c:ptCount val="16"/>
                <c:pt idx="0">
                  <c:v>65.5</c:v>
                </c:pt>
                <c:pt idx="1">
                  <c:v>65.7</c:v>
                </c:pt>
                <c:pt idx="2">
                  <c:v>66.099999999999994</c:v>
                </c:pt>
                <c:pt idx="3">
                  <c:v>66.400000000000006</c:v>
                </c:pt>
                <c:pt idx="4">
                  <c:v>66.8</c:v>
                </c:pt>
                <c:pt idx="5">
                  <c:v>65.400000000000006</c:v>
                </c:pt>
                <c:pt idx="6">
                  <c:v>64.900000000000006</c:v>
                </c:pt>
                <c:pt idx="7">
                  <c:v>64.599999999999994</c:v>
                </c:pt>
                <c:pt idx="8">
                  <c:v>64.3</c:v>
                </c:pt>
                <c:pt idx="9">
                  <c:v>63.8</c:v>
                </c:pt>
                <c:pt idx="10">
                  <c:v>66.599999999999994</c:v>
                </c:pt>
                <c:pt idx="11">
                  <c:v>65</c:v>
                </c:pt>
                <c:pt idx="12">
                  <c:v>66.8</c:v>
                </c:pt>
                <c:pt idx="13">
                  <c:v>66</c:v>
                </c:pt>
                <c:pt idx="14">
                  <c:v>64.7</c:v>
                </c:pt>
                <c:pt idx="15">
                  <c:v>64.900000000000006</c:v>
                </c:pt>
              </c:numCache>
            </c:numRef>
          </c:val>
          <c:extLst>
            <c:ext xmlns:c16="http://schemas.microsoft.com/office/drawing/2014/chart" uri="{C3380CC4-5D6E-409C-BE32-E72D297353CC}">
              <c16:uniqueId val="{00000004-751D-4003-A4C5-E0024C3DFB66}"/>
            </c:ext>
          </c:extLst>
        </c:ser>
        <c:dLbls>
          <c:showLegendKey val="0"/>
          <c:showVal val="0"/>
          <c:showCatName val="0"/>
          <c:showSerName val="0"/>
          <c:showPercent val="0"/>
          <c:showBubbleSize val="0"/>
        </c:dLbls>
        <c:axId val="226615720"/>
        <c:axId val="226621296"/>
      </c:radarChart>
      <c:catAx>
        <c:axId val="226615720"/>
        <c:scaling>
          <c:orientation val="minMax"/>
        </c:scaling>
        <c:delete val="0"/>
        <c:axPos val="b"/>
        <c:majorGridlines/>
        <c:numFmt formatCode="General" sourceLinked="1"/>
        <c:majorTickMark val="out"/>
        <c:minorTickMark val="none"/>
        <c:tickLblPos val="nextTo"/>
        <c:crossAx val="226621296"/>
        <c:crosses val="autoZero"/>
        <c:auto val="1"/>
        <c:lblAlgn val="ctr"/>
        <c:lblOffset val="100"/>
        <c:noMultiLvlLbl val="0"/>
      </c:catAx>
      <c:valAx>
        <c:axId val="226621296"/>
        <c:scaling>
          <c:orientation val="minMax"/>
          <c:min val="60"/>
        </c:scaling>
        <c:delete val="0"/>
        <c:axPos val="l"/>
        <c:majorGridlines>
          <c:spPr>
            <a:ln w="6350" cap="flat">
              <a:solidFill>
                <a:schemeClr val="tx1">
                  <a:alpha val="42000"/>
                </a:schemeClr>
              </a:solidFill>
            </a:ln>
          </c:spPr>
        </c:majorGridlines>
        <c:numFmt formatCode="General" sourceLinked="1"/>
        <c:majorTickMark val="out"/>
        <c:minorTickMark val="none"/>
        <c:tickLblPos val="nextTo"/>
        <c:crossAx val="226615720"/>
        <c:crosses val="autoZero"/>
        <c:crossBetween val="between"/>
      </c:valAx>
      <c:spPr>
        <a:noFill/>
      </c:spPr>
    </c:plotArea>
    <c:legend>
      <c:legendPos val="r"/>
      <c:overlay val="0"/>
    </c:legend>
    <c:plotVisOnly val="1"/>
    <c:dispBlanksAs val="gap"/>
    <c:showDLblsOverMax val="0"/>
  </c:chart>
  <c:spPr>
    <a:noFill/>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Data!$B$1</c:f>
              <c:strCache>
                <c:ptCount val="1"/>
                <c:pt idx="0">
                  <c:v>R117 50</c:v>
                </c:pt>
              </c:strCache>
            </c:strRef>
          </c:tx>
          <c:spPr>
            <a:ln w="22225" cmpd="sng">
              <a:solidFill>
                <a:srgbClr val="37DEFF"/>
              </a:solidFill>
              <a:prstDash val="solid"/>
            </a:ln>
          </c:spPr>
          <c:marker>
            <c:symbol val="none"/>
          </c:marker>
          <c:cat>
            <c:strRef>
              <c:f>Data!$A$2:$A$17</c:f>
              <c:strCache>
                <c:ptCount val="16"/>
                <c:pt idx="0">
                  <c:v>A</c:v>
                </c:pt>
                <c:pt idx="1">
                  <c:v>B</c:v>
                </c:pt>
                <c:pt idx="2">
                  <c:v>C</c:v>
                </c:pt>
                <c:pt idx="3">
                  <c:v>D</c:v>
                </c:pt>
                <c:pt idx="4">
                  <c:v>E</c:v>
                </c:pt>
                <c:pt idx="5">
                  <c:v>F</c:v>
                </c:pt>
                <c:pt idx="6">
                  <c:v>G</c:v>
                </c:pt>
                <c:pt idx="7">
                  <c:v>H</c:v>
                </c:pt>
                <c:pt idx="8">
                  <c:v>I</c:v>
                </c:pt>
                <c:pt idx="9">
                  <c:v>J</c:v>
                </c:pt>
                <c:pt idx="10">
                  <c:v>K</c:v>
                </c:pt>
                <c:pt idx="11">
                  <c:v>L</c:v>
                </c:pt>
                <c:pt idx="12">
                  <c:v>M</c:v>
                </c:pt>
                <c:pt idx="13">
                  <c:v>N</c:v>
                </c:pt>
                <c:pt idx="14">
                  <c:v>O</c:v>
                </c:pt>
                <c:pt idx="15">
                  <c:v>P</c:v>
                </c:pt>
              </c:strCache>
            </c:strRef>
          </c:cat>
          <c:val>
            <c:numRef>
              <c:f>Data!$B$2:$B$17</c:f>
              <c:numCache>
                <c:formatCode>General</c:formatCode>
                <c:ptCount val="16"/>
                <c:pt idx="0">
                  <c:v>64.8</c:v>
                </c:pt>
                <c:pt idx="1">
                  <c:v>64.900000000000006</c:v>
                </c:pt>
                <c:pt idx="2">
                  <c:v>65</c:v>
                </c:pt>
                <c:pt idx="3">
                  <c:v>65.099999999999994</c:v>
                </c:pt>
                <c:pt idx="4">
                  <c:v>65.8</c:v>
                </c:pt>
                <c:pt idx="5">
                  <c:v>64.7</c:v>
                </c:pt>
                <c:pt idx="6">
                  <c:v>63.6</c:v>
                </c:pt>
                <c:pt idx="7">
                  <c:v>63.2</c:v>
                </c:pt>
                <c:pt idx="8">
                  <c:v>62.9</c:v>
                </c:pt>
                <c:pt idx="9">
                  <c:v>63</c:v>
                </c:pt>
                <c:pt idx="10">
                  <c:v>65.099999999999994</c:v>
                </c:pt>
                <c:pt idx="11">
                  <c:v>63.9</c:v>
                </c:pt>
                <c:pt idx="12">
                  <c:v>66</c:v>
                </c:pt>
                <c:pt idx="13">
                  <c:v>65.099999999999994</c:v>
                </c:pt>
                <c:pt idx="14">
                  <c:v>63.6</c:v>
                </c:pt>
                <c:pt idx="15">
                  <c:v>63.9</c:v>
                </c:pt>
              </c:numCache>
            </c:numRef>
          </c:val>
          <c:extLst>
            <c:ext xmlns:c16="http://schemas.microsoft.com/office/drawing/2014/chart" uri="{C3380CC4-5D6E-409C-BE32-E72D297353CC}">
              <c16:uniqueId val="{00000000-A75A-4A0F-8657-73C1F648CB3B}"/>
            </c:ext>
          </c:extLst>
        </c:ser>
        <c:ser>
          <c:idx val="1"/>
          <c:order val="1"/>
          <c:tx>
            <c:strRef>
              <c:f>Data!$C$1</c:f>
              <c:strCache>
                <c:ptCount val="1"/>
                <c:pt idx="0">
                  <c:v>R117 80</c:v>
                </c:pt>
              </c:strCache>
            </c:strRef>
          </c:tx>
          <c:spPr>
            <a:ln w="22225">
              <a:solidFill>
                <a:srgbClr val="2259C8"/>
              </a:solidFill>
            </a:ln>
          </c:spPr>
          <c:marker>
            <c:symbol val="none"/>
          </c:marker>
          <c:cat>
            <c:strRef>
              <c:f>Data!$A$2:$A$17</c:f>
              <c:strCache>
                <c:ptCount val="16"/>
                <c:pt idx="0">
                  <c:v>A</c:v>
                </c:pt>
                <c:pt idx="1">
                  <c:v>B</c:v>
                </c:pt>
                <c:pt idx="2">
                  <c:v>C</c:v>
                </c:pt>
                <c:pt idx="3">
                  <c:v>D</c:v>
                </c:pt>
                <c:pt idx="4">
                  <c:v>E</c:v>
                </c:pt>
                <c:pt idx="5">
                  <c:v>F</c:v>
                </c:pt>
                <c:pt idx="6">
                  <c:v>G</c:v>
                </c:pt>
                <c:pt idx="7">
                  <c:v>H</c:v>
                </c:pt>
                <c:pt idx="8">
                  <c:v>I</c:v>
                </c:pt>
                <c:pt idx="9">
                  <c:v>J</c:v>
                </c:pt>
                <c:pt idx="10">
                  <c:v>K</c:v>
                </c:pt>
                <c:pt idx="11">
                  <c:v>L</c:v>
                </c:pt>
                <c:pt idx="12">
                  <c:v>M</c:v>
                </c:pt>
                <c:pt idx="13">
                  <c:v>N</c:v>
                </c:pt>
                <c:pt idx="14">
                  <c:v>O</c:v>
                </c:pt>
                <c:pt idx="15">
                  <c:v>P</c:v>
                </c:pt>
              </c:strCache>
            </c:strRef>
          </c:cat>
          <c:val>
            <c:numRef>
              <c:f>Data!$C$2:$C$17</c:f>
              <c:numCache>
                <c:formatCode>General</c:formatCode>
                <c:ptCount val="16"/>
                <c:pt idx="0">
                  <c:v>70.7</c:v>
                </c:pt>
                <c:pt idx="1">
                  <c:v>70.3</c:v>
                </c:pt>
                <c:pt idx="2">
                  <c:v>70.8</c:v>
                </c:pt>
                <c:pt idx="3">
                  <c:v>71.099999999999994</c:v>
                </c:pt>
                <c:pt idx="4">
                  <c:v>72.400000000000006</c:v>
                </c:pt>
                <c:pt idx="5">
                  <c:v>70.3</c:v>
                </c:pt>
                <c:pt idx="6">
                  <c:v>69.599999999999994</c:v>
                </c:pt>
                <c:pt idx="7">
                  <c:v>68.5</c:v>
                </c:pt>
                <c:pt idx="8">
                  <c:v>68.400000000000006</c:v>
                </c:pt>
                <c:pt idx="9">
                  <c:v>70.099999999999994</c:v>
                </c:pt>
                <c:pt idx="10" formatCode="0.0">
                  <c:v>71</c:v>
                </c:pt>
                <c:pt idx="11">
                  <c:v>69.7</c:v>
                </c:pt>
                <c:pt idx="12">
                  <c:v>70.599999999999994</c:v>
                </c:pt>
                <c:pt idx="13">
                  <c:v>70.900000000000006</c:v>
                </c:pt>
                <c:pt idx="14">
                  <c:v>69.2</c:v>
                </c:pt>
                <c:pt idx="15">
                  <c:v>69.7</c:v>
                </c:pt>
              </c:numCache>
            </c:numRef>
          </c:val>
          <c:extLst>
            <c:ext xmlns:c16="http://schemas.microsoft.com/office/drawing/2014/chart" uri="{C3380CC4-5D6E-409C-BE32-E72D297353CC}">
              <c16:uniqueId val="{00000001-A75A-4A0F-8657-73C1F648CB3B}"/>
            </c:ext>
          </c:extLst>
        </c:ser>
        <c:ser>
          <c:idx val="2"/>
          <c:order val="2"/>
          <c:tx>
            <c:strRef>
              <c:f>Data!$D$1</c:f>
              <c:strCache>
                <c:ptCount val="1"/>
                <c:pt idx="0">
                  <c:v>R51A 50</c:v>
                </c:pt>
              </c:strCache>
            </c:strRef>
          </c:tx>
          <c:spPr>
            <a:ln w="22225">
              <a:solidFill>
                <a:srgbClr val="00F22E"/>
              </a:solidFill>
            </a:ln>
          </c:spPr>
          <c:marker>
            <c:symbol val="none"/>
          </c:marker>
          <c:cat>
            <c:strRef>
              <c:f>Data!$A$2:$A$17</c:f>
              <c:strCache>
                <c:ptCount val="16"/>
                <c:pt idx="0">
                  <c:v>A</c:v>
                </c:pt>
                <c:pt idx="1">
                  <c:v>B</c:v>
                </c:pt>
                <c:pt idx="2">
                  <c:v>C</c:v>
                </c:pt>
                <c:pt idx="3">
                  <c:v>D</c:v>
                </c:pt>
                <c:pt idx="4">
                  <c:v>E</c:v>
                </c:pt>
                <c:pt idx="5">
                  <c:v>F</c:v>
                </c:pt>
                <c:pt idx="6">
                  <c:v>G</c:v>
                </c:pt>
                <c:pt idx="7">
                  <c:v>H</c:v>
                </c:pt>
                <c:pt idx="8">
                  <c:v>I</c:v>
                </c:pt>
                <c:pt idx="9">
                  <c:v>J</c:v>
                </c:pt>
                <c:pt idx="10">
                  <c:v>K</c:v>
                </c:pt>
                <c:pt idx="11">
                  <c:v>L</c:v>
                </c:pt>
                <c:pt idx="12">
                  <c:v>M</c:v>
                </c:pt>
                <c:pt idx="13">
                  <c:v>N</c:v>
                </c:pt>
                <c:pt idx="14">
                  <c:v>O</c:v>
                </c:pt>
                <c:pt idx="15">
                  <c:v>P</c:v>
                </c:pt>
              </c:strCache>
            </c:strRef>
          </c:cat>
          <c:val>
            <c:numRef>
              <c:f>Data!$D$2:$D$17</c:f>
              <c:numCache>
                <c:formatCode>General</c:formatCode>
                <c:ptCount val="16"/>
                <c:pt idx="0">
                  <c:v>66.3</c:v>
                </c:pt>
                <c:pt idx="1">
                  <c:v>66.400000000000006</c:v>
                </c:pt>
                <c:pt idx="2">
                  <c:v>66.900000000000006</c:v>
                </c:pt>
                <c:pt idx="3">
                  <c:v>67.099999999999994</c:v>
                </c:pt>
                <c:pt idx="4">
                  <c:v>67.400000000000006</c:v>
                </c:pt>
                <c:pt idx="5">
                  <c:v>66.400000000000006</c:v>
                </c:pt>
                <c:pt idx="6">
                  <c:v>65.5</c:v>
                </c:pt>
                <c:pt idx="7">
                  <c:v>66.3</c:v>
                </c:pt>
                <c:pt idx="8">
                  <c:v>65</c:v>
                </c:pt>
                <c:pt idx="9">
                  <c:v>67.400000000000006</c:v>
                </c:pt>
                <c:pt idx="10">
                  <c:v>66.900000000000006</c:v>
                </c:pt>
                <c:pt idx="11">
                  <c:v>65.900000000000006</c:v>
                </c:pt>
                <c:pt idx="12">
                  <c:v>69</c:v>
                </c:pt>
                <c:pt idx="13">
                  <c:v>67.2</c:v>
                </c:pt>
                <c:pt idx="14">
                  <c:v>65.8</c:v>
                </c:pt>
                <c:pt idx="15">
                  <c:v>66</c:v>
                </c:pt>
              </c:numCache>
            </c:numRef>
          </c:val>
          <c:extLst>
            <c:ext xmlns:c16="http://schemas.microsoft.com/office/drawing/2014/chart" uri="{C3380CC4-5D6E-409C-BE32-E72D297353CC}">
              <c16:uniqueId val="{00000002-A75A-4A0F-8657-73C1F648CB3B}"/>
            </c:ext>
          </c:extLst>
        </c:ser>
        <c:ser>
          <c:idx val="3"/>
          <c:order val="3"/>
          <c:tx>
            <c:strRef>
              <c:f>Data!$E$1</c:f>
              <c:strCache>
                <c:ptCount val="1"/>
                <c:pt idx="0">
                  <c:v>R51C 80</c:v>
                </c:pt>
              </c:strCache>
            </c:strRef>
          </c:tx>
          <c:spPr>
            <a:ln w="22225">
              <a:solidFill>
                <a:srgbClr val="299743"/>
              </a:solidFill>
            </a:ln>
          </c:spPr>
          <c:marker>
            <c:symbol val="none"/>
          </c:marker>
          <c:cat>
            <c:strRef>
              <c:f>Data!$A$2:$A$17</c:f>
              <c:strCache>
                <c:ptCount val="16"/>
                <c:pt idx="0">
                  <c:v>A</c:v>
                </c:pt>
                <c:pt idx="1">
                  <c:v>B</c:v>
                </c:pt>
                <c:pt idx="2">
                  <c:v>C</c:v>
                </c:pt>
                <c:pt idx="3">
                  <c:v>D</c:v>
                </c:pt>
                <c:pt idx="4">
                  <c:v>E</c:v>
                </c:pt>
                <c:pt idx="5">
                  <c:v>F</c:v>
                </c:pt>
                <c:pt idx="6">
                  <c:v>G</c:v>
                </c:pt>
                <c:pt idx="7">
                  <c:v>H</c:v>
                </c:pt>
                <c:pt idx="8">
                  <c:v>I</c:v>
                </c:pt>
                <c:pt idx="9">
                  <c:v>J</c:v>
                </c:pt>
                <c:pt idx="10">
                  <c:v>K</c:v>
                </c:pt>
                <c:pt idx="11">
                  <c:v>L</c:v>
                </c:pt>
                <c:pt idx="12">
                  <c:v>M</c:v>
                </c:pt>
                <c:pt idx="13">
                  <c:v>N</c:v>
                </c:pt>
                <c:pt idx="14">
                  <c:v>O</c:v>
                </c:pt>
                <c:pt idx="15">
                  <c:v>P</c:v>
                </c:pt>
              </c:strCache>
            </c:strRef>
          </c:cat>
          <c:val>
            <c:numRef>
              <c:f>Data!$E$2:$E$17</c:f>
              <c:numCache>
                <c:formatCode>General</c:formatCode>
                <c:ptCount val="16"/>
                <c:pt idx="0">
                  <c:v>72.400000000000006</c:v>
                </c:pt>
                <c:pt idx="1">
                  <c:v>72.2</c:v>
                </c:pt>
                <c:pt idx="2">
                  <c:v>72.8</c:v>
                </c:pt>
                <c:pt idx="3">
                  <c:v>73</c:v>
                </c:pt>
                <c:pt idx="4">
                  <c:v>73.8</c:v>
                </c:pt>
                <c:pt idx="5">
                  <c:v>72.5</c:v>
                </c:pt>
                <c:pt idx="6">
                  <c:v>71.7</c:v>
                </c:pt>
                <c:pt idx="7">
                  <c:v>71.099999999999994</c:v>
                </c:pt>
                <c:pt idx="8">
                  <c:v>70.400000000000006</c:v>
                </c:pt>
                <c:pt idx="9">
                  <c:v>71.8</c:v>
                </c:pt>
                <c:pt idx="10">
                  <c:v>73</c:v>
                </c:pt>
                <c:pt idx="11">
                  <c:v>71.5</c:v>
                </c:pt>
                <c:pt idx="12">
                  <c:v>72.599999999999994</c:v>
                </c:pt>
                <c:pt idx="13">
                  <c:v>72.5</c:v>
                </c:pt>
                <c:pt idx="14">
                  <c:v>71.2</c:v>
                </c:pt>
                <c:pt idx="15">
                  <c:v>71.400000000000006</c:v>
                </c:pt>
              </c:numCache>
            </c:numRef>
          </c:val>
          <c:extLst>
            <c:ext xmlns:c16="http://schemas.microsoft.com/office/drawing/2014/chart" uri="{C3380CC4-5D6E-409C-BE32-E72D297353CC}">
              <c16:uniqueId val="{00000003-A75A-4A0F-8657-73C1F648CB3B}"/>
            </c:ext>
          </c:extLst>
        </c:ser>
        <c:ser>
          <c:idx val="4"/>
          <c:order val="4"/>
          <c:tx>
            <c:strRef>
              <c:f>Data!$F$1</c:f>
              <c:strCache>
                <c:ptCount val="1"/>
                <c:pt idx="0">
                  <c:v>R51C 50</c:v>
                </c:pt>
              </c:strCache>
            </c:strRef>
          </c:tx>
          <c:spPr>
            <a:ln w="22225">
              <a:solidFill>
                <a:schemeClr val="accent2"/>
              </a:solidFill>
            </a:ln>
          </c:spPr>
          <c:marker>
            <c:symbol val="none"/>
          </c:marker>
          <c:cat>
            <c:strRef>
              <c:f>Data!$A$2:$A$17</c:f>
              <c:strCache>
                <c:ptCount val="16"/>
                <c:pt idx="0">
                  <c:v>A</c:v>
                </c:pt>
                <c:pt idx="1">
                  <c:v>B</c:v>
                </c:pt>
                <c:pt idx="2">
                  <c:v>C</c:v>
                </c:pt>
                <c:pt idx="3">
                  <c:v>D</c:v>
                </c:pt>
                <c:pt idx="4">
                  <c:v>E</c:v>
                </c:pt>
                <c:pt idx="5">
                  <c:v>F</c:v>
                </c:pt>
                <c:pt idx="6">
                  <c:v>G</c:v>
                </c:pt>
                <c:pt idx="7">
                  <c:v>H</c:v>
                </c:pt>
                <c:pt idx="8">
                  <c:v>I</c:v>
                </c:pt>
                <c:pt idx="9">
                  <c:v>J</c:v>
                </c:pt>
                <c:pt idx="10">
                  <c:v>K</c:v>
                </c:pt>
                <c:pt idx="11">
                  <c:v>L</c:v>
                </c:pt>
                <c:pt idx="12">
                  <c:v>M</c:v>
                </c:pt>
                <c:pt idx="13">
                  <c:v>N</c:v>
                </c:pt>
                <c:pt idx="14">
                  <c:v>O</c:v>
                </c:pt>
                <c:pt idx="15">
                  <c:v>P</c:v>
                </c:pt>
              </c:strCache>
            </c:strRef>
          </c:cat>
          <c:val>
            <c:numRef>
              <c:f>Data!$F$2:$F$17</c:f>
              <c:numCache>
                <c:formatCode>General</c:formatCode>
                <c:ptCount val="16"/>
                <c:pt idx="0">
                  <c:v>65.5</c:v>
                </c:pt>
                <c:pt idx="1">
                  <c:v>65.7</c:v>
                </c:pt>
                <c:pt idx="2">
                  <c:v>66.099999999999994</c:v>
                </c:pt>
                <c:pt idx="3">
                  <c:v>66.400000000000006</c:v>
                </c:pt>
                <c:pt idx="4">
                  <c:v>66.8</c:v>
                </c:pt>
                <c:pt idx="5">
                  <c:v>65.400000000000006</c:v>
                </c:pt>
                <c:pt idx="6">
                  <c:v>64.900000000000006</c:v>
                </c:pt>
                <c:pt idx="7">
                  <c:v>64.599999999999994</c:v>
                </c:pt>
                <c:pt idx="8">
                  <c:v>64.3</c:v>
                </c:pt>
                <c:pt idx="9">
                  <c:v>63.8</c:v>
                </c:pt>
                <c:pt idx="10">
                  <c:v>66.599999999999994</c:v>
                </c:pt>
                <c:pt idx="11">
                  <c:v>65</c:v>
                </c:pt>
                <c:pt idx="12">
                  <c:v>66.8</c:v>
                </c:pt>
                <c:pt idx="13">
                  <c:v>66</c:v>
                </c:pt>
                <c:pt idx="14">
                  <c:v>64.7</c:v>
                </c:pt>
                <c:pt idx="15">
                  <c:v>64.900000000000006</c:v>
                </c:pt>
              </c:numCache>
            </c:numRef>
          </c:val>
          <c:extLst>
            <c:ext xmlns:c16="http://schemas.microsoft.com/office/drawing/2014/chart" uri="{C3380CC4-5D6E-409C-BE32-E72D297353CC}">
              <c16:uniqueId val="{00000004-A75A-4A0F-8657-73C1F648CB3B}"/>
            </c:ext>
          </c:extLst>
        </c:ser>
        <c:dLbls>
          <c:showLegendKey val="0"/>
          <c:showVal val="0"/>
          <c:showCatName val="0"/>
          <c:showSerName val="0"/>
          <c:showPercent val="0"/>
          <c:showBubbleSize val="0"/>
        </c:dLbls>
        <c:axId val="226615720"/>
        <c:axId val="226621296"/>
      </c:radarChart>
      <c:catAx>
        <c:axId val="226615720"/>
        <c:scaling>
          <c:orientation val="minMax"/>
        </c:scaling>
        <c:delete val="0"/>
        <c:axPos val="b"/>
        <c:majorGridlines/>
        <c:numFmt formatCode="General" sourceLinked="1"/>
        <c:majorTickMark val="out"/>
        <c:minorTickMark val="none"/>
        <c:tickLblPos val="nextTo"/>
        <c:crossAx val="226621296"/>
        <c:crosses val="autoZero"/>
        <c:auto val="1"/>
        <c:lblAlgn val="ctr"/>
        <c:lblOffset val="100"/>
        <c:noMultiLvlLbl val="0"/>
      </c:catAx>
      <c:valAx>
        <c:axId val="226621296"/>
        <c:scaling>
          <c:orientation val="minMax"/>
          <c:min val="60"/>
        </c:scaling>
        <c:delete val="0"/>
        <c:axPos val="l"/>
        <c:majorGridlines>
          <c:spPr>
            <a:ln w="6350" cap="flat">
              <a:solidFill>
                <a:schemeClr val="tx1">
                  <a:alpha val="42000"/>
                </a:schemeClr>
              </a:solidFill>
            </a:ln>
          </c:spPr>
        </c:majorGridlines>
        <c:numFmt formatCode="General" sourceLinked="1"/>
        <c:majorTickMark val="out"/>
        <c:minorTickMark val="none"/>
        <c:tickLblPos val="nextTo"/>
        <c:crossAx val="226615720"/>
        <c:crosses val="autoZero"/>
        <c:crossBetween val="between"/>
      </c:valAx>
      <c:spPr>
        <a:noFill/>
      </c:spPr>
    </c:plotArea>
    <c:legend>
      <c:legendPos val="r"/>
      <c:overlay val="0"/>
    </c:legend>
    <c:plotVisOnly val="1"/>
    <c:dispBlanksAs val="gap"/>
    <c:showDLblsOverMax val="0"/>
  </c:chart>
  <c:spPr>
    <a:noFill/>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Data!$Q$1</c:f>
              <c:strCache>
                <c:ptCount val="1"/>
                <c:pt idx="0">
                  <c:v>PRIMACY 3</c:v>
                </c:pt>
              </c:strCache>
            </c:strRef>
          </c:tx>
          <c:marker>
            <c:symbol val="none"/>
          </c:marker>
          <c:cat>
            <c:strRef>
              <c:f>Data!$A$3:$A$15</c:f>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Rolling Resistance</c:v>
                </c:pt>
                <c:pt idx="11">
                  <c:v>Flat trac 80%</c:v>
                </c:pt>
                <c:pt idx="12">
                  <c:v>Flat trac 50%</c:v>
                </c:pt>
              </c:strCache>
            </c:strRef>
          </c:cat>
          <c:val>
            <c:numRef>
              <c:f>Data!$Q$3:$Q$15</c:f>
              <c:numCache>
                <c:formatCode>0.00</c:formatCode>
                <c:ptCount val="13"/>
                <c:pt idx="0">
                  <c:v>6.7213336523546712</c:v>
                </c:pt>
                <c:pt idx="1">
                  <c:v>6.6872528529303832</c:v>
                </c:pt>
                <c:pt idx="2">
                  <c:v>7.0095481615414972</c:v>
                </c:pt>
                <c:pt idx="3">
                  <c:v>6.2797662218721859</c:v>
                </c:pt>
                <c:pt idx="4">
                  <c:v>7.4434581743938244</c:v>
                </c:pt>
                <c:pt idx="5">
                  <c:v>10</c:v>
                </c:pt>
                <c:pt idx="6">
                  <c:v>10</c:v>
                </c:pt>
                <c:pt idx="7">
                  <c:v>10</c:v>
                </c:pt>
                <c:pt idx="8">
                  <c:v>8.300283286118983</c:v>
                </c:pt>
                <c:pt idx="9">
                  <c:v>4.3492586490939029</c:v>
                </c:pt>
                <c:pt idx="10">
                  <c:v>4.6085155022146029</c:v>
                </c:pt>
                <c:pt idx="11">
                  <c:v>5.9405940594059405</c:v>
                </c:pt>
                <c:pt idx="12">
                  <c:v>6.3466042154566749</c:v>
                </c:pt>
              </c:numCache>
            </c:numRef>
          </c:val>
          <c:extLst>
            <c:ext xmlns:c16="http://schemas.microsoft.com/office/drawing/2014/chart" uri="{C3380CC4-5D6E-409C-BE32-E72D297353CC}">
              <c16:uniqueId val="{00000000-8C94-4E3E-A0DB-8A80E069A0CA}"/>
            </c:ext>
          </c:extLst>
        </c:ser>
        <c:dLbls>
          <c:showLegendKey val="0"/>
          <c:showVal val="0"/>
          <c:showCatName val="0"/>
          <c:showSerName val="0"/>
          <c:showPercent val="0"/>
          <c:showBubbleSize val="0"/>
        </c:dLbls>
        <c:axId val="381948176"/>
        <c:axId val="381952880"/>
      </c:radarChart>
      <c:catAx>
        <c:axId val="381948176"/>
        <c:scaling>
          <c:orientation val="minMax"/>
        </c:scaling>
        <c:delete val="0"/>
        <c:axPos val="b"/>
        <c:majorGridlines/>
        <c:numFmt formatCode="General" sourceLinked="1"/>
        <c:majorTickMark val="out"/>
        <c:minorTickMark val="none"/>
        <c:tickLblPos val="nextTo"/>
        <c:crossAx val="381952880"/>
        <c:crosses val="autoZero"/>
        <c:auto val="1"/>
        <c:lblAlgn val="ctr"/>
        <c:lblOffset val="100"/>
        <c:noMultiLvlLbl val="0"/>
      </c:catAx>
      <c:valAx>
        <c:axId val="381952880"/>
        <c:scaling>
          <c:orientation val="minMax"/>
          <c:max val="10"/>
          <c:min val="0"/>
        </c:scaling>
        <c:delete val="0"/>
        <c:axPos val="l"/>
        <c:majorGridlines/>
        <c:numFmt formatCode="0" sourceLinked="0"/>
        <c:majorTickMark val="out"/>
        <c:minorTickMark val="none"/>
        <c:tickLblPos val="nextTo"/>
        <c:crossAx val="381948176"/>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Data!$F$1</c:f>
              <c:strCache>
                <c:ptCount val="1"/>
                <c:pt idx="0">
                  <c:v>CINTURATO P7 BLUE</c:v>
                </c:pt>
              </c:strCache>
            </c:strRef>
          </c:tx>
          <c:marker>
            <c:symbol val="none"/>
          </c:marker>
          <c:cat>
            <c:strRef>
              <c:f>Data!$A$3:$A$15</c:f>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Rolling Resistance</c:v>
                </c:pt>
                <c:pt idx="11">
                  <c:v>Flat trac 80%</c:v>
                </c:pt>
                <c:pt idx="12">
                  <c:v>Flat trac 50%</c:v>
                </c:pt>
              </c:strCache>
            </c:strRef>
          </c:cat>
          <c:val>
            <c:numRef>
              <c:f>Data!$F$3:$F$15</c:f>
              <c:numCache>
                <c:formatCode>0.00</c:formatCode>
                <c:ptCount val="13"/>
                <c:pt idx="0">
                  <c:v>0.63084460217578964</c:v>
                </c:pt>
                <c:pt idx="1">
                  <c:v>0</c:v>
                </c:pt>
                <c:pt idx="2">
                  <c:v>0</c:v>
                </c:pt>
                <c:pt idx="3">
                  <c:v>0</c:v>
                </c:pt>
                <c:pt idx="4">
                  <c:v>3.9286315031027232</c:v>
                </c:pt>
                <c:pt idx="5">
                  <c:v>7.2058823529411775</c:v>
                </c:pt>
                <c:pt idx="6">
                  <c:v>8.3163265306122476</c:v>
                </c:pt>
                <c:pt idx="7">
                  <c:v>9.4521668029435801</c:v>
                </c:pt>
                <c:pt idx="8">
                  <c:v>7.8281397544853659</c:v>
                </c:pt>
                <c:pt idx="9">
                  <c:v>4.4481054365733144</c:v>
                </c:pt>
                <c:pt idx="10">
                  <c:v>5.234319188455494</c:v>
                </c:pt>
                <c:pt idx="11">
                  <c:v>10</c:v>
                </c:pt>
                <c:pt idx="12">
                  <c:v>10</c:v>
                </c:pt>
              </c:numCache>
            </c:numRef>
          </c:val>
          <c:extLst>
            <c:ext xmlns:c16="http://schemas.microsoft.com/office/drawing/2014/chart" uri="{C3380CC4-5D6E-409C-BE32-E72D297353CC}">
              <c16:uniqueId val="{00000000-4B3A-42CC-89F8-9F4C65F854F1}"/>
            </c:ext>
          </c:extLst>
        </c:ser>
        <c:dLbls>
          <c:showLegendKey val="0"/>
          <c:showVal val="0"/>
          <c:showCatName val="0"/>
          <c:showSerName val="0"/>
          <c:showPercent val="0"/>
          <c:showBubbleSize val="0"/>
        </c:dLbls>
        <c:axId val="383570704"/>
        <c:axId val="383574232"/>
      </c:radarChart>
      <c:catAx>
        <c:axId val="383570704"/>
        <c:scaling>
          <c:orientation val="minMax"/>
        </c:scaling>
        <c:delete val="0"/>
        <c:axPos val="b"/>
        <c:majorGridlines/>
        <c:numFmt formatCode="General" sourceLinked="1"/>
        <c:majorTickMark val="out"/>
        <c:minorTickMark val="none"/>
        <c:tickLblPos val="nextTo"/>
        <c:crossAx val="383574232"/>
        <c:crosses val="autoZero"/>
        <c:auto val="1"/>
        <c:lblAlgn val="ctr"/>
        <c:lblOffset val="100"/>
        <c:noMultiLvlLbl val="0"/>
      </c:catAx>
      <c:valAx>
        <c:axId val="383574232"/>
        <c:scaling>
          <c:orientation val="minMax"/>
        </c:scaling>
        <c:delete val="0"/>
        <c:axPos val="l"/>
        <c:majorGridlines/>
        <c:numFmt formatCode="0" sourceLinked="0"/>
        <c:majorTickMark val="out"/>
        <c:minorTickMark val="none"/>
        <c:tickLblPos val="nextTo"/>
        <c:crossAx val="383570704"/>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Data!$L$1</c:f>
              <c:strCache>
                <c:ptCount val="1"/>
                <c:pt idx="0">
                  <c:v>K</c:v>
                </c:pt>
              </c:strCache>
            </c:strRef>
          </c:tx>
          <c:marker>
            <c:symbol val="none"/>
          </c:marker>
          <c:cat>
            <c:strRef>
              <c:f>Data!$A$2:$A$14</c:f>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f>Data!$L$2:$L$14</c:f>
              <c:numCache>
                <c:formatCode>0.00</c:formatCode>
                <c:ptCount val="13"/>
                <c:pt idx="0">
                  <c:v>2.8540009477239856</c:v>
                </c:pt>
                <c:pt idx="1">
                  <c:v>3.4357255880843218</c:v>
                </c:pt>
                <c:pt idx="2">
                  <c:v>2.3108623359352709</c:v>
                </c:pt>
                <c:pt idx="3">
                  <c:v>0.65255933882253814</c:v>
                </c:pt>
                <c:pt idx="4">
                  <c:v>5.1754744710814151</c:v>
                </c:pt>
                <c:pt idx="5">
                  <c:v>6.4705882352941178</c:v>
                </c:pt>
                <c:pt idx="6">
                  <c:v>9.0858843537414931</c:v>
                </c:pt>
                <c:pt idx="7">
                  <c:v>9.5993458708094828</c:v>
                </c:pt>
                <c:pt idx="8">
                  <c:v>5.8105130626377104</c:v>
                </c:pt>
                <c:pt idx="9">
                  <c:v>4.7885777045579321</c:v>
                </c:pt>
                <c:pt idx="10">
                  <c:v>2.1287128712871288</c:v>
                </c:pt>
                <c:pt idx="11">
                  <c:v>3.5597189695550351</c:v>
                </c:pt>
                <c:pt idx="12">
                  <c:v>8.2111730247178123</c:v>
                </c:pt>
              </c:numCache>
            </c:numRef>
          </c:val>
          <c:extLst>
            <c:ext xmlns:c16="http://schemas.microsoft.com/office/drawing/2014/chart" uri="{C3380CC4-5D6E-409C-BE32-E72D297353CC}">
              <c16:uniqueId val="{00000000-6755-467F-8B2F-05628C5A1895}"/>
            </c:ext>
          </c:extLst>
        </c:ser>
        <c:dLbls>
          <c:showLegendKey val="0"/>
          <c:showVal val="0"/>
          <c:showCatName val="0"/>
          <c:showSerName val="0"/>
          <c:showPercent val="0"/>
          <c:showBubbleSize val="0"/>
        </c:dLbls>
        <c:axId val="565867080"/>
        <c:axId val="565871344"/>
      </c:radarChart>
      <c:catAx>
        <c:axId val="565867080"/>
        <c:scaling>
          <c:orientation val="minMax"/>
        </c:scaling>
        <c:delete val="0"/>
        <c:axPos val="b"/>
        <c:majorGridlines/>
        <c:numFmt formatCode="General" sourceLinked="1"/>
        <c:majorTickMark val="out"/>
        <c:minorTickMark val="none"/>
        <c:tickLblPos val="nextTo"/>
        <c:crossAx val="565871344"/>
        <c:crosses val="autoZero"/>
        <c:auto val="1"/>
        <c:lblAlgn val="ctr"/>
        <c:lblOffset val="100"/>
        <c:noMultiLvlLbl val="0"/>
      </c:catAx>
      <c:valAx>
        <c:axId val="565871344"/>
        <c:scaling>
          <c:orientation val="minMax"/>
          <c:max val="10"/>
          <c:min val="0"/>
        </c:scaling>
        <c:delete val="0"/>
        <c:axPos val="l"/>
        <c:majorGridlines/>
        <c:numFmt formatCode="0" sourceLinked="0"/>
        <c:majorTickMark val="out"/>
        <c:minorTickMark val="none"/>
        <c:tickLblPos val="nextTo"/>
        <c:crossAx val="565867080"/>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Data!$C$1</c:f>
              <c:strCache>
                <c:ptCount val="1"/>
                <c:pt idx="0">
                  <c:v>B</c:v>
                </c:pt>
              </c:strCache>
            </c:strRef>
          </c:tx>
          <c:marker>
            <c:symbol val="none"/>
          </c:marker>
          <c:cat>
            <c:strRef>
              <c:f>Data!$A$2:$A$14</c:f>
              <c:strCache>
                <c:ptCount val="13"/>
                <c:pt idx="0">
                  <c:v>R117 50</c:v>
                </c:pt>
                <c:pt idx="1">
                  <c:v>R117 80</c:v>
                </c:pt>
                <c:pt idx="2">
                  <c:v>R51C 80</c:v>
                </c:pt>
                <c:pt idx="3">
                  <c:v>R51C 50</c:v>
                </c:pt>
                <c:pt idx="4">
                  <c:v>R51A 50</c:v>
                </c:pt>
                <c:pt idx="5">
                  <c:v>Wet Grip</c:v>
                </c:pt>
                <c:pt idx="6">
                  <c:v>Dry Grip unladen</c:v>
                </c:pt>
                <c:pt idx="7">
                  <c:v>Dry Grip laden</c:v>
                </c:pt>
                <c:pt idx="8">
                  <c:v>LaA</c:v>
                </c:pt>
                <c:pt idx="9">
                  <c:v>LoA</c:v>
                </c:pt>
                <c:pt idx="10">
                  <c:v>Flat trac 80%</c:v>
                </c:pt>
                <c:pt idx="11">
                  <c:v>Flat trac 50%</c:v>
                </c:pt>
                <c:pt idx="12">
                  <c:v>Rolling Resistance</c:v>
                </c:pt>
              </c:strCache>
            </c:strRef>
          </c:cat>
          <c:val>
            <c:numRef>
              <c:f>Data!$C$2:$C$14</c:f>
              <c:numCache>
                <c:formatCode>0.00</c:formatCode>
                <c:ptCount val="13"/>
                <c:pt idx="0">
                  <c:v>3.493580335002985</c:v>
                </c:pt>
                <c:pt idx="1">
                  <c:v>5.1790781221296118</c:v>
                </c:pt>
                <c:pt idx="2">
                  <c:v>4.6471892321815469</c:v>
                </c:pt>
                <c:pt idx="3">
                  <c:v>3.6135353061143394</c:v>
                </c:pt>
                <c:pt idx="4">
                  <c:v>6.4316711871439232</c:v>
                </c:pt>
                <c:pt idx="5">
                  <c:v>5.8823529411764692</c:v>
                </c:pt>
                <c:pt idx="6">
                  <c:v>7.4744897959183678</c:v>
                </c:pt>
                <c:pt idx="7">
                  <c:v>7.6737530662305806</c:v>
                </c:pt>
                <c:pt idx="8">
                  <c:v>9.2036512433112989</c:v>
                </c:pt>
                <c:pt idx="9">
                  <c:v>9.1598023064250409</c:v>
                </c:pt>
                <c:pt idx="10">
                  <c:v>3.0198019801980198</c:v>
                </c:pt>
                <c:pt idx="11">
                  <c:v>0</c:v>
                </c:pt>
                <c:pt idx="12">
                  <c:v>0</c:v>
                </c:pt>
              </c:numCache>
            </c:numRef>
          </c:val>
          <c:extLst>
            <c:ext xmlns:c16="http://schemas.microsoft.com/office/drawing/2014/chart" uri="{C3380CC4-5D6E-409C-BE32-E72D297353CC}">
              <c16:uniqueId val="{00000000-1488-4682-9E60-EE826CF9060A}"/>
            </c:ext>
          </c:extLst>
        </c:ser>
        <c:dLbls>
          <c:showLegendKey val="0"/>
          <c:showVal val="0"/>
          <c:showCatName val="0"/>
          <c:showSerName val="0"/>
          <c:showPercent val="0"/>
          <c:showBubbleSize val="0"/>
        </c:dLbls>
        <c:axId val="206484544"/>
        <c:axId val="206480280"/>
      </c:radarChart>
      <c:catAx>
        <c:axId val="206484544"/>
        <c:scaling>
          <c:orientation val="minMax"/>
        </c:scaling>
        <c:delete val="0"/>
        <c:axPos val="b"/>
        <c:majorGridlines/>
        <c:numFmt formatCode="General" sourceLinked="1"/>
        <c:majorTickMark val="out"/>
        <c:minorTickMark val="none"/>
        <c:tickLblPos val="nextTo"/>
        <c:crossAx val="206480280"/>
        <c:crosses val="autoZero"/>
        <c:auto val="1"/>
        <c:lblAlgn val="ctr"/>
        <c:lblOffset val="100"/>
        <c:noMultiLvlLbl val="0"/>
      </c:catAx>
      <c:valAx>
        <c:axId val="206480280"/>
        <c:scaling>
          <c:orientation val="minMax"/>
        </c:scaling>
        <c:delete val="0"/>
        <c:axPos val="l"/>
        <c:majorGridlines/>
        <c:numFmt formatCode="0" sourceLinked="0"/>
        <c:majorTickMark val="out"/>
        <c:minorTickMark val="none"/>
        <c:tickLblPos val="nextTo"/>
        <c:crossAx val="206484544"/>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B20572E-0C06-4F86-9D0B-5C713212FC1E}" type="datetimeFigureOut">
              <a:rPr lang="fr-FR" smtClean="0"/>
              <a:t>30/09/2019</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D2E0E65-2F55-4043-88F6-9A9232EAB6AF}" type="slidenum">
              <a:rPr lang="fr-FR" smtClean="0"/>
              <a:t>‹#›</a:t>
            </a:fld>
            <a:endParaRPr lang="fr-FR"/>
          </a:p>
        </p:txBody>
      </p:sp>
    </p:spTree>
    <p:extLst>
      <p:ext uri="{BB962C8B-B14F-4D97-AF65-F5344CB8AC3E}">
        <p14:creationId xmlns:p14="http://schemas.microsoft.com/office/powerpoint/2010/main" val="2082342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F0F32FD-E5A1-4C1B-B893-DA9A4066D2CE}" type="slidenum">
              <a:rPr lang="fr-FR" smtClean="0"/>
              <a:t>3</a:t>
            </a:fld>
            <a:endParaRPr lang="fr-FR" dirty="0"/>
          </a:p>
        </p:txBody>
      </p:sp>
    </p:spTree>
    <p:extLst>
      <p:ext uri="{BB962C8B-B14F-4D97-AF65-F5344CB8AC3E}">
        <p14:creationId xmlns:p14="http://schemas.microsoft.com/office/powerpoint/2010/main" val="603990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3D2E0E65-2F55-4043-88F6-9A9232EAB6AF}" type="slidenum">
              <a:rPr lang="fr-FR" smtClean="0"/>
              <a:t>17</a:t>
            </a:fld>
            <a:endParaRPr lang="fr-FR"/>
          </a:p>
        </p:txBody>
      </p:sp>
    </p:spTree>
    <p:extLst>
      <p:ext uri="{BB962C8B-B14F-4D97-AF65-F5344CB8AC3E}">
        <p14:creationId xmlns:p14="http://schemas.microsoft.com/office/powerpoint/2010/main" val="3776982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3D2E0E65-2F55-4043-88F6-9A9232EAB6AF}" type="slidenum">
              <a:rPr lang="fr-FR" smtClean="0"/>
              <a:t>18</a:t>
            </a:fld>
            <a:endParaRPr lang="fr-FR"/>
          </a:p>
        </p:txBody>
      </p:sp>
    </p:spTree>
    <p:extLst>
      <p:ext uri="{BB962C8B-B14F-4D97-AF65-F5344CB8AC3E}">
        <p14:creationId xmlns:p14="http://schemas.microsoft.com/office/powerpoint/2010/main" val="1797265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D2E0E65-2F55-4043-88F6-9A9232EAB6AF}" type="slidenum">
              <a:rPr lang="fr-FR" smtClean="0"/>
              <a:t>20</a:t>
            </a:fld>
            <a:endParaRPr lang="fr-FR"/>
          </a:p>
        </p:txBody>
      </p:sp>
    </p:spTree>
    <p:extLst>
      <p:ext uri="{BB962C8B-B14F-4D97-AF65-F5344CB8AC3E}">
        <p14:creationId xmlns:p14="http://schemas.microsoft.com/office/powerpoint/2010/main" val="3301586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D2E0E65-2F55-4043-88F6-9A9232EAB6AF}" type="slidenum">
              <a:rPr lang="fr-FR" smtClean="0"/>
              <a:t>21</a:t>
            </a:fld>
            <a:endParaRPr lang="fr-FR"/>
          </a:p>
        </p:txBody>
      </p:sp>
    </p:spTree>
    <p:extLst>
      <p:ext uri="{BB962C8B-B14F-4D97-AF65-F5344CB8AC3E}">
        <p14:creationId xmlns:p14="http://schemas.microsoft.com/office/powerpoint/2010/main" val="1397800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3D2E0E65-2F55-4043-88F6-9A9232EAB6AF}" type="slidenum">
              <a:rPr lang="fr-FR" smtClean="0"/>
              <a:t>22</a:t>
            </a:fld>
            <a:endParaRPr lang="fr-FR"/>
          </a:p>
        </p:txBody>
      </p:sp>
    </p:spTree>
    <p:extLst>
      <p:ext uri="{BB962C8B-B14F-4D97-AF65-F5344CB8AC3E}">
        <p14:creationId xmlns:p14="http://schemas.microsoft.com/office/powerpoint/2010/main" val="701060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D2E0E65-2F55-4043-88F6-9A9232EAB6AF}" type="slidenum">
              <a:rPr lang="fr-FR" smtClean="0"/>
              <a:t>23</a:t>
            </a:fld>
            <a:endParaRPr lang="fr-FR"/>
          </a:p>
        </p:txBody>
      </p:sp>
    </p:spTree>
    <p:extLst>
      <p:ext uri="{BB962C8B-B14F-4D97-AF65-F5344CB8AC3E}">
        <p14:creationId xmlns:p14="http://schemas.microsoft.com/office/powerpoint/2010/main" val="4026210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D2E0E65-2F55-4043-88F6-9A9232EAB6AF}" type="slidenum">
              <a:rPr lang="fr-FR" smtClean="0"/>
              <a:t>24</a:t>
            </a:fld>
            <a:endParaRPr lang="fr-FR"/>
          </a:p>
        </p:txBody>
      </p:sp>
    </p:spTree>
    <p:extLst>
      <p:ext uri="{BB962C8B-B14F-4D97-AF65-F5344CB8AC3E}">
        <p14:creationId xmlns:p14="http://schemas.microsoft.com/office/powerpoint/2010/main" val="1904377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D2E0E65-2F55-4043-88F6-9A9232EAB6AF}" type="slidenum">
              <a:rPr lang="fr-FR" smtClean="0"/>
              <a:t>25</a:t>
            </a:fld>
            <a:endParaRPr lang="fr-FR"/>
          </a:p>
        </p:txBody>
      </p:sp>
    </p:spTree>
    <p:extLst>
      <p:ext uri="{BB962C8B-B14F-4D97-AF65-F5344CB8AC3E}">
        <p14:creationId xmlns:p14="http://schemas.microsoft.com/office/powerpoint/2010/main" val="3351359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3D2E0E65-2F55-4043-88F6-9A9232EAB6AF}" type="slidenum">
              <a:rPr lang="fr-FR" smtClean="0"/>
              <a:t>27</a:t>
            </a:fld>
            <a:endParaRPr lang="fr-FR"/>
          </a:p>
        </p:txBody>
      </p:sp>
    </p:spTree>
    <p:extLst>
      <p:ext uri="{BB962C8B-B14F-4D97-AF65-F5344CB8AC3E}">
        <p14:creationId xmlns:p14="http://schemas.microsoft.com/office/powerpoint/2010/main" val="568882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D2E0E65-2F55-4043-88F6-9A9232EAB6AF}" type="slidenum">
              <a:rPr lang="fr-FR" smtClean="0"/>
              <a:t>29</a:t>
            </a:fld>
            <a:endParaRPr lang="fr-FR"/>
          </a:p>
        </p:txBody>
      </p:sp>
    </p:spTree>
    <p:extLst>
      <p:ext uri="{BB962C8B-B14F-4D97-AF65-F5344CB8AC3E}">
        <p14:creationId xmlns:p14="http://schemas.microsoft.com/office/powerpoint/2010/main" val="1980773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3D2E0E65-2F55-4043-88F6-9A9232EAB6AF}" type="slidenum">
              <a:rPr lang="fr-FR" smtClean="0"/>
              <a:t>4</a:t>
            </a:fld>
            <a:endParaRPr lang="fr-FR"/>
          </a:p>
        </p:txBody>
      </p:sp>
    </p:spTree>
    <p:extLst>
      <p:ext uri="{BB962C8B-B14F-4D97-AF65-F5344CB8AC3E}">
        <p14:creationId xmlns:p14="http://schemas.microsoft.com/office/powerpoint/2010/main" val="2913371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D2E0E65-2F55-4043-88F6-9A9232EAB6AF}" type="slidenum">
              <a:rPr lang="fr-FR" smtClean="0"/>
              <a:t>30</a:t>
            </a:fld>
            <a:endParaRPr lang="fr-FR"/>
          </a:p>
        </p:txBody>
      </p:sp>
    </p:spTree>
    <p:extLst>
      <p:ext uri="{BB962C8B-B14F-4D97-AF65-F5344CB8AC3E}">
        <p14:creationId xmlns:p14="http://schemas.microsoft.com/office/powerpoint/2010/main" val="947753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D2E0E65-2F55-4043-88F6-9A9232EAB6AF}" type="slidenum">
              <a:rPr lang="fr-FR" smtClean="0"/>
              <a:t>32</a:t>
            </a:fld>
            <a:endParaRPr lang="fr-FR"/>
          </a:p>
        </p:txBody>
      </p:sp>
    </p:spTree>
    <p:extLst>
      <p:ext uri="{BB962C8B-B14F-4D97-AF65-F5344CB8AC3E}">
        <p14:creationId xmlns:p14="http://schemas.microsoft.com/office/powerpoint/2010/main" val="1817235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D2E0E65-2F55-4043-88F6-9A9232EAB6AF}" type="slidenum">
              <a:rPr lang="fr-FR" smtClean="0"/>
              <a:t>33</a:t>
            </a:fld>
            <a:endParaRPr lang="fr-FR"/>
          </a:p>
        </p:txBody>
      </p:sp>
    </p:spTree>
    <p:extLst>
      <p:ext uri="{BB962C8B-B14F-4D97-AF65-F5344CB8AC3E}">
        <p14:creationId xmlns:p14="http://schemas.microsoft.com/office/powerpoint/2010/main" val="1484027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D2E0E65-2F55-4043-88F6-9A9232EAB6AF}" type="slidenum">
              <a:rPr lang="fr-FR" smtClean="0"/>
              <a:t>34</a:t>
            </a:fld>
            <a:endParaRPr lang="fr-FR"/>
          </a:p>
        </p:txBody>
      </p:sp>
    </p:spTree>
    <p:extLst>
      <p:ext uri="{BB962C8B-B14F-4D97-AF65-F5344CB8AC3E}">
        <p14:creationId xmlns:p14="http://schemas.microsoft.com/office/powerpoint/2010/main" val="2630414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D2E0E65-2F55-4043-88F6-9A9232EAB6AF}" type="slidenum">
              <a:rPr lang="fr-FR" smtClean="0"/>
              <a:t>35</a:t>
            </a:fld>
            <a:endParaRPr lang="fr-FR"/>
          </a:p>
        </p:txBody>
      </p:sp>
    </p:spTree>
    <p:extLst>
      <p:ext uri="{BB962C8B-B14F-4D97-AF65-F5344CB8AC3E}">
        <p14:creationId xmlns:p14="http://schemas.microsoft.com/office/powerpoint/2010/main" val="2310934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D2E0E65-2F55-4043-88F6-9A9232EAB6AF}" type="slidenum">
              <a:rPr lang="fr-FR" smtClean="0"/>
              <a:t>36</a:t>
            </a:fld>
            <a:endParaRPr lang="fr-FR"/>
          </a:p>
        </p:txBody>
      </p:sp>
    </p:spTree>
    <p:extLst>
      <p:ext uri="{BB962C8B-B14F-4D97-AF65-F5344CB8AC3E}">
        <p14:creationId xmlns:p14="http://schemas.microsoft.com/office/powerpoint/2010/main" val="3932001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D2E0E65-2F55-4043-88F6-9A9232EAB6AF}" type="slidenum">
              <a:rPr lang="fr-FR" smtClean="0"/>
              <a:t>37</a:t>
            </a:fld>
            <a:endParaRPr lang="fr-FR"/>
          </a:p>
        </p:txBody>
      </p:sp>
    </p:spTree>
    <p:extLst>
      <p:ext uri="{BB962C8B-B14F-4D97-AF65-F5344CB8AC3E}">
        <p14:creationId xmlns:p14="http://schemas.microsoft.com/office/powerpoint/2010/main" val="4131091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3D2E0E65-2F55-4043-88F6-9A9232EAB6AF}" type="slidenum">
              <a:rPr lang="fr-FR" smtClean="0"/>
              <a:t>38</a:t>
            </a:fld>
            <a:endParaRPr lang="fr-FR"/>
          </a:p>
        </p:txBody>
      </p:sp>
    </p:spTree>
    <p:extLst>
      <p:ext uri="{BB962C8B-B14F-4D97-AF65-F5344CB8AC3E}">
        <p14:creationId xmlns:p14="http://schemas.microsoft.com/office/powerpoint/2010/main" val="1780940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3D2E0E65-2F55-4043-88F6-9A9232EAB6AF}" type="slidenum">
              <a:rPr lang="fr-FR" smtClean="0"/>
              <a:t>41</a:t>
            </a:fld>
            <a:endParaRPr lang="fr-FR"/>
          </a:p>
        </p:txBody>
      </p:sp>
    </p:spTree>
    <p:extLst>
      <p:ext uri="{BB962C8B-B14F-4D97-AF65-F5344CB8AC3E}">
        <p14:creationId xmlns:p14="http://schemas.microsoft.com/office/powerpoint/2010/main" val="30183195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800" b="1" dirty="0">
              <a:solidFill>
                <a:srgbClr val="FF0000"/>
              </a:solidFill>
            </a:endParaRPr>
          </a:p>
        </p:txBody>
      </p:sp>
      <p:sp>
        <p:nvSpPr>
          <p:cNvPr id="4" name="Espace réservé du numéro de diapositive 3"/>
          <p:cNvSpPr>
            <a:spLocks noGrp="1"/>
          </p:cNvSpPr>
          <p:nvPr>
            <p:ph type="sldNum" sz="quarter" idx="5"/>
          </p:nvPr>
        </p:nvSpPr>
        <p:spPr/>
        <p:txBody>
          <a:bodyPr/>
          <a:lstStyle/>
          <a:p>
            <a:fld id="{3D2E0E65-2F55-4043-88F6-9A9232EAB6AF}" type="slidenum">
              <a:rPr lang="fr-FR" smtClean="0"/>
              <a:t>46</a:t>
            </a:fld>
            <a:endParaRPr lang="fr-FR"/>
          </a:p>
        </p:txBody>
      </p:sp>
    </p:spTree>
    <p:extLst>
      <p:ext uri="{BB962C8B-B14F-4D97-AF65-F5344CB8AC3E}">
        <p14:creationId xmlns:p14="http://schemas.microsoft.com/office/powerpoint/2010/main" val="659090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sz="1190" baseline="0" dirty="0">
              <a:solidFill>
                <a:schemeClr val="bg1"/>
              </a:solidFill>
              <a:highlight>
                <a:srgbClr val="FFFF00"/>
              </a:highlight>
            </a:endParaRPr>
          </a:p>
        </p:txBody>
      </p:sp>
      <p:sp>
        <p:nvSpPr>
          <p:cNvPr id="4" name="Espace réservé du numéro de diapositive 3"/>
          <p:cNvSpPr>
            <a:spLocks noGrp="1"/>
          </p:cNvSpPr>
          <p:nvPr>
            <p:ph type="sldNum" sz="quarter" idx="5"/>
          </p:nvPr>
        </p:nvSpPr>
        <p:spPr/>
        <p:txBody>
          <a:bodyPr/>
          <a:lstStyle/>
          <a:p>
            <a:fld id="{DF0F32FD-E5A1-4C1B-B893-DA9A4066D2CE}" type="slidenum">
              <a:rPr lang="fr-FR" smtClean="0"/>
              <a:t>7</a:t>
            </a:fld>
            <a:endParaRPr lang="fr-FR"/>
          </a:p>
        </p:txBody>
      </p:sp>
    </p:spTree>
    <p:extLst>
      <p:ext uri="{BB962C8B-B14F-4D97-AF65-F5344CB8AC3E}">
        <p14:creationId xmlns:p14="http://schemas.microsoft.com/office/powerpoint/2010/main" val="25938264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DF0F32FD-E5A1-4C1B-B893-DA9A4066D2CE}" type="slidenum">
              <a:rPr lang="fr-FR" smtClean="0"/>
              <a:t>53</a:t>
            </a:fld>
            <a:endParaRPr lang="fr-FR"/>
          </a:p>
        </p:txBody>
      </p:sp>
    </p:spTree>
    <p:extLst>
      <p:ext uri="{BB962C8B-B14F-4D97-AF65-F5344CB8AC3E}">
        <p14:creationId xmlns:p14="http://schemas.microsoft.com/office/powerpoint/2010/main" val="555098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D2E0E65-2F55-4043-88F6-9A9232EAB6AF}" type="slidenum">
              <a:rPr lang="fr-FR" smtClean="0"/>
              <a:t>63</a:t>
            </a:fld>
            <a:endParaRPr lang="fr-FR"/>
          </a:p>
        </p:txBody>
      </p:sp>
    </p:spTree>
    <p:extLst>
      <p:ext uri="{BB962C8B-B14F-4D97-AF65-F5344CB8AC3E}">
        <p14:creationId xmlns:p14="http://schemas.microsoft.com/office/powerpoint/2010/main" val="37930382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D2E0E65-2F55-4043-88F6-9A9232EAB6AF}" type="slidenum">
              <a:rPr lang="fr-FR" smtClean="0"/>
              <a:t>64</a:t>
            </a:fld>
            <a:endParaRPr lang="fr-FR"/>
          </a:p>
        </p:txBody>
      </p:sp>
    </p:spTree>
    <p:extLst>
      <p:ext uri="{BB962C8B-B14F-4D97-AF65-F5344CB8AC3E}">
        <p14:creationId xmlns:p14="http://schemas.microsoft.com/office/powerpoint/2010/main" val="27779524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3D2E0E65-2F55-4043-88F6-9A9232EAB6AF}" type="slidenum">
              <a:rPr lang="fr-FR" smtClean="0"/>
              <a:t>65</a:t>
            </a:fld>
            <a:endParaRPr lang="fr-FR"/>
          </a:p>
        </p:txBody>
      </p:sp>
    </p:spTree>
    <p:extLst>
      <p:ext uri="{BB962C8B-B14F-4D97-AF65-F5344CB8AC3E}">
        <p14:creationId xmlns:p14="http://schemas.microsoft.com/office/powerpoint/2010/main" val="2002545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D2E0E65-2F55-4043-88F6-9A9232EAB6AF}" type="slidenum">
              <a:rPr lang="fr-FR" smtClean="0"/>
              <a:t>66</a:t>
            </a:fld>
            <a:endParaRPr lang="fr-FR"/>
          </a:p>
        </p:txBody>
      </p:sp>
    </p:spTree>
    <p:extLst>
      <p:ext uri="{BB962C8B-B14F-4D97-AF65-F5344CB8AC3E}">
        <p14:creationId xmlns:p14="http://schemas.microsoft.com/office/powerpoint/2010/main" val="16953480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D2E0E65-2F55-4043-88F6-9A9232EAB6AF}" type="slidenum">
              <a:rPr lang="fr-FR" smtClean="0"/>
              <a:t>67</a:t>
            </a:fld>
            <a:endParaRPr lang="fr-FR"/>
          </a:p>
        </p:txBody>
      </p:sp>
    </p:spTree>
    <p:extLst>
      <p:ext uri="{BB962C8B-B14F-4D97-AF65-F5344CB8AC3E}">
        <p14:creationId xmlns:p14="http://schemas.microsoft.com/office/powerpoint/2010/main" val="33236309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D2E0E65-2F55-4043-88F6-9A9232EAB6AF}" type="slidenum">
              <a:rPr lang="fr-FR" smtClean="0"/>
              <a:t>68</a:t>
            </a:fld>
            <a:endParaRPr lang="fr-FR"/>
          </a:p>
        </p:txBody>
      </p:sp>
    </p:spTree>
    <p:extLst>
      <p:ext uri="{BB962C8B-B14F-4D97-AF65-F5344CB8AC3E}">
        <p14:creationId xmlns:p14="http://schemas.microsoft.com/office/powerpoint/2010/main" val="1887496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3D2E0E65-2F55-4043-88F6-9A9232EAB6AF}" type="slidenum">
              <a:rPr lang="fr-FR" smtClean="0"/>
              <a:t>8</a:t>
            </a:fld>
            <a:endParaRPr lang="fr-FR"/>
          </a:p>
        </p:txBody>
      </p:sp>
    </p:spTree>
    <p:extLst>
      <p:ext uri="{BB962C8B-B14F-4D97-AF65-F5344CB8AC3E}">
        <p14:creationId xmlns:p14="http://schemas.microsoft.com/office/powerpoint/2010/main" val="3113804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3D2E0E65-2F55-4043-88F6-9A9232EAB6AF}" type="slidenum">
              <a:rPr lang="fr-FR" smtClean="0"/>
              <a:t>11</a:t>
            </a:fld>
            <a:endParaRPr lang="fr-FR"/>
          </a:p>
        </p:txBody>
      </p:sp>
    </p:spTree>
    <p:extLst>
      <p:ext uri="{BB962C8B-B14F-4D97-AF65-F5344CB8AC3E}">
        <p14:creationId xmlns:p14="http://schemas.microsoft.com/office/powerpoint/2010/main" val="1893579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3D2E0E65-2F55-4043-88F6-9A9232EAB6AF}" type="slidenum">
              <a:rPr lang="fr-FR" smtClean="0"/>
              <a:t>12</a:t>
            </a:fld>
            <a:endParaRPr lang="fr-FR"/>
          </a:p>
        </p:txBody>
      </p:sp>
    </p:spTree>
    <p:extLst>
      <p:ext uri="{BB962C8B-B14F-4D97-AF65-F5344CB8AC3E}">
        <p14:creationId xmlns:p14="http://schemas.microsoft.com/office/powerpoint/2010/main" val="2312773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3D2E0E65-2F55-4043-88F6-9A9232EAB6AF}" type="slidenum">
              <a:rPr lang="fr-FR" smtClean="0"/>
              <a:t>13</a:t>
            </a:fld>
            <a:endParaRPr lang="fr-FR"/>
          </a:p>
        </p:txBody>
      </p:sp>
    </p:spTree>
    <p:extLst>
      <p:ext uri="{BB962C8B-B14F-4D97-AF65-F5344CB8AC3E}">
        <p14:creationId xmlns:p14="http://schemas.microsoft.com/office/powerpoint/2010/main" val="1277949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3D2E0E65-2F55-4043-88F6-9A9232EAB6AF}" type="slidenum">
              <a:rPr lang="fr-FR" smtClean="0"/>
              <a:t>14</a:t>
            </a:fld>
            <a:endParaRPr lang="fr-FR"/>
          </a:p>
        </p:txBody>
      </p:sp>
    </p:spTree>
    <p:extLst>
      <p:ext uri="{BB962C8B-B14F-4D97-AF65-F5344CB8AC3E}">
        <p14:creationId xmlns:p14="http://schemas.microsoft.com/office/powerpoint/2010/main" val="136698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800" b="1" dirty="0">
              <a:solidFill>
                <a:srgbClr val="FF0000"/>
              </a:solidFill>
            </a:endParaRPr>
          </a:p>
        </p:txBody>
      </p:sp>
      <p:sp>
        <p:nvSpPr>
          <p:cNvPr id="4" name="Espace réservé du numéro de diapositive 3"/>
          <p:cNvSpPr>
            <a:spLocks noGrp="1"/>
          </p:cNvSpPr>
          <p:nvPr>
            <p:ph type="sldNum" sz="quarter" idx="5"/>
          </p:nvPr>
        </p:nvSpPr>
        <p:spPr/>
        <p:txBody>
          <a:bodyPr/>
          <a:lstStyle/>
          <a:p>
            <a:fld id="{3D2E0E65-2F55-4043-88F6-9A9232EAB6AF}" type="slidenum">
              <a:rPr lang="fr-FR" smtClean="0"/>
              <a:t>16</a:t>
            </a:fld>
            <a:endParaRPr lang="fr-FR" dirty="0"/>
          </a:p>
        </p:txBody>
      </p:sp>
    </p:spTree>
    <p:extLst>
      <p:ext uri="{BB962C8B-B14F-4D97-AF65-F5344CB8AC3E}">
        <p14:creationId xmlns:p14="http://schemas.microsoft.com/office/powerpoint/2010/main" val="27730335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926797"/>
            <a:ext cx="12192000" cy="202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Espace réservé de la date 9"/>
          <p:cNvSpPr>
            <a:spLocks noGrp="1"/>
          </p:cNvSpPr>
          <p:nvPr>
            <p:ph type="dt" sz="half" idx="10"/>
          </p:nvPr>
        </p:nvSpPr>
        <p:spPr/>
        <p:txBody>
          <a:bodyPr/>
          <a:lstStyle>
            <a:lvl1pPr>
              <a:defRPr>
                <a:latin typeface="+mn-lt"/>
              </a:defRPr>
            </a:lvl1pPr>
          </a:lstStyle>
          <a:p>
            <a:r>
              <a:rPr lang="fr-FR" kern="0"/>
              <a:t>12/09/2019</a:t>
            </a:r>
            <a:endParaRPr lang="fr-FR" kern="0" dirty="0"/>
          </a:p>
        </p:txBody>
      </p:sp>
      <p:pic>
        <p:nvPicPr>
          <p:cNvPr id="14" name="Picture 3" descr="D:\debailleux\Mes documents\DCM\REFONTE FICHES ADAS\OK.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12687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p:nvPicPr>
        <p:blipFill>
          <a:blip r:embed="rId4" cstate="email">
            <a:clrChange>
              <a:clrFrom>
                <a:srgbClr val="626185"/>
              </a:clrFrom>
              <a:clrTo>
                <a:srgbClr val="626185">
                  <a:alpha val="0"/>
                </a:srgbClr>
              </a:clrTo>
            </a:clrChange>
            <a:extLst>
              <a:ext uri="{28A0092B-C50C-407E-A947-70E740481C1C}">
                <a14:useLocalDpi xmlns:a14="http://schemas.microsoft.com/office/drawing/2010/main"/>
              </a:ext>
            </a:extLst>
          </a:blip>
          <a:stretch>
            <a:fillRect/>
          </a:stretch>
        </p:blipFill>
        <p:spPr>
          <a:xfrm>
            <a:off x="239350" y="281418"/>
            <a:ext cx="4603765" cy="627303"/>
          </a:xfrm>
          <a:prstGeom prst="rect">
            <a:avLst/>
          </a:prstGeom>
        </p:spPr>
      </p:pic>
      <p:sp>
        <p:nvSpPr>
          <p:cNvPr id="13" name="Espace réservé du pied de page 13"/>
          <p:cNvSpPr>
            <a:spLocks noGrp="1"/>
          </p:cNvSpPr>
          <p:nvPr>
            <p:ph type="ftr" sz="quarter" idx="11"/>
          </p:nvPr>
        </p:nvSpPr>
        <p:spPr>
          <a:xfrm>
            <a:off x="1295467" y="6520260"/>
            <a:ext cx="6816757" cy="365125"/>
          </a:xfrm>
        </p:spPr>
        <p:txBody>
          <a:bodyPr/>
          <a:lstStyle>
            <a:lvl1pPr>
              <a:defRPr>
                <a:latin typeface="+mn-lt"/>
              </a:defRPr>
            </a:lvl1pPr>
          </a:lstStyle>
          <a:p>
            <a:r>
              <a:rPr lang="en-GB" kern="0"/>
              <a:t>ACEA Tyre Performance Study</a:t>
            </a:r>
            <a:endParaRPr lang="fr-FR" kern="0" dirty="0"/>
          </a:p>
        </p:txBody>
      </p:sp>
      <p:pic>
        <p:nvPicPr>
          <p:cNvPr id="9" name="Picture 3" descr="D:\debailleux\Mes documents\DCM\REFONTE FICHES ADAS\OK.png"/>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0"/>
            <a:ext cx="12192000" cy="1268760"/>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p:cNvPicPr>
            <a:picLocks noChangeAspect="1"/>
          </p:cNvPicPr>
          <p:nvPr userDrawn="1"/>
        </p:nvPicPr>
        <p:blipFill>
          <a:blip r:embed="rId4" cstate="email">
            <a:clrChange>
              <a:clrFrom>
                <a:srgbClr val="626185"/>
              </a:clrFrom>
              <a:clrTo>
                <a:srgbClr val="626185">
                  <a:alpha val="0"/>
                </a:srgbClr>
              </a:clrTo>
            </a:clrChange>
            <a:extLst>
              <a:ext uri="{28A0092B-C50C-407E-A947-70E740481C1C}">
                <a14:useLocalDpi xmlns:a14="http://schemas.microsoft.com/office/drawing/2010/main"/>
              </a:ext>
            </a:extLst>
          </a:blip>
          <a:stretch>
            <a:fillRect/>
          </a:stretch>
        </p:blipFill>
        <p:spPr>
          <a:xfrm>
            <a:off x="239350" y="281418"/>
            <a:ext cx="4603765" cy="627303"/>
          </a:xfrm>
          <a:prstGeom prst="rect">
            <a:avLst/>
          </a:prstGeom>
        </p:spPr>
      </p:pic>
      <p:sp>
        <p:nvSpPr>
          <p:cNvPr id="17" name="ZoneTexte 16"/>
          <p:cNvSpPr txBox="1"/>
          <p:nvPr userDrawn="1"/>
        </p:nvSpPr>
        <p:spPr>
          <a:xfrm>
            <a:off x="11487408" y="0"/>
            <a:ext cx="704592" cy="184666"/>
          </a:xfrm>
          <a:prstGeom prst="rect">
            <a:avLst/>
          </a:prstGeom>
          <a:noFill/>
        </p:spPr>
        <p:txBody>
          <a:bodyPr wrap="square" rtlCol="0">
            <a:spAutoFit/>
          </a:bodyPr>
          <a:lstStyle/>
          <a:p>
            <a:pPr algn="r"/>
            <a:r>
              <a:rPr lang="fr-FR" sz="600" dirty="0">
                <a:solidFill>
                  <a:schemeClr val="bg1"/>
                </a:solidFill>
              </a:rPr>
              <a:t>V.5</a:t>
            </a:r>
          </a:p>
        </p:txBody>
      </p:sp>
      <p:sp>
        <p:nvSpPr>
          <p:cNvPr id="18" name="Titre 1"/>
          <p:cNvSpPr>
            <a:spLocks noGrp="1"/>
          </p:cNvSpPr>
          <p:nvPr>
            <p:ph type="ctrTitle" hasCustomPrompt="1"/>
          </p:nvPr>
        </p:nvSpPr>
        <p:spPr>
          <a:xfrm>
            <a:off x="335360" y="3641993"/>
            <a:ext cx="11521280" cy="650503"/>
          </a:xfrm>
        </p:spPr>
        <p:txBody>
          <a:bodyPr/>
          <a:lstStyle>
            <a:lvl1pPr>
              <a:defRPr>
                <a:effectLst>
                  <a:outerShdw blurRad="38100" dist="38100" dir="2700000" algn="tl">
                    <a:srgbClr val="000000">
                      <a:alpha val="43137"/>
                    </a:srgbClr>
                  </a:outerShdw>
                </a:effectLst>
              </a:defRPr>
            </a:lvl1pPr>
          </a:lstStyle>
          <a:p>
            <a:pPr algn="ctr"/>
            <a:r>
              <a:rPr lang="en-US" dirty="0"/>
              <a:t>TITRE</a:t>
            </a:r>
          </a:p>
        </p:txBody>
      </p:sp>
      <p:sp>
        <p:nvSpPr>
          <p:cNvPr id="19" name="Sous-titre 2"/>
          <p:cNvSpPr>
            <a:spLocks noGrp="1"/>
          </p:cNvSpPr>
          <p:nvPr>
            <p:ph type="subTitle" idx="1" hasCustomPrompt="1"/>
          </p:nvPr>
        </p:nvSpPr>
        <p:spPr>
          <a:xfrm>
            <a:off x="719403" y="4653136"/>
            <a:ext cx="10753195" cy="432048"/>
          </a:xfrm>
        </p:spPr>
        <p:txBody>
          <a:bodyPr>
            <a:normAutofit/>
          </a:bodyPr>
          <a:lstStyle>
            <a:lvl1pPr marL="0" indent="0" algn="ctr">
              <a:buNone/>
              <a:defRPr sz="1600" i="1"/>
            </a:lvl1pPr>
          </a:lstStyle>
          <a:p>
            <a:pPr marL="0" indent="0" algn="ctr">
              <a:buNone/>
            </a:pPr>
            <a:r>
              <a:rPr lang="en-US" dirty="0"/>
              <a:t>Sous-</a:t>
            </a:r>
            <a:r>
              <a:rPr lang="en-US" dirty="0" err="1"/>
              <a:t>Titre</a:t>
            </a:r>
            <a:endParaRPr lang="en-US" dirty="0">
              <a:effectLst/>
            </a:endParaRPr>
          </a:p>
        </p:txBody>
      </p:sp>
    </p:spTree>
    <p:extLst>
      <p:ext uri="{BB962C8B-B14F-4D97-AF65-F5344CB8AC3E}">
        <p14:creationId xmlns:p14="http://schemas.microsoft.com/office/powerpoint/2010/main" val="16091582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1371" y="1412776"/>
            <a:ext cx="11329259" cy="4536505"/>
          </a:xfrm>
        </p:spPr>
        <p:txBody>
          <a:bodyPr/>
          <a:lstStyle>
            <a:lvl1pPr marL="342900" indent="-342900">
              <a:buSzPct val="110000"/>
              <a:buFontTx/>
              <a:buBlip>
                <a:blip r:embed="rId2"/>
              </a:buBlip>
              <a:defRPr/>
            </a:lvl1pPr>
            <a:lvl2pPr marL="742950" indent="-285750">
              <a:buFontTx/>
              <a:buBlip>
                <a:blip r:embed="rId2"/>
              </a:buBlip>
              <a:defRPr/>
            </a:lvl2pPr>
            <a:lvl3pPr marL="1143000" indent="-228600">
              <a:buSzPct val="80000"/>
              <a:buFont typeface="Century Gothic" panose="020B0502020202020204" pitchFamily="34" charset="0"/>
              <a:buChar char="−"/>
              <a:defRPr/>
            </a:lvl3pPr>
            <a:lvl4pPr marL="1600200" indent="-228600">
              <a:buSzPct val="80000"/>
              <a:buFont typeface="Arial" panose="020B0604020202020204" pitchFamily="34" charset="0"/>
              <a:buChar char="•"/>
              <a:defRPr sz="1400"/>
            </a:lvl4pPr>
            <a:lvl5pPr marL="2057400" indent="-228600">
              <a:buFont typeface="Century Gothic" panose="020B0502020202020204" pitchFamily="34" charset="0"/>
              <a:buChar char="□"/>
              <a:defRPr lang="fr-FR" sz="1400" kern="1200" baseline="0" dirty="0" smtClean="0">
                <a:solidFill>
                  <a:schemeClr val="tx1">
                    <a:lumMod val="50000"/>
                    <a:lumOff val="50000"/>
                  </a:schemeClr>
                </a:solidFill>
                <a:latin typeface="Century Gothic" pitchFamily="34" charset="0"/>
                <a:ea typeface="+mn-ea"/>
                <a:cs typeface="Arial" pitchFamily="34" charset="0"/>
              </a:defRPr>
            </a:lvl5pPr>
            <a:lvl6pPr marL="2514600" indent="-228600">
              <a:buFont typeface="Wingdings" panose="05000000000000000000" pitchFamily="2" charset="2"/>
              <a:buChar char="§"/>
              <a:defRPr lang="fr-FR" sz="1400" kern="1200" baseline="0" dirty="0" smtClean="0">
                <a:solidFill>
                  <a:schemeClr val="tx1">
                    <a:lumMod val="50000"/>
                    <a:lumOff val="50000"/>
                  </a:schemeClr>
                </a:solidFill>
                <a:latin typeface="Century Gothic" pitchFamily="34" charset="0"/>
                <a:ea typeface="+mn-ea"/>
                <a:cs typeface="Arial" pitchFamily="34" charset="0"/>
              </a:defRPr>
            </a:lvl6pPr>
            <a:lvl7pPr>
              <a:defRPr lang="fr-FR" sz="1400" kern="1200" baseline="0" dirty="0" smtClean="0">
                <a:solidFill>
                  <a:schemeClr val="tx1">
                    <a:lumMod val="50000"/>
                    <a:lumOff val="50000"/>
                  </a:schemeClr>
                </a:solidFill>
                <a:latin typeface="Century Gothic" pitchFamily="34" charset="0"/>
                <a:ea typeface="+mn-ea"/>
                <a:cs typeface="Arial" pitchFamily="34" charset="0"/>
              </a:defRPr>
            </a:lvl7pPr>
            <a:lvl8pPr>
              <a:defRPr lang="fr-FR" sz="1400" kern="1200" baseline="0" dirty="0" smtClean="0">
                <a:solidFill>
                  <a:schemeClr val="tx1">
                    <a:lumMod val="50000"/>
                    <a:lumOff val="50000"/>
                  </a:schemeClr>
                </a:solidFill>
                <a:latin typeface="Century Gothic" pitchFamily="34" charset="0"/>
                <a:ea typeface="+mn-ea"/>
                <a:cs typeface="Arial" pitchFamily="34" charset="0"/>
              </a:defRPr>
            </a:lvl8pPr>
            <a:lvl9pPr marL="3676650" marR="0" indent="-114300" algn="l" defTabSz="914400" rtl="0" eaLnBrk="1" fontAlgn="auto" latinLnBrk="0" hangingPunct="1">
              <a:lnSpc>
                <a:spcPct val="100000"/>
              </a:lnSpc>
              <a:spcBef>
                <a:spcPct val="20000"/>
              </a:spcBef>
              <a:spcAft>
                <a:spcPts val="0"/>
              </a:spcAft>
              <a:buClrTx/>
              <a:buSzTx/>
              <a:buFont typeface="Arial" pitchFamily="34" charset="0"/>
              <a:buChar char="•"/>
              <a:tabLst/>
              <a:defRPr lang="fr-FR" sz="1400" kern="1200" baseline="0" dirty="0" smtClean="0">
                <a:solidFill>
                  <a:schemeClr val="tx1">
                    <a:lumMod val="50000"/>
                    <a:lumOff val="50000"/>
                  </a:schemeClr>
                </a:solidFill>
                <a:latin typeface="Century Gothic" pitchFamily="34" charset="0"/>
                <a:ea typeface="+mn-ea"/>
                <a:cs typeface="Arial" pitchFamily="34" charset="0"/>
              </a:defRPr>
            </a:lvl9pPr>
          </a:lstStyle>
          <a:p>
            <a:pPr lvl="0"/>
            <a:r>
              <a:rPr lang="fr-FR"/>
              <a:t>Modifiez les styles du texte du masque</a:t>
            </a:r>
          </a:p>
          <a:p>
            <a:pPr lvl="1"/>
            <a:r>
              <a:rPr lang="fr-FR"/>
              <a:t>Deuxième niveau</a:t>
            </a:r>
          </a:p>
          <a:p>
            <a:pPr lvl="2"/>
            <a:r>
              <a:rPr lang="fr-FR"/>
              <a:t>Troisième niveau</a:t>
            </a:r>
          </a:p>
          <a:p>
            <a:pPr lvl="3"/>
            <a:r>
              <a:rPr lang="fr-FR"/>
              <a:t>Quatrième niveau</a:t>
            </a:r>
          </a:p>
        </p:txBody>
      </p:sp>
      <p:sp>
        <p:nvSpPr>
          <p:cNvPr id="19" name="Titre 18"/>
          <p:cNvSpPr>
            <a:spLocks noGrp="1"/>
          </p:cNvSpPr>
          <p:nvPr>
            <p:ph type="title"/>
          </p:nvPr>
        </p:nvSpPr>
        <p:spPr>
          <a:xfrm>
            <a:off x="1507169" y="548680"/>
            <a:ext cx="10241919" cy="648072"/>
          </a:xfrm>
          <a:noFill/>
          <a:effectLst/>
        </p:spPr>
        <p:txBody>
          <a:bodyPr/>
          <a:lstStyle>
            <a:lvl1pPr>
              <a:defRPr sz="3200">
                <a:solidFill>
                  <a:srgbClr val="666699"/>
                </a:solidFill>
                <a:effectLst>
                  <a:outerShdw blurRad="38100" dist="38100" dir="2700000" algn="tl">
                    <a:srgbClr val="000000">
                      <a:alpha val="43137"/>
                    </a:srgbClr>
                  </a:outerShdw>
                </a:effectLst>
              </a:defRPr>
            </a:lvl1pPr>
          </a:lstStyle>
          <a:p>
            <a:r>
              <a:rPr lang="fr-FR"/>
              <a:t>Modifiez le style du titre</a:t>
            </a:r>
            <a:endParaRPr lang="fr-FR" dirty="0"/>
          </a:p>
        </p:txBody>
      </p:sp>
      <p:grpSp>
        <p:nvGrpSpPr>
          <p:cNvPr id="6" name="Groupe 5"/>
          <p:cNvGrpSpPr/>
          <p:nvPr/>
        </p:nvGrpSpPr>
        <p:grpSpPr>
          <a:xfrm>
            <a:off x="335361" y="807724"/>
            <a:ext cx="1171809" cy="241252"/>
            <a:chOff x="361635" y="4427185"/>
            <a:chExt cx="550639" cy="151154"/>
          </a:xfrm>
          <a:effectLst>
            <a:outerShdw blurRad="50800" dist="38100" dir="2700000" algn="tl" rotWithShape="0">
              <a:prstClr val="black">
                <a:alpha val="40000"/>
              </a:prstClr>
            </a:outerShdw>
          </a:effectLst>
        </p:grpSpPr>
        <p:sp>
          <p:nvSpPr>
            <p:cNvPr id="9" name="Ellipse 8"/>
            <p:cNvSpPr/>
            <p:nvPr/>
          </p:nvSpPr>
          <p:spPr>
            <a:xfrm>
              <a:off x="761431" y="4427185"/>
              <a:ext cx="150843" cy="150844"/>
            </a:xfrm>
            <a:prstGeom prst="ellipse">
              <a:avLst/>
            </a:prstGeom>
            <a:solidFill>
              <a:srgbClr val="787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0" name="Ellipse 9"/>
            <p:cNvSpPr/>
            <p:nvPr/>
          </p:nvSpPr>
          <p:spPr>
            <a:xfrm>
              <a:off x="562782" y="4427495"/>
              <a:ext cx="150843" cy="150844"/>
            </a:xfrm>
            <a:prstGeom prst="ellipse">
              <a:avLst/>
            </a:prstGeom>
            <a:solidFill>
              <a:srgbClr val="AAA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1" name="Ellipse 10"/>
            <p:cNvSpPr/>
            <p:nvPr/>
          </p:nvSpPr>
          <p:spPr>
            <a:xfrm>
              <a:off x="361635" y="4427495"/>
              <a:ext cx="150843" cy="150844"/>
            </a:xfrm>
            <a:prstGeom prst="ellipse">
              <a:avLst/>
            </a:prstGeom>
            <a:solidFill>
              <a:srgbClr val="E0DC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grpSp>
      <p:sp>
        <p:nvSpPr>
          <p:cNvPr id="13" name="Espace réservé de la date 12"/>
          <p:cNvSpPr>
            <a:spLocks noGrp="1"/>
          </p:cNvSpPr>
          <p:nvPr>
            <p:ph type="dt" sz="half" idx="10"/>
          </p:nvPr>
        </p:nvSpPr>
        <p:spPr/>
        <p:txBody>
          <a:bodyPr/>
          <a:lstStyle>
            <a:lvl1pPr>
              <a:defRPr sz="800">
                <a:latin typeface="+mj-lt"/>
              </a:defRPr>
            </a:lvl1pPr>
          </a:lstStyle>
          <a:p>
            <a:r>
              <a:rPr lang="fr-FR" kern="0"/>
              <a:t>12/09/2019</a:t>
            </a:r>
            <a:endParaRPr lang="fr-FR" kern="0" dirty="0"/>
          </a:p>
        </p:txBody>
      </p:sp>
      <p:sp>
        <p:nvSpPr>
          <p:cNvPr id="12" name="Espace réservé du pied de page 13"/>
          <p:cNvSpPr>
            <a:spLocks noGrp="1"/>
          </p:cNvSpPr>
          <p:nvPr>
            <p:ph type="ftr" sz="quarter" idx="11"/>
          </p:nvPr>
        </p:nvSpPr>
        <p:spPr>
          <a:xfrm>
            <a:off x="1295467" y="6520260"/>
            <a:ext cx="6816757" cy="365125"/>
          </a:xfrm>
        </p:spPr>
        <p:txBody>
          <a:bodyPr/>
          <a:lstStyle>
            <a:lvl1pPr>
              <a:defRPr sz="800">
                <a:latin typeface="+mj-lt"/>
              </a:defRPr>
            </a:lvl1pPr>
          </a:lstStyle>
          <a:p>
            <a:r>
              <a:rPr lang="en-GB" kern="0"/>
              <a:t>ACEA Tyre Performance Study</a:t>
            </a:r>
            <a:endParaRPr lang="fr-FR" kern="0" dirty="0"/>
          </a:p>
        </p:txBody>
      </p:sp>
    </p:spTree>
    <p:extLst>
      <p:ext uri="{BB962C8B-B14F-4D97-AF65-F5344CB8AC3E}">
        <p14:creationId xmlns:p14="http://schemas.microsoft.com/office/powerpoint/2010/main" val="379713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rgbClr val="E0E0E0">
                <a:lumMod val="48000"/>
                <a:lumOff val="52000"/>
              </a:srgbClr>
            </a:gs>
            <a:gs pos="1000">
              <a:schemeClr val="bg1">
                <a:lumMod val="78000"/>
                <a:lumOff val="22000"/>
              </a:schemeClr>
            </a:gs>
            <a:gs pos="100000">
              <a:schemeClr val="bg1">
                <a:lumMod val="78000"/>
                <a:lumOff val="22000"/>
              </a:schemeClr>
            </a:gs>
          </a:gsLst>
          <a:lin ang="2700000" scaled="1"/>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31371" y="547417"/>
            <a:ext cx="11317717" cy="648072"/>
          </a:xfrm>
          <a:prstGeom prst="rect">
            <a:avLst/>
          </a:prstGeom>
          <a:noFill/>
          <a:ln>
            <a:noFill/>
          </a:ln>
          <a:effectLst>
            <a:innerShdw blurRad="114300">
              <a:prstClr val="black"/>
            </a:innerShdw>
          </a:effectLst>
        </p:spPr>
        <p:txBody>
          <a:bodyPr vert="horz" lIns="91440" tIns="45720" rIns="91440" bIns="45720" rtlCol="0" anchor="ctr">
            <a:noAutofit/>
          </a:bodyPr>
          <a:lstStyle/>
          <a:p>
            <a:r>
              <a:rPr lang="fr-FR" dirty="0"/>
              <a:t>Modifiez le style du titre</a:t>
            </a:r>
          </a:p>
        </p:txBody>
      </p:sp>
      <p:sp>
        <p:nvSpPr>
          <p:cNvPr id="10" name="Rectangle 9"/>
          <p:cNvSpPr/>
          <p:nvPr/>
        </p:nvSpPr>
        <p:spPr>
          <a:xfrm>
            <a:off x="1" y="6371294"/>
            <a:ext cx="12202585" cy="486707"/>
          </a:xfrm>
          <a:custGeom>
            <a:avLst/>
            <a:gdLst>
              <a:gd name="connsiteX0" fmla="*/ 0 w 9144000"/>
              <a:gd name="connsiteY0" fmla="*/ 0 h 216024"/>
              <a:gd name="connsiteX1" fmla="*/ 9144000 w 9144000"/>
              <a:gd name="connsiteY1" fmla="*/ 0 h 216024"/>
              <a:gd name="connsiteX2" fmla="*/ 9144000 w 9144000"/>
              <a:gd name="connsiteY2" fmla="*/ 216024 h 216024"/>
              <a:gd name="connsiteX3" fmla="*/ 0 w 9144000"/>
              <a:gd name="connsiteY3" fmla="*/ 216024 h 216024"/>
              <a:gd name="connsiteX4" fmla="*/ 0 w 9144000"/>
              <a:gd name="connsiteY4" fmla="*/ 0 h 216024"/>
              <a:gd name="connsiteX0" fmla="*/ 0 w 9147175"/>
              <a:gd name="connsiteY0" fmla="*/ 0 h 504949"/>
              <a:gd name="connsiteX1" fmla="*/ 9147175 w 9147175"/>
              <a:gd name="connsiteY1" fmla="*/ 288925 h 504949"/>
              <a:gd name="connsiteX2" fmla="*/ 9147175 w 9147175"/>
              <a:gd name="connsiteY2" fmla="*/ 504949 h 504949"/>
              <a:gd name="connsiteX3" fmla="*/ 3175 w 9147175"/>
              <a:gd name="connsiteY3" fmla="*/ 504949 h 504949"/>
              <a:gd name="connsiteX4" fmla="*/ 0 w 9147175"/>
              <a:gd name="connsiteY4" fmla="*/ 0 h 504949"/>
              <a:gd name="connsiteX0" fmla="*/ 0 w 9147175"/>
              <a:gd name="connsiteY0" fmla="*/ 0 h 504949"/>
              <a:gd name="connsiteX1" fmla="*/ 7661275 w 9147175"/>
              <a:gd name="connsiteY1" fmla="*/ 288925 h 504949"/>
              <a:gd name="connsiteX2" fmla="*/ 9147175 w 9147175"/>
              <a:gd name="connsiteY2" fmla="*/ 504949 h 504949"/>
              <a:gd name="connsiteX3" fmla="*/ 3175 w 9147175"/>
              <a:gd name="connsiteY3" fmla="*/ 504949 h 504949"/>
              <a:gd name="connsiteX4" fmla="*/ 0 w 9147175"/>
              <a:gd name="connsiteY4" fmla="*/ 0 h 504949"/>
              <a:gd name="connsiteX0" fmla="*/ 0 w 9147175"/>
              <a:gd name="connsiteY0" fmla="*/ 0 h 504949"/>
              <a:gd name="connsiteX1" fmla="*/ 7558882 w 9147175"/>
              <a:gd name="connsiteY1" fmla="*/ 150812 h 504949"/>
              <a:gd name="connsiteX2" fmla="*/ 9147175 w 9147175"/>
              <a:gd name="connsiteY2" fmla="*/ 504949 h 504949"/>
              <a:gd name="connsiteX3" fmla="*/ 3175 w 9147175"/>
              <a:gd name="connsiteY3" fmla="*/ 504949 h 504949"/>
              <a:gd name="connsiteX4" fmla="*/ 0 w 9147175"/>
              <a:gd name="connsiteY4" fmla="*/ 0 h 504949"/>
              <a:gd name="connsiteX0" fmla="*/ 0 w 9147175"/>
              <a:gd name="connsiteY0" fmla="*/ 0 h 504949"/>
              <a:gd name="connsiteX1" fmla="*/ 7644607 w 9147175"/>
              <a:gd name="connsiteY1" fmla="*/ 291306 h 504949"/>
              <a:gd name="connsiteX2" fmla="*/ 9147175 w 9147175"/>
              <a:gd name="connsiteY2" fmla="*/ 504949 h 504949"/>
              <a:gd name="connsiteX3" fmla="*/ 3175 w 9147175"/>
              <a:gd name="connsiteY3" fmla="*/ 504949 h 504949"/>
              <a:gd name="connsiteX4" fmla="*/ 0 w 9147175"/>
              <a:gd name="connsiteY4" fmla="*/ 0 h 504949"/>
              <a:gd name="connsiteX0" fmla="*/ 0 w 7644607"/>
              <a:gd name="connsiteY0" fmla="*/ 0 h 504949"/>
              <a:gd name="connsiteX1" fmla="*/ 7644607 w 7644607"/>
              <a:gd name="connsiteY1" fmla="*/ 291306 h 504949"/>
              <a:gd name="connsiteX2" fmla="*/ 7642225 w 7644607"/>
              <a:gd name="connsiteY2" fmla="*/ 502568 h 504949"/>
              <a:gd name="connsiteX3" fmla="*/ 3175 w 7644607"/>
              <a:gd name="connsiteY3" fmla="*/ 504949 h 504949"/>
              <a:gd name="connsiteX4" fmla="*/ 0 w 7644607"/>
              <a:gd name="connsiteY4" fmla="*/ 0 h 504949"/>
              <a:gd name="connsiteX0" fmla="*/ 0 w 7644607"/>
              <a:gd name="connsiteY0" fmla="*/ 0 h 504949"/>
              <a:gd name="connsiteX1" fmla="*/ 7644607 w 7644607"/>
              <a:gd name="connsiteY1" fmla="*/ 291306 h 504949"/>
              <a:gd name="connsiteX2" fmla="*/ 7642225 w 7644607"/>
              <a:gd name="connsiteY2" fmla="*/ 502568 h 504949"/>
              <a:gd name="connsiteX3" fmla="*/ 3175 w 7644607"/>
              <a:gd name="connsiteY3" fmla="*/ 504949 h 504949"/>
              <a:gd name="connsiteX4" fmla="*/ 0 w 7644607"/>
              <a:gd name="connsiteY4" fmla="*/ 0 h 504949"/>
              <a:gd name="connsiteX0" fmla="*/ 0 w 7644607"/>
              <a:gd name="connsiteY0" fmla="*/ 0 h 504949"/>
              <a:gd name="connsiteX1" fmla="*/ 7644607 w 7644607"/>
              <a:gd name="connsiteY1" fmla="*/ 291306 h 504949"/>
              <a:gd name="connsiteX2" fmla="*/ 7642225 w 7644607"/>
              <a:gd name="connsiteY2" fmla="*/ 502568 h 504949"/>
              <a:gd name="connsiteX3" fmla="*/ 3175 w 7644607"/>
              <a:gd name="connsiteY3" fmla="*/ 504949 h 504949"/>
              <a:gd name="connsiteX4" fmla="*/ 0 w 7644607"/>
              <a:gd name="connsiteY4" fmla="*/ 0 h 504949"/>
              <a:gd name="connsiteX0" fmla="*/ 0 w 7644607"/>
              <a:gd name="connsiteY0" fmla="*/ 0 h 504949"/>
              <a:gd name="connsiteX1" fmla="*/ 7644607 w 7644607"/>
              <a:gd name="connsiteY1" fmla="*/ 291306 h 504949"/>
              <a:gd name="connsiteX2" fmla="*/ 7642225 w 7644607"/>
              <a:gd name="connsiteY2" fmla="*/ 502568 h 504949"/>
              <a:gd name="connsiteX3" fmla="*/ 3175 w 7644607"/>
              <a:gd name="connsiteY3" fmla="*/ 504949 h 504949"/>
              <a:gd name="connsiteX4" fmla="*/ 0 w 7644607"/>
              <a:gd name="connsiteY4" fmla="*/ 0 h 504949"/>
              <a:gd name="connsiteX0" fmla="*/ 0 w 7644607"/>
              <a:gd name="connsiteY0" fmla="*/ 0 h 386233"/>
              <a:gd name="connsiteX1" fmla="*/ 7644607 w 7644607"/>
              <a:gd name="connsiteY1" fmla="*/ 172590 h 386233"/>
              <a:gd name="connsiteX2" fmla="*/ 7642225 w 7644607"/>
              <a:gd name="connsiteY2" fmla="*/ 383852 h 386233"/>
              <a:gd name="connsiteX3" fmla="*/ 3175 w 7644607"/>
              <a:gd name="connsiteY3" fmla="*/ 386233 h 386233"/>
              <a:gd name="connsiteX4" fmla="*/ 0 w 7644607"/>
              <a:gd name="connsiteY4" fmla="*/ 0 h 386233"/>
              <a:gd name="connsiteX0" fmla="*/ 0 w 7644607"/>
              <a:gd name="connsiteY0" fmla="*/ 0 h 386233"/>
              <a:gd name="connsiteX1" fmla="*/ 7644607 w 7644607"/>
              <a:gd name="connsiteY1" fmla="*/ 172590 h 386233"/>
              <a:gd name="connsiteX2" fmla="*/ 7642225 w 7644607"/>
              <a:gd name="connsiteY2" fmla="*/ 383852 h 386233"/>
              <a:gd name="connsiteX3" fmla="*/ 3175 w 7644607"/>
              <a:gd name="connsiteY3" fmla="*/ 386233 h 386233"/>
              <a:gd name="connsiteX4" fmla="*/ 0 w 7644607"/>
              <a:gd name="connsiteY4" fmla="*/ 0 h 386233"/>
              <a:gd name="connsiteX0" fmla="*/ 0 w 7644607"/>
              <a:gd name="connsiteY0" fmla="*/ 0 h 347419"/>
              <a:gd name="connsiteX1" fmla="*/ 7644607 w 7644607"/>
              <a:gd name="connsiteY1" fmla="*/ 133776 h 347419"/>
              <a:gd name="connsiteX2" fmla="*/ 7642225 w 7644607"/>
              <a:gd name="connsiteY2" fmla="*/ 345038 h 347419"/>
              <a:gd name="connsiteX3" fmla="*/ 3175 w 7644607"/>
              <a:gd name="connsiteY3" fmla="*/ 347419 h 347419"/>
              <a:gd name="connsiteX4" fmla="*/ 0 w 7644607"/>
              <a:gd name="connsiteY4" fmla="*/ 0 h 347419"/>
              <a:gd name="connsiteX0" fmla="*/ 0 w 7644607"/>
              <a:gd name="connsiteY0" fmla="*/ 0 h 347419"/>
              <a:gd name="connsiteX1" fmla="*/ 7644607 w 7644607"/>
              <a:gd name="connsiteY1" fmla="*/ 133776 h 347419"/>
              <a:gd name="connsiteX2" fmla="*/ 7642225 w 7644607"/>
              <a:gd name="connsiteY2" fmla="*/ 345038 h 347419"/>
              <a:gd name="connsiteX3" fmla="*/ 3175 w 7644607"/>
              <a:gd name="connsiteY3" fmla="*/ 347419 h 347419"/>
              <a:gd name="connsiteX4" fmla="*/ 0 w 7644607"/>
              <a:gd name="connsiteY4" fmla="*/ 0 h 347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4607" h="347419">
                <a:moveTo>
                  <a:pt x="0" y="0"/>
                </a:moveTo>
                <a:cubicBezTo>
                  <a:pt x="2647898" y="110763"/>
                  <a:pt x="5213312" y="131577"/>
                  <a:pt x="7644607" y="133776"/>
                </a:cubicBezTo>
                <a:lnTo>
                  <a:pt x="7642225" y="345038"/>
                </a:lnTo>
                <a:lnTo>
                  <a:pt x="3175" y="347419"/>
                </a:lnTo>
                <a:cubicBezTo>
                  <a:pt x="2117" y="179103"/>
                  <a:pt x="1058" y="168316"/>
                  <a:pt x="0" y="0"/>
                </a:cubicBezTo>
                <a:close/>
              </a:path>
            </a:pathLst>
          </a:custGeom>
          <a:solidFill>
            <a:srgbClr val="546293"/>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sz="1800"/>
          </a:p>
        </p:txBody>
      </p:sp>
      <p:sp>
        <p:nvSpPr>
          <p:cNvPr id="3" name="Espace réservé du texte 2"/>
          <p:cNvSpPr>
            <a:spLocks noGrp="1"/>
          </p:cNvSpPr>
          <p:nvPr>
            <p:ph type="body" idx="1"/>
          </p:nvPr>
        </p:nvSpPr>
        <p:spPr>
          <a:xfrm>
            <a:off x="431371" y="1196753"/>
            <a:ext cx="11329259" cy="475252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46" name="Espace réservé de la date 3"/>
          <p:cNvSpPr>
            <a:spLocks noGrp="1"/>
          </p:cNvSpPr>
          <p:nvPr>
            <p:ph type="dt" sz="half" idx="2"/>
          </p:nvPr>
        </p:nvSpPr>
        <p:spPr>
          <a:xfrm>
            <a:off x="0" y="6520260"/>
            <a:ext cx="1295467" cy="365125"/>
          </a:xfrm>
          <a:prstGeom prst="rect">
            <a:avLst/>
          </a:prstGeom>
        </p:spPr>
        <p:txBody>
          <a:bodyPr vert="horz" lIns="91440" tIns="45720" rIns="91440" bIns="45720" rtlCol="0" anchor="ctr"/>
          <a:lstStyle>
            <a:lvl1pPr algn="r">
              <a:defRPr sz="800">
                <a:solidFill>
                  <a:schemeClr val="bg1"/>
                </a:solidFill>
                <a:latin typeface="+mn-lt"/>
                <a:cs typeface="Arial" pitchFamily="34" charset="0"/>
              </a:defRPr>
            </a:lvl1pPr>
          </a:lstStyle>
          <a:p>
            <a:r>
              <a:rPr lang="fr-FR" kern="0"/>
              <a:t>12/09/2019</a:t>
            </a:r>
            <a:endParaRPr lang="fr-FR" kern="0" dirty="0"/>
          </a:p>
        </p:txBody>
      </p:sp>
      <p:sp>
        <p:nvSpPr>
          <p:cNvPr id="47" name="Espace réservé du pied de page 4"/>
          <p:cNvSpPr>
            <a:spLocks noGrp="1"/>
          </p:cNvSpPr>
          <p:nvPr>
            <p:ph type="ftr" sz="quarter" idx="3"/>
          </p:nvPr>
        </p:nvSpPr>
        <p:spPr>
          <a:xfrm>
            <a:off x="1295467" y="6520260"/>
            <a:ext cx="6816757" cy="365125"/>
          </a:xfrm>
          <a:prstGeom prst="rect">
            <a:avLst/>
          </a:prstGeom>
        </p:spPr>
        <p:txBody>
          <a:bodyPr vert="horz" lIns="91440" tIns="45720" rIns="91440" bIns="45720" rtlCol="0" anchor="ctr"/>
          <a:lstStyle>
            <a:lvl1pPr algn="l">
              <a:defRPr sz="800">
                <a:solidFill>
                  <a:schemeClr val="bg1"/>
                </a:solidFill>
                <a:latin typeface="+mn-lt"/>
                <a:cs typeface="Arial" pitchFamily="34" charset="0"/>
              </a:defRPr>
            </a:lvl1pPr>
          </a:lstStyle>
          <a:p>
            <a:r>
              <a:rPr lang="en-GB" kern="0"/>
              <a:t>ACEA Tyre Performance Study</a:t>
            </a:r>
            <a:endParaRPr lang="fr-FR" kern="0" dirty="0"/>
          </a:p>
        </p:txBody>
      </p:sp>
      <p:sp>
        <p:nvSpPr>
          <p:cNvPr id="14" name="Espace réservé du numéro de diapositive 5"/>
          <p:cNvSpPr txBox="1">
            <a:spLocks/>
          </p:cNvSpPr>
          <p:nvPr/>
        </p:nvSpPr>
        <p:spPr>
          <a:xfrm>
            <a:off x="10800523" y="6536726"/>
            <a:ext cx="576064" cy="365125"/>
          </a:xfrm>
          <a:prstGeom prst="rect">
            <a:avLst/>
          </a:prstGeom>
        </p:spPr>
        <p:txBody>
          <a:bodyPr vert="horz" lIns="91440" tIns="45720" rIns="91440" bIns="45720" rtlCol="0" anchor="ctr"/>
          <a:lstStyle>
            <a:defPPr>
              <a:defRPr lang="fr-FR"/>
            </a:defPPr>
            <a:lvl1pPr marL="0" algn="ctr" defTabSz="914400" rtl="0" eaLnBrk="1" latinLnBrk="0" hangingPunct="1">
              <a:defRPr sz="8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6B7ED3-0F0E-4479-BF52-DD7A6ADA2503}" type="slidenum">
              <a:rPr lang="fr-FR" sz="800" kern="0" smtClean="0"/>
              <a:pPr/>
              <a:t>‹#›</a:t>
            </a:fld>
            <a:endParaRPr lang="fr-FR" sz="800" kern="0" dirty="0"/>
          </a:p>
        </p:txBody>
      </p:sp>
      <p:pic>
        <p:nvPicPr>
          <p:cNvPr id="17" name="Picture 3" descr="D:\debailleux\Mes documents\DCM\REFONTE FICHES ADAS\O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1"/>
            <a:ext cx="12192000" cy="52983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p:nvPicPr>
        <p:blipFill>
          <a:blip r:embed="rId5" cstate="email">
            <a:clrChange>
              <a:clrFrom>
                <a:srgbClr val="626185"/>
              </a:clrFrom>
              <a:clrTo>
                <a:srgbClr val="626185">
                  <a:alpha val="0"/>
                </a:srgbClr>
              </a:clrTo>
            </a:clrChange>
            <a:extLst>
              <a:ext uri="{28A0092B-C50C-407E-A947-70E740481C1C}">
                <a14:useLocalDpi xmlns:a14="http://schemas.microsoft.com/office/drawing/2010/main"/>
              </a:ext>
            </a:extLst>
          </a:blip>
          <a:stretch>
            <a:fillRect/>
          </a:stretch>
        </p:blipFill>
        <p:spPr bwMode="auto">
          <a:xfrm>
            <a:off x="314400" y="74948"/>
            <a:ext cx="2642032" cy="360000"/>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u titre 1"/>
          <p:cNvSpPr>
            <a:spLocks noGrp="1"/>
          </p:cNvSpPr>
          <p:nvPr>
            <p:ph type="title"/>
          </p:nvPr>
        </p:nvSpPr>
        <p:spPr>
          <a:xfrm>
            <a:off x="431371" y="547417"/>
            <a:ext cx="11317717" cy="648072"/>
          </a:xfrm>
          <a:prstGeom prst="rect">
            <a:avLst/>
          </a:prstGeom>
          <a:noFill/>
          <a:ln>
            <a:noFill/>
          </a:ln>
          <a:effectLst>
            <a:innerShdw blurRad="114300">
              <a:prstClr val="black"/>
            </a:innerShdw>
          </a:effectLst>
        </p:spPr>
        <p:txBody>
          <a:bodyPr vert="horz" lIns="91440" tIns="45720" rIns="91440" bIns="45720" rtlCol="0" anchor="ctr">
            <a:noAutofit/>
          </a:bodyPr>
          <a:lstStyle/>
          <a:p>
            <a:r>
              <a:rPr lang="fr-FR" dirty="0"/>
              <a:t>Modifiez le style du titre</a:t>
            </a:r>
          </a:p>
        </p:txBody>
      </p:sp>
    </p:spTree>
    <p:extLst>
      <p:ext uri="{BB962C8B-B14F-4D97-AF65-F5344CB8AC3E}">
        <p14:creationId xmlns:p14="http://schemas.microsoft.com/office/powerpoint/2010/main" val="3397658451"/>
      </p:ext>
    </p:extLst>
  </p:cSld>
  <p:clrMap bg1="lt1" tx1="dk1" bg2="lt2" tx2="dk2" accent1="accent1" accent2="accent2" accent3="accent3" accent4="accent4" accent5="accent5" accent6="accent6" hlink="hlink" folHlink="folHlink"/>
  <p:sldLayoutIdLst>
    <p:sldLayoutId id="2147483664" r:id="rId1"/>
    <p:sldLayoutId id="2147483665"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txStyles>
    <p:titleStyle>
      <a:lvl1pPr algn="l" defTabSz="914400" rtl="0" eaLnBrk="1" latinLnBrk="0" hangingPunct="1">
        <a:spcBef>
          <a:spcPct val="0"/>
        </a:spcBef>
        <a:buNone/>
        <a:defRPr sz="4000" kern="1200">
          <a:solidFill>
            <a:srgbClr val="666699"/>
          </a:solidFill>
          <a:latin typeface="Century Gothic"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1800" b="1" kern="1200">
          <a:solidFill>
            <a:schemeClr val="tx1">
              <a:lumMod val="50000"/>
              <a:lumOff val="50000"/>
            </a:schemeClr>
          </a:solidFill>
          <a:latin typeface="Century Gothic"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600" kern="1200">
          <a:solidFill>
            <a:schemeClr val="tx1">
              <a:lumMod val="50000"/>
              <a:lumOff val="50000"/>
            </a:schemeClr>
          </a:solidFill>
          <a:latin typeface="Century Gothic"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lumMod val="50000"/>
              <a:lumOff val="50000"/>
            </a:schemeClr>
          </a:solidFill>
          <a:latin typeface="Century Gothic"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lumMod val="50000"/>
              <a:lumOff val="50000"/>
            </a:schemeClr>
          </a:solidFill>
          <a:latin typeface="Century Gothic"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Century Gothic"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package" Target="../embeddings/Microsoft_Excel_Worksheet.xlsx"/></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microsoft.com/office/2007/relationships/media" Target="../media/media1.gif"/><Relationship Id="rId1" Type="http://schemas.openxmlformats.org/officeDocument/2006/relationships/video" Target="NULL" TargetMode="External"/><Relationship Id="rId6" Type="http://schemas.openxmlformats.org/officeDocument/2006/relationships/image" Target="../media/image5.png"/><Relationship Id="rId5" Type="http://schemas.openxmlformats.org/officeDocument/2006/relationships/image" Target="../media/image8.jpeg"/><Relationship Id="rId4"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9.emf"/></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5.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image" Target="../media/image26.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image" Target="../media/image28.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chart" Target="../charts/chart9.xml"/><Relationship Id="rId4" Type="http://schemas.openxmlformats.org/officeDocument/2006/relationships/chart" Target="../charts/char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17.png"/></Relationships>
</file>

<file path=ppt/slides/_rels/slide6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6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6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17.png"/></Relationships>
</file>

<file path=ppt/slides/_rels/slide6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4.png"/></Relationships>
</file>

<file path=ppt/slides/_rels/slide6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4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pPr algn="ctr"/>
            <a:r>
              <a:rPr lang="en-GB" dirty="0"/>
              <a:t>ACEA - Tyre Performance Study</a:t>
            </a:r>
            <a:br>
              <a:rPr lang="en-GB" dirty="0"/>
            </a:br>
            <a:r>
              <a:rPr lang="en-GB" sz="3600" dirty="0"/>
              <a:t>Noise VS other performances</a:t>
            </a:r>
            <a:endParaRPr lang="en-GB" dirty="0"/>
          </a:p>
        </p:txBody>
      </p:sp>
      <p:sp>
        <p:nvSpPr>
          <p:cNvPr id="5" name="Sous-titre 4"/>
          <p:cNvSpPr>
            <a:spLocks noGrp="1"/>
          </p:cNvSpPr>
          <p:nvPr>
            <p:ph type="subTitle" idx="1"/>
          </p:nvPr>
        </p:nvSpPr>
        <p:spPr/>
        <p:txBody>
          <a:bodyPr>
            <a:noAutofit/>
          </a:bodyPr>
          <a:lstStyle/>
          <a:p>
            <a:r>
              <a:rPr lang="fr-FR" sz="2400" i="0" dirty="0"/>
              <a:t>12/09/2019 – GRBP, 70th</a:t>
            </a:r>
          </a:p>
        </p:txBody>
      </p:sp>
      <p:pic>
        <p:nvPicPr>
          <p:cNvPr id="7" name="Image 6">
            <a:extLst>
              <a:ext uri="{FF2B5EF4-FFF2-40B4-BE49-F238E27FC236}">
                <a16:creationId xmlns:a16="http://schemas.microsoft.com/office/drawing/2014/main" id="{A4CCDA76-3E8A-4DB6-827D-295BD88BC0C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8170"/>
            <a:ext cx="12192000" cy="3031958"/>
          </a:xfrm>
          <a:prstGeom prst="rect">
            <a:avLst/>
          </a:prstGeom>
        </p:spPr>
      </p:pic>
      <p:pic>
        <p:nvPicPr>
          <p:cNvPr id="8" name="Image 7">
            <a:extLst>
              <a:ext uri="{FF2B5EF4-FFF2-40B4-BE49-F238E27FC236}">
                <a16:creationId xmlns:a16="http://schemas.microsoft.com/office/drawing/2014/main" id="{98ECFECD-A5B6-4588-9426-D8E380C9A67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1783" y="41413"/>
            <a:ext cx="4707633" cy="939315"/>
          </a:xfrm>
          <a:prstGeom prst="rect">
            <a:avLst/>
          </a:prstGeom>
        </p:spPr>
      </p:pic>
      <p:sp>
        <p:nvSpPr>
          <p:cNvPr id="2" name="Rectangle 1">
            <a:extLst>
              <a:ext uri="{FF2B5EF4-FFF2-40B4-BE49-F238E27FC236}">
                <a16:creationId xmlns:a16="http://schemas.microsoft.com/office/drawing/2014/main" id="{3745DC24-2FB2-481B-8DC8-4F159A5BD7EC}"/>
              </a:ext>
            </a:extLst>
          </p:cNvPr>
          <p:cNvSpPr/>
          <p:nvPr/>
        </p:nvSpPr>
        <p:spPr>
          <a:xfrm>
            <a:off x="201000" y="-10152"/>
            <a:ext cx="3386440" cy="369332"/>
          </a:xfrm>
          <a:prstGeom prst="rect">
            <a:avLst/>
          </a:prstGeom>
        </p:spPr>
        <p:txBody>
          <a:bodyPr wrap="none">
            <a:spAutoFit/>
          </a:bodyPr>
          <a:lstStyle/>
          <a:p>
            <a:r>
              <a:rPr lang="en-US" dirty="0">
                <a:solidFill>
                  <a:schemeClr val="bg1"/>
                </a:solidFill>
                <a:latin typeface="Corbel" panose="020B0503020204020204" pitchFamily="34" charset="0"/>
              </a:rPr>
              <a:t>Submitted by the experts of OICA</a:t>
            </a:r>
            <a:endParaRPr lang="sv-SE" dirty="0">
              <a:solidFill>
                <a:schemeClr val="bg1"/>
              </a:solidFill>
            </a:endParaRPr>
          </a:p>
        </p:txBody>
      </p:sp>
      <p:sp>
        <p:nvSpPr>
          <p:cNvPr id="3" name="Rectangle 2">
            <a:extLst>
              <a:ext uri="{FF2B5EF4-FFF2-40B4-BE49-F238E27FC236}">
                <a16:creationId xmlns:a16="http://schemas.microsoft.com/office/drawing/2014/main" id="{F5E66889-BDA3-4FBB-8E53-FAF5C840936D}"/>
              </a:ext>
            </a:extLst>
          </p:cNvPr>
          <p:cNvSpPr/>
          <p:nvPr/>
        </p:nvSpPr>
        <p:spPr>
          <a:xfrm>
            <a:off x="8528922" y="41413"/>
            <a:ext cx="3645640" cy="923330"/>
          </a:xfrm>
          <a:prstGeom prst="rect">
            <a:avLst/>
          </a:prstGeom>
        </p:spPr>
        <p:txBody>
          <a:bodyPr wrap="square">
            <a:spAutoFit/>
          </a:bodyPr>
          <a:lstStyle/>
          <a:p>
            <a:r>
              <a:rPr lang="sv-SE" dirty="0" err="1">
                <a:solidFill>
                  <a:schemeClr val="bg1"/>
                </a:solidFill>
                <a:latin typeface="Corbel" panose="020B0503020204020204" pitchFamily="34" charset="0"/>
              </a:rPr>
              <a:t>Informal</a:t>
            </a:r>
            <a:r>
              <a:rPr lang="sv-SE" dirty="0">
                <a:solidFill>
                  <a:schemeClr val="bg1"/>
                </a:solidFill>
                <a:latin typeface="Corbel" panose="020B0503020204020204" pitchFamily="34" charset="0"/>
              </a:rPr>
              <a:t> </a:t>
            </a:r>
            <a:r>
              <a:rPr lang="sv-SE" dirty="0" err="1">
                <a:solidFill>
                  <a:schemeClr val="bg1"/>
                </a:solidFill>
                <a:latin typeface="Corbel" panose="020B0503020204020204" pitchFamily="34" charset="0"/>
              </a:rPr>
              <a:t>Document</a:t>
            </a:r>
            <a:r>
              <a:rPr lang="sv-SE" dirty="0">
                <a:solidFill>
                  <a:schemeClr val="bg1"/>
                </a:solidFill>
                <a:latin typeface="Corbel" panose="020B0503020204020204" pitchFamily="34" charset="0"/>
              </a:rPr>
              <a:t> </a:t>
            </a:r>
            <a:r>
              <a:rPr lang="sv-SE" b="1" dirty="0">
                <a:solidFill>
                  <a:schemeClr val="bg1"/>
                </a:solidFill>
                <a:latin typeface="Corbel,Bold"/>
              </a:rPr>
              <a:t>GRBP-70-25</a:t>
            </a:r>
          </a:p>
          <a:p>
            <a:r>
              <a:rPr lang="sv-SE" dirty="0">
                <a:solidFill>
                  <a:schemeClr val="bg1"/>
                </a:solidFill>
                <a:latin typeface="Corbel" panose="020B0503020204020204" pitchFamily="34" charset="0"/>
              </a:rPr>
              <a:t>70</a:t>
            </a:r>
            <a:r>
              <a:rPr lang="sv-SE" sz="1050" dirty="0">
                <a:solidFill>
                  <a:schemeClr val="bg1"/>
                </a:solidFill>
                <a:latin typeface="Corbel" panose="020B0503020204020204" pitchFamily="34" charset="0"/>
              </a:rPr>
              <a:t>th</a:t>
            </a:r>
            <a:r>
              <a:rPr lang="sv-SE" dirty="0">
                <a:solidFill>
                  <a:schemeClr val="bg1"/>
                </a:solidFill>
                <a:latin typeface="Corbel" panose="020B0503020204020204" pitchFamily="34" charset="0"/>
              </a:rPr>
              <a:t>GRBP, September 11-13, 2019</a:t>
            </a:r>
          </a:p>
          <a:p>
            <a:r>
              <a:rPr lang="sv-SE" dirty="0">
                <a:solidFill>
                  <a:schemeClr val="bg1"/>
                </a:solidFill>
                <a:latin typeface="Corbel" panose="020B0503020204020204" pitchFamily="34" charset="0"/>
              </a:rPr>
              <a:t>Agenda item 13</a:t>
            </a:r>
            <a:endParaRPr lang="sv-SE" dirty="0">
              <a:solidFill>
                <a:schemeClr val="bg1"/>
              </a:solidFill>
            </a:endParaRPr>
          </a:p>
        </p:txBody>
      </p:sp>
    </p:spTree>
    <p:extLst>
      <p:ext uri="{BB962C8B-B14F-4D97-AF65-F5344CB8AC3E}">
        <p14:creationId xmlns:p14="http://schemas.microsoft.com/office/powerpoint/2010/main" val="338273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pPr algn="ctr"/>
            <a:r>
              <a:rPr lang="en-GB" dirty="0"/>
              <a:t>2 - Test Program</a:t>
            </a:r>
          </a:p>
        </p:txBody>
      </p:sp>
      <p:pic>
        <p:nvPicPr>
          <p:cNvPr id="9" name="Image 8">
            <a:extLst>
              <a:ext uri="{FF2B5EF4-FFF2-40B4-BE49-F238E27FC236}">
                <a16:creationId xmlns:a16="http://schemas.microsoft.com/office/drawing/2014/main" id="{87B4F8CE-6E44-4D45-98A8-7F24ABE75BD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8170"/>
            <a:ext cx="12192000" cy="3031958"/>
          </a:xfrm>
          <a:prstGeom prst="rect">
            <a:avLst/>
          </a:prstGeom>
        </p:spPr>
      </p:pic>
      <p:pic>
        <p:nvPicPr>
          <p:cNvPr id="10" name="Image 9">
            <a:extLst>
              <a:ext uri="{FF2B5EF4-FFF2-40B4-BE49-F238E27FC236}">
                <a16:creationId xmlns:a16="http://schemas.microsoft.com/office/drawing/2014/main" id="{308FE7A7-BEAE-4FC5-9736-0149ADD1F71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1783" y="41413"/>
            <a:ext cx="4707633" cy="939315"/>
          </a:xfrm>
          <a:prstGeom prst="rect">
            <a:avLst/>
          </a:prstGeom>
        </p:spPr>
      </p:pic>
    </p:spTree>
    <p:extLst>
      <p:ext uri="{BB962C8B-B14F-4D97-AF65-F5344CB8AC3E}">
        <p14:creationId xmlns:p14="http://schemas.microsoft.com/office/powerpoint/2010/main" val="71147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CBDE608-B3F8-4F66-A87E-5B3C2388CC00}"/>
              </a:ext>
            </a:extLst>
          </p:cNvPr>
          <p:cNvSpPr>
            <a:spLocks noGrp="1"/>
          </p:cNvSpPr>
          <p:nvPr>
            <p:ph idx="1"/>
          </p:nvPr>
        </p:nvSpPr>
        <p:spPr>
          <a:xfrm>
            <a:off x="431371" y="1412776"/>
            <a:ext cx="5259629" cy="4536505"/>
          </a:xfrm>
        </p:spPr>
        <p:txBody>
          <a:bodyPr>
            <a:normAutofit/>
          </a:bodyPr>
          <a:lstStyle/>
          <a:p>
            <a:r>
              <a:rPr lang="en-GB" dirty="0"/>
              <a:t>Test sample</a:t>
            </a:r>
          </a:p>
          <a:p>
            <a:endParaRPr lang="en-GB" dirty="0"/>
          </a:p>
          <a:p>
            <a:pPr lvl="1"/>
            <a:r>
              <a:rPr lang="en-GB" dirty="0"/>
              <a:t>16 different tyre references </a:t>
            </a:r>
          </a:p>
          <a:p>
            <a:pPr lvl="2"/>
            <a:r>
              <a:rPr lang="en-GB" dirty="0"/>
              <a:t>OEM x4</a:t>
            </a:r>
          </a:p>
          <a:p>
            <a:pPr lvl="2"/>
            <a:r>
              <a:rPr lang="en-GB" dirty="0"/>
              <a:t>After Market x12</a:t>
            </a:r>
          </a:p>
          <a:p>
            <a:endParaRPr lang="en-GB" dirty="0"/>
          </a:p>
          <a:p>
            <a:pPr lvl="1"/>
            <a:r>
              <a:rPr lang="en-GB" dirty="0"/>
              <a:t>2 snow tyres (3PMSF) among the 16</a:t>
            </a:r>
          </a:p>
          <a:p>
            <a:pPr lvl="1"/>
            <a:endParaRPr lang="en-GB" dirty="0"/>
          </a:p>
          <a:p>
            <a:pPr lvl="1"/>
            <a:r>
              <a:rPr lang="en-GB" dirty="0"/>
              <a:t>205 55 R16 91H, T, V or W</a:t>
            </a:r>
          </a:p>
          <a:p>
            <a:pPr lvl="2"/>
            <a:r>
              <a:rPr lang="en-GB" dirty="0"/>
              <a:t>Most common size on European after market</a:t>
            </a:r>
          </a:p>
          <a:p>
            <a:endParaRPr lang="en-GB" dirty="0"/>
          </a:p>
          <a:p>
            <a:endParaRPr lang="en-GB" dirty="0"/>
          </a:p>
          <a:p>
            <a:endParaRPr lang="en-GB" dirty="0"/>
          </a:p>
          <a:p>
            <a:endParaRPr lang="en-GB" dirty="0"/>
          </a:p>
        </p:txBody>
      </p:sp>
      <p:sp>
        <p:nvSpPr>
          <p:cNvPr id="3" name="Titre 2">
            <a:extLst>
              <a:ext uri="{FF2B5EF4-FFF2-40B4-BE49-F238E27FC236}">
                <a16:creationId xmlns:a16="http://schemas.microsoft.com/office/drawing/2014/main" id="{CAEE3633-1D29-4557-B21A-B8184F05C44B}"/>
              </a:ext>
            </a:extLst>
          </p:cNvPr>
          <p:cNvSpPr>
            <a:spLocks noGrp="1"/>
          </p:cNvSpPr>
          <p:nvPr>
            <p:ph type="title"/>
          </p:nvPr>
        </p:nvSpPr>
        <p:spPr/>
        <p:txBody>
          <a:bodyPr/>
          <a:lstStyle/>
          <a:p>
            <a:r>
              <a:rPr lang="en-GB" dirty="0"/>
              <a:t>Test Program</a:t>
            </a:r>
          </a:p>
        </p:txBody>
      </p:sp>
      <p:sp>
        <p:nvSpPr>
          <p:cNvPr id="5" name="Espace réservé du pied de page 4">
            <a:extLst>
              <a:ext uri="{FF2B5EF4-FFF2-40B4-BE49-F238E27FC236}">
                <a16:creationId xmlns:a16="http://schemas.microsoft.com/office/drawing/2014/main" id="{63DC55B0-6739-4233-8AAE-F70A866D3ADD}"/>
              </a:ext>
            </a:extLst>
          </p:cNvPr>
          <p:cNvSpPr>
            <a:spLocks noGrp="1"/>
          </p:cNvSpPr>
          <p:nvPr>
            <p:ph type="ftr" sz="quarter" idx="11"/>
          </p:nvPr>
        </p:nvSpPr>
        <p:spPr/>
        <p:txBody>
          <a:bodyPr/>
          <a:lstStyle/>
          <a:p>
            <a:r>
              <a:rPr lang="en-GB" kern="0"/>
              <a:t>ACEA Tyre Performance Study</a:t>
            </a:r>
            <a:endParaRPr lang="en-GB" kern="0" dirty="0"/>
          </a:p>
        </p:txBody>
      </p:sp>
      <p:sp>
        <p:nvSpPr>
          <p:cNvPr id="6" name="Espace réservé du contenu 1">
            <a:extLst>
              <a:ext uri="{FF2B5EF4-FFF2-40B4-BE49-F238E27FC236}">
                <a16:creationId xmlns:a16="http://schemas.microsoft.com/office/drawing/2014/main" id="{5F66C51A-97D8-495E-AAFD-209FD4FFA0D9}"/>
              </a:ext>
            </a:extLst>
          </p:cNvPr>
          <p:cNvSpPr txBox="1">
            <a:spLocks/>
          </p:cNvSpPr>
          <p:nvPr/>
        </p:nvSpPr>
        <p:spPr>
          <a:xfrm>
            <a:off x="6231000" y="1412775"/>
            <a:ext cx="4629629" cy="4896545"/>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SzPct val="110000"/>
              <a:buFontTx/>
              <a:buBlip>
                <a:blip r:embed="rId3"/>
              </a:buBlip>
              <a:defRPr sz="1800" b="1" kern="1200">
                <a:solidFill>
                  <a:schemeClr val="tx1">
                    <a:lumMod val="50000"/>
                    <a:lumOff val="50000"/>
                  </a:schemeClr>
                </a:solidFill>
                <a:latin typeface="Century Gothic" pitchFamily="34" charset="0"/>
                <a:ea typeface="+mn-ea"/>
                <a:cs typeface="Arial" pitchFamily="34" charset="0"/>
              </a:defRPr>
            </a:lvl1pPr>
            <a:lvl2pPr marL="742950" indent="-285750" algn="l" defTabSz="914400" rtl="0" eaLnBrk="1" latinLnBrk="0" hangingPunct="1">
              <a:spcBef>
                <a:spcPct val="20000"/>
              </a:spcBef>
              <a:buFontTx/>
              <a:buBlip>
                <a:blip r:embed="rId3"/>
              </a:buBlip>
              <a:defRPr sz="1600" kern="1200">
                <a:solidFill>
                  <a:schemeClr val="tx1">
                    <a:lumMod val="50000"/>
                    <a:lumOff val="50000"/>
                  </a:schemeClr>
                </a:solidFill>
                <a:latin typeface="Century Gothic" pitchFamily="34" charset="0"/>
                <a:ea typeface="+mn-ea"/>
                <a:cs typeface="Arial" pitchFamily="34" charset="0"/>
              </a:defRPr>
            </a:lvl2pPr>
            <a:lvl3pPr marL="1143000" indent="-228600" algn="l" defTabSz="914400" rtl="0" eaLnBrk="1" latinLnBrk="0" hangingPunct="1">
              <a:spcBef>
                <a:spcPct val="20000"/>
              </a:spcBef>
              <a:buSzPct val="80000"/>
              <a:buFont typeface="Century Gothic" panose="020B0502020202020204" pitchFamily="34" charset="0"/>
              <a:buChar char="−"/>
              <a:defRPr sz="1400" kern="1200">
                <a:solidFill>
                  <a:schemeClr val="tx1">
                    <a:lumMod val="50000"/>
                    <a:lumOff val="50000"/>
                  </a:schemeClr>
                </a:solidFill>
                <a:latin typeface="Century Gothic" pitchFamily="34" charset="0"/>
                <a:ea typeface="+mn-ea"/>
                <a:cs typeface="Arial" pitchFamily="34" charset="0"/>
              </a:defRPr>
            </a:lvl3pPr>
            <a:lvl4pPr marL="1600200" indent="-228600" algn="l" defTabSz="914400" rtl="0" eaLnBrk="1" latinLnBrk="0" hangingPunct="1">
              <a:spcBef>
                <a:spcPct val="20000"/>
              </a:spcBef>
              <a:buSzPct val="80000"/>
              <a:buFont typeface="Arial" panose="020B0604020202020204" pitchFamily="34" charset="0"/>
              <a:buChar char="•"/>
              <a:defRPr sz="1400" kern="1200">
                <a:solidFill>
                  <a:schemeClr val="tx1">
                    <a:lumMod val="50000"/>
                    <a:lumOff val="50000"/>
                  </a:schemeClr>
                </a:solidFill>
                <a:latin typeface="Century Gothic" pitchFamily="34" charset="0"/>
                <a:ea typeface="+mn-ea"/>
                <a:cs typeface="Arial" pitchFamily="34" charset="0"/>
              </a:defRPr>
            </a:lvl4pPr>
            <a:lvl5pPr marL="2057400" indent="-228600" algn="l" defTabSz="914400" rtl="0" eaLnBrk="1" latinLnBrk="0" hangingPunct="1">
              <a:spcBef>
                <a:spcPct val="20000"/>
              </a:spcBef>
              <a:buFont typeface="Century Gothic" panose="020B0502020202020204" pitchFamily="34" charset="0"/>
              <a:buChar char="□"/>
              <a:defRPr lang="fr-FR" sz="1400" kern="1200" baseline="0" dirty="0" smtClean="0">
                <a:solidFill>
                  <a:schemeClr val="tx1">
                    <a:lumMod val="50000"/>
                    <a:lumOff val="50000"/>
                  </a:schemeClr>
                </a:solidFill>
                <a:latin typeface="Century Gothic" pitchFamily="34" charset="0"/>
                <a:ea typeface="+mn-ea"/>
                <a:cs typeface="Arial" pitchFamily="34" charset="0"/>
              </a:defRPr>
            </a:lvl5pPr>
            <a:lvl6pPr marL="2514600" indent="-228600" algn="l" defTabSz="914400" rtl="0" eaLnBrk="1" latinLnBrk="0" hangingPunct="1">
              <a:spcBef>
                <a:spcPct val="20000"/>
              </a:spcBef>
              <a:buFont typeface="Wingdings" panose="05000000000000000000" pitchFamily="2" charset="2"/>
              <a:buChar char="§"/>
              <a:defRPr lang="fr-FR" sz="1400" kern="1200" baseline="0" dirty="0" smtClean="0">
                <a:solidFill>
                  <a:schemeClr val="tx1">
                    <a:lumMod val="50000"/>
                    <a:lumOff val="50000"/>
                  </a:schemeClr>
                </a:solidFill>
                <a:latin typeface="Century Gothic"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lang="fr-FR" sz="1400" kern="1200" baseline="0" dirty="0" smtClean="0">
                <a:solidFill>
                  <a:schemeClr val="tx1">
                    <a:lumMod val="50000"/>
                    <a:lumOff val="50000"/>
                  </a:schemeClr>
                </a:solidFill>
                <a:latin typeface="Century Gothic" pitchFamily="34" charset="0"/>
                <a:ea typeface="+mn-ea"/>
                <a:cs typeface="Arial" pitchFamily="34" charset="0"/>
              </a:defRPr>
            </a:lvl7pPr>
            <a:lvl8pPr marL="3429000" indent="-228600" algn="l" defTabSz="914400" rtl="0" eaLnBrk="1" latinLnBrk="0" hangingPunct="1">
              <a:spcBef>
                <a:spcPct val="20000"/>
              </a:spcBef>
              <a:buFont typeface="Arial" pitchFamily="34" charset="0"/>
              <a:buChar char="•"/>
              <a:defRPr lang="fr-FR" sz="1400" kern="1200" baseline="0" dirty="0" smtClean="0">
                <a:solidFill>
                  <a:schemeClr val="tx1">
                    <a:lumMod val="50000"/>
                    <a:lumOff val="50000"/>
                  </a:schemeClr>
                </a:solidFill>
                <a:latin typeface="Century Gothic" pitchFamily="34" charset="0"/>
                <a:ea typeface="+mn-ea"/>
                <a:cs typeface="Arial" pitchFamily="34" charset="0"/>
              </a:defRPr>
            </a:lvl8pPr>
            <a:lvl9pPr marL="3676650" marR="0" indent="-114300" algn="l" defTabSz="914400" rtl="0" eaLnBrk="1" fontAlgn="auto" latinLnBrk="0" hangingPunct="1">
              <a:lnSpc>
                <a:spcPct val="100000"/>
              </a:lnSpc>
              <a:spcBef>
                <a:spcPct val="20000"/>
              </a:spcBef>
              <a:spcAft>
                <a:spcPts val="0"/>
              </a:spcAft>
              <a:buClrTx/>
              <a:buSzTx/>
              <a:buFont typeface="Arial" pitchFamily="34" charset="0"/>
              <a:buChar char="•"/>
              <a:tabLst/>
              <a:defRPr lang="fr-FR" sz="1400" kern="1200" baseline="0" dirty="0" smtClean="0">
                <a:solidFill>
                  <a:schemeClr val="tx1">
                    <a:lumMod val="50000"/>
                    <a:lumOff val="50000"/>
                  </a:schemeClr>
                </a:solidFill>
                <a:latin typeface="Century Gothic" pitchFamily="34" charset="0"/>
                <a:ea typeface="+mn-ea"/>
                <a:cs typeface="Arial" pitchFamily="34" charset="0"/>
              </a:defRPr>
            </a:lvl9pPr>
          </a:lstStyle>
          <a:p>
            <a:r>
              <a:rPr lang="en-GB" sz="2300" dirty="0"/>
              <a:t>Tests Content</a:t>
            </a:r>
          </a:p>
          <a:p>
            <a:pPr lvl="1"/>
            <a:endParaRPr lang="en-GB" dirty="0"/>
          </a:p>
          <a:p>
            <a:pPr lvl="1"/>
            <a:r>
              <a:rPr lang="en-GB" dirty="0"/>
              <a:t>Rolling Resistance</a:t>
            </a:r>
          </a:p>
          <a:p>
            <a:pPr lvl="2"/>
            <a:r>
              <a:rPr lang="en-GB" dirty="0"/>
              <a:t>Bench test</a:t>
            </a:r>
          </a:p>
          <a:p>
            <a:pPr lvl="2"/>
            <a:r>
              <a:rPr lang="en-GB" dirty="0"/>
              <a:t>RR Index</a:t>
            </a:r>
          </a:p>
          <a:p>
            <a:pPr lvl="1"/>
            <a:endParaRPr lang="en-GB" dirty="0"/>
          </a:p>
          <a:p>
            <a:pPr lvl="1"/>
            <a:r>
              <a:rPr lang="en-GB" dirty="0"/>
              <a:t>Rolling Sound</a:t>
            </a:r>
          </a:p>
          <a:p>
            <a:pPr lvl="2"/>
            <a:r>
              <a:rPr lang="en-GB" dirty="0"/>
              <a:t>Vehicle test / VW GOLF 5 &amp; NISSAN LEAF</a:t>
            </a:r>
          </a:p>
          <a:p>
            <a:pPr lvl="2"/>
            <a:r>
              <a:rPr lang="en-GB" dirty="0"/>
              <a:t>Noise level in different conditions</a:t>
            </a:r>
          </a:p>
          <a:p>
            <a:pPr lvl="1"/>
            <a:endParaRPr lang="en-GB" dirty="0"/>
          </a:p>
          <a:p>
            <a:pPr lvl="1"/>
            <a:r>
              <a:rPr lang="en-GB" dirty="0"/>
              <a:t>Wet Grip</a:t>
            </a:r>
          </a:p>
          <a:p>
            <a:pPr lvl="2"/>
            <a:r>
              <a:rPr lang="en-GB" dirty="0"/>
              <a:t>Trailer method test on wet surface</a:t>
            </a:r>
          </a:p>
          <a:p>
            <a:pPr lvl="2"/>
            <a:r>
              <a:rPr lang="en-GB" dirty="0"/>
              <a:t>Wet Grip index</a:t>
            </a:r>
          </a:p>
          <a:p>
            <a:pPr lvl="1"/>
            <a:endParaRPr lang="en-GB" dirty="0"/>
          </a:p>
          <a:p>
            <a:pPr lvl="1"/>
            <a:r>
              <a:rPr lang="en-GB" dirty="0"/>
              <a:t>Dry Grip </a:t>
            </a:r>
          </a:p>
          <a:p>
            <a:pPr lvl="2"/>
            <a:r>
              <a:rPr lang="en-GB" dirty="0"/>
              <a:t>Vehicle test / PEUGEOT 308</a:t>
            </a:r>
          </a:p>
          <a:p>
            <a:pPr lvl="2"/>
            <a:r>
              <a:rPr lang="en-GB" dirty="0"/>
              <a:t>Braking performance on dry surface</a:t>
            </a:r>
          </a:p>
          <a:p>
            <a:pPr lvl="1"/>
            <a:endParaRPr lang="en-GB" dirty="0"/>
          </a:p>
          <a:p>
            <a:pPr lvl="1"/>
            <a:r>
              <a:rPr lang="en-GB" dirty="0"/>
              <a:t>Dry handling (Flat) Track</a:t>
            </a:r>
          </a:p>
          <a:p>
            <a:pPr lvl="2"/>
            <a:r>
              <a:rPr lang="en-GB" dirty="0"/>
              <a:t>Bench test</a:t>
            </a:r>
          </a:p>
          <a:p>
            <a:pPr lvl="2"/>
            <a:r>
              <a:rPr lang="en-GB" dirty="0"/>
              <a:t>Cornering stiffness</a:t>
            </a:r>
          </a:p>
          <a:p>
            <a:pPr lvl="1"/>
            <a:endParaRPr lang="en-GB" dirty="0"/>
          </a:p>
          <a:p>
            <a:pPr lvl="1"/>
            <a:r>
              <a:rPr lang="en-GB" dirty="0"/>
              <a:t>Aquaplaning</a:t>
            </a:r>
          </a:p>
          <a:p>
            <a:pPr lvl="2"/>
            <a:r>
              <a:rPr lang="en-GB" dirty="0"/>
              <a:t>Vehicle test / PEUGEOT 308</a:t>
            </a:r>
          </a:p>
          <a:p>
            <a:pPr lvl="2"/>
            <a:r>
              <a:rPr lang="en-GB" dirty="0"/>
              <a:t>Aquaplaning speed and acceleration under aquaplaning condition</a:t>
            </a:r>
          </a:p>
          <a:p>
            <a:endParaRPr lang="en-GB" dirty="0"/>
          </a:p>
          <a:p>
            <a:endParaRPr lang="en-GB" dirty="0"/>
          </a:p>
        </p:txBody>
      </p:sp>
      <p:sp>
        <p:nvSpPr>
          <p:cNvPr id="7" name="Espace réservé de la date 3">
            <a:extLst>
              <a:ext uri="{FF2B5EF4-FFF2-40B4-BE49-F238E27FC236}">
                <a16:creationId xmlns:a16="http://schemas.microsoft.com/office/drawing/2014/main" id="{187A5160-68D1-4D95-9548-B6D15A3CD4D9}"/>
              </a:ext>
            </a:extLst>
          </p:cNvPr>
          <p:cNvSpPr>
            <a:spLocks noGrp="1"/>
          </p:cNvSpPr>
          <p:nvPr>
            <p:ph type="dt" sz="half" idx="10"/>
          </p:nvPr>
        </p:nvSpPr>
        <p:spPr>
          <a:xfrm>
            <a:off x="0" y="6520260"/>
            <a:ext cx="1295467" cy="365125"/>
          </a:xfrm>
        </p:spPr>
        <p:txBody>
          <a:bodyPr/>
          <a:lstStyle/>
          <a:p>
            <a:r>
              <a:rPr lang="fr-FR" kern="0"/>
              <a:t>12/09/2019</a:t>
            </a:r>
            <a:endParaRPr lang="fr-FR" kern="0" dirty="0"/>
          </a:p>
        </p:txBody>
      </p:sp>
    </p:spTree>
    <p:extLst>
      <p:ext uri="{BB962C8B-B14F-4D97-AF65-F5344CB8AC3E}">
        <p14:creationId xmlns:p14="http://schemas.microsoft.com/office/powerpoint/2010/main" val="315327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CBDE608-B3F8-4F66-A87E-5B3C2388CC00}"/>
              </a:ext>
            </a:extLst>
          </p:cNvPr>
          <p:cNvSpPr>
            <a:spLocks noGrp="1"/>
          </p:cNvSpPr>
          <p:nvPr>
            <p:ph idx="1"/>
          </p:nvPr>
        </p:nvSpPr>
        <p:spPr>
          <a:xfrm>
            <a:off x="431371" y="1412776"/>
            <a:ext cx="11109629" cy="4896544"/>
          </a:xfrm>
        </p:spPr>
        <p:txBody>
          <a:bodyPr numCol="1">
            <a:normAutofit/>
          </a:bodyPr>
          <a:lstStyle/>
          <a:p>
            <a:r>
              <a:rPr lang="en-GB" sz="1900" dirty="0"/>
              <a:t>Test Methods</a:t>
            </a:r>
          </a:p>
          <a:p>
            <a:endParaRPr lang="en-GB" sz="1900" dirty="0"/>
          </a:p>
          <a:p>
            <a:pPr lvl="1"/>
            <a:r>
              <a:rPr lang="en-GB" dirty="0"/>
              <a:t>Rolling Resistance : </a:t>
            </a:r>
            <a:r>
              <a:rPr lang="en-GB" dirty="0">
                <a:sym typeface="Wingdings" panose="05000000000000000000" pitchFamily="2" charset="2"/>
              </a:rPr>
              <a:t>UN Regulation No.117</a:t>
            </a:r>
            <a:r>
              <a:rPr lang="en-GB" dirty="0"/>
              <a:t> procedure</a:t>
            </a:r>
          </a:p>
          <a:p>
            <a:pPr lvl="1"/>
            <a:endParaRPr lang="en-GB" dirty="0"/>
          </a:p>
          <a:p>
            <a:pPr lvl="1"/>
            <a:r>
              <a:rPr lang="en-GB" dirty="0"/>
              <a:t>Rolling Sound : </a:t>
            </a:r>
            <a:r>
              <a:rPr lang="en-GB" dirty="0">
                <a:sym typeface="Wingdings" panose="05000000000000000000" pitchFamily="2" charset="2"/>
              </a:rPr>
              <a:t>UN Regulation No.117 procedure &amp; UN Regulation No.</a:t>
            </a:r>
            <a:r>
              <a:rPr lang="en-GB" dirty="0"/>
              <a:t>R51.03</a:t>
            </a:r>
          </a:p>
          <a:p>
            <a:pPr lvl="1"/>
            <a:endParaRPr lang="en-GB" dirty="0"/>
          </a:p>
          <a:p>
            <a:pPr lvl="1"/>
            <a:r>
              <a:rPr lang="en-GB" dirty="0"/>
              <a:t>Wet Grip : </a:t>
            </a:r>
            <a:r>
              <a:rPr lang="en-GB" dirty="0">
                <a:sym typeface="Wingdings" panose="05000000000000000000" pitchFamily="2" charset="2"/>
              </a:rPr>
              <a:t>UN Regulation No.117</a:t>
            </a:r>
            <a:r>
              <a:rPr lang="en-GB" dirty="0"/>
              <a:t> procedure</a:t>
            </a:r>
          </a:p>
          <a:p>
            <a:pPr lvl="1"/>
            <a:endParaRPr lang="en-GB" dirty="0"/>
          </a:p>
          <a:p>
            <a:pPr lvl="1"/>
            <a:r>
              <a:rPr lang="en-GB" dirty="0"/>
              <a:t>Dry Grip : </a:t>
            </a:r>
            <a:r>
              <a:rPr lang="en-GB" dirty="0">
                <a:sym typeface="Wingdings" panose="05000000000000000000" pitchFamily="2" charset="2"/>
              </a:rPr>
              <a:t>UN Regulation No.</a:t>
            </a:r>
            <a:r>
              <a:rPr lang="en-GB" dirty="0"/>
              <a:t>R13H procedure Type 0</a:t>
            </a:r>
          </a:p>
          <a:p>
            <a:pPr lvl="1"/>
            <a:endParaRPr lang="en-GB" dirty="0"/>
          </a:p>
          <a:p>
            <a:pPr lvl="1"/>
            <a:r>
              <a:rPr lang="en-GB" dirty="0"/>
              <a:t>Dry handling (Flat Track): Procedure proposed by ETRTO</a:t>
            </a:r>
          </a:p>
          <a:p>
            <a:pPr lvl="1"/>
            <a:endParaRPr lang="en-GB" dirty="0"/>
          </a:p>
          <a:p>
            <a:pPr lvl="1"/>
            <a:r>
              <a:rPr lang="en-GB" dirty="0"/>
              <a:t>Aquaplaning : VDA E08 Longitudinal Aquaplaning &amp; VDA E05 Lateral Aquaplaning</a:t>
            </a:r>
            <a:endParaRPr lang="en-GB" sz="1100" dirty="0"/>
          </a:p>
        </p:txBody>
      </p:sp>
      <p:sp>
        <p:nvSpPr>
          <p:cNvPr id="3" name="Titre 2">
            <a:extLst>
              <a:ext uri="{FF2B5EF4-FFF2-40B4-BE49-F238E27FC236}">
                <a16:creationId xmlns:a16="http://schemas.microsoft.com/office/drawing/2014/main" id="{CAEE3633-1D29-4557-B21A-B8184F05C44B}"/>
              </a:ext>
            </a:extLst>
          </p:cNvPr>
          <p:cNvSpPr>
            <a:spLocks noGrp="1"/>
          </p:cNvSpPr>
          <p:nvPr>
            <p:ph type="title"/>
          </p:nvPr>
        </p:nvSpPr>
        <p:spPr/>
        <p:txBody>
          <a:bodyPr/>
          <a:lstStyle/>
          <a:p>
            <a:r>
              <a:rPr lang="en-GB" dirty="0"/>
              <a:t>Test Programs</a:t>
            </a:r>
          </a:p>
        </p:txBody>
      </p:sp>
      <p:sp>
        <p:nvSpPr>
          <p:cNvPr id="5" name="Espace réservé du pied de page 4">
            <a:extLst>
              <a:ext uri="{FF2B5EF4-FFF2-40B4-BE49-F238E27FC236}">
                <a16:creationId xmlns:a16="http://schemas.microsoft.com/office/drawing/2014/main" id="{63DC55B0-6739-4233-8AAE-F70A866D3ADD}"/>
              </a:ext>
            </a:extLst>
          </p:cNvPr>
          <p:cNvSpPr>
            <a:spLocks noGrp="1"/>
          </p:cNvSpPr>
          <p:nvPr>
            <p:ph type="ftr" sz="quarter" idx="11"/>
          </p:nvPr>
        </p:nvSpPr>
        <p:spPr/>
        <p:txBody>
          <a:bodyPr/>
          <a:lstStyle/>
          <a:p>
            <a:r>
              <a:rPr lang="en-GB" kern="0"/>
              <a:t>ACEA Tyre Performance Study</a:t>
            </a:r>
            <a:endParaRPr lang="en-GB" kern="0" dirty="0"/>
          </a:p>
        </p:txBody>
      </p:sp>
      <p:sp>
        <p:nvSpPr>
          <p:cNvPr id="7" name="Espace réservé de la date 3">
            <a:extLst>
              <a:ext uri="{FF2B5EF4-FFF2-40B4-BE49-F238E27FC236}">
                <a16:creationId xmlns:a16="http://schemas.microsoft.com/office/drawing/2014/main" id="{C107A142-3AC2-4EAA-986A-BC26D1715848}"/>
              </a:ext>
            </a:extLst>
          </p:cNvPr>
          <p:cNvSpPr>
            <a:spLocks noGrp="1"/>
          </p:cNvSpPr>
          <p:nvPr>
            <p:ph type="dt" sz="half" idx="10"/>
          </p:nvPr>
        </p:nvSpPr>
        <p:spPr>
          <a:xfrm>
            <a:off x="0" y="6520260"/>
            <a:ext cx="1295467" cy="365125"/>
          </a:xfrm>
        </p:spPr>
        <p:txBody>
          <a:bodyPr/>
          <a:lstStyle/>
          <a:p>
            <a:r>
              <a:rPr lang="fr-FR" kern="0"/>
              <a:t>12/09/2019</a:t>
            </a:r>
            <a:endParaRPr lang="fr-FR" kern="0" dirty="0"/>
          </a:p>
        </p:txBody>
      </p:sp>
    </p:spTree>
    <p:extLst>
      <p:ext uri="{BB962C8B-B14F-4D97-AF65-F5344CB8AC3E}">
        <p14:creationId xmlns:p14="http://schemas.microsoft.com/office/powerpoint/2010/main" val="313020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CBDE608-B3F8-4F66-A87E-5B3C2388CC00}"/>
              </a:ext>
            </a:extLst>
          </p:cNvPr>
          <p:cNvSpPr>
            <a:spLocks noGrp="1"/>
          </p:cNvSpPr>
          <p:nvPr>
            <p:ph idx="1"/>
          </p:nvPr>
        </p:nvSpPr>
        <p:spPr>
          <a:xfrm>
            <a:off x="431371" y="1412776"/>
            <a:ext cx="11317717" cy="5256224"/>
          </a:xfrm>
        </p:spPr>
        <p:txBody>
          <a:bodyPr numCol="2">
            <a:normAutofit/>
          </a:bodyPr>
          <a:lstStyle/>
          <a:p>
            <a:r>
              <a:rPr lang="en-GB" sz="1900" dirty="0"/>
              <a:t>Test Conditions</a:t>
            </a:r>
          </a:p>
          <a:p>
            <a:pPr lvl="1"/>
            <a:r>
              <a:rPr lang="en-GB" sz="1500" dirty="0"/>
              <a:t>Rolling Resistance</a:t>
            </a:r>
          </a:p>
          <a:p>
            <a:pPr lvl="2"/>
            <a:r>
              <a:rPr lang="en-GB" sz="1300" dirty="0">
                <a:sym typeface="Wingdings" panose="05000000000000000000" pitchFamily="2" charset="2"/>
              </a:rPr>
              <a:t>UN Regulation No.117</a:t>
            </a:r>
            <a:r>
              <a:rPr lang="en-GB" sz="1300" dirty="0"/>
              <a:t> procedure</a:t>
            </a:r>
          </a:p>
          <a:p>
            <a:pPr lvl="2"/>
            <a:r>
              <a:rPr lang="en-GB" sz="1300" dirty="0"/>
              <a:t>Test Speed (km/h): 80</a:t>
            </a:r>
          </a:p>
          <a:p>
            <a:pPr lvl="2"/>
            <a:r>
              <a:rPr lang="en-GB" sz="1300" dirty="0"/>
              <a:t>Load (kg): 482</a:t>
            </a:r>
          </a:p>
          <a:p>
            <a:pPr lvl="2"/>
            <a:r>
              <a:rPr lang="en-GB" sz="1300" dirty="0"/>
              <a:t>Tyre initial reference pressure (kPa) : 210</a:t>
            </a:r>
          </a:p>
          <a:p>
            <a:pPr lvl="2"/>
            <a:r>
              <a:rPr lang="en-GB" sz="1300" dirty="0"/>
              <a:t>Room temperature (°C) : 24&lt;T°C&lt;25</a:t>
            </a:r>
          </a:p>
          <a:p>
            <a:pPr marL="457200" lvl="1" indent="0">
              <a:buNone/>
            </a:pPr>
            <a:endParaRPr lang="en-GB" sz="1100" dirty="0"/>
          </a:p>
          <a:p>
            <a:pPr lvl="1"/>
            <a:r>
              <a:rPr lang="en-GB" sz="1500" dirty="0"/>
              <a:t>Rolling Sound</a:t>
            </a:r>
          </a:p>
          <a:p>
            <a:pPr lvl="2"/>
            <a:r>
              <a:rPr lang="en-GB" sz="1300" dirty="0"/>
              <a:t>8 passes @ 50 &amp; 80 kph according to </a:t>
            </a:r>
            <a:r>
              <a:rPr lang="en-GB" sz="1300" dirty="0">
                <a:sym typeface="Wingdings" panose="05000000000000000000" pitchFamily="2" charset="2"/>
              </a:rPr>
              <a:t>UN Regulation No.117 procedure</a:t>
            </a:r>
            <a:endParaRPr lang="en-GB" sz="1300" dirty="0"/>
          </a:p>
          <a:p>
            <a:pPr lvl="2"/>
            <a:r>
              <a:rPr lang="en-GB" sz="1300" dirty="0"/>
              <a:t>4 accelerations @ 50 kph &amp; cruising according to </a:t>
            </a:r>
            <a:r>
              <a:rPr lang="en-GB" sz="1300" dirty="0">
                <a:sym typeface="Wingdings" panose="05000000000000000000" pitchFamily="2" charset="2"/>
              </a:rPr>
              <a:t>UN Regulation No.</a:t>
            </a:r>
            <a:r>
              <a:rPr lang="en-GB" sz="1300" dirty="0"/>
              <a:t>R51.03 (Acceleration values close to @ 2,0 m/s²)</a:t>
            </a:r>
          </a:p>
          <a:p>
            <a:pPr lvl="2"/>
            <a:endParaRPr lang="en-GB" sz="1100" dirty="0"/>
          </a:p>
          <a:p>
            <a:pPr lvl="1"/>
            <a:r>
              <a:rPr lang="en-GB" sz="1500" dirty="0"/>
              <a:t>Wet Grip</a:t>
            </a:r>
          </a:p>
          <a:p>
            <a:pPr lvl="2"/>
            <a:r>
              <a:rPr lang="en-GB" sz="1300" dirty="0">
                <a:sym typeface="Wingdings" panose="05000000000000000000" pitchFamily="2" charset="2"/>
              </a:rPr>
              <a:t>UN Regulation No.117</a:t>
            </a:r>
            <a:r>
              <a:rPr lang="en-GB" sz="1300" dirty="0"/>
              <a:t> procedure</a:t>
            </a:r>
          </a:p>
          <a:p>
            <a:pPr lvl="2"/>
            <a:r>
              <a:rPr lang="en-GB" sz="1300" dirty="0"/>
              <a:t>Test Speed (km/h): 65</a:t>
            </a:r>
          </a:p>
          <a:p>
            <a:pPr lvl="2"/>
            <a:r>
              <a:rPr lang="en-GB" sz="1300" dirty="0"/>
              <a:t>Water depth (mm) : 0,9</a:t>
            </a:r>
          </a:p>
          <a:p>
            <a:pPr lvl="2"/>
            <a:r>
              <a:rPr lang="en-GB" sz="1300" dirty="0"/>
              <a:t>Track texture depth (mm) : 1</a:t>
            </a:r>
          </a:p>
          <a:p>
            <a:pPr lvl="2"/>
            <a:r>
              <a:rPr lang="en-GB" sz="1300" dirty="0"/>
              <a:t>Load (kg) : 461</a:t>
            </a:r>
          </a:p>
          <a:p>
            <a:pPr lvl="1"/>
            <a:endParaRPr lang="en-GB" sz="1500" dirty="0"/>
          </a:p>
          <a:p>
            <a:pPr lvl="1"/>
            <a:r>
              <a:rPr lang="en-GB" sz="1500" dirty="0"/>
              <a:t>Dry Grip</a:t>
            </a:r>
          </a:p>
          <a:p>
            <a:pPr lvl="2"/>
            <a:r>
              <a:rPr lang="en-GB" sz="1300" dirty="0">
                <a:sym typeface="Wingdings" panose="05000000000000000000" pitchFamily="2" charset="2"/>
              </a:rPr>
              <a:t>UN Regulation No.</a:t>
            </a:r>
            <a:r>
              <a:rPr lang="en-GB" sz="1300" dirty="0"/>
              <a:t>R13H procedure Type 0</a:t>
            </a:r>
          </a:p>
          <a:p>
            <a:pPr lvl="2"/>
            <a:r>
              <a:rPr lang="en-GB" sz="1300" dirty="0"/>
              <a:t>Test speed (km/h) : 100</a:t>
            </a:r>
          </a:p>
          <a:p>
            <a:pPr lvl="2"/>
            <a:r>
              <a:rPr lang="en-GB" sz="1300" dirty="0"/>
              <a:t>Tyre pressure (kPa) : </a:t>
            </a:r>
          </a:p>
          <a:p>
            <a:pPr lvl="3"/>
            <a:r>
              <a:rPr lang="en-GB" sz="1300" dirty="0"/>
              <a:t>Unladen : 250 Front and 240 Rear</a:t>
            </a:r>
          </a:p>
          <a:p>
            <a:pPr lvl="3"/>
            <a:r>
              <a:rPr lang="en-GB" sz="1300" dirty="0"/>
              <a:t>Laden : 260 Front and 340 Rear</a:t>
            </a:r>
          </a:p>
          <a:p>
            <a:pPr lvl="3"/>
            <a:endParaRPr lang="en-GB" sz="1100" dirty="0"/>
          </a:p>
          <a:p>
            <a:pPr lvl="1"/>
            <a:r>
              <a:rPr lang="en-GB" sz="1500" dirty="0"/>
              <a:t>Dry handling (Flat Track)</a:t>
            </a:r>
          </a:p>
          <a:p>
            <a:pPr lvl="2"/>
            <a:r>
              <a:rPr lang="en-GB" sz="1300" dirty="0"/>
              <a:t>Procedure proposed by ETRTO</a:t>
            </a:r>
          </a:p>
          <a:p>
            <a:pPr lvl="2"/>
            <a:r>
              <a:rPr lang="en-GB" sz="1300" dirty="0"/>
              <a:t>Test speed (km/h) : 80</a:t>
            </a:r>
          </a:p>
          <a:p>
            <a:pPr lvl="2"/>
            <a:r>
              <a:rPr lang="en-GB" sz="1300" dirty="0"/>
              <a:t>Test duration (min) : 20</a:t>
            </a:r>
          </a:p>
          <a:p>
            <a:pPr lvl="1"/>
            <a:endParaRPr lang="en-GB" sz="1100" dirty="0"/>
          </a:p>
          <a:p>
            <a:pPr lvl="1"/>
            <a:r>
              <a:rPr lang="en-GB" sz="1500" dirty="0"/>
              <a:t>Aquaplaning</a:t>
            </a:r>
          </a:p>
          <a:p>
            <a:pPr lvl="2"/>
            <a:r>
              <a:rPr lang="en-GB" sz="1300" dirty="0"/>
              <a:t>VDA E08 Longitudinal Aquaplaning</a:t>
            </a:r>
          </a:p>
          <a:p>
            <a:pPr lvl="2"/>
            <a:r>
              <a:rPr lang="en-GB" sz="1300" dirty="0"/>
              <a:t>VDA E05 Lateral Aquaplaning</a:t>
            </a:r>
            <a:endParaRPr lang="en-GB" sz="1100" dirty="0"/>
          </a:p>
        </p:txBody>
      </p:sp>
      <p:sp>
        <p:nvSpPr>
          <p:cNvPr id="3" name="Titre 2">
            <a:extLst>
              <a:ext uri="{FF2B5EF4-FFF2-40B4-BE49-F238E27FC236}">
                <a16:creationId xmlns:a16="http://schemas.microsoft.com/office/drawing/2014/main" id="{CAEE3633-1D29-4557-B21A-B8184F05C44B}"/>
              </a:ext>
            </a:extLst>
          </p:cNvPr>
          <p:cNvSpPr>
            <a:spLocks noGrp="1"/>
          </p:cNvSpPr>
          <p:nvPr>
            <p:ph type="title"/>
          </p:nvPr>
        </p:nvSpPr>
        <p:spPr/>
        <p:txBody>
          <a:bodyPr/>
          <a:lstStyle/>
          <a:p>
            <a:r>
              <a:rPr lang="en-GB" dirty="0"/>
              <a:t>Tests Program</a:t>
            </a:r>
          </a:p>
        </p:txBody>
      </p:sp>
      <p:sp>
        <p:nvSpPr>
          <p:cNvPr id="5" name="Espace réservé du pied de page 4">
            <a:extLst>
              <a:ext uri="{FF2B5EF4-FFF2-40B4-BE49-F238E27FC236}">
                <a16:creationId xmlns:a16="http://schemas.microsoft.com/office/drawing/2014/main" id="{63DC55B0-6739-4233-8AAE-F70A866D3ADD}"/>
              </a:ext>
            </a:extLst>
          </p:cNvPr>
          <p:cNvSpPr>
            <a:spLocks noGrp="1"/>
          </p:cNvSpPr>
          <p:nvPr>
            <p:ph type="ftr" sz="quarter" idx="11"/>
          </p:nvPr>
        </p:nvSpPr>
        <p:spPr/>
        <p:txBody>
          <a:bodyPr/>
          <a:lstStyle/>
          <a:p>
            <a:r>
              <a:rPr lang="en-GB" kern="0"/>
              <a:t>ACEA Tyre Performance Study</a:t>
            </a:r>
            <a:endParaRPr lang="en-GB" kern="0" dirty="0"/>
          </a:p>
        </p:txBody>
      </p:sp>
      <p:sp>
        <p:nvSpPr>
          <p:cNvPr id="6" name="Espace réservé de la date 3">
            <a:extLst>
              <a:ext uri="{FF2B5EF4-FFF2-40B4-BE49-F238E27FC236}">
                <a16:creationId xmlns:a16="http://schemas.microsoft.com/office/drawing/2014/main" id="{9C937AA0-553D-4BF9-84BA-BD75DF8979DC}"/>
              </a:ext>
            </a:extLst>
          </p:cNvPr>
          <p:cNvSpPr>
            <a:spLocks noGrp="1"/>
          </p:cNvSpPr>
          <p:nvPr>
            <p:ph type="dt" sz="half" idx="10"/>
          </p:nvPr>
        </p:nvSpPr>
        <p:spPr>
          <a:xfrm>
            <a:off x="0" y="6520260"/>
            <a:ext cx="1295467" cy="365125"/>
          </a:xfrm>
        </p:spPr>
        <p:txBody>
          <a:bodyPr/>
          <a:lstStyle/>
          <a:p>
            <a:r>
              <a:rPr lang="fr-FR" kern="0"/>
              <a:t>12/09/2019</a:t>
            </a:r>
            <a:endParaRPr lang="fr-FR" kern="0" dirty="0"/>
          </a:p>
        </p:txBody>
      </p:sp>
    </p:spTree>
    <p:extLst>
      <p:ext uri="{BB962C8B-B14F-4D97-AF65-F5344CB8AC3E}">
        <p14:creationId xmlns:p14="http://schemas.microsoft.com/office/powerpoint/2010/main" val="228987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4671897-A721-45F9-87D2-D0E52CFF935A}"/>
              </a:ext>
            </a:extLst>
          </p:cNvPr>
          <p:cNvSpPr>
            <a:spLocks noGrp="1"/>
          </p:cNvSpPr>
          <p:nvPr>
            <p:ph type="title"/>
          </p:nvPr>
        </p:nvSpPr>
        <p:spPr>
          <a:xfrm>
            <a:off x="1507169" y="548680"/>
            <a:ext cx="10241919" cy="648072"/>
          </a:xfrm>
        </p:spPr>
        <p:txBody>
          <a:bodyPr/>
          <a:lstStyle/>
          <a:p>
            <a:r>
              <a:rPr lang="fr-FR" dirty="0"/>
              <a:t>Tests Schedule</a:t>
            </a:r>
          </a:p>
        </p:txBody>
      </p:sp>
      <p:pic>
        <p:nvPicPr>
          <p:cNvPr id="6" name="Image 5">
            <a:extLst>
              <a:ext uri="{FF2B5EF4-FFF2-40B4-BE49-F238E27FC236}">
                <a16:creationId xmlns:a16="http://schemas.microsoft.com/office/drawing/2014/main" id="{55B22695-8A9E-4C6A-9A09-8FEE1ECCEB61}"/>
              </a:ext>
            </a:extLst>
          </p:cNvPr>
          <p:cNvPicPr>
            <a:picLocks noChangeAspect="1"/>
          </p:cNvPicPr>
          <p:nvPr/>
        </p:nvPicPr>
        <p:blipFill>
          <a:blip r:embed="rId3"/>
          <a:stretch>
            <a:fillRect/>
          </a:stretch>
        </p:blipFill>
        <p:spPr>
          <a:xfrm>
            <a:off x="327635" y="1899000"/>
            <a:ext cx="11536730" cy="3186844"/>
          </a:xfrm>
          <a:prstGeom prst="rect">
            <a:avLst/>
          </a:prstGeom>
        </p:spPr>
      </p:pic>
      <p:sp>
        <p:nvSpPr>
          <p:cNvPr id="11" name="Espace réservé du pied de page 4">
            <a:extLst>
              <a:ext uri="{FF2B5EF4-FFF2-40B4-BE49-F238E27FC236}">
                <a16:creationId xmlns:a16="http://schemas.microsoft.com/office/drawing/2014/main" id="{5D834821-3E5F-42D0-94E1-8338FC3689C9}"/>
              </a:ext>
            </a:extLst>
          </p:cNvPr>
          <p:cNvSpPr>
            <a:spLocks noGrp="1"/>
          </p:cNvSpPr>
          <p:nvPr>
            <p:ph type="ftr" sz="quarter" idx="11"/>
          </p:nvPr>
        </p:nvSpPr>
        <p:spPr>
          <a:xfrm>
            <a:off x="1295467" y="6520260"/>
            <a:ext cx="6816757" cy="365125"/>
          </a:xfrm>
        </p:spPr>
        <p:txBody>
          <a:bodyPr/>
          <a:lstStyle/>
          <a:p>
            <a:r>
              <a:rPr lang="en-GB" kern="0"/>
              <a:t>ACEA Tyre Performance Study</a:t>
            </a:r>
            <a:endParaRPr lang="en-GB" kern="0" dirty="0"/>
          </a:p>
        </p:txBody>
      </p:sp>
      <p:sp>
        <p:nvSpPr>
          <p:cNvPr id="7" name="Espace réservé de la date 3">
            <a:extLst>
              <a:ext uri="{FF2B5EF4-FFF2-40B4-BE49-F238E27FC236}">
                <a16:creationId xmlns:a16="http://schemas.microsoft.com/office/drawing/2014/main" id="{AF93A8C4-B919-4FA0-811F-F88AA222492E}"/>
              </a:ext>
            </a:extLst>
          </p:cNvPr>
          <p:cNvSpPr>
            <a:spLocks noGrp="1"/>
          </p:cNvSpPr>
          <p:nvPr>
            <p:ph type="dt" sz="half" idx="10"/>
          </p:nvPr>
        </p:nvSpPr>
        <p:spPr>
          <a:xfrm>
            <a:off x="0" y="6520260"/>
            <a:ext cx="1295467" cy="365125"/>
          </a:xfrm>
        </p:spPr>
        <p:txBody>
          <a:bodyPr/>
          <a:lstStyle/>
          <a:p>
            <a:r>
              <a:rPr lang="fr-FR" kern="0"/>
              <a:t>12/09/2019</a:t>
            </a:r>
            <a:endParaRPr lang="fr-FR" kern="0" dirty="0"/>
          </a:p>
        </p:txBody>
      </p:sp>
      <p:sp>
        <p:nvSpPr>
          <p:cNvPr id="8" name="ZoneTexte 7">
            <a:extLst>
              <a:ext uri="{FF2B5EF4-FFF2-40B4-BE49-F238E27FC236}">
                <a16:creationId xmlns:a16="http://schemas.microsoft.com/office/drawing/2014/main" id="{B1EEC266-223B-4758-BC56-66B303565973}"/>
              </a:ext>
            </a:extLst>
          </p:cNvPr>
          <p:cNvSpPr txBox="1"/>
          <p:nvPr/>
        </p:nvSpPr>
        <p:spPr>
          <a:xfrm>
            <a:off x="2848971" y="5724000"/>
            <a:ext cx="6494057" cy="400110"/>
          </a:xfrm>
          <a:prstGeom prst="rect">
            <a:avLst/>
          </a:prstGeom>
          <a:noFill/>
        </p:spPr>
        <p:txBody>
          <a:bodyPr wrap="square" rtlCol="0">
            <a:spAutoFit/>
          </a:bodyPr>
          <a:lstStyle/>
          <a:p>
            <a:pPr algn="ctr"/>
            <a:r>
              <a:rPr lang="en-US" sz="2000" dirty="0">
                <a:solidFill>
                  <a:schemeClr val="tx1">
                    <a:lumMod val="50000"/>
                    <a:lumOff val="50000"/>
                  </a:schemeClr>
                </a:solidFill>
                <a:latin typeface="Century Gothic" pitchFamily="34" charset="0"/>
                <a:cs typeface="Arial" pitchFamily="34" charset="0"/>
                <a:sym typeface="Wingdings" panose="05000000000000000000" pitchFamily="2" charset="2"/>
              </a:rPr>
              <a:t>2 sets of tyres to avoid influence on each tests</a:t>
            </a:r>
            <a:endParaRPr lang="en-US" sz="2000" dirty="0">
              <a:solidFill>
                <a:schemeClr val="tx1">
                  <a:lumMod val="50000"/>
                  <a:lumOff val="50000"/>
                </a:schemeClr>
              </a:solidFill>
              <a:latin typeface="Century Gothic" pitchFamily="34" charset="0"/>
              <a:cs typeface="Arial" pitchFamily="34" charset="0"/>
            </a:endParaRPr>
          </a:p>
        </p:txBody>
      </p:sp>
    </p:spTree>
    <p:extLst>
      <p:ext uri="{BB962C8B-B14F-4D97-AF65-F5344CB8AC3E}">
        <p14:creationId xmlns:p14="http://schemas.microsoft.com/office/powerpoint/2010/main" val="82781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pPr algn="ctr"/>
            <a:r>
              <a:rPr lang="en-GB" dirty="0"/>
              <a:t>3 - Statistical Analysis</a:t>
            </a:r>
          </a:p>
        </p:txBody>
      </p:sp>
      <p:pic>
        <p:nvPicPr>
          <p:cNvPr id="9" name="Image 8">
            <a:extLst>
              <a:ext uri="{FF2B5EF4-FFF2-40B4-BE49-F238E27FC236}">
                <a16:creationId xmlns:a16="http://schemas.microsoft.com/office/drawing/2014/main" id="{87B4F8CE-6E44-4D45-98A8-7F24ABE75BD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8170"/>
            <a:ext cx="12192000" cy="3031958"/>
          </a:xfrm>
          <a:prstGeom prst="rect">
            <a:avLst/>
          </a:prstGeom>
        </p:spPr>
      </p:pic>
      <p:pic>
        <p:nvPicPr>
          <p:cNvPr id="10" name="Image 9">
            <a:extLst>
              <a:ext uri="{FF2B5EF4-FFF2-40B4-BE49-F238E27FC236}">
                <a16:creationId xmlns:a16="http://schemas.microsoft.com/office/drawing/2014/main" id="{308FE7A7-BEAE-4FC5-9736-0149ADD1F71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1783" y="41413"/>
            <a:ext cx="4707633" cy="939315"/>
          </a:xfrm>
          <a:prstGeom prst="rect">
            <a:avLst/>
          </a:prstGeom>
        </p:spPr>
      </p:pic>
    </p:spTree>
    <p:extLst>
      <p:ext uri="{BB962C8B-B14F-4D97-AF65-F5344CB8AC3E}">
        <p14:creationId xmlns:p14="http://schemas.microsoft.com/office/powerpoint/2010/main" val="232532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5DBA3566-D003-44DD-A30C-20F26565B8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2841" y="72008"/>
            <a:ext cx="2622799" cy="404664"/>
          </a:xfrm>
          <a:prstGeom prst="rect">
            <a:avLst/>
          </a:prstGeom>
        </p:spPr>
      </p:pic>
      <p:sp>
        <p:nvSpPr>
          <p:cNvPr id="11" name="Espace réservé du contenu 1">
            <a:extLst>
              <a:ext uri="{FF2B5EF4-FFF2-40B4-BE49-F238E27FC236}">
                <a16:creationId xmlns:a16="http://schemas.microsoft.com/office/drawing/2014/main" id="{3F7D08BF-76AC-4940-A67F-7004F75BCC83}"/>
              </a:ext>
            </a:extLst>
          </p:cNvPr>
          <p:cNvSpPr>
            <a:spLocks noGrp="1"/>
          </p:cNvSpPr>
          <p:nvPr>
            <p:ph idx="1"/>
          </p:nvPr>
        </p:nvSpPr>
        <p:spPr>
          <a:xfrm>
            <a:off x="1847528" y="1988840"/>
            <a:ext cx="8298472" cy="2880320"/>
          </a:xfrm>
        </p:spPr>
        <p:txBody>
          <a:bodyPr anchor="ctr">
            <a:normAutofit/>
          </a:bodyPr>
          <a:lstStyle/>
          <a:p>
            <a:pPr marL="0" indent="0" algn="ctr">
              <a:buNone/>
            </a:pPr>
            <a:r>
              <a:rPr lang="en-GB" sz="4400" dirty="0"/>
              <a:t>Results, Explanations &amp; Interpretation</a:t>
            </a:r>
          </a:p>
        </p:txBody>
      </p:sp>
      <p:sp>
        <p:nvSpPr>
          <p:cNvPr id="3" name="Espace réservé du pied de page 2">
            <a:extLst>
              <a:ext uri="{FF2B5EF4-FFF2-40B4-BE49-F238E27FC236}">
                <a16:creationId xmlns:a16="http://schemas.microsoft.com/office/drawing/2014/main" id="{D5C50BC9-8911-4ACC-A728-AF142C6C1193}"/>
              </a:ext>
            </a:extLst>
          </p:cNvPr>
          <p:cNvSpPr>
            <a:spLocks noGrp="1"/>
          </p:cNvSpPr>
          <p:nvPr>
            <p:ph type="ftr" sz="quarter" idx="11"/>
          </p:nvPr>
        </p:nvSpPr>
        <p:spPr/>
        <p:txBody>
          <a:bodyPr/>
          <a:lstStyle/>
          <a:p>
            <a:r>
              <a:rPr lang="en-GB" kern="0"/>
              <a:t>ACEA Tyre Performance Study</a:t>
            </a:r>
            <a:endParaRPr lang="fr-FR" kern="0" dirty="0"/>
          </a:p>
        </p:txBody>
      </p:sp>
      <p:sp>
        <p:nvSpPr>
          <p:cNvPr id="6" name="Titre 2">
            <a:extLst>
              <a:ext uri="{FF2B5EF4-FFF2-40B4-BE49-F238E27FC236}">
                <a16:creationId xmlns:a16="http://schemas.microsoft.com/office/drawing/2014/main" id="{500AF1C1-1027-43F5-88CB-59618692ACA1}"/>
              </a:ext>
            </a:extLst>
          </p:cNvPr>
          <p:cNvSpPr>
            <a:spLocks noGrp="1"/>
          </p:cNvSpPr>
          <p:nvPr>
            <p:ph type="title"/>
          </p:nvPr>
        </p:nvSpPr>
        <p:spPr>
          <a:xfrm>
            <a:off x="1507169" y="548680"/>
            <a:ext cx="10241919" cy="648072"/>
          </a:xfrm>
        </p:spPr>
        <p:txBody>
          <a:bodyPr/>
          <a:lstStyle/>
          <a:p>
            <a:r>
              <a:rPr lang="en-GB" dirty="0"/>
              <a:t>Interdependence analysis</a:t>
            </a:r>
          </a:p>
        </p:txBody>
      </p:sp>
      <p:sp>
        <p:nvSpPr>
          <p:cNvPr id="7" name="Espace réservé de la date 3">
            <a:extLst>
              <a:ext uri="{FF2B5EF4-FFF2-40B4-BE49-F238E27FC236}">
                <a16:creationId xmlns:a16="http://schemas.microsoft.com/office/drawing/2014/main" id="{09DF2F90-D4C4-43DA-860A-838E0B57CDA8}"/>
              </a:ext>
            </a:extLst>
          </p:cNvPr>
          <p:cNvSpPr>
            <a:spLocks noGrp="1"/>
          </p:cNvSpPr>
          <p:nvPr>
            <p:ph type="dt" sz="half" idx="10"/>
          </p:nvPr>
        </p:nvSpPr>
        <p:spPr>
          <a:xfrm>
            <a:off x="0" y="6520260"/>
            <a:ext cx="1295467" cy="365125"/>
          </a:xfrm>
        </p:spPr>
        <p:txBody>
          <a:bodyPr/>
          <a:lstStyle/>
          <a:p>
            <a:r>
              <a:rPr lang="fr-FR" kern="0"/>
              <a:t>12/09/2019</a:t>
            </a:r>
            <a:endParaRPr lang="fr-FR" kern="0" dirty="0"/>
          </a:p>
        </p:txBody>
      </p:sp>
    </p:spTree>
    <p:extLst>
      <p:ext uri="{BB962C8B-B14F-4D97-AF65-F5344CB8AC3E}">
        <p14:creationId xmlns:p14="http://schemas.microsoft.com/office/powerpoint/2010/main" val="141559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C8D5290-5048-4484-ADFD-23614DAF8E81}"/>
              </a:ext>
            </a:extLst>
          </p:cNvPr>
          <p:cNvSpPr>
            <a:spLocks noGrp="1"/>
          </p:cNvSpPr>
          <p:nvPr>
            <p:ph type="title"/>
          </p:nvPr>
        </p:nvSpPr>
        <p:spPr/>
        <p:txBody>
          <a:bodyPr/>
          <a:lstStyle/>
          <a:p>
            <a:r>
              <a:rPr lang="en-US" dirty="0"/>
              <a:t>Results Table</a:t>
            </a:r>
          </a:p>
        </p:txBody>
      </p:sp>
      <p:sp>
        <p:nvSpPr>
          <p:cNvPr id="5" name="Espace réservé du pied de page 4">
            <a:extLst>
              <a:ext uri="{FF2B5EF4-FFF2-40B4-BE49-F238E27FC236}">
                <a16:creationId xmlns:a16="http://schemas.microsoft.com/office/drawing/2014/main" id="{A22AC78D-7028-4E72-9D0E-81705B439ED6}"/>
              </a:ext>
            </a:extLst>
          </p:cNvPr>
          <p:cNvSpPr>
            <a:spLocks noGrp="1"/>
          </p:cNvSpPr>
          <p:nvPr>
            <p:ph type="ftr" sz="quarter" idx="11"/>
          </p:nvPr>
        </p:nvSpPr>
        <p:spPr/>
        <p:txBody>
          <a:bodyPr/>
          <a:lstStyle/>
          <a:p>
            <a:r>
              <a:rPr lang="en-GB" kern="0"/>
              <a:t>ACEA Tyre Performance Study</a:t>
            </a:r>
            <a:endParaRPr lang="fr-FR" kern="0" dirty="0"/>
          </a:p>
        </p:txBody>
      </p:sp>
      <p:sp>
        <p:nvSpPr>
          <p:cNvPr id="2" name="ZoneTexte 1">
            <a:extLst>
              <a:ext uri="{FF2B5EF4-FFF2-40B4-BE49-F238E27FC236}">
                <a16:creationId xmlns:a16="http://schemas.microsoft.com/office/drawing/2014/main" id="{D63F3948-C332-43D4-87A2-F3792A606826}"/>
              </a:ext>
            </a:extLst>
          </p:cNvPr>
          <p:cNvSpPr txBox="1"/>
          <p:nvPr/>
        </p:nvSpPr>
        <p:spPr>
          <a:xfrm>
            <a:off x="709613" y="5860951"/>
            <a:ext cx="10772774" cy="338554"/>
          </a:xfrm>
          <a:prstGeom prst="rect">
            <a:avLst/>
          </a:prstGeom>
          <a:noFill/>
        </p:spPr>
        <p:txBody>
          <a:bodyPr wrap="square" rtlCol="0">
            <a:spAutoFit/>
          </a:bodyPr>
          <a:lstStyle/>
          <a:p>
            <a:r>
              <a:rPr lang="en-US" sz="1600" dirty="0">
                <a:solidFill>
                  <a:schemeClr val="tx1">
                    <a:lumMod val="50000"/>
                    <a:lumOff val="50000"/>
                  </a:schemeClr>
                </a:solidFill>
                <a:latin typeface="Century Gothic" pitchFamily="34" charset="0"/>
                <a:cs typeface="Arial" pitchFamily="34" charset="0"/>
              </a:rPr>
              <a:t>*Tyre P is the reference </a:t>
            </a:r>
            <a:r>
              <a:rPr lang="en-US" sz="1600" dirty="0" err="1">
                <a:solidFill>
                  <a:schemeClr val="tx1">
                    <a:lumMod val="50000"/>
                    <a:lumOff val="50000"/>
                  </a:schemeClr>
                </a:solidFill>
                <a:latin typeface="Century Gothic" pitchFamily="34" charset="0"/>
                <a:cs typeface="Arial" pitchFamily="34" charset="0"/>
              </a:rPr>
              <a:t>tyre</a:t>
            </a:r>
            <a:r>
              <a:rPr lang="en-US" sz="1600" dirty="0">
                <a:solidFill>
                  <a:schemeClr val="tx1">
                    <a:lumMod val="50000"/>
                    <a:lumOff val="50000"/>
                  </a:schemeClr>
                </a:solidFill>
                <a:latin typeface="Century Gothic" pitchFamily="34" charset="0"/>
                <a:cs typeface="Arial" pitchFamily="34" charset="0"/>
              </a:rPr>
              <a:t> for dry Grip &amp; Longitudinal Aquaplaning.</a:t>
            </a:r>
          </a:p>
        </p:txBody>
      </p:sp>
      <p:sp>
        <p:nvSpPr>
          <p:cNvPr id="7" name="Espace réservé de la date 3">
            <a:extLst>
              <a:ext uri="{FF2B5EF4-FFF2-40B4-BE49-F238E27FC236}">
                <a16:creationId xmlns:a16="http://schemas.microsoft.com/office/drawing/2014/main" id="{F24E0E77-AE43-4E8F-AEC6-E14F3F88E6C6}"/>
              </a:ext>
            </a:extLst>
          </p:cNvPr>
          <p:cNvSpPr>
            <a:spLocks noGrp="1"/>
          </p:cNvSpPr>
          <p:nvPr>
            <p:ph type="dt" sz="half" idx="10"/>
          </p:nvPr>
        </p:nvSpPr>
        <p:spPr>
          <a:xfrm>
            <a:off x="0" y="6520260"/>
            <a:ext cx="1295467" cy="365125"/>
          </a:xfrm>
        </p:spPr>
        <p:txBody>
          <a:bodyPr/>
          <a:lstStyle/>
          <a:p>
            <a:r>
              <a:rPr lang="fr-FR" kern="0"/>
              <a:t>12/09/2019</a:t>
            </a:r>
            <a:endParaRPr lang="fr-FR" kern="0" dirty="0"/>
          </a:p>
        </p:txBody>
      </p:sp>
      <p:graphicFrame>
        <p:nvGraphicFramePr>
          <p:cNvPr id="6" name="Objet 5">
            <a:extLst>
              <a:ext uri="{FF2B5EF4-FFF2-40B4-BE49-F238E27FC236}">
                <a16:creationId xmlns:a16="http://schemas.microsoft.com/office/drawing/2014/main" id="{1E6C4C37-0EC2-4DA4-9127-FD40D00DC07E}"/>
              </a:ext>
            </a:extLst>
          </p:cNvPr>
          <p:cNvGraphicFramePr>
            <a:graphicFrameLocks noChangeAspect="1"/>
          </p:cNvGraphicFramePr>
          <p:nvPr>
            <p:extLst>
              <p:ext uri="{D42A27DB-BD31-4B8C-83A1-F6EECF244321}">
                <p14:modId xmlns:p14="http://schemas.microsoft.com/office/powerpoint/2010/main" val="4040710925"/>
              </p:ext>
            </p:extLst>
          </p:nvPr>
        </p:nvGraphicFramePr>
        <p:xfrm>
          <a:off x="709613" y="1203325"/>
          <a:ext cx="10772775" cy="4448175"/>
        </p:xfrm>
        <a:graphic>
          <a:graphicData uri="http://schemas.openxmlformats.org/presentationml/2006/ole">
            <mc:AlternateContent xmlns:mc="http://schemas.openxmlformats.org/markup-compatibility/2006">
              <mc:Choice xmlns:v="urn:schemas-microsoft-com:vml" Requires="v">
                <p:oleObj spid="_x0000_s1211" name="Worksheet" r:id="rId4" imgW="10772727" imgH="4447978" progId="Excel.Sheet.12">
                  <p:embed/>
                </p:oleObj>
              </mc:Choice>
              <mc:Fallback>
                <p:oleObj name="Worksheet" r:id="rId4" imgW="10772727" imgH="4447978" progId="Excel.Sheet.12">
                  <p:embed/>
                  <p:pic>
                    <p:nvPicPr>
                      <p:cNvPr id="0" name=""/>
                      <p:cNvPicPr/>
                      <p:nvPr/>
                    </p:nvPicPr>
                    <p:blipFill>
                      <a:blip r:embed="rId5"/>
                      <a:stretch>
                        <a:fillRect/>
                      </a:stretch>
                    </p:blipFill>
                    <p:spPr>
                      <a:xfrm>
                        <a:off x="709613" y="1203325"/>
                        <a:ext cx="10772775" cy="4448175"/>
                      </a:xfrm>
                      <a:prstGeom prst="rect">
                        <a:avLst/>
                      </a:prstGeom>
                    </p:spPr>
                  </p:pic>
                </p:oleObj>
              </mc:Fallback>
            </mc:AlternateContent>
          </a:graphicData>
        </a:graphic>
      </p:graphicFrame>
    </p:spTree>
    <p:extLst>
      <p:ext uri="{BB962C8B-B14F-4D97-AF65-F5344CB8AC3E}">
        <p14:creationId xmlns:p14="http://schemas.microsoft.com/office/powerpoint/2010/main" val="246316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Graphique 26">
            <a:extLst>
              <a:ext uri="{FF2B5EF4-FFF2-40B4-BE49-F238E27FC236}">
                <a16:creationId xmlns:a16="http://schemas.microsoft.com/office/drawing/2014/main" id="{00000000-0008-0000-0000-000002000000}"/>
              </a:ext>
            </a:extLst>
          </p:cNvPr>
          <p:cNvGraphicFramePr>
            <a:graphicFrameLocks noGrp="1"/>
          </p:cNvGraphicFramePr>
          <p:nvPr>
            <p:extLst>
              <p:ext uri="{D42A27DB-BD31-4B8C-83A1-F6EECF244321}">
                <p14:modId xmlns:p14="http://schemas.microsoft.com/office/powerpoint/2010/main" val="24838602"/>
              </p:ext>
            </p:extLst>
          </p:nvPr>
        </p:nvGraphicFramePr>
        <p:xfrm>
          <a:off x="6028161" y="1419268"/>
          <a:ext cx="6547839" cy="4574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aphique 11">
            <a:extLst>
              <a:ext uri="{FF2B5EF4-FFF2-40B4-BE49-F238E27FC236}">
                <a16:creationId xmlns:a16="http://schemas.microsoft.com/office/drawing/2014/main" id="{00000000-0008-0000-0000-000002000000}"/>
              </a:ext>
            </a:extLst>
          </p:cNvPr>
          <p:cNvGraphicFramePr>
            <a:graphicFrameLocks noGrp="1"/>
          </p:cNvGraphicFramePr>
          <p:nvPr>
            <p:extLst>
              <p:ext uri="{D42A27DB-BD31-4B8C-83A1-F6EECF244321}">
                <p14:modId xmlns:p14="http://schemas.microsoft.com/office/powerpoint/2010/main" val="225730748"/>
              </p:ext>
            </p:extLst>
          </p:nvPr>
        </p:nvGraphicFramePr>
        <p:xfrm>
          <a:off x="-241294" y="1174046"/>
          <a:ext cx="6268292" cy="5135274"/>
        </p:xfrm>
        <a:graphic>
          <a:graphicData uri="http://schemas.openxmlformats.org/drawingml/2006/chart">
            <c:chart xmlns:c="http://schemas.openxmlformats.org/drawingml/2006/chart" xmlns:r="http://schemas.openxmlformats.org/officeDocument/2006/relationships" r:id="rId4"/>
          </a:graphicData>
        </a:graphic>
      </p:graphicFrame>
      <p:sp>
        <p:nvSpPr>
          <p:cNvPr id="3" name="Titre 2">
            <a:extLst>
              <a:ext uri="{FF2B5EF4-FFF2-40B4-BE49-F238E27FC236}">
                <a16:creationId xmlns:a16="http://schemas.microsoft.com/office/drawing/2014/main" id="{1DD1F460-5AAB-4316-9106-A0BA14552951}"/>
              </a:ext>
            </a:extLst>
          </p:cNvPr>
          <p:cNvSpPr>
            <a:spLocks noGrp="1"/>
          </p:cNvSpPr>
          <p:nvPr>
            <p:ph type="title"/>
          </p:nvPr>
        </p:nvSpPr>
        <p:spPr/>
        <p:txBody>
          <a:bodyPr/>
          <a:lstStyle/>
          <a:p>
            <a:r>
              <a:rPr lang="en-US" dirty="0"/>
              <a:t>Spider Diagrams</a:t>
            </a:r>
          </a:p>
        </p:txBody>
      </p:sp>
      <p:sp>
        <p:nvSpPr>
          <p:cNvPr id="7" name="ZoneTexte 6">
            <a:extLst>
              <a:ext uri="{FF2B5EF4-FFF2-40B4-BE49-F238E27FC236}">
                <a16:creationId xmlns:a16="http://schemas.microsoft.com/office/drawing/2014/main" id="{74E82EAF-AFDE-4A97-B209-76EDD645296A}"/>
              </a:ext>
            </a:extLst>
          </p:cNvPr>
          <p:cNvSpPr txBox="1"/>
          <p:nvPr/>
        </p:nvSpPr>
        <p:spPr>
          <a:xfrm>
            <a:off x="394130" y="1197249"/>
            <a:ext cx="4081870" cy="400110"/>
          </a:xfrm>
          <a:prstGeom prst="rect">
            <a:avLst/>
          </a:prstGeom>
          <a:noFill/>
        </p:spPr>
        <p:txBody>
          <a:bodyPr wrap="square" rtlCol="0">
            <a:spAutoFit/>
          </a:bodyPr>
          <a:lstStyle/>
          <a:p>
            <a:r>
              <a:rPr lang="en-US" sz="2000" b="1" dirty="0">
                <a:solidFill>
                  <a:schemeClr val="tx1">
                    <a:lumMod val="50000"/>
                    <a:lumOff val="50000"/>
                  </a:schemeClr>
                </a:solidFill>
                <a:latin typeface="Century Gothic" pitchFamily="34" charset="0"/>
                <a:cs typeface="Arial" pitchFamily="34" charset="0"/>
              </a:rPr>
              <a:t>The 4 best tyres for Safety</a:t>
            </a:r>
          </a:p>
        </p:txBody>
      </p:sp>
      <p:sp>
        <p:nvSpPr>
          <p:cNvPr id="9" name="ZoneTexte 8">
            <a:extLst>
              <a:ext uri="{FF2B5EF4-FFF2-40B4-BE49-F238E27FC236}">
                <a16:creationId xmlns:a16="http://schemas.microsoft.com/office/drawing/2014/main" id="{190C33CC-7EBD-4101-B34C-598A3CA106B6}"/>
              </a:ext>
            </a:extLst>
          </p:cNvPr>
          <p:cNvSpPr txBox="1"/>
          <p:nvPr/>
        </p:nvSpPr>
        <p:spPr>
          <a:xfrm>
            <a:off x="6165003" y="1158945"/>
            <a:ext cx="3227165" cy="400110"/>
          </a:xfrm>
          <a:prstGeom prst="rect">
            <a:avLst/>
          </a:prstGeom>
          <a:noFill/>
        </p:spPr>
        <p:txBody>
          <a:bodyPr wrap="none" rtlCol="0">
            <a:spAutoFit/>
          </a:bodyPr>
          <a:lstStyle/>
          <a:p>
            <a:r>
              <a:rPr lang="en-US" sz="2000" b="1" dirty="0">
                <a:solidFill>
                  <a:schemeClr val="tx1">
                    <a:lumMod val="50000"/>
                    <a:lumOff val="50000"/>
                  </a:schemeClr>
                </a:solidFill>
                <a:latin typeface="Century Gothic" pitchFamily="34" charset="0"/>
                <a:cs typeface="Arial" pitchFamily="34" charset="0"/>
              </a:rPr>
              <a:t>The 3 best tyres for Noise</a:t>
            </a:r>
          </a:p>
        </p:txBody>
      </p:sp>
      <p:sp>
        <p:nvSpPr>
          <p:cNvPr id="6" name="Espace réservé du pied de page 5">
            <a:extLst>
              <a:ext uri="{FF2B5EF4-FFF2-40B4-BE49-F238E27FC236}">
                <a16:creationId xmlns:a16="http://schemas.microsoft.com/office/drawing/2014/main" id="{FB3285B8-6AB6-4B36-B09A-8B21B7903AD2}"/>
              </a:ext>
            </a:extLst>
          </p:cNvPr>
          <p:cNvSpPr>
            <a:spLocks noGrp="1"/>
          </p:cNvSpPr>
          <p:nvPr>
            <p:ph type="ftr" sz="quarter" idx="11"/>
          </p:nvPr>
        </p:nvSpPr>
        <p:spPr/>
        <p:txBody>
          <a:bodyPr/>
          <a:lstStyle/>
          <a:p>
            <a:r>
              <a:rPr lang="en-GB" kern="0"/>
              <a:t>ACEA Tyre Performance Study</a:t>
            </a:r>
            <a:endParaRPr lang="fr-FR" kern="0" dirty="0"/>
          </a:p>
        </p:txBody>
      </p:sp>
      <p:sp>
        <p:nvSpPr>
          <p:cNvPr id="13" name="ZoneTexte 12">
            <a:extLst>
              <a:ext uri="{FF2B5EF4-FFF2-40B4-BE49-F238E27FC236}">
                <a16:creationId xmlns:a16="http://schemas.microsoft.com/office/drawing/2014/main" id="{B9902E77-B2F8-421A-9F35-2F99371F6165}"/>
              </a:ext>
            </a:extLst>
          </p:cNvPr>
          <p:cNvSpPr txBox="1"/>
          <p:nvPr/>
        </p:nvSpPr>
        <p:spPr>
          <a:xfrm>
            <a:off x="394129" y="5908890"/>
            <a:ext cx="5770874" cy="400110"/>
          </a:xfrm>
          <a:prstGeom prst="rect">
            <a:avLst/>
          </a:prstGeom>
          <a:noFill/>
        </p:spPr>
        <p:txBody>
          <a:bodyPr wrap="square" rtlCol="0">
            <a:spAutoFit/>
          </a:bodyPr>
          <a:lstStyle/>
          <a:p>
            <a:r>
              <a:rPr lang="en-US" sz="2000" dirty="0">
                <a:solidFill>
                  <a:schemeClr val="tx1">
                    <a:lumMod val="50000"/>
                    <a:lumOff val="50000"/>
                  </a:schemeClr>
                </a:solidFill>
                <a:latin typeface="Century Gothic" pitchFamily="34" charset="0"/>
                <a:cs typeface="Arial" pitchFamily="34" charset="0"/>
              </a:rPr>
              <a:t>Good in </a:t>
            </a:r>
            <a:r>
              <a:rPr lang="en-US" sz="2000" dirty="0">
                <a:solidFill>
                  <a:srgbClr val="0070C0"/>
                </a:solidFill>
                <a:latin typeface="Century Gothic" pitchFamily="34" charset="0"/>
                <a:cs typeface="Arial" pitchFamily="34" charset="0"/>
              </a:rPr>
              <a:t>Safety</a:t>
            </a:r>
            <a:r>
              <a:rPr lang="en-US" sz="2000" dirty="0">
                <a:solidFill>
                  <a:schemeClr val="tx1">
                    <a:lumMod val="50000"/>
                    <a:lumOff val="50000"/>
                  </a:schemeClr>
                </a:solidFill>
                <a:latin typeface="Century Gothic" pitchFamily="34" charset="0"/>
                <a:cs typeface="Arial" pitchFamily="34" charset="0"/>
              </a:rPr>
              <a:t> </a:t>
            </a:r>
            <a:r>
              <a:rPr lang="en-US" sz="2000" dirty="0">
                <a:solidFill>
                  <a:schemeClr val="tx1">
                    <a:lumMod val="50000"/>
                    <a:lumOff val="50000"/>
                  </a:schemeClr>
                </a:solidFill>
                <a:latin typeface="Century Gothic" pitchFamily="34" charset="0"/>
                <a:cs typeface="Arial" pitchFamily="34" charset="0"/>
                <a:sym typeface="Wingdings" panose="05000000000000000000" pitchFamily="2" charset="2"/>
              </a:rPr>
              <a:t></a:t>
            </a:r>
            <a:r>
              <a:rPr lang="en-US" sz="2000" dirty="0">
                <a:solidFill>
                  <a:schemeClr val="tx1">
                    <a:lumMod val="50000"/>
                    <a:lumOff val="50000"/>
                  </a:schemeClr>
                </a:solidFill>
                <a:latin typeface="Century Gothic" pitchFamily="34" charset="0"/>
                <a:cs typeface="Arial" pitchFamily="34" charset="0"/>
              </a:rPr>
              <a:t> Less in Noise</a:t>
            </a:r>
          </a:p>
        </p:txBody>
      </p:sp>
      <p:sp>
        <p:nvSpPr>
          <p:cNvPr id="15" name="ZoneTexte 14">
            <a:extLst>
              <a:ext uri="{FF2B5EF4-FFF2-40B4-BE49-F238E27FC236}">
                <a16:creationId xmlns:a16="http://schemas.microsoft.com/office/drawing/2014/main" id="{D71EA280-0F1F-494A-8523-065B51C4EA41}"/>
              </a:ext>
            </a:extLst>
          </p:cNvPr>
          <p:cNvSpPr txBox="1"/>
          <p:nvPr/>
        </p:nvSpPr>
        <p:spPr>
          <a:xfrm>
            <a:off x="6231001" y="5908890"/>
            <a:ext cx="5961000" cy="400110"/>
          </a:xfrm>
          <a:prstGeom prst="rect">
            <a:avLst/>
          </a:prstGeom>
          <a:noFill/>
        </p:spPr>
        <p:txBody>
          <a:bodyPr wrap="square" rtlCol="0">
            <a:spAutoFit/>
          </a:bodyPr>
          <a:lstStyle/>
          <a:p>
            <a:r>
              <a:rPr lang="en-US" sz="2000" dirty="0">
                <a:solidFill>
                  <a:schemeClr val="tx1">
                    <a:lumMod val="50000"/>
                    <a:lumOff val="50000"/>
                  </a:schemeClr>
                </a:solidFill>
                <a:latin typeface="Century Gothic" pitchFamily="34" charset="0"/>
                <a:cs typeface="Arial" pitchFamily="34" charset="0"/>
              </a:rPr>
              <a:t>Good in </a:t>
            </a:r>
            <a:r>
              <a:rPr lang="en-US" sz="2000" dirty="0">
                <a:solidFill>
                  <a:schemeClr val="accent6">
                    <a:lumMod val="75000"/>
                  </a:schemeClr>
                </a:solidFill>
                <a:latin typeface="Century Gothic" pitchFamily="34" charset="0"/>
                <a:cs typeface="Arial" pitchFamily="34" charset="0"/>
              </a:rPr>
              <a:t>Rolling Sound</a:t>
            </a:r>
            <a:r>
              <a:rPr lang="en-US" sz="2000" dirty="0">
                <a:solidFill>
                  <a:schemeClr val="tx1">
                    <a:lumMod val="50000"/>
                    <a:lumOff val="50000"/>
                  </a:schemeClr>
                </a:solidFill>
                <a:latin typeface="Century Gothic" pitchFamily="34" charset="0"/>
                <a:cs typeface="Arial" pitchFamily="34" charset="0"/>
              </a:rPr>
              <a:t>  </a:t>
            </a:r>
            <a:r>
              <a:rPr lang="en-US" sz="2000" dirty="0">
                <a:solidFill>
                  <a:schemeClr val="tx1">
                    <a:lumMod val="50000"/>
                    <a:lumOff val="50000"/>
                  </a:schemeClr>
                </a:solidFill>
                <a:latin typeface="Century Gothic" pitchFamily="34" charset="0"/>
                <a:cs typeface="Arial" pitchFamily="34" charset="0"/>
                <a:sym typeface="Wingdings" panose="05000000000000000000" pitchFamily="2" charset="2"/>
              </a:rPr>
              <a:t></a:t>
            </a:r>
            <a:r>
              <a:rPr lang="en-US" sz="2000" dirty="0">
                <a:solidFill>
                  <a:schemeClr val="tx1">
                    <a:lumMod val="50000"/>
                    <a:lumOff val="50000"/>
                  </a:schemeClr>
                </a:solidFill>
                <a:latin typeface="Century Gothic" pitchFamily="34" charset="0"/>
                <a:cs typeface="Arial" pitchFamily="34" charset="0"/>
              </a:rPr>
              <a:t> Less in Aquaplaning</a:t>
            </a:r>
          </a:p>
        </p:txBody>
      </p:sp>
      <p:sp>
        <p:nvSpPr>
          <p:cNvPr id="14" name="Rectangle 13">
            <a:extLst>
              <a:ext uri="{FF2B5EF4-FFF2-40B4-BE49-F238E27FC236}">
                <a16:creationId xmlns:a16="http://schemas.microsoft.com/office/drawing/2014/main" id="{A33A010E-F566-4B04-8028-38395E52846F}"/>
              </a:ext>
            </a:extLst>
          </p:cNvPr>
          <p:cNvSpPr/>
          <p:nvPr/>
        </p:nvSpPr>
        <p:spPr>
          <a:xfrm>
            <a:off x="3756000" y="5011746"/>
            <a:ext cx="675000" cy="307254"/>
          </a:xfrm>
          <a:prstGeom prst="rect">
            <a:avLst/>
          </a:prstGeom>
          <a:noFill/>
          <a:ln w="19050">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74B8C72-915E-4FE3-BDF4-36BEE7DA3CC7}"/>
              </a:ext>
            </a:extLst>
          </p:cNvPr>
          <p:cNvSpPr/>
          <p:nvPr/>
        </p:nvSpPr>
        <p:spPr>
          <a:xfrm>
            <a:off x="1371000" y="5416746"/>
            <a:ext cx="831600" cy="307254"/>
          </a:xfrm>
          <a:prstGeom prst="rect">
            <a:avLst/>
          </a:prstGeom>
          <a:noFill/>
          <a:ln w="19050">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CD9F6BC-8805-49C0-A76A-914AB1A64731}"/>
              </a:ext>
            </a:extLst>
          </p:cNvPr>
          <p:cNvSpPr/>
          <p:nvPr/>
        </p:nvSpPr>
        <p:spPr>
          <a:xfrm>
            <a:off x="2956836" y="5372337"/>
            <a:ext cx="1069164" cy="307254"/>
          </a:xfrm>
          <a:prstGeom prst="rect">
            <a:avLst/>
          </a:prstGeom>
          <a:noFill/>
          <a:ln w="19050">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AC0C967-832A-4091-A88F-9157010FCD68}"/>
              </a:ext>
            </a:extLst>
          </p:cNvPr>
          <p:cNvSpPr/>
          <p:nvPr/>
        </p:nvSpPr>
        <p:spPr>
          <a:xfrm>
            <a:off x="1101000" y="5011746"/>
            <a:ext cx="429250" cy="307254"/>
          </a:xfrm>
          <a:prstGeom prst="rect">
            <a:avLst/>
          </a:prstGeom>
          <a:noFill/>
          <a:ln w="19050">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3A0CF32-564A-4C5E-9692-79112D161FC9}"/>
              </a:ext>
            </a:extLst>
          </p:cNvPr>
          <p:cNvSpPr/>
          <p:nvPr/>
        </p:nvSpPr>
        <p:spPr>
          <a:xfrm>
            <a:off x="561000" y="4284000"/>
            <a:ext cx="429250" cy="307254"/>
          </a:xfrm>
          <a:prstGeom prst="rect">
            <a:avLst/>
          </a:prstGeom>
          <a:noFill/>
          <a:ln w="19050">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F8829CE-9A15-4AD4-9BCB-04390C93665F}"/>
              </a:ext>
            </a:extLst>
          </p:cNvPr>
          <p:cNvSpPr/>
          <p:nvPr/>
        </p:nvSpPr>
        <p:spPr>
          <a:xfrm>
            <a:off x="30459" y="3355600"/>
            <a:ext cx="755541" cy="307254"/>
          </a:xfrm>
          <a:prstGeom prst="rect">
            <a:avLst/>
          </a:prstGeom>
          <a:noFill/>
          <a:ln w="19050">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F04D37E-FD63-4827-81F4-E1798AF0E5E6}"/>
              </a:ext>
            </a:extLst>
          </p:cNvPr>
          <p:cNvSpPr/>
          <p:nvPr/>
        </p:nvSpPr>
        <p:spPr>
          <a:xfrm>
            <a:off x="381000" y="2529000"/>
            <a:ext cx="755541" cy="307254"/>
          </a:xfrm>
          <a:prstGeom prst="rect">
            <a:avLst/>
          </a:prstGeom>
          <a:noFill/>
          <a:ln w="19050">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EEAC461-6651-4B21-93EE-6D60D5350003}"/>
              </a:ext>
            </a:extLst>
          </p:cNvPr>
          <p:cNvSpPr/>
          <p:nvPr/>
        </p:nvSpPr>
        <p:spPr>
          <a:xfrm>
            <a:off x="10644252" y="4201746"/>
            <a:ext cx="675000" cy="307254"/>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95A5849-7784-4A1B-ACFD-8CF3B64D782C}"/>
              </a:ext>
            </a:extLst>
          </p:cNvPr>
          <p:cNvSpPr/>
          <p:nvPr/>
        </p:nvSpPr>
        <p:spPr>
          <a:xfrm>
            <a:off x="10731000" y="3284515"/>
            <a:ext cx="675000" cy="307254"/>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4A41C69-4ECC-426F-BFF0-02137E0F35A6}"/>
              </a:ext>
            </a:extLst>
          </p:cNvPr>
          <p:cNvSpPr/>
          <p:nvPr/>
        </p:nvSpPr>
        <p:spPr>
          <a:xfrm>
            <a:off x="10393500" y="2428119"/>
            <a:ext cx="675000" cy="307254"/>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F15D032-EDAB-4CCE-9A3C-230FC13B533F}"/>
              </a:ext>
            </a:extLst>
          </p:cNvPr>
          <p:cNvSpPr/>
          <p:nvPr/>
        </p:nvSpPr>
        <p:spPr>
          <a:xfrm>
            <a:off x="8640002" y="1554492"/>
            <a:ext cx="675000" cy="307254"/>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22ED94D-BC2A-4C3E-94C8-4A9DA5B53BC3}"/>
              </a:ext>
            </a:extLst>
          </p:cNvPr>
          <p:cNvSpPr/>
          <p:nvPr/>
        </p:nvSpPr>
        <p:spPr>
          <a:xfrm>
            <a:off x="9744252" y="1816746"/>
            <a:ext cx="675000" cy="307254"/>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90116D2-DE00-4A3A-B451-66008F97407F}"/>
              </a:ext>
            </a:extLst>
          </p:cNvPr>
          <p:cNvSpPr/>
          <p:nvPr/>
        </p:nvSpPr>
        <p:spPr>
          <a:xfrm>
            <a:off x="1506000" y="5949000"/>
            <a:ext cx="831600" cy="307254"/>
          </a:xfrm>
          <a:prstGeom prst="rect">
            <a:avLst/>
          </a:prstGeom>
          <a:noFill/>
          <a:ln w="19050">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C895440-9F35-4526-8791-D7602627484C}"/>
              </a:ext>
            </a:extLst>
          </p:cNvPr>
          <p:cNvSpPr/>
          <p:nvPr/>
        </p:nvSpPr>
        <p:spPr>
          <a:xfrm>
            <a:off x="7356000" y="5944102"/>
            <a:ext cx="1762322" cy="274898"/>
          </a:xfrm>
          <a:prstGeom prst="rect">
            <a:avLst/>
          </a:prstGeom>
          <a:noFill/>
          <a:ln w="1905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e 9">
            <a:extLst>
              <a:ext uri="{FF2B5EF4-FFF2-40B4-BE49-F238E27FC236}">
                <a16:creationId xmlns:a16="http://schemas.microsoft.com/office/drawing/2014/main" id="{DE3F71D1-397A-4E7F-B156-DB23AE0D390C}"/>
              </a:ext>
            </a:extLst>
          </p:cNvPr>
          <p:cNvGrpSpPr/>
          <p:nvPr/>
        </p:nvGrpSpPr>
        <p:grpSpPr>
          <a:xfrm>
            <a:off x="4791000" y="1909206"/>
            <a:ext cx="1678100" cy="2984432"/>
            <a:chOff x="4791000" y="1909206"/>
            <a:chExt cx="1678100" cy="2984432"/>
          </a:xfrm>
        </p:grpSpPr>
        <p:sp>
          <p:nvSpPr>
            <p:cNvPr id="4" name="ZoneTexte 3">
              <a:extLst>
                <a:ext uri="{FF2B5EF4-FFF2-40B4-BE49-F238E27FC236}">
                  <a16:creationId xmlns:a16="http://schemas.microsoft.com/office/drawing/2014/main" id="{5E2C8006-D344-4228-8281-B1E36C2FFC1A}"/>
                </a:ext>
              </a:extLst>
            </p:cNvPr>
            <p:cNvSpPr txBox="1"/>
            <p:nvPr/>
          </p:nvSpPr>
          <p:spPr>
            <a:xfrm>
              <a:off x="4791000" y="1909206"/>
              <a:ext cx="1678100" cy="892552"/>
            </a:xfrm>
            <a:prstGeom prst="rect">
              <a:avLst/>
            </a:prstGeom>
            <a:noFill/>
          </p:spPr>
          <p:txBody>
            <a:bodyPr wrap="square" rtlCol="0">
              <a:spAutoFit/>
            </a:bodyPr>
            <a:lstStyle/>
            <a:p>
              <a:pPr algn="ctr"/>
              <a:r>
                <a:rPr lang="en-US" sz="2000" b="1" dirty="0">
                  <a:solidFill>
                    <a:srgbClr val="00B050"/>
                  </a:solidFill>
                </a:rPr>
                <a:t>10 </a:t>
              </a:r>
              <a:r>
                <a:rPr lang="en-US" sz="1600" dirty="0">
                  <a:solidFill>
                    <a:srgbClr val="00B050"/>
                  </a:solidFill>
                </a:rPr>
                <a:t>: Defined by the best tyre of the sample</a:t>
              </a:r>
            </a:p>
          </p:txBody>
        </p:sp>
        <p:sp>
          <p:nvSpPr>
            <p:cNvPr id="30" name="ZoneTexte 29">
              <a:extLst>
                <a:ext uri="{FF2B5EF4-FFF2-40B4-BE49-F238E27FC236}">
                  <a16:creationId xmlns:a16="http://schemas.microsoft.com/office/drawing/2014/main" id="{2C4BF2D8-D1BF-49E7-9171-503531D16CCD}"/>
                </a:ext>
              </a:extLst>
            </p:cNvPr>
            <p:cNvSpPr txBox="1"/>
            <p:nvPr/>
          </p:nvSpPr>
          <p:spPr>
            <a:xfrm>
              <a:off x="4791000" y="3834000"/>
              <a:ext cx="1678100" cy="954107"/>
            </a:xfrm>
            <a:prstGeom prst="rect">
              <a:avLst/>
            </a:prstGeom>
            <a:noFill/>
          </p:spPr>
          <p:txBody>
            <a:bodyPr wrap="square" rtlCol="0">
              <a:spAutoFit/>
            </a:bodyPr>
            <a:lstStyle/>
            <a:p>
              <a:pPr algn="ctr"/>
              <a:r>
                <a:rPr lang="en-US" sz="2400" b="1" dirty="0">
                  <a:solidFill>
                    <a:srgbClr val="FF0000"/>
                  </a:solidFill>
                </a:rPr>
                <a:t>0</a:t>
              </a:r>
              <a:r>
                <a:rPr lang="en-US" sz="1600" dirty="0">
                  <a:solidFill>
                    <a:srgbClr val="FF0000"/>
                  </a:solidFill>
                </a:rPr>
                <a:t> : Defined by the worst tyre of the sample</a:t>
              </a:r>
            </a:p>
          </p:txBody>
        </p:sp>
        <p:sp>
          <p:nvSpPr>
            <p:cNvPr id="5" name="Flèche : haut 4">
              <a:extLst>
                <a:ext uri="{FF2B5EF4-FFF2-40B4-BE49-F238E27FC236}">
                  <a16:creationId xmlns:a16="http://schemas.microsoft.com/office/drawing/2014/main" id="{775E6A44-E074-4CD9-9916-EEBCD95B6111}"/>
                </a:ext>
              </a:extLst>
            </p:cNvPr>
            <p:cNvSpPr/>
            <p:nvPr/>
          </p:nvSpPr>
          <p:spPr>
            <a:xfrm>
              <a:off x="5345813" y="2836254"/>
              <a:ext cx="560998" cy="826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E75811F0-E225-4C41-A670-68B43E65D4E7}"/>
                </a:ext>
              </a:extLst>
            </p:cNvPr>
            <p:cNvSpPr/>
            <p:nvPr/>
          </p:nvSpPr>
          <p:spPr>
            <a:xfrm>
              <a:off x="4926000" y="1932812"/>
              <a:ext cx="1427956" cy="29608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1" name="Espace réservé de la date 3">
            <a:extLst>
              <a:ext uri="{FF2B5EF4-FFF2-40B4-BE49-F238E27FC236}">
                <a16:creationId xmlns:a16="http://schemas.microsoft.com/office/drawing/2014/main" id="{C973DFD4-C614-4FFE-8B34-F3C026D9F5EC}"/>
              </a:ext>
            </a:extLst>
          </p:cNvPr>
          <p:cNvSpPr>
            <a:spLocks noGrp="1"/>
          </p:cNvSpPr>
          <p:nvPr>
            <p:ph type="dt" sz="half" idx="10"/>
          </p:nvPr>
        </p:nvSpPr>
        <p:spPr>
          <a:xfrm>
            <a:off x="0" y="6520260"/>
            <a:ext cx="1295467" cy="365125"/>
          </a:xfrm>
        </p:spPr>
        <p:txBody>
          <a:bodyPr/>
          <a:lstStyle/>
          <a:p>
            <a:r>
              <a:rPr lang="fr-FR" kern="0"/>
              <a:t>12/09/2019</a:t>
            </a:r>
            <a:endParaRPr lang="fr-FR" kern="0" dirty="0"/>
          </a:p>
        </p:txBody>
      </p:sp>
    </p:spTree>
    <p:extLst>
      <p:ext uri="{BB962C8B-B14F-4D97-AF65-F5344CB8AC3E}">
        <p14:creationId xmlns:p14="http://schemas.microsoft.com/office/powerpoint/2010/main" val="317542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D71BE9F-111C-4ED0-AD7B-0AA3B1E91873}"/>
              </a:ext>
            </a:extLst>
          </p:cNvPr>
          <p:cNvSpPr>
            <a:spLocks noGrp="1"/>
          </p:cNvSpPr>
          <p:nvPr>
            <p:ph type="title"/>
          </p:nvPr>
        </p:nvSpPr>
        <p:spPr>
          <a:xfrm>
            <a:off x="1507169" y="548680"/>
            <a:ext cx="10241919" cy="648072"/>
          </a:xfrm>
        </p:spPr>
        <p:txBody>
          <a:bodyPr/>
          <a:lstStyle/>
          <a:p>
            <a:r>
              <a:rPr lang="en-US" dirty="0"/>
              <a:t>Spider Diagrams</a:t>
            </a:r>
          </a:p>
        </p:txBody>
      </p:sp>
      <p:sp>
        <p:nvSpPr>
          <p:cNvPr id="7" name="ZoneTexte 6">
            <a:extLst>
              <a:ext uri="{FF2B5EF4-FFF2-40B4-BE49-F238E27FC236}">
                <a16:creationId xmlns:a16="http://schemas.microsoft.com/office/drawing/2014/main" id="{21BA9995-BE76-4BE2-AC09-B7201D0FDDFC}"/>
              </a:ext>
            </a:extLst>
          </p:cNvPr>
          <p:cNvSpPr txBox="1"/>
          <p:nvPr/>
        </p:nvSpPr>
        <p:spPr>
          <a:xfrm>
            <a:off x="1302644" y="1412875"/>
            <a:ext cx="3893356" cy="400110"/>
          </a:xfrm>
          <a:prstGeom prst="rect">
            <a:avLst/>
          </a:prstGeom>
          <a:noFill/>
        </p:spPr>
        <p:txBody>
          <a:bodyPr wrap="square" rtlCol="0">
            <a:spAutoFit/>
          </a:bodyPr>
          <a:lstStyle/>
          <a:p>
            <a:r>
              <a:rPr lang="en-US" sz="2000" b="1" dirty="0">
                <a:solidFill>
                  <a:schemeClr val="tx1">
                    <a:lumMod val="50000"/>
                    <a:lumOff val="50000"/>
                  </a:schemeClr>
                </a:solidFill>
                <a:latin typeface="Century Gothic" pitchFamily="34" charset="0"/>
                <a:cs typeface="Arial" pitchFamily="34" charset="0"/>
              </a:rPr>
              <a:t>The 3 best tyres for CO2</a:t>
            </a:r>
          </a:p>
        </p:txBody>
      </p:sp>
      <p:sp>
        <p:nvSpPr>
          <p:cNvPr id="8" name="Espace réservé du pied de page 7">
            <a:extLst>
              <a:ext uri="{FF2B5EF4-FFF2-40B4-BE49-F238E27FC236}">
                <a16:creationId xmlns:a16="http://schemas.microsoft.com/office/drawing/2014/main" id="{3D18C79A-8AEF-417F-923E-45B1C85EC129}"/>
              </a:ext>
            </a:extLst>
          </p:cNvPr>
          <p:cNvSpPr>
            <a:spLocks noGrp="1"/>
          </p:cNvSpPr>
          <p:nvPr>
            <p:ph type="ftr" sz="quarter" idx="11"/>
          </p:nvPr>
        </p:nvSpPr>
        <p:spPr/>
        <p:txBody>
          <a:bodyPr/>
          <a:lstStyle/>
          <a:p>
            <a:r>
              <a:rPr lang="en-GB" kern="0"/>
              <a:t>ACEA Tyre Performance Study</a:t>
            </a:r>
            <a:endParaRPr lang="fr-FR" kern="0" dirty="0"/>
          </a:p>
        </p:txBody>
      </p:sp>
      <p:sp>
        <p:nvSpPr>
          <p:cNvPr id="10" name="ZoneTexte 9">
            <a:extLst>
              <a:ext uri="{FF2B5EF4-FFF2-40B4-BE49-F238E27FC236}">
                <a16:creationId xmlns:a16="http://schemas.microsoft.com/office/drawing/2014/main" id="{BCEC0602-8A94-43C7-A12A-E87C543A610F}"/>
              </a:ext>
            </a:extLst>
          </p:cNvPr>
          <p:cNvSpPr txBox="1"/>
          <p:nvPr/>
        </p:nvSpPr>
        <p:spPr>
          <a:xfrm>
            <a:off x="471000" y="5933188"/>
            <a:ext cx="6615000" cy="400110"/>
          </a:xfrm>
          <a:prstGeom prst="rect">
            <a:avLst/>
          </a:prstGeom>
          <a:noFill/>
        </p:spPr>
        <p:txBody>
          <a:bodyPr wrap="square" rtlCol="0">
            <a:spAutoFit/>
          </a:bodyPr>
          <a:lstStyle/>
          <a:p>
            <a:pPr algn="ctr"/>
            <a:r>
              <a:rPr lang="en-US" sz="2000" dirty="0">
                <a:solidFill>
                  <a:schemeClr val="tx1">
                    <a:lumMod val="50000"/>
                    <a:lumOff val="50000"/>
                  </a:schemeClr>
                </a:solidFill>
                <a:latin typeface="Century Gothic" pitchFamily="34" charset="0"/>
                <a:cs typeface="Arial" pitchFamily="34" charset="0"/>
              </a:rPr>
              <a:t>Good in  </a:t>
            </a:r>
            <a:r>
              <a:rPr lang="en-US" sz="2000" dirty="0">
                <a:solidFill>
                  <a:srgbClr val="00B050"/>
                </a:solidFill>
                <a:latin typeface="Century Gothic" pitchFamily="34" charset="0"/>
                <a:cs typeface="Arial" pitchFamily="34" charset="0"/>
              </a:rPr>
              <a:t>Rolling Resistance  </a:t>
            </a:r>
          </a:p>
        </p:txBody>
      </p:sp>
      <p:graphicFrame>
        <p:nvGraphicFramePr>
          <p:cNvPr id="12" name="Graphique 11">
            <a:extLst>
              <a:ext uri="{FF2B5EF4-FFF2-40B4-BE49-F238E27FC236}">
                <a16:creationId xmlns:a16="http://schemas.microsoft.com/office/drawing/2014/main" id="{00000000-0008-0000-0000-000002000000}"/>
              </a:ext>
            </a:extLst>
          </p:cNvPr>
          <p:cNvGraphicFramePr>
            <a:graphicFrameLocks noGrp="1"/>
          </p:cNvGraphicFramePr>
          <p:nvPr>
            <p:extLst>
              <p:ext uri="{D42A27DB-BD31-4B8C-83A1-F6EECF244321}">
                <p14:modId xmlns:p14="http://schemas.microsoft.com/office/powerpoint/2010/main" val="3267124253"/>
              </p:ext>
            </p:extLst>
          </p:nvPr>
        </p:nvGraphicFramePr>
        <p:xfrm>
          <a:off x="2361000" y="1646145"/>
          <a:ext cx="7700220" cy="4429586"/>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a:extLst>
              <a:ext uri="{FF2B5EF4-FFF2-40B4-BE49-F238E27FC236}">
                <a16:creationId xmlns:a16="http://schemas.microsoft.com/office/drawing/2014/main" id="{603D80E4-B7A8-4DB2-925D-4B1EC2E8B018}"/>
              </a:ext>
            </a:extLst>
          </p:cNvPr>
          <p:cNvSpPr/>
          <p:nvPr/>
        </p:nvSpPr>
        <p:spPr>
          <a:xfrm>
            <a:off x="3936000" y="1892628"/>
            <a:ext cx="1170000" cy="307254"/>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4113899-B916-49AB-8AD1-AF642F1C7A36}"/>
              </a:ext>
            </a:extLst>
          </p:cNvPr>
          <p:cNvSpPr/>
          <p:nvPr/>
        </p:nvSpPr>
        <p:spPr>
          <a:xfrm>
            <a:off x="3193500" y="5946401"/>
            <a:ext cx="2317500" cy="364887"/>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902DEFDA-DA22-4E00-876D-5274E29FCC6C}"/>
              </a:ext>
            </a:extLst>
          </p:cNvPr>
          <p:cNvSpPr txBox="1"/>
          <p:nvPr/>
        </p:nvSpPr>
        <p:spPr>
          <a:xfrm>
            <a:off x="5668500" y="5922103"/>
            <a:ext cx="6615000" cy="400110"/>
          </a:xfrm>
          <a:prstGeom prst="rect">
            <a:avLst/>
          </a:prstGeom>
          <a:noFill/>
        </p:spPr>
        <p:txBody>
          <a:bodyPr wrap="square" rtlCol="0">
            <a:spAutoFit/>
          </a:bodyPr>
          <a:lstStyle/>
          <a:p>
            <a:r>
              <a:rPr lang="fr-FR" sz="2000" dirty="0">
                <a:solidFill>
                  <a:schemeClr val="tx1">
                    <a:lumMod val="50000"/>
                    <a:lumOff val="50000"/>
                  </a:schemeClr>
                </a:solidFill>
                <a:latin typeface="Century Gothic" pitchFamily="34" charset="0"/>
                <a:cs typeface="Arial" pitchFamily="34" charset="0"/>
                <a:sym typeface="Wingdings" panose="05000000000000000000" pitchFamily="2" charset="2"/>
              </a:rPr>
              <a:t> </a:t>
            </a:r>
            <a:r>
              <a:rPr lang="fr-FR" sz="2000" dirty="0" err="1">
                <a:solidFill>
                  <a:schemeClr val="tx1">
                    <a:lumMod val="50000"/>
                    <a:lumOff val="50000"/>
                  </a:schemeClr>
                </a:solidFill>
                <a:latin typeface="Century Gothic" pitchFamily="34" charset="0"/>
                <a:cs typeface="Arial" pitchFamily="34" charset="0"/>
                <a:sym typeface="Wingdings" panose="05000000000000000000" pitchFamily="2" charset="2"/>
              </a:rPr>
              <a:t>Less</a:t>
            </a:r>
            <a:r>
              <a:rPr lang="fr-FR" sz="2000" dirty="0">
                <a:solidFill>
                  <a:schemeClr val="tx1">
                    <a:lumMod val="50000"/>
                    <a:lumOff val="50000"/>
                  </a:schemeClr>
                </a:solidFill>
                <a:latin typeface="Century Gothic" pitchFamily="34" charset="0"/>
                <a:cs typeface="Arial" pitchFamily="34" charset="0"/>
                <a:sym typeface="Wingdings" panose="05000000000000000000" pitchFamily="2" charset="2"/>
              </a:rPr>
              <a:t> in Handling and Aquaplaning</a:t>
            </a:r>
            <a:endParaRPr lang="fr-FR" sz="2000" dirty="0">
              <a:solidFill>
                <a:schemeClr val="tx1">
                  <a:lumMod val="50000"/>
                  <a:lumOff val="50000"/>
                </a:schemeClr>
              </a:solidFill>
              <a:latin typeface="Century Gothic" pitchFamily="34" charset="0"/>
              <a:cs typeface="Arial" pitchFamily="34" charset="0"/>
            </a:endParaRPr>
          </a:p>
        </p:txBody>
      </p:sp>
      <p:sp>
        <p:nvSpPr>
          <p:cNvPr id="11" name="Espace réservé de la date 3">
            <a:extLst>
              <a:ext uri="{FF2B5EF4-FFF2-40B4-BE49-F238E27FC236}">
                <a16:creationId xmlns:a16="http://schemas.microsoft.com/office/drawing/2014/main" id="{F1FFAA47-D2DB-4B0C-88AB-CEFDDA003C00}"/>
              </a:ext>
            </a:extLst>
          </p:cNvPr>
          <p:cNvSpPr>
            <a:spLocks noGrp="1"/>
          </p:cNvSpPr>
          <p:nvPr>
            <p:ph type="dt" sz="half" idx="10"/>
          </p:nvPr>
        </p:nvSpPr>
        <p:spPr>
          <a:xfrm>
            <a:off x="0" y="6520260"/>
            <a:ext cx="1295467" cy="365125"/>
          </a:xfrm>
        </p:spPr>
        <p:txBody>
          <a:bodyPr/>
          <a:lstStyle/>
          <a:p>
            <a:r>
              <a:rPr lang="fr-FR" kern="0"/>
              <a:t>12/09/2019</a:t>
            </a:r>
            <a:endParaRPr lang="fr-FR" kern="0" dirty="0"/>
          </a:p>
        </p:txBody>
      </p:sp>
    </p:spTree>
    <p:extLst>
      <p:ext uri="{BB962C8B-B14F-4D97-AF65-F5344CB8AC3E}">
        <p14:creationId xmlns:p14="http://schemas.microsoft.com/office/powerpoint/2010/main" val="70114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Content</a:t>
            </a:r>
          </a:p>
        </p:txBody>
      </p:sp>
      <p:pic>
        <p:nvPicPr>
          <p:cNvPr id="9" name="Image 8">
            <a:extLst>
              <a:ext uri="{FF2B5EF4-FFF2-40B4-BE49-F238E27FC236}">
                <a16:creationId xmlns:a16="http://schemas.microsoft.com/office/drawing/2014/main" id="{5DBA3566-D003-44DD-A30C-20F26565B84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2841" y="72008"/>
            <a:ext cx="2622799" cy="404664"/>
          </a:xfrm>
          <a:prstGeom prst="rect">
            <a:avLst/>
          </a:prstGeom>
        </p:spPr>
      </p:pic>
      <p:sp>
        <p:nvSpPr>
          <p:cNvPr id="11" name="Espace réservé du contenu 1">
            <a:extLst>
              <a:ext uri="{FF2B5EF4-FFF2-40B4-BE49-F238E27FC236}">
                <a16:creationId xmlns:a16="http://schemas.microsoft.com/office/drawing/2014/main" id="{3F7D08BF-76AC-4940-A67F-7004F75BCC83}"/>
              </a:ext>
            </a:extLst>
          </p:cNvPr>
          <p:cNvSpPr>
            <a:spLocks noGrp="1"/>
          </p:cNvSpPr>
          <p:nvPr>
            <p:ph idx="1"/>
          </p:nvPr>
        </p:nvSpPr>
        <p:spPr>
          <a:xfrm>
            <a:off x="1838871" y="1449000"/>
            <a:ext cx="8577129" cy="4351180"/>
          </a:xfrm>
        </p:spPr>
        <p:txBody>
          <a:bodyPr>
            <a:normAutofit/>
          </a:bodyPr>
          <a:lstStyle/>
          <a:p>
            <a:pPr marL="514350" indent="-514350">
              <a:buFont typeface="+mj-lt"/>
              <a:buAutoNum type="arabicPeriod"/>
            </a:pPr>
            <a:r>
              <a:rPr lang="en-GB" sz="3200" b="0" dirty="0"/>
              <a:t>Literature Study</a:t>
            </a:r>
          </a:p>
          <a:p>
            <a:pPr marL="514350" indent="-514350">
              <a:buFont typeface="+mj-lt"/>
              <a:buAutoNum type="arabicPeriod"/>
            </a:pPr>
            <a:endParaRPr lang="en-GB" sz="3200" b="0" dirty="0"/>
          </a:p>
          <a:p>
            <a:pPr marL="514350" indent="-514350">
              <a:buFont typeface="+mj-lt"/>
              <a:buAutoNum type="arabicPeriod"/>
            </a:pPr>
            <a:r>
              <a:rPr lang="en-GB" sz="3200" b="0" dirty="0"/>
              <a:t>Test Program</a:t>
            </a:r>
          </a:p>
          <a:p>
            <a:pPr marL="514350" indent="-514350">
              <a:buFont typeface="+mj-lt"/>
              <a:buAutoNum type="arabicPeriod"/>
            </a:pPr>
            <a:endParaRPr lang="en-GB" sz="3200" b="0" dirty="0"/>
          </a:p>
          <a:p>
            <a:pPr marL="514350" indent="-514350">
              <a:buFont typeface="+mj-lt"/>
              <a:buAutoNum type="arabicPeriod"/>
            </a:pPr>
            <a:r>
              <a:rPr lang="en-GB" sz="3200" b="0" dirty="0"/>
              <a:t>Statistical Analysis</a:t>
            </a:r>
          </a:p>
          <a:p>
            <a:pPr marL="0" indent="0">
              <a:buNone/>
            </a:pPr>
            <a:endParaRPr lang="en-GB" sz="3200" b="0" dirty="0"/>
          </a:p>
          <a:p>
            <a:r>
              <a:rPr lang="en-GB" sz="3200" b="0" dirty="0"/>
              <a:t>Appendixes</a:t>
            </a:r>
            <a:endParaRPr lang="en-GB" dirty="0"/>
          </a:p>
        </p:txBody>
      </p:sp>
      <p:sp>
        <p:nvSpPr>
          <p:cNvPr id="2" name="Espace réservé de la date 1">
            <a:extLst>
              <a:ext uri="{FF2B5EF4-FFF2-40B4-BE49-F238E27FC236}">
                <a16:creationId xmlns:a16="http://schemas.microsoft.com/office/drawing/2014/main" id="{F9852520-8907-4C27-A059-E3403D1D5CC3}"/>
              </a:ext>
            </a:extLst>
          </p:cNvPr>
          <p:cNvSpPr>
            <a:spLocks noGrp="1"/>
          </p:cNvSpPr>
          <p:nvPr>
            <p:ph type="dt" sz="half" idx="10"/>
          </p:nvPr>
        </p:nvSpPr>
        <p:spPr/>
        <p:txBody>
          <a:bodyPr/>
          <a:lstStyle/>
          <a:p>
            <a:r>
              <a:rPr lang="fr-FR" kern="0" dirty="0"/>
              <a:t>12/09/2019</a:t>
            </a:r>
          </a:p>
        </p:txBody>
      </p:sp>
      <p:sp>
        <p:nvSpPr>
          <p:cNvPr id="4" name="Espace réservé du pied de page 3">
            <a:extLst>
              <a:ext uri="{FF2B5EF4-FFF2-40B4-BE49-F238E27FC236}">
                <a16:creationId xmlns:a16="http://schemas.microsoft.com/office/drawing/2014/main" id="{087A8BEA-5823-43F1-A8C3-D3A40260408F}"/>
              </a:ext>
            </a:extLst>
          </p:cNvPr>
          <p:cNvSpPr>
            <a:spLocks noGrp="1"/>
          </p:cNvSpPr>
          <p:nvPr>
            <p:ph type="ftr" sz="quarter" idx="11"/>
          </p:nvPr>
        </p:nvSpPr>
        <p:spPr/>
        <p:txBody>
          <a:bodyPr/>
          <a:lstStyle/>
          <a:p>
            <a:r>
              <a:rPr lang="en-GB" kern="0"/>
              <a:t>ACEA Tyre Performance Study</a:t>
            </a:r>
            <a:endParaRPr lang="fr-FR" kern="0" dirty="0">
              <a:highlight>
                <a:srgbClr val="FFFF00"/>
              </a:highlight>
            </a:endParaRPr>
          </a:p>
        </p:txBody>
      </p:sp>
    </p:spTree>
    <p:extLst>
      <p:ext uri="{BB962C8B-B14F-4D97-AF65-F5344CB8AC3E}">
        <p14:creationId xmlns:p14="http://schemas.microsoft.com/office/powerpoint/2010/main" val="196437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Toolbox </a:t>
            </a:r>
          </a:p>
        </p:txBody>
      </p:sp>
      <p:pic>
        <p:nvPicPr>
          <p:cNvPr id="11" name="Image 10">
            <a:extLst>
              <a:ext uri="{FF2B5EF4-FFF2-40B4-BE49-F238E27FC236}">
                <a16:creationId xmlns:a16="http://schemas.microsoft.com/office/drawing/2014/main" id="{0306D17D-8446-4F95-9703-FF5CC249246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32841" y="72008"/>
            <a:ext cx="2622799" cy="404664"/>
          </a:xfrm>
          <a:prstGeom prst="rect">
            <a:avLst/>
          </a:prstGeom>
        </p:spPr>
      </p:pic>
      <p:sp>
        <p:nvSpPr>
          <p:cNvPr id="10" name="Espace réservé du contenu 1">
            <a:extLst>
              <a:ext uri="{FF2B5EF4-FFF2-40B4-BE49-F238E27FC236}">
                <a16:creationId xmlns:a16="http://schemas.microsoft.com/office/drawing/2014/main" id="{D292DF0D-1CC2-4D92-B426-A4CF6CB8717E}"/>
              </a:ext>
            </a:extLst>
          </p:cNvPr>
          <p:cNvSpPr txBox="1">
            <a:spLocks/>
          </p:cNvSpPr>
          <p:nvPr/>
        </p:nvSpPr>
        <p:spPr>
          <a:xfrm>
            <a:off x="179871" y="1404000"/>
            <a:ext cx="6996129" cy="4500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10000"/>
              <a:buFontTx/>
              <a:buBlip>
                <a:blip r:embed="rId6"/>
              </a:buBlip>
              <a:defRPr sz="1800" b="1" kern="1200">
                <a:solidFill>
                  <a:schemeClr val="tx1">
                    <a:lumMod val="50000"/>
                    <a:lumOff val="50000"/>
                  </a:schemeClr>
                </a:solidFill>
                <a:latin typeface="Century Gothic" pitchFamily="34" charset="0"/>
                <a:ea typeface="+mn-ea"/>
                <a:cs typeface="Arial" pitchFamily="34" charset="0"/>
              </a:defRPr>
            </a:lvl1pPr>
            <a:lvl2pPr marL="742950" indent="-285750" algn="l" defTabSz="914400" rtl="0" eaLnBrk="1" latinLnBrk="0" hangingPunct="1">
              <a:spcBef>
                <a:spcPct val="20000"/>
              </a:spcBef>
              <a:buFontTx/>
              <a:buBlip>
                <a:blip r:embed="rId6"/>
              </a:buBlip>
              <a:defRPr sz="1600" kern="1200">
                <a:solidFill>
                  <a:schemeClr val="tx1">
                    <a:lumMod val="50000"/>
                    <a:lumOff val="50000"/>
                  </a:schemeClr>
                </a:solidFill>
                <a:latin typeface="Century Gothic" pitchFamily="34" charset="0"/>
                <a:ea typeface="+mn-ea"/>
                <a:cs typeface="Arial" pitchFamily="34" charset="0"/>
              </a:defRPr>
            </a:lvl2pPr>
            <a:lvl3pPr marL="1143000" indent="-228600" algn="l" defTabSz="914400" rtl="0" eaLnBrk="1" latinLnBrk="0" hangingPunct="1">
              <a:spcBef>
                <a:spcPct val="20000"/>
              </a:spcBef>
              <a:buSzPct val="80000"/>
              <a:buFont typeface="Century Gothic" panose="020B0502020202020204" pitchFamily="34" charset="0"/>
              <a:buChar char="−"/>
              <a:defRPr sz="1400" kern="1200">
                <a:solidFill>
                  <a:schemeClr val="tx1">
                    <a:lumMod val="50000"/>
                    <a:lumOff val="50000"/>
                  </a:schemeClr>
                </a:solidFill>
                <a:latin typeface="Century Gothic" pitchFamily="34" charset="0"/>
                <a:ea typeface="+mn-ea"/>
                <a:cs typeface="Arial" pitchFamily="34" charset="0"/>
              </a:defRPr>
            </a:lvl3pPr>
            <a:lvl4pPr marL="1600200" indent="-228600" algn="l" defTabSz="914400" rtl="0" eaLnBrk="1" latinLnBrk="0" hangingPunct="1">
              <a:spcBef>
                <a:spcPct val="20000"/>
              </a:spcBef>
              <a:buSzPct val="80000"/>
              <a:buFont typeface="Arial" panose="020B0604020202020204" pitchFamily="34" charset="0"/>
              <a:buChar char="•"/>
              <a:defRPr sz="1400" kern="1200">
                <a:solidFill>
                  <a:schemeClr val="tx1">
                    <a:lumMod val="50000"/>
                    <a:lumOff val="50000"/>
                  </a:schemeClr>
                </a:solidFill>
                <a:latin typeface="Century Gothic" pitchFamily="34" charset="0"/>
                <a:ea typeface="+mn-ea"/>
                <a:cs typeface="Arial" pitchFamily="34" charset="0"/>
              </a:defRPr>
            </a:lvl4pPr>
            <a:lvl5pPr marL="2057400" indent="-228600" algn="l" defTabSz="914400" rtl="0" eaLnBrk="1" latinLnBrk="0" hangingPunct="1">
              <a:spcBef>
                <a:spcPct val="20000"/>
              </a:spcBef>
              <a:buFont typeface="Century Gothic" panose="020B0502020202020204" pitchFamily="34" charset="0"/>
              <a:buChar char="□"/>
              <a:defRPr lang="fr-FR" sz="1400" kern="1200" baseline="0" dirty="0" smtClean="0">
                <a:solidFill>
                  <a:schemeClr val="tx1">
                    <a:lumMod val="50000"/>
                    <a:lumOff val="50000"/>
                  </a:schemeClr>
                </a:solidFill>
                <a:latin typeface="Century Gothic" pitchFamily="34" charset="0"/>
                <a:ea typeface="+mn-ea"/>
                <a:cs typeface="Arial" pitchFamily="34" charset="0"/>
              </a:defRPr>
            </a:lvl5pPr>
            <a:lvl6pPr marL="2514600" indent="-228600" algn="l" defTabSz="914400" rtl="0" eaLnBrk="1" latinLnBrk="0" hangingPunct="1">
              <a:spcBef>
                <a:spcPct val="20000"/>
              </a:spcBef>
              <a:buFont typeface="Wingdings" panose="05000000000000000000" pitchFamily="2" charset="2"/>
              <a:buChar char="§"/>
              <a:defRPr lang="fr-FR" sz="1400" kern="1200" baseline="0" dirty="0" smtClean="0">
                <a:solidFill>
                  <a:schemeClr val="tx1">
                    <a:lumMod val="50000"/>
                    <a:lumOff val="50000"/>
                  </a:schemeClr>
                </a:solidFill>
                <a:latin typeface="Century Gothic"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lang="fr-FR" sz="1400" kern="1200" baseline="0" dirty="0" smtClean="0">
                <a:solidFill>
                  <a:schemeClr val="tx1">
                    <a:lumMod val="50000"/>
                    <a:lumOff val="50000"/>
                  </a:schemeClr>
                </a:solidFill>
                <a:latin typeface="Century Gothic" pitchFamily="34" charset="0"/>
                <a:ea typeface="+mn-ea"/>
                <a:cs typeface="Arial" pitchFamily="34" charset="0"/>
              </a:defRPr>
            </a:lvl7pPr>
            <a:lvl8pPr marL="3429000" indent="-228600" algn="l" defTabSz="914400" rtl="0" eaLnBrk="1" latinLnBrk="0" hangingPunct="1">
              <a:spcBef>
                <a:spcPct val="20000"/>
              </a:spcBef>
              <a:buFont typeface="Arial" pitchFamily="34" charset="0"/>
              <a:buChar char="•"/>
              <a:defRPr lang="fr-FR" sz="1400" kern="1200" baseline="0" dirty="0" smtClean="0">
                <a:solidFill>
                  <a:schemeClr val="tx1">
                    <a:lumMod val="50000"/>
                    <a:lumOff val="50000"/>
                  </a:schemeClr>
                </a:solidFill>
                <a:latin typeface="Century Gothic" pitchFamily="34" charset="0"/>
                <a:ea typeface="+mn-ea"/>
                <a:cs typeface="Arial" pitchFamily="34" charset="0"/>
              </a:defRPr>
            </a:lvl8pPr>
            <a:lvl9pPr marL="3676650" marR="0" indent="-114300" algn="l" defTabSz="914400" rtl="0" eaLnBrk="1" fontAlgn="auto" latinLnBrk="0" hangingPunct="1">
              <a:lnSpc>
                <a:spcPct val="100000"/>
              </a:lnSpc>
              <a:spcBef>
                <a:spcPct val="20000"/>
              </a:spcBef>
              <a:spcAft>
                <a:spcPts val="0"/>
              </a:spcAft>
              <a:buClrTx/>
              <a:buSzTx/>
              <a:buFont typeface="Arial" pitchFamily="34" charset="0"/>
              <a:buChar char="•"/>
              <a:tabLst/>
              <a:defRPr lang="fr-FR" sz="1400" kern="1200" baseline="0" dirty="0" smtClean="0">
                <a:solidFill>
                  <a:schemeClr val="tx1">
                    <a:lumMod val="50000"/>
                    <a:lumOff val="50000"/>
                  </a:schemeClr>
                </a:solidFill>
                <a:latin typeface="Century Gothic" pitchFamily="34" charset="0"/>
                <a:ea typeface="+mn-ea"/>
                <a:cs typeface="Arial" pitchFamily="34" charset="0"/>
              </a:defRPr>
            </a:lvl9pPr>
          </a:lstStyle>
          <a:p>
            <a:r>
              <a:rPr lang="en-US" dirty="0">
                <a:solidFill>
                  <a:srgbClr val="C00000"/>
                </a:solidFill>
              </a:rPr>
              <a:t>Principal Component Analysis (PCA)</a:t>
            </a:r>
          </a:p>
          <a:p>
            <a:pPr lvl="1"/>
            <a:endParaRPr lang="en-GB" b="1" dirty="0"/>
          </a:p>
          <a:p>
            <a:pPr lvl="1" algn="just"/>
            <a:r>
              <a:rPr lang="en-GB" b="1" dirty="0"/>
              <a:t>“Principal component analysis</a:t>
            </a:r>
            <a:r>
              <a:rPr lang="en-GB" dirty="0"/>
              <a:t> (</a:t>
            </a:r>
            <a:r>
              <a:rPr lang="en-GB" b="1" dirty="0"/>
              <a:t>PCA</a:t>
            </a:r>
            <a:r>
              <a:rPr lang="en-GB" dirty="0"/>
              <a:t>) is a statistical procedure that uses an orthogonal transformation to convert a set of observations of possibly correlated variables (entities each of which takes on various numerical values) into a set of values of linearly uncorrelated variables called </a:t>
            </a:r>
            <a:r>
              <a:rPr lang="en-GB" b="1" dirty="0"/>
              <a:t>principal components”</a:t>
            </a:r>
            <a:r>
              <a:rPr lang="en-GB" dirty="0"/>
              <a:t>.</a:t>
            </a:r>
            <a:r>
              <a:rPr lang="en-US" sz="1100" dirty="0"/>
              <a:t> </a:t>
            </a:r>
            <a:r>
              <a:rPr lang="en-US" sz="1100" i="1" dirty="0"/>
              <a:t>Wikipedia</a:t>
            </a:r>
          </a:p>
          <a:p>
            <a:pPr lvl="1"/>
            <a:endParaRPr lang="en-US" sz="1500" dirty="0">
              <a:highlight>
                <a:srgbClr val="FFFF00"/>
              </a:highlight>
            </a:endParaRPr>
          </a:p>
          <a:p>
            <a:pPr lvl="1" algn="just"/>
            <a:r>
              <a:rPr lang="en-US" sz="1500" dirty="0"/>
              <a:t>In our case it is used to </a:t>
            </a:r>
            <a:r>
              <a:rPr lang="en-US" sz="1500" b="1" dirty="0"/>
              <a:t>reduce the number of input characteristics</a:t>
            </a:r>
            <a:r>
              <a:rPr lang="en-US" sz="1500" dirty="0"/>
              <a:t> (rolling resistance, dry grip, wet grip and aquaplaning) </a:t>
            </a:r>
            <a:r>
              <a:rPr lang="en-US" sz="1500" b="1" dirty="0"/>
              <a:t>from 8 to 3 </a:t>
            </a:r>
            <a:r>
              <a:rPr lang="en-US" sz="1500" dirty="0"/>
              <a:t>to allow a 2D or 3D visualization</a:t>
            </a:r>
          </a:p>
          <a:p>
            <a:pPr marL="457200" lvl="1" indent="0" algn="just">
              <a:buNone/>
            </a:pPr>
            <a:endParaRPr lang="en-US" sz="1500" dirty="0">
              <a:highlight>
                <a:srgbClr val="FFFF00"/>
              </a:highlight>
            </a:endParaRPr>
          </a:p>
        </p:txBody>
      </p:sp>
      <p:sp>
        <p:nvSpPr>
          <p:cNvPr id="12" name="Espace réservé du pied de page 11">
            <a:extLst>
              <a:ext uri="{FF2B5EF4-FFF2-40B4-BE49-F238E27FC236}">
                <a16:creationId xmlns:a16="http://schemas.microsoft.com/office/drawing/2014/main" id="{D032BACF-634A-4ADB-BB1E-90FF6B15B026}"/>
              </a:ext>
            </a:extLst>
          </p:cNvPr>
          <p:cNvSpPr>
            <a:spLocks noGrp="1"/>
          </p:cNvSpPr>
          <p:nvPr>
            <p:ph type="ftr" sz="quarter" idx="11"/>
          </p:nvPr>
        </p:nvSpPr>
        <p:spPr/>
        <p:txBody>
          <a:bodyPr/>
          <a:lstStyle/>
          <a:p>
            <a:r>
              <a:rPr lang="en-GB" kern="0"/>
              <a:t>ACEA Tyre Performance Study</a:t>
            </a:r>
            <a:endParaRPr lang="fr-FR" kern="0" dirty="0"/>
          </a:p>
        </p:txBody>
      </p:sp>
      <p:pic>
        <p:nvPicPr>
          <p:cNvPr id="15" name="axis123">
            <a:hlinkClick r:id="" action="ppaction://media"/>
            <a:extLst>
              <a:ext uri="{FF2B5EF4-FFF2-40B4-BE49-F238E27FC236}">
                <a16:creationId xmlns:a16="http://schemas.microsoft.com/office/drawing/2014/main" id="{7FE26434-3F0C-4456-8B0B-CCF312F9671B}"/>
              </a:ext>
            </a:extLst>
          </p:cNvPr>
          <p:cNvPicPr>
            <a:picLocks noChangeAspect="1"/>
          </p:cNvPicPr>
          <p:nvPr>
            <a:videoFile r:link="rId1"/>
            <p:extLst>
              <p:ext uri="{DAA4B4D4-6D71-4841-9C94-3DE7FCFB9230}">
                <p14:media xmlns:p14="http://schemas.microsoft.com/office/powerpoint/2010/main" r:embed="rId2">
                  <p14:trim st="5240" end="6295"/>
                </p14:media>
              </p:ext>
            </p:extLst>
          </p:nvPr>
        </p:nvPicPr>
        <p:blipFill>
          <a:blip r:embed="rId7"/>
          <a:stretch>
            <a:fillRect/>
          </a:stretch>
        </p:blipFill>
        <p:spPr>
          <a:xfrm>
            <a:off x="7176000" y="1569600"/>
            <a:ext cx="4958399" cy="3718799"/>
          </a:xfrm>
          <a:prstGeom prst="rect">
            <a:avLst/>
          </a:prstGeom>
        </p:spPr>
      </p:pic>
      <p:sp>
        <p:nvSpPr>
          <p:cNvPr id="2" name="ZoneTexte 1">
            <a:extLst>
              <a:ext uri="{FF2B5EF4-FFF2-40B4-BE49-F238E27FC236}">
                <a16:creationId xmlns:a16="http://schemas.microsoft.com/office/drawing/2014/main" id="{6703ECB3-E790-4746-8F24-1B83955A41AC}"/>
              </a:ext>
            </a:extLst>
          </p:cNvPr>
          <p:cNvSpPr txBox="1"/>
          <p:nvPr/>
        </p:nvSpPr>
        <p:spPr>
          <a:xfrm>
            <a:off x="7266000" y="5426922"/>
            <a:ext cx="4958398" cy="584775"/>
          </a:xfrm>
          <a:prstGeom prst="rect">
            <a:avLst/>
          </a:prstGeom>
          <a:noFill/>
        </p:spPr>
        <p:txBody>
          <a:bodyPr wrap="square" rtlCol="0">
            <a:spAutoFit/>
          </a:bodyPr>
          <a:lstStyle/>
          <a:p>
            <a:r>
              <a:rPr lang="en-US" sz="1600" b="1" dirty="0">
                <a:solidFill>
                  <a:schemeClr val="tx1">
                    <a:lumMod val="50000"/>
                    <a:lumOff val="50000"/>
                  </a:schemeClr>
                </a:solidFill>
                <a:latin typeface="Century Gothic" pitchFamily="34" charset="0"/>
                <a:cs typeface="Arial" pitchFamily="34" charset="0"/>
              </a:rPr>
              <a:t>3D representation</a:t>
            </a:r>
          </a:p>
          <a:p>
            <a:r>
              <a:rPr lang="en-US" sz="1600" dirty="0">
                <a:solidFill>
                  <a:schemeClr val="tx1">
                    <a:lumMod val="50000"/>
                    <a:lumOff val="50000"/>
                  </a:schemeClr>
                </a:solidFill>
                <a:latin typeface="Century Gothic" pitchFamily="34" charset="0"/>
                <a:cs typeface="Arial" pitchFamily="34" charset="0"/>
              </a:rPr>
              <a:t>Letters A to P correspond to the 16 tyres tested</a:t>
            </a:r>
          </a:p>
        </p:txBody>
      </p:sp>
      <p:sp>
        <p:nvSpPr>
          <p:cNvPr id="13" name="Espace réservé de la date 3">
            <a:extLst>
              <a:ext uri="{FF2B5EF4-FFF2-40B4-BE49-F238E27FC236}">
                <a16:creationId xmlns:a16="http://schemas.microsoft.com/office/drawing/2014/main" id="{EF62E55E-C53D-4D9A-99AE-ADB1B13A631D}"/>
              </a:ext>
            </a:extLst>
          </p:cNvPr>
          <p:cNvSpPr>
            <a:spLocks noGrp="1"/>
          </p:cNvSpPr>
          <p:nvPr>
            <p:ph type="dt" sz="half" idx="10"/>
          </p:nvPr>
        </p:nvSpPr>
        <p:spPr>
          <a:xfrm>
            <a:off x="0" y="6520260"/>
            <a:ext cx="1295467" cy="365125"/>
          </a:xfrm>
        </p:spPr>
        <p:txBody>
          <a:bodyPr/>
          <a:lstStyle/>
          <a:p>
            <a:r>
              <a:rPr lang="fr-FR" kern="0"/>
              <a:t>12/09/2019</a:t>
            </a:r>
            <a:endParaRPr lang="fr-FR" kern="0" dirty="0"/>
          </a:p>
        </p:txBody>
      </p:sp>
    </p:spTree>
    <p:extLst>
      <p:ext uri="{BB962C8B-B14F-4D97-AF65-F5344CB8AC3E}">
        <p14:creationId xmlns:p14="http://schemas.microsoft.com/office/powerpoint/2010/main" val="18320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465"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4465"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cTn>
                <p:tgtEl>
                  <p:spTgt spid="15"/>
                </p:tgtEl>
              </p:cMediaNode>
            </p:video>
            <p:seq concurrent="1" nextAc="seek">
              <p:cTn id="12" restart="whenNotActive" fill="hold" evtFilter="cancelBubble" nodeType="interactiveSeq">
                <p:stCondLst>
                  <p:cond evt="onClick" delay="0">
                    <p:tgtEl>
                      <p:spTgt spid="1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5"/>
                                        </p:tgtEl>
                                      </p:cBhvr>
                                    </p:cmd>
                                  </p:childTnLst>
                                </p:cTn>
                              </p:par>
                            </p:childTnLst>
                          </p:cTn>
                        </p:par>
                      </p:childTnLst>
                    </p:cTn>
                  </p:par>
                  <p:par>
                    <p:cTn id="17" fill="hold">
                      <p:stCondLst>
                        <p:cond delay="indefinite"/>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Toolbox</a:t>
            </a:r>
          </a:p>
        </p:txBody>
      </p:sp>
      <p:pic>
        <p:nvPicPr>
          <p:cNvPr id="11" name="Image 10">
            <a:extLst>
              <a:ext uri="{FF2B5EF4-FFF2-40B4-BE49-F238E27FC236}">
                <a16:creationId xmlns:a16="http://schemas.microsoft.com/office/drawing/2014/main" id="{0306D17D-8446-4F95-9703-FF5CC249246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2841" y="72008"/>
            <a:ext cx="2622799" cy="404664"/>
          </a:xfrm>
          <a:prstGeom prst="rect">
            <a:avLst/>
          </a:prstGeom>
        </p:spPr>
      </p:pic>
      <p:sp>
        <p:nvSpPr>
          <p:cNvPr id="10" name="Espace réservé du contenu 1">
            <a:extLst>
              <a:ext uri="{FF2B5EF4-FFF2-40B4-BE49-F238E27FC236}">
                <a16:creationId xmlns:a16="http://schemas.microsoft.com/office/drawing/2014/main" id="{D292DF0D-1CC2-4D92-B426-A4CF6CB8717E}"/>
              </a:ext>
            </a:extLst>
          </p:cNvPr>
          <p:cNvSpPr txBox="1">
            <a:spLocks/>
          </p:cNvSpPr>
          <p:nvPr/>
        </p:nvSpPr>
        <p:spPr>
          <a:xfrm>
            <a:off x="179871" y="1404000"/>
            <a:ext cx="11316129" cy="4500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10000"/>
              <a:buFontTx/>
              <a:buBlip>
                <a:blip r:embed="rId4"/>
              </a:buBlip>
              <a:defRPr sz="1800" b="1" kern="1200">
                <a:solidFill>
                  <a:schemeClr val="tx1">
                    <a:lumMod val="50000"/>
                    <a:lumOff val="50000"/>
                  </a:schemeClr>
                </a:solidFill>
                <a:latin typeface="Century Gothic" pitchFamily="34" charset="0"/>
                <a:ea typeface="+mn-ea"/>
                <a:cs typeface="Arial" pitchFamily="34" charset="0"/>
              </a:defRPr>
            </a:lvl1pPr>
            <a:lvl2pPr marL="742950" indent="-285750" algn="l" defTabSz="914400" rtl="0" eaLnBrk="1" latinLnBrk="0" hangingPunct="1">
              <a:spcBef>
                <a:spcPct val="20000"/>
              </a:spcBef>
              <a:buFontTx/>
              <a:buBlip>
                <a:blip r:embed="rId4"/>
              </a:buBlip>
              <a:defRPr sz="1600" kern="1200">
                <a:solidFill>
                  <a:schemeClr val="tx1">
                    <a:lumMod val="50000"/>
                    <a:lumOff val="50000"/>
                  </a:schemeClr>
                </a:solidFill>
                <a:latin typeface="Century Gothic" pitchFamily="34" charset="0"/>
                <a:ea typeface="+mn-ea"/>
                <a:cs typeface="Arial" pitchFamily="34" charset="0"/>
              </a:defRPr>
            </a:lvl2pPr>
            <a:lvl3pPr marL="1143000" indent="-228600" algn="l" defTabSz="914400" rtl="0" eaLnBrk="1" latinLnBrk="0" hangingPunct="1">
              <a:spcBef>
                <a:spcPct val="20000"/>
              </a:spcBef>
              <a:buSzPct val="80000"/>
              <a:buFont typeface="Century Gothic" panose="020B0502020202020204" pitchFamily="34" charset="0"/>
              <a:buChar char="−"/>
              <a:defRPr sz="1400" kern="1200">
                <a:solidFill>
                  <a:schemeClr val="tx1">
                    <a:lumMod val="50000"/>
                    <a:lumOff val="50000"/>
                  </a:schemeClr>
                </a:solidFill>
                <a:latin typeface="Century Gothic" pitchFamily="34" charset="0"/>
                <a:ea typeface="+mn-ea"/>
                <a:cs typeface="Arial" pitchFamily="34" charset="0"/>
              </a:defRPr>
            </a:lvl3pPr>
            <a:lvl4pPr marL="1600200" indent="-228600" algn="l" defTabSz="914400" rtl="0" eaLnBrk="1" latinLnBrk="0" hangingPunct="1">
              <a:spcBef>
                <a:spcPct val="20000"/>
              </a:spcBef>
              <a:buSzPct val="80000"/>
              <a:buFont typeface="Arial" panose="020B0604020202020204" pitchFamily="34" charset="0"/>
              <a:buChar char="•"/>
              <a:defRPr sz="1400" kern="1200">
                <a:solidFill>
                  <a:schemeClr val="tx1">
                    <a:lumMod val="50000"/>
                    <a:lumOff val="50000"/>
                  </a:schemeClr>
                </a:solidFill>
                <a:latin typeface="Century Gothic" pitchFamily="34" charset="0"/>
                <a:ea typeface="+mn-ea"/>
                <a:cs typeface="Arial" pitchFamily="34" charset="0"/>
              </a:defRPr>
            </a:lvl4pPr>
            <a:lvl5pPr marL="2057400" indent="-228600" algn="l" defTabSz="914400" rtl="0" eaLnBrk="1" latinLnBrk="0" hangingPunct="1">
              <a:spcBef>
                <a:spcPct val="20000"/>
              </a:spcBef>
              <a:buFont typeface="Century Gothic" panose="020B0502020202020204" pitchFamily="34" charset="0"/>
              <a:buChar char="□"/>
              <a:defRPr lang="fr-FR" sz="1400" kern="1200" baseline="0" dirty="0" smtClean="0">
                <a:solidFill>
                  <a:schemeClr val="tx1">
                    <a:lumMod val="50000"/>
                    <a:lumOff val="50000"/>
                  </a:schemeClr>
                </a:solidFill>
                <a:latin typeface="Century Gothic" pitchFamily="34" charset="0"/>
                <a:ea typeface="+mn-ea"/>
                <a:cs typeface="Arial" pitchFamily="34" charset="0"/>
              </a:defRPr>
            </a:lvl5pPr>
            <a:lvl6pPr marL="2514600" indent="-228600" algn="l" defTabSz="914400" rtl="0" eaLnBrk="1" latinLnBrk="0" hangingPunct="1">
              <a:spcBef>
                <a:spcPct val="20000"/>
              </a:spcBef>
              <a:buFont typeface="Wingdings" panose="05000000000000000000" pitchFamily="2" charset="2"/>
              <a:buChar char="§"/>
              <a:defRPr lang="fr-FR" sz="1400" kern="1200" baseline="0" dirty="0" smtClean="0">
                <a:solidFill>
                  <a:schemeClr val="tx1">
                    <a:lumMod val="50000"/>
                    <a:lumOff val="50000"/>
                  </a:schemeClr>
                </a:solidFill>
                <a:latin typeface="Century Gothic"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lang="fr-FR" sz="1400" kern="1200" baseline="0" dirty="0" smtClean="0">
                <a:solidFill>
                  <a:schemeClr val="tx1">
                    <a:lumMod val="50000"/>
                    <a:lumOff val="50000"/>
                  </a:schemeClr>
                </a:solidFill>
                <a:latin typeface="Century Gothic" pitchFamily="34" charset="0"/>
                <a:ea typeface="+mn-ea"/>
                <a:cs typeface="Arial" pitchFamily="34" charset="0"/>
              </a:defRPr>
            </a:lvl7pPr>
            <a:lvl8pPr marL="3429000" indent="-228600" algn="l" defTabSz="914400" rtl="0" eaLnBrk="1" latinLnBrk="0" hangingPunct="1">
              <a:spcBef>
                <a:spcPct val="20000"/>
              </a:spcBef>
              <a:buFont typeface="Arial" pitchFamily="34" charset="0"/>
              <a:buChar char="•"/>
              <a:defRPr lang="fr-FR" sz="1400" kern="1200" baseline="0" dirty="0" smtClean="0">
                <a:solidFill>
                  <a:schemeClr val="tx1">
                    <a:lumMod val="50000"/>
                    <a:lumOff val="50000"/>
                  </a:schemeClr>
                </a:solidFill>
                <a:latin typeface="Century Gothic" pitchFamily="34" charset="0"/>
                <a:ea typeface="+mn-ea"/>
                <a:cs typeface="Arial" pitchFamily="34" charset="0"/>
              </a:defRPr>
            </a:lvl8pPr>
            <a:lvl9pPr marL="3676650" marR="0" indent="-114300" algn="l" defTabSz="914400" rtl="0" eaLnBrk="1" fontAlgn="auto" latinLnBrk="0" hangingPunct="1">
              <a:lnSpc>
                <a:spcPct val="100000"/>
              </a:lnSpc>
              <a:spcBef>
                <a:spcPct val="20000"/>
              </a:spcBef>
              <a:spcAft>
                <a:spcPts val="0"/>
              </a:spcAft>
              <a:buClrTx/>
              <a:buSzTx/>
              <a:buFont typeface="Arial" pitchFamily="34" charset="0"/>
              <a:buChar char="•"/>
              <a:tabLst/>
              <a:defRPr lang="fr-FR" sz="1400" kern="1200" baseline="0" dirty="0" smtClean="0">
                <a:solidFill>
                  <a:schemeClr val="tx1">
                    <a:lumMod val="50000"/>
                    <a:lumOff val="50000"/>
                  </a:schemeClr>
                </a:solidFill>
                <a:latin typeface="Century Gothic" pitchFamily="34" charset="0"/>
                <a:ea typeface="+mn-ea"/>
                <a:cs typeface="Arial" pitchFamily="34" charset="0"/>
              </a:defRPr>
            </a:lvl9pPr>
          </a:lstStyle>
          <a:p>
            <a:pPr>
              <a:buFont typeface="Wingdings" panose="05000000000000000000" pitchFamily="2" charset="2"/>
              <a:buChar char="Ø"/>
            </a:pPr>
            <a:r>
              <a:rPr lang="en-GB" sz="1600" dirty="0">
                <a:solidFill>
                  <a:srgbClr val="C00000"/>
                </a:solidFill>
              </a:rPr>
              <a:t>The P-value </a:t>
            </a:r>
            <a:r>
              <a:rPr lang="en-GB" sz="1600" dirty="0"/>
              <a:t>or probability value is, for a given statistical model, the probability that, when the null hypothesis is true, the statistical summary would be greater than or equal to the actual observed results</a:t>
            </a:r>
            <a:r>
              <a:rPr lang="en-GB" sz="1600" b="0" dirty="0"/>
              <a:t>. In our case the hypothesis is “there is no correlation between characteristics”. In other words, if p-value is low then our hypothesis is false and we can conclude that there is a correlation. The admitted threshold value is 5%.</a:t>
            </a:r>
          </a:p>
          <a:p>
            <a:pPr>
              <a:buFont typeface="Wingdings" panose="05000000000000000000" pitchFamily="2" charset="2"/>
              <a:buChar char="Ø"/>
            </a:pPr>
            <a:endParaRPr lang="en-GB" sz="1600" b="0" dirty="0"/>
          </a:p>
          <a:p>
            <a:pPr marL="0" indent="0">
              <a:buNone/>
            </a:pPr>
            <a:endParaRPr lang="en-GB" sz="1600" b="0" dirty="0"/>
          </a:p>
        </p:txBody>
      </p:sp>
      <p:sp>
        <p:nvSpPr>
          <p:cNvPr id="12" name="Espace réservé du pied de page 11">
            <a:extLst>
              <a:ext uri="{FF2B5EF4-FFF2-40B4-BE49-F238E27FC236}">
                <a16:creationId xmlns:a16="http://schemas.microsoft.com/office/drawing/2014/main" id="{D032BACF-634A-4ADB-BB1E-90FF6B15B026}"/>
              </a:ext>
            </a:extLst>
          </p:cNvPr>
          <p:cNvSpPr>
            <a:spLocks noGrp="1"/>
          </p:cNvSpPr>
          <p:nvPr>
            <p:ph type="ftr" sz="quarter" idx="11"/>
          </p:nvPr>
        </p:nvSpPr>
        <p:spPr/>
        <p:txBody>
          <a:bodyPr/>
          <a:lstStyle/>
          <a:p>
            <a:r>
              <a:rPr lang="en-GB" kern="0"/>
              <a:t>ACEA Tyre Performance Study</a:t>
            </a:r>
            <a:endParaRPr lang="fr-FR" kern="0" dirty="0"/>
          </a:p>
        </p:txBody>
      </p:sp>
      <p:pic>
        <p:nvPicPr>
          <p:cNvPr id="4100" name="Picture 4" descr="https://adriancolyer.files.wordpress.com/2017/01/p-value-wikipedia.jpeg">
            <a:extLst>
              <a:ext uri="{FF2B5EF4-FFF2-40B4-BE49-F238E27FC236}">
                <a16:creationId xmlns:a16="http://schemas.microsoft.com/office/drawing/2014/main" id="{9970B870-181A-48EC-9FC0-0CF56542A508}"/>
              </a:ext>
            </a:extLst>
          </p:cNvPr>
          <p:cNvPicPr>
            <a:picLocks noChangeAspect="1" noChangeArrowheads="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968320" y="2394000"/>
            <a:ext cx="6255360" cy="4088048"/>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e la date 3">
            <a:extLst>
              <a:ext uri="{FF2B5EF4-FFF2-40B4-BE49-F238E27FC236}">
                <a16:creationId xmlns:a16="http://schemas.microsoft.com/office/drawing/2014/main" id="{8A4BC060-1C32-4BAB-9A76-3D02E042E106}"/>
              </a:ext>
            </a:extLst>
          </p:cNvPr>
          <p:cNvSpPr>
            <a:spLocks noGrp="1"/>
          </p:cNvSpPr>
          <p:nvPr>
            <p:ph type="dt" sz="half" idx="10"/>
          </p:nvPr>
        </p:nvSpPr>
        <p:spPr>
          <a:xfrm>
            <a:off x="0" y="6520260"/>
            <a:ext cx="1295467" cy="365125"/>
          </a:xfrm>
        </p:spPr>
        <p:txBody>
          <a:bodyPr/>
          <a:lstStyle/>
          <a:p>
            <a:r>
              <a:rPr lang="fr-FR" kern="0"/>
              <a:t>12/09/2019</a:t>
            </a:r>
            <a:endParaRPr lang="fr-FR" kern="0" dirty="0"/>
          </a:p>
        </p:txBody>
      </p:sp>
    </p:spTree>
    <p:extLst>
      <p:ext uri="{BB962C8B-B14F-4D97-AF65-F5344CB8AC3E}">
        <p14:creationId xmlns:p14="http://schemas.microsoft.com/office/powerpoint/2010/main" val="66939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24F9007-8D4F-4A0F-B5FF-001A0447A1A4}"/>
              </a:ext>
            </a:extLst>
          </p:cNvPr>
          <p:cNvSpPr>
            <a:spLocks noGrp="1"/>
          </p:cNvSpPr>
          <p:nvPr>
            <p:ph idx="1"/>
          </p:nvPr>
        </p:nvSpPr>
        <p:spPr>
          <a:xfrm>
            <a:off x="431372" y="1232495"/>
            <a:ext cx="5449423" cy="4536505"/>
          </a:xfrm>
        </p:spPr>
        <p:txBody>
          <a:bodyPr/>
          <a:lstStyle/>
          <a:p>
            <a:r>
              <a:rPr lang="en-US" b="0" u="heavy" dirty="0">
                <a:uFill>
                  <a:solidFill>
                    <a:srgbClr val="FF0000"/>
                  </a:solidFill>
                </a:uFill>
              </a:rPr>
              <a:t>In</a:t>
            </a:r>
            <a:r>
              <a:rPr lang="en-US" dirty="0">
                <a:solidFill>
                  <a:srgbClr val="C00000"/>
                </a:solidFill>
              </a:rPr>
              <a:t> the chart of scatterplots</a:t>
            </a:r>
            <a:r>
              <a:rPr lang="en-US" b="0" dirty="0"/>
              <a:t>, Red boxes show </a:t>
            </a:r>
            <a:r>
              <a:rPr lang="en-US" b="0" u="heavy" dirty="0">
                <a:uFill>
                  <a:solidFill>
                    <a:srgbClr val="FF0000"/>
                  </a:solidFill>
                </a:uFill>
              </a:rPr>
              <a:t>strong probability of correlation</a:t>
            </a:r>
            <a:r>
              <a:rPr lang="en-US" b="0" dirty="0"/>
              <a:t> (</a:t>
            </a:r>
            <a:r>
              <a:rPr lang="en-US" dirty="0"/>
              <a:t>P-value &lt;5%) </a:t>
            </a:r>
            <a:endParaRPr lang="en-US" b="0" dirty="0"/>
          </a:p>
          <a:p>
            <a:endParaRPr lang="en-US" b="0" dirty="0"/>
          </a:p>
          <a:p>
            <a:r>
              <a:rPr lang="en-US" b="0" dirty="0"/>
              <a:t>As the chart is symmetric, we just focus on the right part of it.</a:t>
            </a:r>
          </a:p>
        </p:txBody>
      </p:sp>
      <p:sp>
        <p:nvSpPr>
          <p:cNvPr id="3" name="Titre 2">
            <a:extLst>
              <a:ext uri="{FF2B5EF4-FFF2-40B4-BE49-F238E27FC236}">
                <a16:creationId xmlns:a16="http://schemas.microsoft.com/office/drawing/2014/main" id="{377579BE-3311-406B-A427-DE2AF5125221}"/>
              </a:ext>
            </a:extLst>
          </p:cNvPr>
          <p:cNvSpPr>
            <a:spLocks noGrp="1"/>
          </p:cNvSpPr>
          <p:nvPr>
            <p:ph type="title"/>
          </p:nvPr>
        </p:nvSpPr>
        <p:spPr>
          <a:xfrm>
            <a:off x="1507169" y="548680"/>
            <a:ext cx="10241919" cy="648072"/>
          </a:xfrm>
        </p:spPr>
        <p:txBody>
          <a:bodyPr/>
          <a:lstStyle/>
          <a:p>
            <a:r>
              <a:rPr lang="en-US" dirty="0"/>
              <a:t>Toolbox</a:t>
            </a:r>
          </a:p>
        </p:txBody>
      </p:sp>
      <p:grpSp>
        <p:nvGrpSpPr>
          <p:cNvPr id="6" name="Groupe 5">
            <a:extLst>
              <a:ext uri="{FF2B5EF4-FFF2-40B4-BE49-F238E27FC236}">
                <a16:creationId xmlns:a16="http://schemas.microsoft.com/office/drawing/2014/main" id="{A3BAA8C4-EE08-4EF0-B561-2F4A552300FE}"/>
              </a:ext>
            </a:extLst>
          </p:cNvPr>
          <p:cNvGrpSpPr/>
          <p:nvPr/>
        </p:nvGrpSpPr>
        <p:grpSpPr>
          <a:xfrm>
            <a:off x="414356" y="3260016"/>
            <a:ext cx="2300937" cy="2013984"/>
            <a:chOff x="585659" y="4624690"/>
            <a:chExt cx="2300937" cy="2013984"/>
          </a:xfrm>
        </p:grpSpPr>
        <p:cxnSp>
          <p:nvCxnSpPr>
            <p:cNvPr id="22" name="Connecteur droit 21">
              <a:extLst>
                <a:ext uri="{FF2B5EF4-FFF2-40B4-BE49-F238E27FC236}">
                  <a16:creationId xmlns:a16="http://schemas.microsoft.com/office/drawing/2014/main" id="{BE0526D8-1EC4-4172-A749-9A89833AEBC7}"/>
                </a:ext>
              </a:extLst>
            </p:cNvPr>
            <p:cNvCxnSpPr/>
            <p:nvPr/>
          </p:nvCxnSpPr>
          <p:spPr>
            <a:xfrm flipV="1">
              <a:off x="647732" y="6309000"/>
              <a:ext cx="0" cy="126419"/>
            </a:xfrm>
            <a:prstGeom prst="line">
              <a:avLst/>
            </a:prstGeom>
          </p:spPr>
          <p:style>
            <a:lnRef idx="1">
              <a:schemeClr val="accent1"/>
            </a:lnRef>
            <a:fillRef idx="0">
              <a:schemeClr val="accent1"/>
            </a:fillRef>
            <a:effectRef idx="0">
              <a:schemeClr val="accent1"/>
            </a:effectRef>
            <a:fontRef idx="minor">
              <a:schemeClr val="tx1"/>
            </a:fontRef>
          </p:style>
        </p:cxnSp>
        <p:pic>
          <p:nvPicPr>
            <p:cNvPr id="29" name="Image 28">
              <a:extLst>
                <a:ext uri="{FF2B5EF4-FFF2-40B4-BE49-F238E27FC236}">
                  <a16:creationId xmlns:a16="http://schemas.microsoft.com/office/drawing/2014/main" id="{47B458AA-DD8A-4021-A8EB-2283B6D911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32" y="4624690"/>
              <a:ext cx="2238864" cy="1955371"/>
            </a:xfrm>
            <a:prstGeom prst="rect">
              <a:avLst/>
            </a:prstGeom>
          </p:spPr>
        </p:pic>
        <p:cxnSp>
          <p:nvCxnSpPr>
            <p:cNvPr id="36" name="Connecteur droit 35">
              <a:extLst>
                <a:ext uri="{FF2B5EF4-FFF2-40B4-BE49-F238E27FC236}">
                  <a16:creationId xmlns:a16="http://schemas.microsoft.com/office/drawing/2014/main" id="{996BE695-9217-4E1F-84CA-E63AECB31919}"/>
                </a:ext>
              </a:extLst>
            </p:cNvPr>
            <p:cNvCxnSpPr>
              <a:cxnSpLocks/>
            </p:cNvCxnSpPr>
            <p:nvPr/>
          </p:nvCxnSpPr>
          <p:spPr>
            <a:xfrm>
              <a:off x="1146000" y="5859000"/>
              <a:ext cx="180000" cy="180000"/>
            </a:xfrm>
            <a:prstGeom prst="line">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FC306563-E15F-4EA5-B19D-08530F820034}"/>
                </a:ext>
              </a:extLst>
            </p:cNvPr>
            <p:cNvCxnSpPr>
              <a:cxnSpLocks/>
            </p:cNvCxnSpPr>
            <p:nvPr/>
          </p:nvCxnSpPr>
          <p:spPr>
            <a:xfrm>
              <a:off x="2450491" y="5001051"/>
              <a:ext cx="180000" cy="180000"/>
            </a:xfrm>
            <a:prstGeom prst="line">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D6C13779-06AD-4F3A-B51D-B737E664302C}"/>
                </a:ext>
              </a:extLst>
            </p:cNvPr>
            <p:cNvCxnSpPr>
              <a:cxnSpLocks/>
            </p:cNvCxnSpPr>
            <p:nvPr/>
          </p:nvCxnSpPr>
          <p:spPr>
            <a:xfrm>
              <a:off x="2017185" y="5091051"/>
              <a:ext cx="144000" cy="144000"/>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804878DF-28AD-40DC-84C7-12B7FC5ECAF7}"/>
                </a:ext>
              </a:extLst>
            </p:cNvPr>
            <p:cNvCxnSpPr>
              <a:cxnSpLocks/>
            </p:cNvCxnSpPr>
            <p:nvPr/>
          </p:nvCxnSpPr>
          <p:spPr>
            <a:xfrm flipV="1">
              <a:off x="585659" y="4683303"/>
              <a:ext cx="2238864" cy="1955371"/>
            </a:xfrm>
            <a:prstGeom prst="line">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E5ACFA8C-FE82-4A1A-9488-83D58FC808D4}"/>
                </a:ext>
              </a:extLst>
            </p:cNvPr>
            <p:cNvCxnSpPr>
              <a:cxnSpLocks/>
            </p:cNvCxnSpPr>
            <p:nvPr/>
          </p:nvCxnSpPr>
          <p:spPr>
            <a:xfrm>
              <a:off x="1095439" y="6228209"/>
              <a:ext cx="144000" cy="144000"/>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49828BA7-03D1-432A-8371-3C5C9D3C2741}"/>
                </a:ext>
              </a:extLst>
            </p:cNvPr>
            <p:cNvSpPr/>
            <p:nvPr/>
          </p:nvSpPr>
          <p:spPr>
            <a:xfrm>
              <a:off x="1798642" y="4683302"/>
              <a:ext cx="1025882" cy="86069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19480CF5-76B3-45EE-8353-E4AE7097A6B8}"/>
                </a:ext>
              </a:extLst>
            </p:cNvPr>
            <p:cNvSpPr/>
            <p:nvPr/>
          </p:nvSpPr>
          <p:spPr>
            <a:xfrm>
              <a:off x="684452" y="5665034"/>
              <a:ext cx="1034530" cy="860697"/>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Espace réservé du pied de page 7">
            <a:extLst>
              <a:ext uri="{FF2B5EF4-FFF2-40B4-BE49-F238E27FC236}">
                <a16:creationId xmlns:a16="http://schemas.microsoft.com/office/drawing/2014/main" id="{695C31D5-B5A7-419B-9BF8-0EDEF343FEDA}"/>
              </a:ext>
            </a:extLst>
          </p:cNvPr>
          <p:cNvSpPr>
            <a:spLocks noGrp="1"/>
          </p:cNvSpPr>
          <p:nvPr>
            <p:ph type="ftr" sz="quarter" idx="11"/>
          </p:nvPr>
        </p:nvSpPr>
        <p:spPr/>
        <p:txBody>
          <a:bodyPr/>
          <a:lstStyle/>
          <a:p>
            <a:r>
              <a:rPr lang="en-GB" kern="0"/>
              <a:t>ACEA Tyre Performance Study</a:t>
            </a:r>
            <a:endParaRPr lang="fr-FR" kern="0" dirty="0"/>
          </a:p>
        </p:txBody>
      </p:sp>
      <p:graphicFrame>
        <p:nvGraphicFramePr>
          <p:cNvPr id="5" name="Tableau 4">
            <a:extLst>
              <a:ext uri="{FF2B5EF4-FFF2-40B4-BE49-F238E27FC236}">
                <a16:creationId xmlns:a16="http://schemas.microsoft.com/office/drawing/2014/main" id="{4EDF51BD-CC98-4912-83B8-5DAACA340A5E}"/>
              </a:ext>
            </a:extLst>
          </p:cNvPr>
          <p:cNvGraphicFramePr>
            <a:graphicFrameLocks noGrp="1"/>
          </p:cNvGraphicFramePr>
          <p:nvPr>
            <p:extLst>
              <p:ext uri="{D42A27DB-BD31-4B8C-83A1-F6EECF244321}">
                <p14:modId xmlns:p14="http://schemas.microsoft.com/office/powerpoint/2010/main" val="2121997087"/>
              </p:ext>
            </p:extLst>
          </p:nvPr>
        </p:nvGraphicFramePr>
        <p:xfrm>
          <a:off x="3936000" y="3140400"/>
          <a:ext cx="2112173" cy="2133600"/>
        </p:xfrm>
        <a:graphic>
          <a:graphicData uri="http://schemas.openxmlformats.org/drawingml/2006/table">
            <a:tbl>
              <a:tblPr firstRow="1" bandRow="1">
                <a:tableStyleId>{5940675A-B579-460E-94D1-54222C63F5DA}</a:tableStyleId>
              </a:tblPr>
              <a:tblGrid>
                <a:gridCol w="1302173">
                  <a:extLst>
                    <a:ext uri="{9D8B030D-6E8A-4147-A177-3AD203B41FA5}">
                      <a16:colId xmlns:a16="http://schemas.microsoft.com/office/drawing/2014/main" val="2209483167"/>
                    </a:ext>
                  </a:extLst>
                </a:gridCol>
                <a:gridCol w="810000">
                  <a:extLst>
                    <a:ext uri="{9D8B030D-6E8A-4147-A177-3AD203B41FA5}">
                      <a16:colId xmlns:a16="http://schemas.microsoft.com/office/drawing/2014/main" val="304487512"/>
                    </a:ext>
                  </a:extLst>
                </a:gridCol>
              </a:tblGrid>
              <a:tr h="168604">
                <a:tc>
                  <a:txBody>
                    <a:bodyPr/>
                    <a:lstStyle/>
                    <a:p>
                      <a:pPr algn="ctr"/>
                      <a:r>
                        <a:rPr lang="en-US" sz="800" dirty="0"/>
                        <a:t>Test</a:t>
                      </a:r>
                    </a:p>
                  </a:txBody>
                  <a:tcPr/>
                </a:tc>
                <a:tc>
                  <a:txBody>
                    <a:bodyPr/>
                    <a:lstStyle/>
                    <a:p>
                      <a:pPr algn="ctr"/>
                      <a:r>
                        <a:rPr lang="en-US" sz="800" dirty="0"/>
                        <a:t>Units</a:t>
                      </a:r>
                    </a:p>
                  </a:txBody>
                  <a:tcPr/>
                </a:tc>
                <a:extLst>
                  <a:ext uri="{0D108BD9-81ED-4DB2-BD59-A6C34878D82A}">
                    <a16:rowId xmlns:a16="http://schemas.microsoft.com/office/drawing/2014/main" val="2310879594"/>
                  </a:ext>
                </a:extLst>
              </a:tr>
              <a:tr h="168604">
                <a:tc>
                  <a:txBody>
                    <a:bodyPr/>
                    <a:lstStyle/>
                    <a:p>
                      <a:r>
                        <a:rPr lang="en-US" sz="800" dirty="0"/>
                        <a:t>Rolling Resistance</a:t>
                      </a:r>
                    </a:p>
                  </a:txBody>
                  <a:tcPr/>
                </a:tc>
                <a:tc>
                  <a:txBody>
                    <a:bodyPr/>
                    <a:lstStyle/>
                    <a:p>
                      <a:r>
                        <a:rPr lang="en-US" sz="800" dirty="0"/>
                        <a:t>RR Index</a:t>
                      </a:r>
                    </a:p>
                  </a:txBody>
                  <a:tcPr/>
                </a:tc>
                <a:extLst>
                  <a:ext uri="{0D108BD9-81ED-4DB2-BD59-A6C34878D82A}">
                    <a16:rowId xmlns:a16="http://schemas.microsoft.com/office/drawing/2014/main" val="28173134"/>
                  </a:ext>
                </a:extLst>
              </a:tr>
              <a:tr h="168604">
                <a:tc>
                  <a:txBody>
                    <a:bodyPr/>
                    <a:lstStyle/>
                    <a:p>
                      <a:r>
                        <a:rPr lang="en-US" sz="800" dirty="0"/>
                        <a:t>Wet Grip</a:t>
                      </a:r>
                    </a:p>
                  </a:txBody>
                  <a:tcPr/>
                </a:tc>
                <a:tc>
                  <a:txBody>
                    <a:bodyPr/>
                    <a:lstStyle/>
                    <a:p>
                      <a:r>
                        <a:rPr lang="en-US" sz="800" dirty="0"/>
                        <a:t>WG Index</a:t>
                      </a:r>
                    </a:p>
                  </a:txBody>
                  <a:tcPr/>
                </a:tc>
                <a:extLst>
                  <a:ext uri="{0D108BD9-81ED-4DB2-BD59-A6C34878D82A}">
                    <a16:rowId xmlns:a16="http://schemas.microsoft.com/office/drawing/2014/main" val="3312885817"/>
                  </a:ext>
                </a:extLst>
              </a:tr>
              <a:tr h="168604">
                <a:tc>
                  <a:txBody>
                    <a:bodyPr/>
                    <a:lstStyle/>
                    <a:p>
                      <a:r>
                        <a:rPr lang="en-US" sz="800" dirty="0"/>
                        <a:t>Flat Track</a:t>
                      </a:r>
                    </a:p>
                  </a:txBody>
                  <a:tcPr/>
                </a:tc>
                <a:tc>
                  <a:txBody>
                    <a:bodyPr/>
                    <a:lstStyle/>
                    <a:p>
                      <a:r>
                        <a:rPr lang="en-US" sz="800" dirty="0"/>
                        <a:t>N/°</a:t>
                      </a:r>
                    </a:p>
                  </a:txBody>
                  <a:tcPr/>
                </a:tc>
                <a:extLst>
                  <a:ext uri="{0D108BD9-81ED-4DB2-BD59-A6C34878D82A}">
                    <a16:rowId xmlns:a16="http://schemas.microsoft.com/office/drawing/2014/main" val="3982244572"/>
                  </a:ext>
                </a:extLst>
              </a:tr>
              <a:tr h="168604">
                <a:tc>
                  <a:txBody>
                    <a:bodyPr/>
                    <a:lstStyle/>
                    <a:p>
                      <a:r>
                        <a:rPr lang="en-US" sz="800" dirty="0"/>
                        <a:t>Dry Grip</a:t>
                      </a:r>
                    </a:p>
                  </a:txBody>
                  <a:tcPr/>
                </a:tc>
                <a:tc>
                  <a:txBody>
                    <a:bodyPr/>
                    <a:lstStyle/>
                    <a:p>
                      <a:r>
                        <a:rPr lang="en-US" sz="800" dirty="0"/>
                        <a:t>%</a:t>
                      </a:r>
                    </a:p>
                  </a:txBody>
                  <a:tcPr/>
                </a:tc>
                <a:extLst>
                  <a:ext uri="{0D108BD9-81ED-4DB2-BD59-A6C34878D82A}">
                    <a16:rowId xmlns:a16="http://schemas.microsoft.com/office/drawing/2014/main" val="1343994251"/>
                  </a:ext>
                </a:extLst>
              </a:tr>
              <a:tr h="168604">
                <a:tc>
                  <a:txBody>
                    <a:bodyPr/>
                    <a:lstStyle/>
                    <a:p>
                      <a:r>
                        <a:rPr lang="en-US" sz="800" dirty="0"/>
                        <a:t>Longitudinal Aquaplaning</a:t>
                      </a:r>
                    </a:p>
                  </a:txBody>
                  <a:tcPr/>
                </a:tc>
                <a:tc>
                  <a:txBody>
                    <a:bodyPr/>
                    <a:lstStyle/>
                    <a:p>
                      <a:r>
                        <a:rPr lang="en-US" sz="800" dirty="0"/>
                        <a:t>%</a:t>
                      </a:r>
                    </a:p>
                  </a:txBody>
                  <a:tcPr/>
                </a:tc>
                <a:extLst>
                  <a:ext uri="{0D108BD9-81ED-4DB2-BD59-A6C34878D82A}">
                    <a16:rowId xmlns:a16="http://schemas.microsoft.com/office/drawing/2014/main" val="1289575716"/>
                  </a:ext>
                </a:extLst>
              </a:tr>
              <a:tr h="168604">
                <a:tc>
                  <a:txBody>
                    <a:bodyPr/>
                    <a:lstStyle/>
                    <a:p>
                      <a:r>
                        <a:rPr lang="en-US" sz="800" dirty="0"/>
                        <a:t>Lateral Aquaplaning</a:t>
                      </a:r>
                    </a:p>
                  </a:txBody>
                  <a:tcPr/>
                </a:tc>
                <a:tc>
                  <a:txBody>
                    <a:bodyPr/>
                    <a:lstStyle/>
                    <a:p>
                      <a:r>
                        <a:rPr lang="en-US" sz="800" dirty="0"/>
                        <a:t>m/s (integer)</a:t>
                      </a:r>
                    </a:p>
                  </a:txBody>
                  <a:tcPr/>
                </a:tc>
                <a:extLst>
                  <a:ext uri="{0D108BD9-81ED-4DB2-BD59-A6C34878D82A}">
                    <a16:rowId xmlns:a16="http://schemas.microsoft.com/office/drawing/2014/main" val="3681899854"/>
                  </a:ext>
                </a:extLst>
              </a:tr>
              <a:tr h="168604">
                <a:tc>
                  <a:txBody>
                    <a:bodyPr/>
                    <a:lstStyle/>
                    <a:p>
                      <a:r>
                        <a:rPr lang="en-US" sz="800" dirty="0"/>
                        <a:t>Weight</a:t>
                      </a:r>
                    </a:p>
                  </a:txBody>
                  <a:tcPr/>
                </a:tc>
                <a:tc>
                  <a:txBody>
                    <a:bodyPr/>
                    <a:lstStyle/>
                    <a:p>
                      <a:r>
                        <a:rPr lang="en-US" sz="800" dirty="0"/>
                        <a:t>Kg</a:t>
                      </a:r>
                    </a:p>
                  </a:txBody>
                  <a:tcPr/>
                </a:tc>
                <a:extLst>
                  <a:ext uri="{0D108BD9-81ED-4DB2-BD59-A6C34878D82A}">
                    <a16:rowId xmlns:a16="http://schemas.microsoft.com/office/drawing/2014/main" val="3941053529"/>
                  </a:ext>
                </a:extLst>
              </a:tr>
              <a:tr h="168604">
                <a:tc>
                  <a:txBody>
                    <a:bodyPr/>
                    <a:lstStyle/>
                    <a:p>
                      <a:r>
                        <a:rPr lang="en-US" sz="800" dirty="0"/>
                        <a:t>Void Ratio</a:t>
                      </a:r>
                    </a:p>
                  </a:txBody>
                  <a:tcPr/>
                </a:tc>
                <a:tc>
                  <a:txBody>
                    <a:bodyPr/>
                    <a:lstStyle/>
                    <a:p>
                      <a:r>
                        <a:rPr lang="en-US" sz="800" dirty="0"/>
                        <a:t>%</a:t>
                      </a:r>
                    </a:p>
                  </a:txBody>
                  <a:tcPr/>
                </a:tc>
                <a:extLst>
                  <a:ext uri="{0D108BD9-81ED-4DB2-BD59-A6C34878D82A}">
                    <a16:rowId xmlns:a16="http://schemas.microsoft.com/office/drawing/2014/main" val="897246352"/>
                  </a:ext>
                </a:extLst>
              </a:tr>
              <a:tr h="168604">
                <a:tc>
                  <a:txBody>
                    <a:bodyPr/>
                    <a:lstStyle/>
                    <a:p>
                      <a:r>
                        <a:rPr lang="en-US" sz="800" dirty="0"/>
                        <a:t>Tread Depth</a:t>
                      </a:r>
                    </a:p>
                  </a:txBody>
                  <a:tcPr/>
                </a:tc>
                <a:tc>
                  <a:txBody>
                    <a:bodyPr/>
                    <a:lstStyle/>
                    <a:p>
                      <a:r>
                        <a:rPr lang="en-US" sz="800" dirty="0"/>
                        <a:t>mm</a:t>
                      </a:r>
                    </a:p>
                  </a:txBody>
                  <a:tcPr/>
                </a:tc>
                <a:extLst>
                  <a:ext uri="{0D108BD9-81ED-4DB2-BD59-A6C34878D82A}">
                    <a16:rowId xmlns:a16="http://schemas.microsoft.com/office/drawing/2014/main" val="428307273"/>
                  </a:ext>
                </a:extLst>
              </a:tr>
            </a:tbl>
          </a:graphicData>
        </a:graphic>
      </p:graphicFrame>
      <p:sp>
        <p:nvSpPr>
          <p:cNvPr id="21" name="Espace réservé de la date 3">
            <a:extLst>
              <a:ext uri="{FF2B5EF4-FFF2-40B4-BE49-F238E27FC236}">
                <a16:creationId xmlns:a16="http://schemas.microsoft.com/office/drawing/2014/main" id="{296D853E-B349-4F13-BE05-1A88100D25AE}"/>
              </a:ext>
            </a:extLst>
          </p:cNvPr>
          <p:cNvSpPr>
            <a:spLocks noGrp="1"/>
          </p:cNvSpPr>
          <p:nvPr>
            <p:ph type="dt" sz="half" idx="10"/>
          </p:nvPr>
        </p:nvSpPr>
        <p:spPr>
          <a:xfrm>
            <a:off x="0" y="6520260"/>
            <a:ext cx="1295467" cy="365125"/>
          </a:xfrm>
        </p:spPr>
        <p:txBody>
          <a:bodyPr/>
          <a:lstStyle/>
          <a:p>
            <a:r>
              <a:rPr lang="fr-FR" kern="0"/>
              <a:t>12/09/2019</a:t>
            </a:r>
            <a:endParaRPr lang="fr-FR" kern="0" dirty="0"/>
          </a:p>
        </p:txBody>
      </p:sp>
      <p:sp>
        <p:nvSpPr>
          <p:cNvPr id="28" name="ZoneTexte 27">
            <a:extLst>
              <a:ext uri="{FF2B5EF4-FFF2-40B4-BE49-F238E27FC236}">
                <a16:creationId xmlns:a16="http://schemas.microsoft.com/office/drawing/2014/main" id="{BDB72AFD-4B9D-4B7B-A547-31422858814D}"/>
              </a:ext>
            </a:extLst>
          </p:cNvPr>
          <p:cNvSpPr txBox="1"/>
          <p:nvPr/>
        </p:nvSpPr>
        <p:spPr>
          <a:xfrm>
            <a:off x="6209723" y="6129000"/>
            <a:ext cx="6185595" cy="338554"/>
          </a:xfrm>
          <a:prstGeom prst="rect">
            <a:avLst/>
          </a:prstGeom>
          <a:noFill/>
        </p:spPr>
        <p:txBody>
          <a:bodyPr wrap="square" rtlCol="0">
            <a:spAutoFit/>
          </a:bodyPr>
          <a:lstStyle/>
          <a:p>
            <a:pPr algn="ctr"/>
            <a:r>
              <a:rPr lang="en-US" sz="1600" dirty="0">
                <a:solidFill>
                  <a:schemeClr val="tx1">
                    <a:lumMod val="50000"/>
                    <a:lumOff val="50000"/>
                  </a:schemeClr>
                </a:solidFill>
                <a:latin typeface="Century Gothic" pitchFamily="34" charset="0"/>
                <a:cs typeface="Arial" pitchFamily="34" charset="0"/>
              </a:rPr>
              <a:t>Without Rolling Sound</a:t>
            </a:r>
          </a:p>
        </p:txBody>
      </p:sp>
      <p:sp>
        <p:nvSpPr>
          <p:cNvPr id="30" name="ZoneTexte 29">
            <a:extLst>
              <a:ext uri="{FF2B5EF4-FFF2-40B4-BE49-F238E27FC236}">
                <a16:creationId xmlns:a16="http://schemas.microsoft.com/office/drawing/2014/main" id="{00644C9F-0DE7-47CF-93D9-09B2DF8A7DFF}"/>
              </a:ext>
            </a:extLst>
          </p:cNvPr>
          <p:cNvSpPr txBox="1"/>
          <p:nvPr/>
        </p:nvSpPr>
        <p:spPr>
          <a:xfrm>
            <a:off x="532855" y="5586165"/>
            <a:ext cx="5449423" cy="707886"/>
          </a:xfrm>
          <a:prstGeom prst="rect">
            <a:avLst/>
          </a:prstGeom>
          <a:noFill/>
          <a:ln w="19050">
            <a:solidFill>
              <a:schemeClr val="accent1"/>
            </a:solidFill>
          </a:ln>
        </p:spPr>
        <p:txBody>
          <a:bodyPr wrap="square" rtlCol="0">
            <a:spAutoFit/>
          </a:bodyPr>
          <a:lstStyle/>
          <a:p>
            <a:pPr algn="ctr"/>
            <a:r>
              <a:rPr lang="en-US" sz="2000" dirty="0">
                <a:solidFill>
                  <a:srgbClr val="C00000"/>
                </a:solidFill>
                <a:latin typeface="Century Gothic" pitchFamily="34" charset="0"/>
                <a:cs typeface="Arial" pitchFamily="34" charset="0"/>
                <a:sym typeface="Wingdings" panose="05000000000000000000" pitchFamily="2" charset="2"/>
              </a:rPr>
              <a:t>  </a:t>
            </a:r>
            <a:r>
              <a:rPr lang="en-US" sz="2000" b="1" dirty="0">
                <a:solidFill>
                  <a:srgbClr val="C00000"/>
                </a:solidFill>
                <a:latin typeface="Century Gothic" pitchFamily="34" charset="0"/>
                <a:cs typeface="Arial" pitchFamily="34" charset="0"/>
              </a:rPr>
              <a:t>This tool allows us to show direct relationship between the parameters</a:t>
            </a:r>
          </a:p>
        </p:txBody>
      </p:sp>
      <p:grpSp>
        <p:nvGrpSpPr>
          <p:cNvPr id="7" name="Groupe 6">
            <a:extLst>
              <a:ext uri="{FF2B5EF4-FFF2-40B4-BE49-F238E27FC236}">
                <a16:creationId xmlns:a16="http://schemas.microsoft.com/office/drawing/2014/main" id="{FF09D6F0-C78C-4734-AA7D-9CBFD3C3164F}"/>
              </a:ext>
            </a:extLst>
          </p:cNvPr>
          <p:cNvGrpSpPr/>
          <p:nvPr/>
        </p:nvGrpSpPr>
        <p:grpSpPr>
          <a:xfrm>
            <a:off x="6209723" y="728592"/>
            <a:ext cx="5567921" cy="5400408"/>
            <a:chOff x="6209723" y="728592"/>
            <a:chExt cx="5567921" cy="5400408"/>
          </a:xfrm>
        </p:grpSpPr>
        <p:pic>
          <p:nvPicPr>
            <p:cNvPr id="3074" name="Picture 2">
              <a:extLst>
                <a:ext uri="{FF2B5EF4-FFF2-40B4-BE49-F238E27FC236}">
                  <a16:creationId xmlns:a16="http://schemas.microsoft.com/office/drawing/2014/main" id="{6EF67EBD-11F9-4E74-86B7-3CECEC51ECD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09723" y="728592"/>
              <a:ext cx="5567921" cy="5400408"/>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984E0055-774A-4DBA-827C-C852FA4784B5}"/>
                </a:ext>
              </a:extLst>
            </p:cNvPr>
            <p:cNvSpPr/>
            <p:nvPr/>
          </p:nvSpPr>
          <p:spPr>
            <a:xfrm>
              <a:off x="6628128" y="5454000"/>
              <a:ext cx="375026" cy="4050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4B1C16B-1828-4670-8AE1-1B0CD4CB029A}"/>
                </a:ext>
              </a:extLst>
            </p:cNvPr>
            <p:cNvSpPr/>
            <p:nvPr/>
          </p:nvSpPr>
          <p:spPr>
            <a:xfrm>
              <a:off x="8350102" y="3249000"/>
              <a:ext cx="375026" cy="4050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C8824D6B-CE40-4197-8E74-EA99FADAF9BF}"/>
                </a:ext>
              </a:extLst>
            </p:cNvPr>
            <p:cNvSpPr/>
            <p:nvPr/>
          </p:nvSpPr>
          <p:spPr>
            <a:xfrm>
              <a:off x="8350102" y="4126676"/>
              <a:ext cx="375026" cy="4050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EA3E3BF8-7A48-4951-B485-FA8B0E7B7350}"/>
                </a:ext>
              </a:extLst>
            </p:cNvPr>
            <p:cNvSpPr/>
            <p:nvPr/>
          </p:nvSpPr>
          <p:spPr>
            <a:xfrm>
              <a:off x="9213244" y="4126676"/>
              <a:ext cx="375026" cy="4050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EB23FD42-8B67-4667-A534-7E1B200FE01A}"/>
                </a:ext>
              </a:extLst>
            </p:cNvPr>
            <p:cNvSpPr/>
            <p:nvPr/>
          </p:nvSpPr>
          <p:spPr>
            <a:xfrm>
              <a:off x="7491000" y="2373910"/>
              <a:ext cx="375026" cy="4050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AA5FA42E-8F3F-4999-969E-70203DBFB04B}"/>
                </a:ext>
              </a:extLst>
            </p:cNvPr>
            <p:cNvSpPr/>
            <p:nvPr/>
          </p:nvSpPr>
          <p:spPr>
            <a:xfrm>
              <a:off x="8781673" y="4126676"/>
              <a:ext cx="375026" cy="4050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76A36F8-EC76-4C6E-A3FE-D02F8D554D3B}"/>
                </a:ext>
              </a:extLst>
            </p:cNvPr>
            <p:cNvSpPr/>
            <p:nvPr/>
          </p:nvSpPr>
          <p:spPr>
            <a:xfrm>
              <a:off x="8350102" y="4582812"/>
              <a:ext cx="375026" cy="4050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77833677-32F2-4FD0-A41E-24630C13EE2F}"/>
                </a:ext>
              </a:extLst>
            </p:cNvPr>
            <p:cNvSpPr/>
            <p:nvPr/>
          </p:nvSpPr>
          <p:spPr>
            <a:xfrm>
              <a:off x="8780974" y="4586488"/>
              <a:ext cx="375026" cy="4050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55396244-EB40-4C70-9079-402F95CAE668}"/>
                </a:ext>
              </a:extLst>
            </p:cNvPr>
            <p:cNvSpPr/>
            <p:nvPr/>
          </p:nvSpPr>
          <p:spPr>
            <a:xfrm>
              <a:off x="8780974" y="5451941"/>
              <a:ext cx="375026" cy="4050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7B22D2E0-CFAB-4025-8ACF-9329A858F664}"/>
                </a:ext>
              </a:extLst>
            </p:cNvPr>
            <p:cNvSpPr/>
            <p:nvPr/>
          </p:nvSpPr>
          <p:spPr>
            <a:xfrm>
              <a:off x="8350102" y="5451941"/>
              <a:ext cx="375026" cy="4050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381509AC-83CE-42EF-B2C7-DF2F33268141}"/>
                </a:ext>
              </a:extLst>
            </p:cNvPr>
            <p:cNvSpPr/>
            <p:nvPr/>
          </p:nvSpPr>
          <p:spPr>
            <a:xfrm>
              <a:off x="7924711" y="5456704"/>
              <a:ext cx="375026" cy="4050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936291BD-A2DC-40FC-AB8B-2150F3BA961B}"/>
                </a:ext>
              </a:extLst>
            </p:cNvPr>
            <p:cNvSpPr/>
            <p:nvPr/>
          </p:nvSpPr>
          <p:spPr>
            <a:xfrm>
              <a:off x="7491000" y="5019332"/>
              <a:ext cx="375026" cy="4050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B25A4631-A079-40BC-B956-B5556EE15ECC}"/>
                </a:ext>
              </a:extLst>
            </p:cNvPr>
            <p:cNvSpPr/>
            <p:nvPr/>
          </p:nvSpPr>
          <p:spPr>
            <a:xfrm>
              <a:off x="6628128" y="4582812"/>
              <a:ext cx="375026" cy="4050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967B34F0-BF84-4B77-B80C-1F35A9D0B31C}"/>
                </a:ext>
              </a:extLst>
            </p:cNvPr>
            <p:cNvSpPr/>
            <p:nvPr/>
          </p:nvSpPr>
          <p:spPr>
            <a:xfrm>
              <a:off x="7053493" y="4582812"/>
              <a:ext cx="375026" cy="4050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6AA66587-A68B-4638-BDEB-5F55AD770E4F}"/>
                </a:ext>
              </a:extLst>
            </p:cNvPr>
            <p:cNvSpPr/>
            <p:nvPr/>
          </p:nvSpPr>
          <p:spPr>
            <a:xfrm>
              <a:off x="7053493" y="4126676"/>
              <a:ext cx="375026" cy="4050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A6AC00F5-B944-4C3C-999F-CA579BD3EBE4}"/>
                </a:ext>
              </a:extLst>
            </p:cNvPr>
            <p:cNvSpPr/>
            <p:nvPr/>
          </p:nvSpPr>
          <p:spPr>
            <a:xfrm>
              <a:off x="7053493" y="2805968"/>
              <a:ext cx="375026" cy="4050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07EBF75D-782F-4C85-B2E6-CA980C786C24}"/>
                </a:ext>
              </a:extLst>
            </p:cNvPr>
            <p:cNvSpPr/>
            <p:nvPr/>
          </p:nvSpPr>
          <p:spPr>
            <a:xfrm>
              <a:off x="7054577" y="3259485"/>
              <a:ext cx="375026" cy="4050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riangle isocèle 3">
            <a:extLst>
              <a:ext uri="{FF2B5EF4-FFF2-40B4-BE49-F238E27FC236}">
                <a16:creationId xmlns:a16="http://schemas.microsoft.com/office/drawing/2014/main" id="{F2F6CA91-6E93-4F5F-B491-1F0EA1016FD9}"/>
              </a:ext>
            </a:extLst>
          </p:cNvPr>
          <p:cNvSpPr/>
          <p:nvPr/>
        </p:nvSpPr>
        <p:spPr>
          <a:xfrm>
            <a:off x="6564573" y="1044000"/>
            <a:ext cx="63555" cy="457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0193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24F9007-8D4F-4A0F-B5FF-001A0447A1A4}"/>
              </a:ext>
            </a:extLst>
          </p:cNvPr>
          <p:cNvSpPr>
            <a:spLocks noGrp="1"/>
          </p:cNvSpPr>
          <p:nvPr>
            <p:ph idx="1"/>
          </p:nvPr>
        </p:nvSpPr>
        <p:spPr>
          <a:xfrm>
            <a:off x="431371" y="1412776"/>
            <a:ext cx="4179629" cy="4536505"/>
          </a:xfrm>
        </p:spPr>
        <p:txBody>
          <a:bodyPr>
            <a:normAutofit/>
          </a:bodyPr>
          <a:lstStyle/>
          <a:p>
            <a:endParaRPr lang="en-US" b="0" dirty="0"/>
          </a:p>
          <a:p>
            <a:r>
              <a:rPr lang="en-US" b="0" dirty="0"/>
              <a:t>Comparison between  each Rolling Sound tests with </a:t>
            </a:r>
            <a:r>
              <a:rPr lang="en-US" dirty="0"/>
              <a:t>P-value &lt;1%</a:t>
            </a:r>
            <a:endParaRPr lang="en-US" b="0" dirty="0">
              <a:solidFill>
                <a:srgbClr val="FF0000"/>
              </a:solidFill>
            </a:endParaRPr>
          </a:p>
          <a:p>
            <a:endParaRPr lang="en-US" b="0" dirty="0"/>
          </a:p>
          <a:p>
            <a:r>
              <a:rPr lang="en-US" b="0" dirty="0"/>
              <a:t>As the P-value is less than 1% we have a top level of probability of correlation</a:t>
            </a:r>
          </a:p>
          <a:p>
            <a:endParaRPr lang="en-US" b="0" dirty="0"/>
          </a:p>
          <a:p>
            <a:pPr marL="0" indent="0">
              <a:buNone/>
            </a:pPr>
            <a:r>
              <a:rPr lang="en-US" dirty="0">
                <a:solidFill>
                  <a:srgbClr val="C00000"/>
                </a:solidFill>
                <a:sym typeface="Wingdings" panose="05000000000000000000" pitchFamily="2" charset="2"/>
              </a:rPr>
              <a:t> </a:t>
            </a:r>
            <a:r>
              <a:rPr lang="en-US" dirty="0">
                <a:solidFill>
                  <a:srgbClr val="C00000"/>
                </a:solidFill>
              </a:rPr>
              <a:t>We have the opportunity to state on the Rolling Sound performance only through one noise characteristics e. g. R117</a:t>
            </a:r>
          </a:p>
        </p:txBody>
      </p:sp>
      <p:sp>
        <p:nvSpPr>
          <p:cNvPr id="3" name="Titre 2">
            <a:extLst>
              <a:ext uri="{FF2B5EF4-FFF2-40B4-BE49-F238E27FC236}">
                <a16:creationId xmlns:a16="http://schemas.microsoft.com/office/drawing/2014/main" id="{377579BE-3311-406B-A427-DE2AF5125221}"/>
              </a:ext>
            </a:extLst>
          </p:cNvPr>
          <p:cNvSpPr>
            <a:spLocks noGrp="1"/>
          </p:cNvSpPr>
          <p:nvPr>
            <p:ph type="title"/>
          </p:nvPr>
        </p:nvSpPr>
        <p:spPr/>
        <p:txBody>
          <a:bodyPr/>
          <a:lstStyle/>
          <a:p>
            <a:r>
              <a:rPr lang="en-US" dirty="0"/>
              <a:t>2D charts and Scatterplots for rolling sounds</a:t>
            </a:r>
          </a:p>
        </p:txBody>
      </p:sp>
      <p:sp>
        <p:nvSpPr>
          <p:cNvPr id="7" name="Espace réservé du pied de page 6">
            <a:extLst>
              <a:ext uri="{FF2B5EF4-FFF2-40B4-BE49-F238E27FC236}">
                <a16:creationId xmlns:a16="http://schemas.microsoft.com/office/drawing/2014/main" id="{49BDD09B-F70C-4C47-B507-255CEBA67421}"/>
              </a:ext>
            </a:extLst>
          </p:cNvPr>
          <p:cNvSpPr>
            <a:spLocks noGrp="1"/>
          </p:cNvSpPr>
          <p:nvPr>
            <p:ph type="ftr" sz="quarter" idx="11"/>
          </p:nvPr>
        </p:nvSpPr>
        <p:spPr/>
        <p:txBody>
          <a:bodyPr/>
          <a:lstStyle/>
          <a:p>
            <a:r>
              <a:rPr lang="en-GB" kern="0"/>
              <a:t>ACEA Tyre Performance Study</a:t>
            </a:r>
            <a:endParaRPr lang="fr-FR" kern="0" dirty="0"/>
          </a:p>
        </p:txBody>
      </p:sp>
      <p:sp>
        <p:nvSpPr>
          <p:cNvPr id="4" name="Légende : encadrée 3">
            <a:extLst>
              <a:ext uri="{FF2B5EF4-FFF2-40B4-BE49-F238E27FC236}">
                <a16:creationId xmlns:a16="http://schemas.microsoft.com/office/drawing/2014/main" id="{8E76070D-CFE6-4E38-BE0B-919C4DBE247A}"/>
              </a:ext>
            </a:extLst>
          </p:cNvPr>
          <p:cNvSpPr/>
          <p:nvPr/>
        </p:nvSpPr>
        <p:spPr>
          <a:xfrm>
            <a:off x="5469422" y="2349000"/>
            <a:ext cx="270000" cy="945000"/>
          </a:xfrm>
          <a:prstGeom prst="borderCallout1">
            <a:avLst>
              <a:gd name="adj1" fmla="val 18750"/>
              <a:gd name="adj2" fmla="val -8333"/>
              <a:gd name="adj3" fmla="val 58743"/>
              <a:gd name="adj4" fmla="val -1303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3E94B5B9-3553-43D2-8149-7BA6A47199D7}"/>
              </a:ext>
            </a:extLst>
          </p:cNvPr>
          <p:cNvSpPr txBox="1"/>
          <p:nvPr/>
        </p:nvSpPr>
        <p:spPr>
          <a:xfrm>
            <a:off x="4809444" y="2865446"/>
            <a:ext cx="465578" cy="338554"/>
          </a:xfrm>
          <a:prstGeom prst="rect">
            <a:avLst/>
          </a:prstGeom>
          <a:noFill/>
        </p:spPr>
        <p:txBody>
          <a:bodyPr wrap="square" rtlCol="0">
            <a:spAutoFit/>
          </a:bodyPr>
          <a:lstStyle/>
          <a:p>
            <a:r>
              <a:rPr lang="en-US" sz="1600" dirty="0">
                <a:solidFill>
                  <a:schemeClr val="tx1">
                    <a:lumMod val="50000"/>
                    <a:lumOff val="50000"/>
                  </a:schemeClr>
                </a:solidFill>
                <a:latin typeface="Century Gothic" pitchFamily="34" charset="0"/>
                <a:cs typeface="Arial" pitchFamily="34" charset="0"/>
              </a:rPr>
              <a:t>dB</a:t>
            </a:r>
          </a:p>
        </p:txBody>
      </p:sp>
      <p:pic>
        <p:nvPicPr>
          <p:cNvPr id="3074" name="Picture 2" descr="image001">
            <a:extLst>
              <a:ext uri="{FF2B5EF4-FFF2-40B4-BE49-F238E27FC236}">
                <a16:creationId xmlns:a16="http://schemas.microsoft.com/office/drawing/2014/main" id="{DEF9785B-8A1E-496B-9280-A962216603B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466000" y="999000"/>
            <a:ext cx="5592023" cy="55212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9" name="Espace réservé de la date 3">
            <a:extLst>
              <a:ext uri="{FF2B5EF4-FFF2-40B4-BE49-F238E27FC236}">
                <a16:creationId xmlns:a16="http://schemas.microsoft.com/office/drawing/2014/main" id="{BB1DB719-7E0F-49C6-8276-D1D0D739F773}"/>
              </a:ext>
            </a:extLst>
          </p:cNvPr>
          <p:cNvSpPr>
            <a:spLocks noGrp="1"/>
          </p:cNvSpPr>
          <p:nvPr>
            <p:ph type="dt" sz="half" idx="10"/>
          </p:nvPr>
        </p:nvSpPr>
        <p:spPr>
          <a:xfrm>
            <a:off x="0" y="6520260"/>
            <a:ext cx="1295467" cy="365125"/>
          </a:xfrm>
        </p:spPr>
        <p:txBody>
          <a:bodyPr/>
          <a:lstStyle/>
          <a:p>
            <a:r>
              <a:rPr lang="fr-FR" kern="0"/>
              <a:t>12/09/2019</a:t>
            </a:r>
            <a:endParaRPr lang="fr-FR" kern="0" dirty="0"/>
          </a:p>
        </p:txBody>
      </p:sp>
      <p:sp>
        <p:nvSpPr>
          <p:cNvPr id="10" name="Rectangle 9">
            <a:extLst>
              <a:ext uri="{FF2B5EF4-FFF2-40B4-BE49-F238E27FC236}">
                <a16:creationId xmlns:a16="http://schemas.microsoft.com/office/drawing/2014/main" id="{DEC3B8F2-6CE1-4020-B57C-97D9B59C9D9C}"/>
              </a:ext>
            </a:extLst>
          </p:cNvPr>
          <p:cNvSpPr/>
          <p:nvPr/>
        </p:nvSpPr>
        <p:spPr>
          <a:xfrm>
            <a:off x="6771000" y="1362730"/>
            <a:ext cx="945000" cy="9449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FE58154-F2BB-4717-A35B-A28E0AE9DA6B}"/>
              </a:ext>
            </a:extLst>
          </p:cNvPr>
          <p:cNvSpPr/>
          <p:nvPr/>
        </p:nvSpPr>
        <p:spPr>
          <a:xfrm>
            <a:off x="7789511" y="1362730"/>
            <a:ext cx="945000" cy="9449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C460726-4388-4DE0-A28C-AA2C806A97CF}"/>
              </a:ext>
            </a:extLst>
          </p:cNvPr>
          <p:cNvSpPr/>
          <p:nvPr/>
        </p:nvSpPr>
        <p:spPr>
          <a:xfrm>
            <a:off x="7790662" y="2349001"/>
            <a:ext cx="945000" cy="9449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CA10DA2-FAD9-4948-9058-15AFE4D8D47B}"/>
              </a:ext>
            </a:extLst>
          </p:cNvPr>
          <p:cNvSpPr/>
          <p:nvPr/>
        </p:nvSpPr>
        <p:spPr>
          <a:xfrm>
            <a:off x="8794629" y="2349001"/>
            <a:ext cx="945000" cy="9449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06601E2-CEEA-48AE-889B-D63F5A047C53}"/>
              </a:ext>
            </a:extLst>
          </p:cNvPr>
          <p:cNvSpPr/>
          <p:nvPr/>
        </p:nvSpPr>
        <p:spPr>
          <a:xfrm>
            <a:off x="9809764" y="2349001"/>
            <a:ext cx="945000" cy="9449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E6EBE7A0-2BEF-491E-8B60-8F5E27403F49}"/>
              </a:ext>
            </a:extLst>
          </p:cNvPr>
          <p:cNvSpPr/>
          <p:nvPr/>
        </p:nvSpPr>
        <p:spPr>
          <a:xfrm>
            <a:off x="9809764" y="1367210"/>
            <a:ext cx="945000" cy="9449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F7CEBB49-233B-41A1-9876-459B057CE4E7}"/>
              </a:ext>
            </a:extLst>
          </p:cNvPr>
          <p:cNvSpPr/>
          <p:nvPr/>
        </p:nvSpPr>
        <p:spPr>
          <a:xfrm>
            <a:off x="8791394" y="1362729"/>
            <a:ext cx="945000" cy="9449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CD59F37-1AD1-4E64-9CC8-616658D206E1}"/>
              </a:ext>
            </a:extLst>
          </p:cNvPr>
          <p:cNvSpPr/>
          <p:nvPr/>
        </p:nvSpPr>
        <p:spPr>
          <a:xfrm>
            <a:off x="5764363" y="2349001"/>
            <a:ext cx="945000" cy="94499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F4ABDF98-10FD-40B1-BA3B-1F8E4A0ECB39}"/>
              </a:ext>
            </a:extLst>
          </p:cNvPr>
          <p:cNvSpPr/>
          <p:nvPr/>
        </p:nvSpPr>
        <p:spPr>
          <a:xfrm>
            <a:off x="9809764" y="4318605"/>
            <a:ext cx="945000" cy="9449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025F308-8F9E-4FEF-94D9-6E1EB16DCA74}"/>
              </a:ext>
            </a:extLst>
          </p:cNvPr>
          <p:cNvSpPr/>
          <p:nvPr/>
        </p:nvSpPr>
        <p:spPr>
          <a:xfrm>
            <a:off x="8796000" y="3339000"/>
            <a:ext cx="945000" cy="9449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138EBED-ABA8-4313-A066-827D479BE2CE}"/>
              </a:ext>
            </a:extLst>
          </p:cNvPr>
          <p:cNvSpPr/>
          <p:nvPr/>
        </p:nvSpPr>
        <p:spPr>
          <a:xfrm>
            <a:off x="9809764" y="3339000"/>
            <a:ext cx="945000" cy="9449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BA696727-6A51-4AAD-AF4A-1CA9C6D1BFEC}"/>
              </a:ext>
            </a:extLst>
          </p:cNvPr>
          <p:cNvSpPr/>
          <p:nvPr/>
        </p:nvSpPr>
        <p:spPr>
          <a:xfrm>
            <a:off x="6779498" y="3334219"/>
            <a:ext cx="945000" cy="94499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8AE4467A-EDDD-4288-ABB4-0662EA93F42E}"/>
              </a:ext>
            </a:extLst>
          </p:cNvPr>
          <p:cNvSpPr/>
          <p:nvPr/>
        </p:nvSpPr>
        <p:spPr>
          <a:xfrm>
            <a:off x="5764363" y="3322137"/>
            <a:ext cx="945000" cy="94499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90D78AEA-7E2F-4664-A4E1-59F4FAE60DBE}"/>
              </a:ext>
            </a:extLst>
          </p:cNvPr>
          <p:cNvSpPr/>
          <p:nvPr/>
        </p:nvSpPr>
        <p:spPr>
          <a:xfrm>
            <a:off x="5764363" y="4311938"/>
            <a:ext cx="945000" cy="94499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CCF47BBD-C874-4EDC-A862-FD0A0A2BC2AC}"/>
              </a:ext>
            </a:extLst>
          </p:cNvPr>
          <p:cNvSpPr/>
          <p:nvPr/>
        </p:nvSpPr>
        <p:spPr>
          <a:xfrm>
            <a:off x="5769063" y="5301739"/>
            <a:ext cx="945000" cy="94499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4192272D-DF55-4E32-B96F-0FDAFCA25781}"/>
              </a:ext>
            </a:extLst>
          </p:cNvPr>
          <p:cNvSpPr/>
          <p:nvPr/>
        </p:nvSpPr>
        <p:spPr>
          <a:xfrm>
            <a:off x="6779498" y="4305466"/>
            <a:ext cx="945000" cy="94499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D63CF927-0E31-4442-895E-447D4913046B}"/>
              </a:ext>
            </a:extLst>
          </p:cNvPr>
          <p:cNvSpPr/>
          <p:nvPr/>
        </p:nvSpPr>
        <p:spPr>
          <a:xfrm>
            <a:off x="6771000" y="5298047"/>
            <a:ext cx="945000" cy="94499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36A86D0B-8B4B-48CA-8AE3-A67933B564AE}"/>
              </a:ext>
            </a:extLst>
          </p:cNvPr>
          <p:cNvSpPr/>
          <p:nvPr/>
        </p:nvSpPr>
        <p:spPr>
          <a:xfrm>
            <a:off x="7783105" y="4311939"/>
            <a:ext cx="945000" cy="94499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77F86824-0C0F-4F3F-A8FC-61E5BB08E943}"/>
              </a:ext>
            </a:extLst>
          </p:cNvPr>
          <p:cNvSpPr/>
          <p:nvPr/>
        </p:nvSpPr>
        <p:spPr>
          <a:xfrm>
            <a:off x="7785779" y="5289771"/>
            <a:ext cx="945000" cy="94499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53A52ED-324A-4A92-9DC0-0C909A16DC21}"/>
              </a:ext>
            </a:extLst>
          </p:cNvPr>
          <p:cNvSpPr/>
          <p:nvPr/>
        </p:nvSpPr>
        <p:spPr>
          <a:xfrm>
            <a:off x="8796000" y="5274000"/>
            <a:ext cx="945000" cy="94499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0239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24F9007-8D4F-4A0F-B5FF-001A0447A1A4}"/>
              </a:ext>
            </a:extLst>
          </p:cNvPr>
          <p:cNvSpPr>
            <a:spLocks noGrp="1"/>
          </p:cNvSpPr>
          <p:nvPr>
            <p:ph idx="1"/>
          </p:nvPr>
        </p:nvSpPr>
        <p:spPr>
          <a:xfrm>
            <a:off x="431371" y="1412776"/>
            <a:ext cx="3909629" cy="4536505"/>
          </a:xfrm>
        </p:spPr>
        <p:txBody>
          <a:bodyPr>
            <a:normAutofit/>
          </a:bodyPr>
          <a:lstStyle/>
          <a:p>
            <a:endParaRPr lang="en-GB" b="0" dirty="0"/>
          </a:p>
          <a:p>
            <a:r>
              <a:rPr lang="en-GB" b="0" dirty="0"/>
              <a:t>The tyres are behaving differently depending on the sensitivity of each tyre to the test procedures used (R117, R51C and R51 A).</a:t>
            </a:r>
          </a:p>
          <a:p>
            <a:endParaRPr lang="en-GB" b="0" dirty="0"/>
          </a:p>
          <a:p>
            <a:r>
              <a:rPr lang="en-GB" b="0" dirty="0"/>
              <a:t>In general the shape of each “circle” shows a quite good correlation, better for R117 80 vs R51C 80 and R51A 50 vs R51C 50 than for R117 50 vs R51C 50.</a:t>
            </a:r>
          </a:p>
          <a:p>
            <a:pPr marL="0" indent="0">
              <a:buNone/>
            </a:pPr>
            <a:endParaRPr lang="en-GB" b="0" dirty="0"/>
          </a:p>
        </p:txBody>
      </p:sp>
      <p:sp>
        <p:nvSpPr>
          <p:cNvPr id="3" name="Titre 2">
            <a:extLst>
              <a:ext uri="{FF2B5EF4-FFF2-40B4-BE49-F238E27FC236}">
                <a16:creationId xmlns:a16="http://schemas.microsoft.com/office/drawing/2014/main" id="{377579BE-3311-406B-A427-DE2AF5125221}"/>
              </a:ext>
            </a:extLst>
          </p:cNvPr>
          <p:cNvSpPr>
            <a:spLocks noGrp="1"/>
          </p:cNvSpPr>
          <p:nvPr>
            <p:ph type="title"/>
          </p:nvPr>
        </p:nvSpPr>
        <p:spPr/>
        <p:txBody>
          <a:bodyPr/>
          <a:lstStyle/>
          <a:p>
            <a:r>
              <a:rPr lang="en-US" dirty="0"/>
              <a:t>Rolling Sound tests correlation</a:t>
            </a:r>
          </a:p>
        </p:txBody>
      </p:sp>
      <p:sp>
        <p:nvSpPr>
          <p:cNvPr id="7" name="Espace réservé du pied de page 6">
            <a:extLst>
              <a:ext uri="{FF2B5EF4-FFF2-40B4-BE49-F238E27FC236}">
                <a16:creationId xmlns:a16="http://schemas.microsoft.com/office/drawing/2014/main" id="{49BDD09B-F70C-4C47-B507-255CEBA67421}"/>
              </a:ext>
            </a:extLst>
          </p:cNvPr>
          <p:cNvSpPr>
            <a:spLocks noGrp="1"/>
          </p:cNvSpPr>
          <p:nvPr>
            <p:ph type="ftr" sz="quarter" idx="11"/>
          </p:nvPr>
        </p:nvSpPr>
        <p:spPr/>
        <p:txBody>
          <a:bodyPr/>
          <a:lstStyle/>
          <a:p>
            <a:r>
              <a:rPr lang="en-GB" kern="0"/>
              <a:t>ACEA Tyre Performance Study</a:t>
            </a:r>
            <a:endParaRPr lang="fr-FR" kern="0" dirty="0"/>
          </a:p>
        </p:txBody>
      </p:sp>
      <p:sp>
        <p:nvSpPr>
          <p:cNvPr id="8" name="Espace réservé de la date 3">
            <a:extLst>
              <a:ext uri="{FF2B5EF4-FFF2-40B4-BE49-F238E27FC236}">
                <a16:creationId xmlns:a16="http://schemas.microsoft.com/office/drawing/2014/main" id="{713200D0-481E-4FC4-805E-60500B3999A6}"/>
              </a:ext>
            </a:extLst>
          </p:cNvPr>
          <p:cNvSpPr>
            <a:spLocks noGrp="1"/>
          </p:cNvSpPr>
          <p:nvPr>
            <p:ph type="dt" sz="half" idx="10"/>
          </p:nvPr>
        </p:nvSpPr>
        <p:spPr>
          <a:xfrm>
            <a:off x="0" y="6520260"/>
            <a:ext cx="1295467" cy="365125"/>
          </a:xfrm>
        </p:spPr>
        <p:txBody>
          <a:bodyPr/>
          <a:lstStyle/>
          <a:p>
            <a:r>
              <a:rPr lang="fr-FR" kern="0"/>
              <a:t>12/09/2019</a:t>
            </a:r>
            <a:endParaRPr lang="fr-FR" kern="0" dirty="0"/>
          </a:p>
        </p:txBody>
      </p:sp>
      <p:graphicFrame>
        <p:nvGraphicFramePr>
          <p:cNvPr id="9" name="Graphique 8">
            <a:extLst>
              <a:ext uri="{FF2B5EF4-FFF2-40B4-BE49-F238E27FC236}">
                <a16:creationId xmlns:a16="http://schemas.microsoft.com/office/drawing/2014/main" id="{00000000-0008-0000-0000-000002000000}"/>
              </a:ext>
            </a:extLst>
          </p:cNvPr>
          <p:cNvGraphicFramePr>
            <a:graphicFrameLocks noGrp="1"/>
          </p:cNvGraphicFramePr>
          <p:nvPr>
            <p:extLst>
              <p:ext uri="{D42A27DB-BD31-4B8C-83A1-F6EECF244321}">
                <p14:modId xmlns:p14="http://schemas.microsoft.com/office/powerpoint/2010/main" val="1877226823"/>
              </p:ext>
            </p:extLst>
          </p:nvPr>
        </p:nvGraphicFramePr>
        <p:xfrm>
          <a:off x="4382455" y="1483437"/>
          <a:ext cx="6933545" cy="470539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Connecteur droit avec flèche 5">
            <a:extLst>
              <a:ext uri="{FF2B5EF4-FFF2-40B4-BE49-F238E27FC236}">
                <a16:creationId xmlns:a16="http://schemas.microsoft.com/office/drawing/2014/main" id="{3122180B-E68C-4A98-879A-1C945C230745}"/>
              </a:ext>
            </a:extLst>
          </p:cNvPr>
          <p:cNvCxnSpPr/>
          <p:nvPr/>
        </p:nvCxnSpPr>
        <p:spPr>
          <a:xfrm flipV="1">
            <a:off x="6227455" y="5049000"/>
            <a:ext cx="180000" cy="22500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90F0811C-E1C7-4431-A8BF-0BDEB3055F7E}"/>
              </a:ext>
            </a:extLst>
          </p:cNvPr>
          <p:cNvSpPr txBox="1"/>
          <p:nvPr/>
        </p:nvSpPr>
        <p:spPr>
          <a:xfrm>
            <a:off x="9336000" y="5274000"/>
            <a:ext cx="2413088" cy="415498"/>
          </a:xfrm>
          <a:prstGeom prst="rect">
            <a:avLst/>
          </a:prstGeom>
          <a:noFill/>
          <a:ln>
            <a:solidFill>
              <a:schemeClr val="bg1">
                <a:lumMod val="50000"/>
              </a:schemeClr>
            </a:solidFill>
          </a:ln>
        </p:spPr>
        <p:txBody>
          <a:bodyPr wrap="square" rtlCol="0">
            <a:spAutoFit/>
          </a:bodyPr>
          <a:lstStyle/>
          <a:p>
            <a:r>
              <a:rPr lang="en-US" sz="1050" dirty="0">
                <a:solidFill>
                  <a:schemeClr val="tx1">
                    <a:lumMod val="50000"/>
                    <a:lumOff val="50000"/>
                  </a:schemeClr>
                </a:solidFill>
                <a:latin typeface="Century Gothic" pitchFamily="34" charset="0"/>
                <a:cs typeface="Arial" pitchFamily="34" charset="0"/>
              </a:rPr>
              <a:t>Difference due to 2 different tests procedure : R117 80 and R51C 80 </a:t>
            </a:r>
          </a:p>
        </p:txBody>
      </p:sp>
      <p:cxnSp>
        <p:nvCxnSpPr>
          <p:cNvPr id="12" name="Connecteur droit 11">
            <a:extLst>
              <a:ext uri="{FF2B5EF4-FFF2-40B4-BE49-F238E27FC236}">
                <a16:creationId xmlns:a16="http://schemas.microsoft.com/office/drawing/2014/main" id="{6409C158-64EF-4729-BB27-FD205AF15A4A}"/>
              </a:ext>
            </a:extLst>
          </p:cNvPr>
          <p:cNvCxnSpPr>
            <a:cxnSpLocks/>
            <a:endCxn id="10" idx="1"/>
          </p:cNvCxnSpPr>
          <p:nvPr/>
        </p:nvCxnSpPr>
        <p:spPr>
          <a:xfrm>
            <a:off x="6407455" y="5182307"/>
            <a:ext cx="2928545" cy="29944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1BFC64A6-0304-4FD7-BCC4-7C94CE3196EA}"/>
              </a:ext>
            </a:extLst>
          </p:cNvPr>
          <p:cNvCxnSpPr>
            <a:cxnSpLocks/>
          </p:cNvCxnSpPr>
          <p:nvPr/>
        </p:nvCxnSpPr>
        <p:spPr>
          <a:xfrm flipH="1">
            <a:off x="8155367" y="3609000"/>
            <a:ext cx="187088" cy="72028"/>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52265A26-9059-4C4B-A37C-ECFDB7C4E8B2}"/>
              </a:ext>
            </a:extLst>
          </p:cNvPr>
          <p:cNvSpPr txBox="1"/>
          <p:nvPr/>
        </p:nvSpPr>
        <p:spPr>
          <a:xfrm>
            <a:off x="9471000" y="2176741"/>
            <a:ext cx="2413088" cy="415498"/>
          </a:xfrm>
          <a:prstGeom prst="rect">
            <a:avLst/>
          </a:prstGeom>
          <a:noFill/>
          <a:ln>
            <a:solidFill>
              <a:schemeClr val="bg1">
                <a:lumMod val="50000"/>
              </a:schemeClr>
            </a:solidFill>
          </a:ln>
        </p:spPr>
        <p:txBody>
          <a:bodyPr wrap="square" rtlCol="0">
            <a:spAutoFit/>
          </a:bodyPr>
          <a:lstStyle/>
          <a:p>
            <a:r>
              <a:rPr lang="en-US" sz="1050" dirty="0">
                <a:solidFill>
                  <a:schemeClr val="tx1">
                    <a:lumMod val="50000"/>
                    <a:lumOff val="50000"/>
                  </a:schemeClr>
                </a:solidFill>
                <a:latin typeface="Century Gothic" pitchFamily="34" charset="0"/>
                <a:cs typeface="Arial" pitchFamily="34" charset="0"/>
              </a:rPr>
              <a:t>Difference due to 2 different tests procedure : R117 50 and R51C 50 </a:t>
            </a:r>
          </a:p>
        </p:txBody>
      </p:sp>
      <p:cxnSp>
        <p:nvCxnSpPr>
          <p:cNvPr id="20" name="Connecteur droit 19">
            <a:extLst>
              <a:ext uri="{FF2B5EF4-FFF2-40B4-BE49-F238E27FC236}">
                <a16:creationId xmlns:a16="http://schemas.microsoft.com/office/drawing/2014/main" id="{EDF08B1C-5FD9-41B0-A8ED-7027B1B22A78}"/>
              </a:ext>
            </a:extLst>
          </p:cNvPr>
          <p:cNvCxnSpPr>
            <a:cxnSpLocks/>
            <a:endCxn id="19" idx="1"/>
          </p:cNvCxnSpPr>
          <p:nvPr/>
        </p:nvCxnSpPr>
        <p:spPr>
          <a:xfrm flipV="1">
            <a:off x="8342455" y="2384490"/>
            <a:ext cx="1128545" cy="11877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FEE6AD15-274E-4960-8A94-5C3238DC7DBD}"/>
              </a:ext>
            </a:extLst>
          </p:cNvPr>
          <p:cNvCxnSpPr>
            <a:cxnSpLocks/>
          </p:cNvCxnSpPr>
          <p:nvPr/>
        </p:nvCxnSpPr>
        <p:spPr>
          <a:xfrm flipH="1">
            <a:off x="6215732" y="3681028"/>
            <a:ext cx="281723" cy="1693"/>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EC49C280-E397-484A-AFE9-1B231F592A5B}"/>
              </a:ext>
            </a:extLst>
          </p:cNvPr>
          <p:cNvSpPr txBox="1"/>
          <p:nvPr/>
        </p:nvSpPr>
        <p:spPr>
          <a:xfrm>
            <a:off x="3862912" y="1480377"/>
            <a:ext cx="2413088" cy="415498"/>
          </a:xfrm>
          <a:prstGeom prst="rect">
            <a:avLst/>
          </a:prstGeom>
          <a:noFill/>
          <a:ln>
            <a:solidFill>
              <a:schemeClr val="bg1">
                <a:lumMod val="50000"/>
              </a:schemeClr>
            </a:solidFill>
          </a:ln>
        </p:spPr>
        <p:txBody>
          <a:bodyPr wrap="square" rtlCol="0">
            <a:spAutoFit/>
          </a:bodyPr>
          <a:lstStyle/>
          <a:p>
            <a:r>
              <a:rPr lang="en-US" sz="1050" dirty="0">
                <a:solidFill>
                  <a:schemeClr val="tx1">
                    <a:lumMod val="50000"/>
                    <a:lumOff val="50000"/>
                  </a:schemeClr>
                </a:solidFill>
                <a:latin typeface="Century Gothic" pitchFamily="34" charset="0"/>
                <a:cs typeface="Arial" pitchFamily="34" charset="0"/>
              </a:rPr>
              <a:t>Difference due to 2 different tests procedure : R51A 50 and R51C 50 </a:t>
            </a:r>
          </a:p>
        </p:txBody>
      </p:sp>
      <p:cxnSp>
        <p:nvCxnSpPr>
          <p:cNvPr id="26" name="Connecteur droit 25">
            <a:extLst>
              <a:ext uri="{FF2B5EF4-FFF2-40B4-BE49-F238E27FC236}">
                <a16:creationId xmlns:a16="http://schemas.microsoft.com/office/drawing/2014/main" id="{AC868BAF-178B-4358-9BB0-1A683594BA1A}"/>
              </a:ext>
            </a:extLst>
          </p:cNvPr>
          <p:cNvCxnSpPr>
            <a:cxnSpLocks/>
            <a:endCxn id="25" idx="2"/>
          </p:cNvCxnSpPr>
          <p:nvPr/>
        </p:nvCxnSpPr>
        <p:spPr>
          <a:xfrm flipH="1" flipV="1">
            <a:off x="5069456" y="1895875"/>
            <a:ext cx="1114615" cy="171312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FD817328-C8FB-4292-AC34-AAA90C5220D9}"/>
              </a:ext>
            </a:extLst>
          </p:cNvPr>
          <p:cNvSpPr txBox="1"/>
          <p:nvPr/>
        </p:nvSpPr>
        <p:spPr>
          <a:xfrm>
            <a:off x="696001" y="5481749"/>
            <a:ext cx="5400000" cy="646331"/>
          </a:xfrm>
          <a:prstGeom prst="rect">
            <a:avLst/>
          </a:prstGeom>
          <a:noFill/>
        </p:spPr>
        <p:txBody>
          <a:bodyPr wrap="square" rtlCol="0">
            <a:spAutoFit/>
          </a:bodyPr>
          <a:lstStyle/>
          <a:p>
            <a:r>
              <a:rPr lang="fr-FR" b="1" dirty="0">
                <a:solidFill>
                  <a:srgbClr val="C00000"/>
                </a:solidFill>
              </a:rPr>
              <a:t>This </a:t>
            </a:r>
            <a:r>
              <a:rPr lang="fr-FR" b="1" dirty="0" err="1">
                <a:solidFill>
                  <a:srgbClr val="C00000"/>
                </a:solidFill>
              </a:rPr>
              <a:t>confirms</a:t>
            </a:r>
            <a:r>
              <a:rPr lang="fr-FR" b="1" dirty="0">
                <a:solidFill>
                  <a:srgbClr val="C00000"/>
                </a:solidFill>
              </a:rPr>
              <a:t> </a:t>
            </a:r>
            <a:r>
              <a:rPr lang="fr-FR" b="1" dirty="0" err="1">
                <a:solidFill>
                  <a:srgbClr val="C00000"/>
                </a:solidFill>
              </a:rPr>
              <a:t>that</a:t>
            </a:r>
            <a:r>
              <a:rPr lang="fr-FR" b="1" dirty="0">
                <a:solidFill>
                  <a:srgbClr val="C00000"/>
                </a:solidFill>
              </a:rPr>
              <a:t> </a:t>
            </a:r>
            <a:r>
              <a:rPr lang="fr-FR" b="1" dirty="0" err="1">
                <a:solidFill>
                  <a:srgbClr val="C00000"/>
                </a:solidFill>
              </a:rPr>
              <a:t>we</a:t>
            </a:r>
            <a:r>
              <a:rPr lang="fr-FR" b="1" dirty="0">
                <a:solidFill>
                  <a:srgbClr val="C00000"/>
                </a:solidFill>
              </a:rPr>
              <a:t> can </a:t>
            </a:r>
            <a:r>
              <a:rPr lang="fr-FR" b="1" dirty="0" err="1">
                <a:solidFill>
                  <a:srgbClr val="C00000"/>
                </a:solidFill>
              </a:rPr>
              <a:t>keep</a:t>
            </a:r>
            <a:r>
              <a:rPr lang="fr-FR" b="1" dirty="0">
                <a:solidFill>
                  <a:srgbClr val="C00000"/>
                </a:solidFill>
              </a:rPr>
              <a:t> </a:t>
            </a:r>
            <a:r>
              <a:rPr lang="fr-FR" b="1" dirty="0" err="1">
                <a:solidFill>
                  <a:srgbClr val="C00000"/>
                </a:solidFill>
              </a:rPr>
              <a:t>just</a:t>
            </a:r>
            <a:r>
              <a:rPr lang="fr-FR" b="1" dirty="0">
                <a:solidFill>
                  <a:srgbClr val="C00000"/>
                </a:solidFill>
              </a:rPr>
              <a:t> one </a:t>
            </a:r>
            <a:r>
              <a:rPr lang="en-US" b="1" dirty="0">
                <a:solidFill>
                  <a:srgbClr val="C00000"/>
                </a:solidFill>
              </a:rPr>
              <a:t>representative characteristic among the 5 : R117 80</a:t>
            </a:r>
            <a:endParaRPr lang="fr-FR" b="1" dirty="0">
              <a:solidFill>
                <a:srgbClr val="C00000"/>
              </a:solidFill>
            </a:endParaRPr>
          </a:p>
        </p:txBody>
      </p:sp>
    </p:spTree>
    <p:extLst>
      <p:ext uri="{BB962C8B-B14F-4D97-AF65-F5344CB8AC3E}">
        <p14:creationId xmlns:p14="http://schemas.microsoft.com/office/powerpoint/2010/main" val="209655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a:t>Representing Rolling Sound</a:t>
            </a:r>
            <a:endParaRPr lang="fr-FR" dirty="0"/>
          </a:p>
        </p:txBody>
      </p:sp>
      <p:pic>
        <p:nvPicPr>
          <p:cNvPr id="11" name="Image 10">
            <a:extLst>
              <a:ext uri="{FF2B5EF4-FFF2-40B4-BE49-F238E27FC236}">
                <a16:creationId xmlns:a16="http://schemas.microsoft.com/office/drawing/2014/main" id="{0306D17D-8446-4F95-9703-FF5CC249246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2841" y="72008"/>
            <a:ext cx="2622799" cy="404664"/>
          </a:xfrm>
          <a:prstGeom prst="rect">
            <a:avLst/>
          </a:prstGeom>
        </p:spPr>
      </p:pic>
      <p:sp>
        <p:nvSpPr>
          <p:cNvPr id="8" name="Espace réservé du contenu 1">
            <a:extLst>
              <a:ext uri="{FF2B5EF4-FFF2-40B4-BE49-F238E27FC236}">
                <a16:creationId xmlns:a16="http://schemas.microsoft.com/office/drawing/2014/main" id="{CCC91DAE-2D3D-4EA7-9F3E-6BE78C262CAC}"/>
              </a:ext>
            </a:extLst>
          </p:cNvPr>
          <p:cNvSpPr>
            <a:spLocks noGrp="1"/>
          </p:cNvSpPr>
          <p:nvPr>
            <p:ph idx="1"/>
          </p:nvPr>
        </p:nvSpPr>
        <p:spPr>
          <a:xfrm>
            <a:off x="431372" y="1412776"/>
            <a:ext cx="6474628" cy="4536505"/>
          </a:xfrm>
        </p:spPr>
        <p:txBody>
          <a:bodyPr>
            <a:normAutofit/>
          </a:bodyPr>
          <a:lstStyle/>
          <a:p>
            <a:endParaRPr lang="en-US" dirty="0"/>
          </a:p>
          <a:p>
            <a:r>
              <a:rPr lang="en-US" dirty="0"/>
              <a:t>5 characteristics for Rolling Sound (R117_50, R117_80, R51A_50, R51C_80 &amp; R51C_50)</a:t>
            </a:r>
          </a:p>
          <a:p>
            <a:endParaRPr lang="en-US" dirty="0"/>
          </a:p>
          <a:p>
            <a:r>
              <a:rPr lang="en-US" b="0" dirty="0"/>
              <a:t>In results previously shown, measurements for R117_80 were used to represent Rolling Sound among the 5 characteristics. To be noted that an PCA on the 5 characteristics leads to a first axe explaining 84% of sound variability see next slides for details. </a:t>
            </a:r>
            <a:endParaRPr lang="fr-FR" b="0" dirty="0"/>
          </a:p>
          <a:p>
            <a:pPr marL="0" indent="0">
              <a:buNone/>
            </a:pPr>
            <a:endParaRPr lang="en-US" dirty="0"/>
          </a:p>
          <a:p>
            <a:r>
              <a:rPr lang="en-US" dirty="0"/>
              <a:t>The chosen option is to keep just one representative characteristic among the 5 : R117 80</a:t>
            </a:r>
          </a:p>
        </p:txBody>
      </p:sp>
      <p:sp>
        <p:nvSpPr>
          <p:cNvPr id="4" name="Espace réservé du pied de page 3">
            <a:extLst>
              <a:ext uri="{FF2B5EF4-FFF2-40B4-BE49-F238E27FC236}">
                <a16:creationId xmlns:a16="http://schemas.microsoft.com/office/drawing/2014/main" id="{DA794129-B8E4-4EA8-81B2-6F71AB1E1566}"/>
              </a:ext>
            </a:extLst>
          </p:cNvPr>
          <p:cNvSpPr>
            <a:spLocks noGrp="1"/>
          </p:cNvSpPr>
          <p:nvPr>
            <p:ph type="ftr" sz="quarter" idx="11"/>
          </p:nvPr>
        </p:nvSpPr>
        <p:spPr/>
        <p:txBody>
          <a:bodyPr/>
          <a:lstStyle/>
          <a:p>
            <a:r>
              <a:rPr lang="en-GB" kern="0"/>
              <a:t>ACEA Tyre Performance Study</a:t>
            </a:r>
            <a:endParaRPr lang="fr-FR" kern="0" dirty="0"/>
          </a:p>
        </p:txBody>
      </p:sp>
      <p:sp>
        <p:nvSpPr>
          <p:cNvPr id="9" name="Espace réservé de la date 3">
            <a:extLst>
              <a:ext uri="{FF2B5EF4-FFF2-40B4-BE49-F238E27FC236}">
                <a16:creationId xmlns:a16="http://schemas.microsoft.com/office/drawing/2014/main" id="{8F22DE45-F2A8-469B-9C1D-4C26BEAF4007}"/>
              </a:ext>
            </a:extLst>
          </p:cNvPr>
          <p:cNvSpPr>
            <a:spLocks noGrp="1"/>
          </p:cNvSpPr>
          <p:nvPr>
            <p:ph type="dt" sz="half" idx="10"/>
          </p:nvPr>
        </p:nvSpPr>
        <p:spPr>
          <a:xfrm>
            <a:off x="0" y="6520260"/>
            <a:ext cx="1295467" cy="365125"/>
          </a:xfrm>
        </p:spPr>
        <p:txBody>
          <a:bodyPr/>
          <a:lstStyle/>
          <a:p>
            <a:r>
              <a:rPr lang="fr-FR" kern="0"/>
              <a:t>12/09/2019</a:t>
            </a:r>
            <a:endParaRPr lang="fr-FR" kern="0" dirty="0"/>
          </a:p>
        </p:txBody>
      </p:sp>
      <p:pic>
        <p:nvPicPr>
          <p:cNvPr id="10" name="Image 9">
            <a:extLst>
              <a:ext uri="{FF2B5EF4-FFF2-40B4-BE49-F238E27FC236}">
                <a16:creationId xmlns:a16="http://schemas.microsoft.com/office/drawing/2014/main" id="{7C071BF2-8057-4954-96DE-645D1F9F4FFC}"/>
              </a:ext>
            </a:extLst>
          </p:cNvPr>
          <p:cNvPicPr>
            <a:picLocks noChangeAspect="1"/>
          </p:cNvPicPr>
          <p:nvPr/>
        </p:nvPicPr>
        <p:blipFill rotWithShape="1">
          <a:blip r:embed="rId4" cstate="email">
            <a:grayscl/>
            <a:extLst>
              <a:ext uri="{28A0092B-C50C-407E-A947-70E740481C1C}">
                <a14:useLocalDpi xmlns:a14="http://schemas.microsoft.com/office/drawing/2010/main"/>
              </a:ext>
            </a:extLst>
          </a:blip>
          <a:srcRect/>
          <a:stretch/>
        </p:blipFill>
        <p:spPr>
          <a:xfrm>
            <a:off x="7666189" y="3842596"/>
            <a:ext cx="3469811" cy="2556404"/>
          </a:xfrm>
          <a:prstGeom prst="rect">
            <a:avLst/>
          </a:prstGeom>
        </p:spPr>
      </p:pic>
      <p:graphicFrame>
        <p:nvGraphicFramePr>
          <p:cNvPr id="12" name="Graphique 11">
            <a:extLst>
              <a:ext uri="{FF2B5EF4-FFF2-40B4-BE49-F238E27FC236}">
                <a16:creationId xmlns:a16="http://schemas.microsoft.com/office/drawing/2014/main" id="{04265439-57CE-4856-8057-DE89D1B8A2B8}"/>
              </a:ext>
            </a:extLst>
          </p:cNvPr>
          <p:cNvGraphicFramePr>
            <a:graphicFrameLocks noGrp="1"/>
          </p:cNvGraphicFramePr>
          <p:nvPr>
            <p:extLst>
              <p:ext uri="{D42A27DB-BD31-4B8C-83A1-F6EECF244321}">
                <p14:modId xmlns:p14="http://schemas.microsoft.com/office/powerpoint/2010/main" val="113908602"/>
              </p:ext>
            </p:extLst>
          </p:nvPr>
        </p:nvGraphicFramePr>
        <p:xfrm>
          <a:off x="7536000" y="629764"/>
          <a:ext cx="4234811" cy="32492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5129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F88B254-193D-42C6-AF57-C525B9882FEE}"/>
              </a:ext>
            </a:extLst>
          </p:cNvPr>
          <p:cNvSpPr>
            <a:spLocks noGrp="1"/>
          </p:cNvSpPr>
          <p:nvPr>
            <p:ph idx="1"/>
          </p:nvPr>
        </p:nvSpPr>
        <p:spPr/>
        <p:txBody>
          <a:bodyPr/>
          <a:lstStyle/>
          <a:p>
            <a:r>
              <a:rPr lang="fr-FR" dirty="0"/>
              <a:t>For </a:t>
            </a:r>
            <a:r>
              <a:rPr lang="fr-FR" dirty="0" err="1"/>
              <a:t>detailed</a:t>
            </a:r>
            <a:r>
              <a:rPr lang="fr-FR" dirty="0"/>
              <a:t> information, </a:t>
            </a:r>
            <a:r>
              <a:rPr lang="fr-FR" dirty="0" err="1"/>
              <a:t>see</a:t>
            </a:r>
            <a:r>
              <a:rPr lang="fr-FR" dirty="0"/>
              <a:t> Appendix 2</a:t>
            </a:r>
          </a:p>
        </p:txBody>
      </p:sp>
      <p:sp>
        <p:nvSpPr>
          <p:cNvPr id="3" name="Titre 2">
            <a:extLst>
              <a:ext uri="{FF2B5EF4-FFF2-40B4-BE49-F238E27FC236}">
                <a16:creationId xmlns:a16="http://schemas.microsoft.com/office/drawing/2014/main" id="{DF017BA3-C09D-4C2D-98B5-8F9352107889}"/>
              </a:ext>
            </a:extLst>
          </p:cNvPr>
          <p:cNvSpPr>
            <a:spLocks noGrp="1"/>
          </p:cNvSpPr>
          <p:nvPr>
            <p:ph type="title"/>
          </p:nvPr>
        </p:nvSpPr>
        <p:spPr/>
        <p:txBody>
          <a:bodyPr/>
          <a:lstStyle/>
          <a:p>
            <a:r>
              <a:rPr lang="fr-FR" dirty="0" err="1"/>
              <a:t>Statistical</a:t>
            </a:r>
            <a:r>
              <a:rPr lang="fr-FR" dirty="0"/>
              <a:t> </a:t>
            </a:r>
            <a:r>
              <a:rPr lang="fr-FR" dirty="0" err="1"/>
              <a:t>Analysis</a:t>
            </a:r>
            <a:endParaRPr lang="fr-FR" dirty="0"/>
          </a:p>
        </p:txBody>
      </p:sp>
      <p:sp>
        <p:nvSpPr>
          <p:cNvPr id="4" name="Espace réservé de la date 3">
            <a:extLst>
              <a:ext uri="{FF2B5EF4-FFF2-40B4-BE49-F238E27FC236}">
                <a16:creationId xmlns:a16="http://schemas.microsoft.com/office/drawing/2014/main" id="{3333B01B-A83B-4C2F-BDAF-97DDFD89EBCF}"/>
              </a:ext>
            </a:extLst>
          </p:cNvPr>
          <p:cNvSpPr>
            <a:spLocks noGrp="1"/>
          </p:cNvSpPr>
          <p:nvPr>
            <p:ph type="dt" sz="half" idx="10"/>
          </p:nvPr>
        </p:nvSpPr>
        <p:spPr/>
        <p:txBody>
          <a:bodyPr/>
          <a:lstStyle/>
          <a:p>
            <a:r>
              <a:rPr lang="fr-FR" kern="0"/>
              <a:t>12/09/2019</a:t>
            </a:r>
            <a:endParaRPr lang="fr-FR" kern="0" dirty="0"/>
          </a:p>
        </p:txBody>
      </p:sp>
      <p:sp>
        <p:nvSpPr>
          <p:cNvPr id="5" name="Espace réservé du pied de page 4">
            <a:extLst>
              <a:ext uri="{FF2B5EF4-FFF2-40B4-BE49-F238E27FC236}">
                <a16:creationId xmlns:a16="http://schemas.microsoft.com/office/drawing/2014/main" id="{F4462AC4-F490-4B23-8B78-A505553E365E}"/>
              </a:ext>
            </a:extLst>
          </p:cNvPr>
          <p:cNvSpPr>
            <a:spLocks noGrp="1"/>
          </p:cNvSpPr>
          <p:nvPr>
            <p:ph type="ftr" sz="quarter" idx="11"/>
          </p:nvPr>
        </p:nvSpPr>
        <p:spPr/>
        <p:txBody>
          <a:bodyPr/>
          <a:lstStyle/>
          <a:p>
            <a:r>
              <a:rPr lang="en-GB" kern="0"/>
              <a:t>ACEA Tyre Performance Study</a:t>
            </a:r>
            <a:endParaRPr lang="fr-FR" kern="0" dirty="0"/>
          </a:p>
        </p:txBody>
      </p:sp>
    </p:spTree>
    <p:extLst>
      <p:ext uri="{BB962C8B-B14F-4D97-AF65-F5344CB8AC3E}">
        <p14:creationId xmlns:p14="http://schemas.microsoft.com/office/powerpoint/2010/main" val="262535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24F9007-8D4F-4A0F-B5FF-001A0447A1A4}"/>
              </a:ext>
            </a:extLst>
          </p:cNvPr>
          <p:cNvSpPr>
            <a:spLocks noGrp="1"/>
          </p:cNvSpPr>
          <p:nvPr>
            <p:ph idx="1"/>
          </p:nvPr>
        </p:nvSpPr>
        <p:spPr>
          <a:xfrm>
            <a:off x="777846" y="2754000"/>
            <a:ext cx="4418153" cy="4536505"/>
          </a:xfrm>
        </p:spPr>
        <p:txBody>
          <a:bodyPr/>
          <a:lstStyle/>
          <a:p>
            <a:r>
              <a:rPr lang="en-US" b="0" dirty="0">
                <a:highlight>
                  <a:srgbClr val="FFFF00"/>
                </a:highlight>
              </a:rPr>
              <a:t>Same as before but </a:t>
            </a:r>
            <a:r>
              <a:rPr lang="en-US" dirty="0">
                <a:highlight>
                  <a:srgbClr val="FFFF00"/>
                </a:highlight>
              </a:rPr>
              <a:t>with R117 80 </a:t>
            </a:r>
          </a:p>
          <a:p>
            <a:r>
              <a:rPr lang="en-US" b="0" dirty="0"/>
              <a:t>Red boxes show very strong probability of correlation (</a:t>
            </a:r>
            <a:r>
              <a:rPr lang="en-US" dirty="0"/>
              <a:t>P-value &lt;5%)</a:t>
            </a:r>
          </a:p>
        </p:txBody>
      </p:sp>
      <p:sp>
        <p:nvSpPr>
          <p:cNvPr id="3" name="Titre 2">
            <a:extLst>
              <a:ext uri="{FF2B5EF4-FFF2-40B4-BE49-F238E27FC236}">
                <a16:creationId xmlns:a16="http://schemas.microsoft.com/office/drawing/2014/main" id="{377579BE-3311-406B-A427-DE2AF5125221}"/>
              </a:ext>
            </a:extLst>
          </p:cNvPr>
          <p:cNvSpPr>
            <a:spLocks noGrp="1"/>
          </p:cNvSpPr>
          <p:nvPr>
            <p:ph type="title"/>
          </p:nvPr>
        </p:nvSpPr>
        <p:spPr/>
        <p:txBody>
          <a:bodyPr/>
          <a:lstStyle/>
          <a:p>
            <a:r>
              <a:rPr lang="en-US" dirty="0"/>
              <a:t>2D charts and Scatterplots</a:t>
            </a:r>
          </a:p>
        </p:txBody>
      </p:sp>
      <p:sp>
        <p:nvSpPr>
          <p:cNvPr id="8" name="Espace réservé du pied de page 7">
            <a:extLst>
              <a:ext uri="{FF2B5EF4-FFF2-40B4-BE49-F238E27FC236}">
                <a16:creationId xmlns:a16="http://schemas.microsoft.com/office/drawing/2014/main" id="{4046C961-27D9-4142-BFAF-C3AFDA882CB5}"/>
              </a:ext>
            </a:extLst>
          </p:cNvPr>
          <p:cNvSpPr>
            <a:spLocks noGrp="1"/>
          </p:cNvSpPr>
          <p:nvPr>
            <p:ph type="ftr" sz="quarter" idx="11"/>
          </p:nvPr>
        </p:nvSpPr>
        <p:spPr/>
        <p:txBody>
          <a:bodyPr/>
          <a:lstStyle/>
          <a:p>
            <a:r>
              <a:rPr lang="en-GB" kern="0"/>
              <a:t>ACEA Tyre Performance Study</a:t>
            </a:r>
            <a:endParaRPr lang="fr-FR" kern="0" dirty="0"/>
          </a:p>
        </p:txBody>
      </p:sp>
      <p:sp>
        <p:nvSpPr>
          <p:cNvPr id="34" name="ZoneTexte 33">
            <a:extLst>
              <a:ext uri="{FF2B5EF4-FFF2-40B4-BE49-F238E27FC236}">
                <a16:creationId xmlns:a16="http://schemas.microsoft.com/office/drawing/2014/main" id="{D3C0CFB7-4B1D-41B5-99D4-61C678C8E5FA}"/>
              </a:ext>
            </a:extLst>
          </p:cNvPr>
          <p:cNvSpPr txBox="1"/>
          <p:nvPr/>
        </p:nvSpPr>
        <p:spPr>
          <a:xfrm>
            <a:off x="10091438" y="6519446"/>
            <a:ext cx="999561" cy="338554"/>
          </a:xfrm>
          <a:prstGeom prst="rect">
            <a:avLst/>
          </a:prstGeom>
          <a:noFill/>
        </p:spPr>
        <p:txBody>
          <a:bodyPr wrap="square" rtlCol="0">
            <a:spAutoFit/>
          </a:bodyPr>
          <a:lstStyle/>
          <a:p>
            <a:r>
              <a:rPr lang="en-US" sz="1600" dirty="0">
                <a:solidFill>
                  <a:schemeClr val="tx1">
                    <a:lumMod val="50000"/>
                    <a:lumOff val="50000"/>
                  </a:schemeClr>
                </a:solidFill>
                <a:latin typeface="Century Gothic" pitchFamily="34" charset="0"/>
                <a:cs typeface="Arial" pitchFamily="34" charset="0"/>
              </a:rPr>
              <a:t>integer</a:t>
            </a:r>
          </a:p>
        </p:txBody>
      </p:sp>
      <p:sp>
        <p:nvSpPr>
          <p:cNvPr id="35" name="Légende : encadrée 34">
            <a:extLst>
              <a:ext uri="{FF2B5EF4-FFF2-40B4-BE49-F238E27FC236}">
                <a16:creationId xmlns:a16="http://schemas.microsoft.com/office/drawing/2014/main" id="{9FE12072-54A0-4FC4-80F5-6644C223BDA8}"/>
              </a:ext>
            </a:extLst>
          </p:cNvPr>
          <p:cNvSpPr/>
          <p:nvPr/>
        </p:nvSpPr>
        <p:spPr>
          <a:xfrm>
            <a:off x="6292126" y="1598928"/>
            <a:ext cx="270000" cy="489016"/>
          </a:xfrm>
          <a:prstGeom prst="borderCallout1">
            <a:avLst>
              <a:gd name="adj1" fmla="val 18750"/>
              <a:gd name="adj2" fmla="val -8333"/>
              <a:gd name="adj3" fmla="val 27079"/>
              <a:gd name="adj4" fmla="val -742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ZoneTexte 35">
            <a:extLst>
              <a:ext uri="{FF2B5EF4-FFF2-40B4-BE49-F238E27FC236}">
                <a16:creationId xmlns:a16="http://schemas.microsoft.com/office/drawing/2014/main" id="{B7110649-3DB7-47C8-B48E-4B26F74C4B25}"/>
              </a:ext>
            </a:extLst>
          </p:cNvPr>
          <p:cNvSpPr txBox="1"/>
          <p:nvPr/>
        </p:nvSpPr>
        <p:spPr>
          <a:xfrm>
            <a:off x="11803883" y="996521"/>
            <a:ext cx="465578" cy="338554"/>
          </a:xfrm>
          <a:prstGeom prst="rect">
            <a:avLst/>
          </a:prstGeom>
          <a:noFill/>
        </p:spPr>
        <p:txBody>
          <a:bodyPr wrap="square" rtlCol="0">
            <a:spAutoFit/>
          </a:bodyPr>
          <a:lstStyle/>
          <a:p>
            <a:r>
              <a:rPr lang="en-US" sz="1600" dirty="0">
                <a:solidFill>
                  <a:schemeClr val="tx1">
                    <a:lumMod val="50000"/>
                    <a:lumOff val="50000"/>
                  </a:schemeClr>
                </a:solidFill>
                <a:latin typeface="Century Gothic" pitchFamily="34" charset="0"/>
                <a:cs typeface="Arial" pitchFamily="34" charset="0"/>
              </a:rPr>
              <a:t>dB</a:t>
            </a:r>
          </a:p>
        </p:txBody>
      </p:sp>
      <p:sp>
        <p:nvSpPr>
          <p:cNvPr id="38" name="ZoneTexte 37">
            <a:extLst>
              <a:ext uri="{FF2B5EF4-FFF2-40B4-BE49-F238E27FC236}">
                <a16:creationId xmlns:a16="http://schemas.microsoft.com/office/drawing/2014/main" id="{E6CDD921-B13F-49B6-B2C4-847A126D8671}"/>
              </a:ext>
            </a:extLst>
          </p:cNvPr>
          <p:cNvSpPr txBox="1"/>
          <p:nvPr/>
        </p:nvSpPr>
        <p:spPr>
          <a:xfrm>
            <a:off x="5307175" y="1658172"/>
            <a:ext cx="833825" cy="276999"/>
          </a:xfrm>
          <a:prstGeom prst="rect">
            <a:avLst/>
          </a:prstGeom>
          <a:noFill/>
        </p:spPr>
        <p:txBody>
          <a:bodyPr wrap="square" rtlCol="0">
            <a:spAutoFit/>
          </a:bodyPr>
          <a:lstStyle/>
          <a:p>
            <a:r>
              <a:rPr lang="en-US" sz="1200" dirty="0">
                <a:solidFill>
                  <a:schemeClr val="tx1">
                    <a:lumMod val="50000"/>
                    <a:lumOff val="50000"/>
                  </a:schemeClr>
                </a:solidFill>
                <a:latin typeface="Century Gothic" pitchFamily="34" charset="0"/>
                <a:cs typeface="Arial" pitchFamily="34" charset="0"/>
              </a:rPr>
              <a:t>RR Index</a:t>
            </a:r>
          </a:p>
        </p:txBody>
      </p:sp>
      <p:sp>
        <p:nvSpPr>
          <p:cNvPr id="4" name="Flèche : bas 3">
            <a:extLst>
              <a:ext uri="{FF2B5EF4-FFF2-40B4-BE49-F238E27FC236}">
                <a16:creationId xmlns:a16="http://schemas.microsoft.com/office/drawing/2014/main" id="{C283AC55-D5A0-437F-811D-F6312E5F099C}"/>
              </a:ext>
            </a:extLst>
          </p:cNvPr>
          <p:cNvSpPr/>
          <p:nvPr/>
        </p:nvSpPr>
        <p:spPr>
          <a:xfrm>
            <a:off x="9516000" y="465938"/>
            <a:ext cx="315000" cy="585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èche : bas 13">
            <a:extLst>
              <a:ext uri="{FF2B5EF4-FFF2-40B4-BE49-F238E27FC236}">
                <a16:creationId xmlns:a16="http://schemas.microsoft.com/office/drawing/2014/main" id="{410A7E50-638D-483A-834C-9204E6E47C9C}"/>
              </a:ext>
            </a:extLst>
          </p:cNvPr>
          <p:cNvSpPr/>
          <p:nvPr/>
        </p:nvSpPr>
        <p:spPr>
          <a:xfrm>
            <a:off x="9966000" y="465938"/>
            <a:ext cx="315000" cy="585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èche : bas 14">
            <a:extLst>
              <a:ext uri="{FF2B5EF4-FFF2-40B4-BE49-F238E27FC236}">
                <a16:creationId xmlns:a16="http://schemas.microsoft.com/office/drawing/2014/main" id="{A6B25D70-923F-4621-B30F-88A3036AB9B6}"/>
              </a:ext>
            </a:extLst>
          </p:cNvPr>
          <p:cNvSpPr/>
          <p:nvPr/>
        </p:nvSpPr>
        <p:spPr>
          <a:xfrm rot="16200000">
            <a:off x="5938500" y="1125374"/>
            <a:ext cx="315000" cy="585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égende : encadrée 15">
            <a:extLst>
              <a:ext uri="{FF2B5EF4-FFF2-40B4-BE49-F238E27FC236}">
                <a16:creationId xmlns:a16="http://schemas.microsoft.com/office/drawing/2014/main" id="{4D4E2C20-AAB9-4D49-90FF-6B18656F9879}"/>
              </a:ext>
            </a:extLst>
          </p:cNvPr>
          <p:cNvSpPr/>
          <p:nvPr/>
        </p:nvSpPr>
        <p:spPr>
          <a:xfrm rot="16200000">
            <a:off x="9931761" y="6199492"/>
            <a:ext cx="270000" cy="489016"/>
          </a:xfrm>
          <a:prstGeom prst="borderCallout1">
            <a:avLst>
              <a:gd name="adj1" fmla="val 18750"/>
              <a:gd name="adj2" fmla="val -8333"/>
              <a:gd name="adj3" fmla="val 65668"/>
              <a:gd name="adj4" fmla="val -5087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ACCD329A-30AF-4183-A11B-BAC0F4CC6A96}"/>
              </a:ext>
            </a:extLst>
          </p:cNvPr>
          <p:cNvSpPr txBox="1"/>
          <p:nvPr/>
        </p:nvSpPr>
        <p:spPr>
          <a:xfrm>
            <a:off x="201000" y="1245446"/>
            <a:ext cx="6185595" cy="338554"/>
          </a:xfrm>
          <a:prstGeom prst="rect">
            <a:avLst/>
          </a:prstGeom>
          <a:noFill/>
        </p:spPr>
        <p:txBody>
          <a:bodyPr wrap="square" rtlCol="0">
            <a:spAutoFit/>
          </a:bodyPr>
          <a:lstStyle/>
          <a:p>
            <a:r>
              <a:rPr lang="en-US" sz="1600" dirty="0">
                <a:solidFill>
                  <a:schemeClr val="tx1">
                    <a:lumMod val="50000"/>
                    <a:lumOff val="50000"/>
                  </a:schemeClr>
                </a:solidFill>
                <a:latin typeface="Century Gothic" pitchFamily="34" charset="0"/>
                <a:cs typeface="Arial" pitchFamily="34" charset="0"/>
              </a:rPr>
              <a:t>See next slide for visualization : R117_80 vs Aquaplaning</a:t>
            </a:r>
          </a:p>
        </p:txBody>
      </p:sp>
      <p:sp>
        <p:nvSpPr>
          <p:cNvPr id="17" name="Espace réservé de la date 3">
            <a:extLst>
              <a:ext uri="{FF2B5EF4-FFF2-40B4-BE49-F238E27FC236}">
                <a16:creationId xmlns:a16="http://schemas.microsoft.com/office/drawing/2014/main" id="{0596D5D9-6947-487A-8D15-18146C7400E7}"/>
              </a:ext>
            </a:extLst>
          </p:cNvPr>
          <p:cNvSpPr>
            <a:spLocks noGrp="1"/>
          </p:cNvSpPr>
          <p:nvPr>
            <p:ph type="dt" sz="half" idx="10"/>
          </p:nvPr>
        </p:nvSpPr>
        <p:spPr>
          <a:xfrm>
            <a:off x="0" y="6520260"/>
            <a:ext cx="1295467" cy="365125"/>
          </a:xfrm>
        </p:spPr>
        <p:txBody>
          <a:bodyPr/>
          <a:lstStyle/>
          <a:p>
            <a:r>
              <a:rPr lang="fr-FR" kern="0"/>
              <a:t>12/09/2019</a:t>
            </a:r>
            <a:endParaRPr lang="fr-FR" kern="0" dirty="0"/>
          </a:p>
        </p:txBody>
      </p:sp>
      <p:sp>
        <p:nvSpPr>
          <p:cNvPr id="19" name="Légende : encadrée 18">
            <a:extLst>
              <a:ext uri="{FF2B5EF4-FFF2-40B4-BE49-F238E27FC236}">
                <a16:creationId xmlns:a16="http://schemas.microsoft.com/office/drawing/2014/main" id="{CDB7A072-F987-469E-AA24-3E2E9EBED0EB}"/>
              </a:ext>
            </a:extLst>
          </p:cNvPr>
          <p:cNvSpPr/>
          <p:nvPr/>
        </p:nvSpPr>
        <p:spPr>
          <a:xfrm rot="10800000">
            <a:off x="11541000" y="1134000"/>
            <a:ext cx="270000" cy="489016"/>
          </a:xfrm>
          <a:prstGeom prst="borderCallout1">
            <a:avLst>
              <a:gd name="adj1" fmla="val 18750"/>
              <a:gd name="adj2" fmla="val -8333"/>
              <a:gd name="adj3" fmla="val 63360"/>
              <a:gd name="adj4" fmla="val -8432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e 5">
            <a:extLst>
              <a:ext uri="{FF2B5EF4-FFF2-40B4-BE49-F238E27FC236}">
                <a16:creationId xmlns:a16="http://schemas.microsoft.com/office/drawing/2014/main" id="{2602B243-F81B-40E8-929D-645F1461110F}"/>
              </a:ext>
            </a:extLst>
          </p:cNvPr>
          <p:cNvGrpSpPr/>
          <p:nvPr/>
        </p:nvGrpSpPr>
        <p:grpSpPr>
          <a:xfrm>
            <a:off x="6195795" y="996220"/>
            <a:ext cx="5705205" cy="5528957"/>
            <a:chOff x="6195795" y="996220"/>
            <a:chExt cx="5705205" cy="5528957"/>
          </a:xfrm>
        </p:grpSpPr>
        <p:pic>
          <p:nvPicPr>
            <p:cNvPr id="29" name="Image 28">
              <a:extLst>
                <a:ext uri="{FF2B5EF4-FFF2-40B4-BE49-F238E27FC236}">
                  <a16:creationId xmlns:a16="http://schemas.microsoft.com/office/drawing/2014/main" id="{172E94FE-A4B9-49E4-8212-0C386CEFF3BE}"/>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195795" y="996220"/>
              <a:ext cx="5705205" cy="5528957"/>
            </a:xfrm>
            <a:prstGeom prst="rect">
              <a:avLst/>
            </a:prstGeom>
          </p:spPr>
        </p:pic>
        <p:sp>
          <p:nvSpPr>
            <p:cNvPr id="18" name="Rectangle 17">
              <a:extLst>
                <a:ext uri="{FF2B5EF4-FFF2-40B4-BE49-F238E27FC236}">
                  <a16:creationId xmlns:a16="http://schemas.microsoft.com/office/drawing/2014/main" id="{C45975B7-253F-4696-93EC-CD6214BA66F7}"/>
                </a:ext>
              </a:extLst>
            </p:cNvPr>
            <p:cNvSpPr/>
            <p:nvPr/>
          </p:nvSpPr>
          <p:spPr>
            <a:xfrm>
              <a:off x="8661000" y="3772302"/>
              <a:ext cx="360001" cy="37669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CC6847D5-852A-4AEE-B33C-52EBDF4A3175}"/>
                </a:ext>
              </a:extLst>
            </p:cNvPr>
            <p:cNvSpPr/>
            <p:nvPr/>
          </p:nvSpPr>
          <p:spPr>
            <a:xfrm>
              <a:off x="9493499" y="4630509"/>
              <a:ext cx="360001" cy="37669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4539318-57B1-49B6-B640-14DB9665964C}"/>
                </a:ext>
              </a:extLst>
            </p:cNvPr>
            <p:cNvSpPr/>
            <p:nvPr/>
          </p:nvSpPr>
          <p:spPr>
            <a:xfrm>
              <a:off x="9065999" y="4637270"/>
              <a:ext cx="360001" cy="37669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8E9C88D4-1C43-4AE5-923E-6CCAE994835D}"/>
                </a:ext>
              </a:extLst>
            </p:cNvPr>
            <p:cNvSpPr/>
            <p:nvPr/>
          </p:nvSpPr>
          <p:spPr>
            <a:xfrm>
              <a:off x="8663161" y="4630509"/>
              <a:ext cx="360001" cy="37669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A7E88AC4-1608-4054-8E27-8A651E52BD15}"/>
                </a:ext>
              </a:extLst>
            </p:cNvPr>
            <p:cNvSpPr/>
            <p:nvPr/>
          </p:nvSpPr>
          <p:spPr>
            <a:xfrm>
              <a:off x="8661000" y="5069618"/>
              <a:ext cx="360001" cy="37669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BAEBC18C-B4A5-4B47-81B0-6B8BC30FD477}"/>
                </a:ext>
              </a:extLst>
            </p:cNvPr>
            <p:cNvSpPr/>
            <p:nvPr/>
          </p:nvSpPr>
          <p:spPr>
            <a:xfrm>
              <a:off x="9066593" y="5069195"/>
              <a:ext cx="360001" cy="37669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B7399B1-DD0A-4A72-9F19-749E693C4644}"/>
                </a:ext>
              </a:extLst>
            </p:cNvPr>
            <p:cNvSpPr/>
            <p:nvPr/>
          </p:nvSpPr>
          <p:spPr>
            <a:xfrm>
              <a:off x="6995999" y="5902755"/>
              <a:ext cx="360001" cy="37669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45EB3DD9-557E-4E35-BF2B-45C6EF334166}"/>
                </a:ext>
              </a:extLst>
            </p:cNvPr>
            <p:cNvSpPr/>
            <p:nvPr/>
          </p:nvSpPr>
          <p:spPr>
            <a:xfrm>
              <a:off x="8211000" y="5902755"/>
              <a:ext cx="360001" cy="37669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CF11B31A-67EB-4449-8E47-989077E25582}"/>
                </a:ext>
              </a:extLst>
            </p:cNvPr>
            <p:cNvSpPr/>
            <p:nvPr/>
          </p:nvSpPr>
          <p:spPr>
            <a:xfrm>
              <a:off x="8660999" y="5902755"/>
              <a:ext cx="360001" cy="37669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28BA744C-B738-4D97-93D4-66F6E436F6DA}"/>
                </a:ext>
              </a:extLst>
            </p:cNvPr>
            <p:cNvSpPr/>
            <p:nvPr/>
          </p:nvSpPr>
          <p:spPr>
            <a:xfrm>
              <a:off x="9065998" y="5903093"/>
              <a:ext cx="360001" cy="37669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705CA3C-A739-47AF-B62D-99A6EEFF1A0F}"/>
                </a:ext>
              </a:extLst>
            </p:cNvPr>
            <p:cNvSpPr/>
            <p:nvPr/>
          </p:nvSpPr>
          <p:spPr>
            <a:xfrm>
              <a:off x="7844214" y="5485082"/>
              <a:ext cx="360001" cy="37669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B8653EB9-5E65-4F08-8F37-C6619CEAA766}"/>
                </a:ext>
              </a:extLst>
            </p:cNvPr>
            <p:cNvSpPr/>
            <p:nvPr/>
          </p:nvSpPr>
          <p:spPr>
            <a:xfrm>
              <a:off x="6976091" y="5068107"/>
              <a:ext cx="360001" cy="37669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23E66594-6F7E-47CC-A2E8-A2D436613CF5}"/>
                </a:ext>
              </a:extLst>
            </p:cNvPr>
            <p:cNvSpPr/>
            <p:nvPr/>
          </p:nvSpPr>
          <p:spPr>
            <a:xfrm>
              <a:off x="7404691" y="5068107"/>
              <a:ext cx="360001" cy="37669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F6D09CA8-8774-414F-B190-8840D92D9DA6}"/>
                </a:ext>
              </a:extLst>
            </p:cNvPr>
            <p:cNvSpPr/>
            <p:nvPr/>
          </p:nvSpPr>
          <p:spPr>
            <a:xfrm>
              <a:off x="6569589" y="4644000"/>
              <a:ext cx="360001" cy="37669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0F77191A-A35F-4149-9453-BCD5E56FD433}"/>
                </a:ext>
              </a:extLst>
            </p:cNvPr>
            <p:cNvSpPr/>
            <p:nvPr/>
          </p:nvSpPr>
          <p:spPr>
            <a:xfrm>
              <a:off x="6569589" y="4213200"/>
              <a:ext cx="360001" cy="37669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3B06433A-B28A-4713-9855-E329D4754D33}"/>
                </a:ext>
              </a:extLst>
            </p:cNvPr>
            <p:cNvSpPr/>
            <p:nvPr/>
          </p:nvSpPr>
          <p:spPr>
            <a:xfrm>
              <a:off x="7404689" y="3772302"/>
              <a:ext cx="360001" cy="37669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8207C226-61BB-4A70-B5C5-7F0C5623938E}"/>
                </a:ext>
              </a:extLst>
            </p:cNvPr>
            <p:cNvSpPr/>
            <p:nvPr/>
          </p:nvSpPr>
          <p:spPr>
            <a:xfrm>
              <a:off x="7404690" y="3361404"/>
              <a:ext cx="360001" cy="37669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54101815-A805-40C2-924B-ADCB1DB180A1}"/>
                </a:ext>
              </a:extLst>
            </p:cNvPr>
            <p:cNvSpPr/>
            <p:nvPr/>
          </p:nvSpPr>
          <p:spPr>
            <a:xfrm>
              <a:off x="7841536" y="2938765"/>
              <a:ext cx="360001" cy="37669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9552474-9E99-46D0-B784-FB8628687716}"/>
                </a:ext>
              </a:extLst>
            </p:cNvPr>
            <p:cNvSpPr/>
            <p:nvPr/>
          </p:nvSpPr>
          <p:spPr>
            <a:xfrm>
              <a:off x="7399927" y="4637270"/>
              <a:ext cx="360001" cy="37669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9641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562C680-D10C-4E9E-805A-A83D0C604490}"/>
              </a:ext>
            </a:extLst>
          </p:cNvPr>
          <p:cNvSpPr>
            <a:spLocks noGrp="1"/>
          </p:cNvSpPr>
          <p:nvPr>
            <p:ph idx="1"/>
          </p:nvPr>
        </p:nvSpPr>
        <p:spPr>
          <a:xfrm>
            <a:off x="431371" y="1412776"/>
            <a:ext cx="11329259" cy="4536505"/>
          </a:xfrm>
        </p:spPr>
        <p:txBody>
          <a:bodyPr/>
          <a:lstStyle/>
          <a:p>
            <a:r>
              <a:rPr lang="en-US" dirty="0"/>
              <a:t>Strong correlation between R117 80 and Aquaplaning visually noticeable (sorted on R117 80)</a:t>
            </a:r>
          </a:p>
        </p:txBody>
      </p:sp>
      <p:sp>
        <p:nvSpPr>
          <p:cNvPr id="3" name="Titre 2">
            <a:extLst>
              <a:ext uri="{FF2B5EF4-FFF2-40B4-BE49-F238E27FC236}">
                <a16:creationId xmlns:a16="http://schemas.microsoft.com/office/drawing/2014/main" id="{A7B1A360-E196-4FCB-B0B4-232C9AD810BB}"/>
              </a:ext>
            </a:extLst>
          </p:cNvPr>
          <p:cNvSpPr>
            <a:spLocks noGrp="1"/>
          </p:cNvSpPr>
          <p:nvPr>
            <p:ph type="title"/>
          </p:nvPr>
        </p:nvSpPr>
        <p:spPr/>
        <p:txBody>
          <a:bodyPr/>
          <a:lstStyle/>
          <a:p>
            <a:r>
              <a:rPr lang="en-US" dirty="0"/>
              <a:t>Tests results -  Visualization</a:t>
            </a:r>
          </a:p>
        </p:txBody>
      </p:sp>
      <p:sp>
        <p:nvSpPr>
          <p:cNvPr id="8" name="Espace réservé du pied de page 7">
            <a:extLst>
              <a:ext uri="{FF2B5EF4-FFF2-40B4-BE49-F238E27FC236}">
                <a16:creationId xmlns:a16="http://schemas.microsoft.com/office/drawing/2014/main" id="{F8271D7D-0053-4F65-98CB-9C21041F0E30}"/>
              </a:ext>
            </a:extLst>
          </p:cNvPr>
          <p:cNvSpPr>
            <a:spLocks noGrp="1"/>
          </p:cNvSpPr>
          <p:nvPr>
            <p:ph type="ftr" sz="quarter" idx="11"/>
          </p:nvPr>
        </p:nvSpPr>
        <p:spPr/>
        <p:txBody>
          <a:bodyPr/>
          <a:lstStyle/>
          <a:p>
            <a:r>
              <a:rPr lang="en-GB" kern="0"/>
              <a:t>ACEA Tyre Performance Study</a:t>
            </a:r>
            <a:endParaRPr lang="fr-FR" kern="0" dirty="0"/>
          </a:p>
        </p:txBody>
      </p:sp>
      <p:graphicFrame>
        <p:nvGraphicFramePr>
          <p:cNvPr id="9" name="Objet 8">
            <a:extLst>
              <a:ext uri="{FF2B5EF4-FFF2-40B4-BE49-F238E27FC236}">
                <a16:creationId xmlns:a16="http://schemas.microsoft.com/office/drawing/2014/main" id="{5385CE3D-08A4-42AA-81B0-0D2478CE911E}"/>
              </a:ext>
            </a:extLst>
          </p:cNvPr>
          <p:cNvGraphicFramePr>
            <a:graphicFrameLocks noChangeAspect="1"/>
          </p:cNvGraphicFramePr>
          <p:nvPr/>
        </p:nvGraphicFramePr>
        <p:xfrm>
          <a:off x="627063" y="1785938"/>
          <a:ext cx="10772775" cy="4448175"/>
        </p:xfrm>
        <a:graphic>
          <a:graphicData uri="http://schemas.openxmlformats.org/presentationml/2006/ole">
            <mc:AlternateContent xmlns:mc="http://schemas.openxmlformats.org/markup-compatibility/2006">
              <mc:Choice xmlns:v="urn:schemas-microsoft-com:vml" Requires="v">
                <p:oleObj spid="_x0000_s3184" name="Worksheet" r:id="rId3" imgW="10772727" imgH="4447978" progId="Excel.Sheet.12">
                  <p:embed/>
                </p:oleObj>
              </mc:Choice>
              <mc:Fallback>
                <p:oleObj name="Worksheet" r:id="rId3" imgW="10772727" imgH="4447978" progId="Excel.Sheet.12">
                  <p:embed/>
                  <p:pic>
                    <p:nvPicPr>
                      <p:cNvPr id="9" name="Objet 8">
                        <a:extLst>
                          <a:ext uri="{FF2B5EF4-FFF2-40B4-BE49-F238E27FC236}">
                            <a16:creationId xmlns:a16="http://schemas.microsoft.com/office/drawing/2014/main" id="{5385CE3D-08A4-42AA-81B0-0D2478CE911E}"/>
                          </a:ext>
                        </a:extLst>
                      </p:cNvPr>
                      <p:cNvPicPr/>
                      <p:nvPr/>
                    </p:nvPicPr>
                    <p:blipFill>
                      <a:blip r:embed="rId4"/>
                      <a:stretch>
                        <a:fillRect/>
                      </a:stretch>
                    </p:blipFill>
                    <p:spPr>
                      <a:xfrm>
                        <a:off x="627063" y="1785938"/>
                        <a:ext cx="10772775" cy="4448175"/>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F59E877E-2A9F-4A27-AC50-1500FF7DDAE2}"/>
              </a:ext>
            </a:extLst>
          </p:cNvPr>
          <p:cNvSpPr/>
          <p:nvPr/>
        </p:nvSpPr>
        <p:spPr>
          <a:xfrm>
            <a:off x="2361000" y="2394000"/>
            <a:ext cx="630000" cy="382475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A1D22C7-49F4-45BB-9128-1EFFDCC44EAF}"/>
              </a:ext>
            </a:extLst>
          </p:cNvPr>
          <p:cNvSpPr/>
          <p:nvPr/>
        </p:nvSpPr>
        <p:spPr>
          <a:xfrm>
            <a:off x="7761000" y="1989000"/>
            <a:ext cx="1471276" cy="424577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space réservé de la date 3">
            <a:extLst>
              <a:ext uri="{FF2B5EF4-FFF2-40B4-BE49-F238E27FC236}">
                <a16:creationId xmlns:a16="http://schemas.microsoft.com/office/drawing/2014/main" id="{659147BF-8C89-42C6-803C-7D845CDEEF74}"/>
              </a:ext>
            </a:extLst>
          </p:cNvPr>
          <p:cNvSpPr>
            <a:spLocks noGrp="1"/>
          </p:cNvSpPr>
          <p:nvPr>
            <p:ph type="dt" sz="half" idx="10"/>
          </p:nvPr>
        </p:nvSpPr>
        <p:spPr>
          <a:xfrm>
            <a:off x="0" y="6520260"/>
            <a:ext cx="1295467" cy="365125"/>
          </a:xfrm>
        </p:spPr>
        <p:txBody>
          <a:bodyPr/>
          <a:lstStyle/>
          <a:p>
            <a:r>
              <a:rPr lang="fr-FR" kern="0"/>
              <a:t>12/09/2019</a:t>
            </a:r>
            <a:endParaRPr lang="fr-FR" kern="0" dirty="0"/>
          </a:p>
        </p:txBody>
      </p:sp>
    </p:spTree>
    <p:extLst>
      <p:ext uri="{BB962C8B-B14F-4D97-AF65-F5344CB8AC3E}">
        <p14:creationId xmlns:p14="http://schemas.microsoft.com/office/powerpoint/2010/main" val="287391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a:t>Multidimensional Analysis - </a:t>
            </a:r>
            <a:r>
              <a:rPr lang="fr-FR" dirty="0"/>
              <a:t>Axis</a:t>
            </a:r>
          </a:p>
        </p:txBody>
      </p:sp>
      <p:pic>
        <p:nvPicPr>
          <p:cNvPr id="11" name="Image 10">
            <a:extLst>
              <a:ext uri="{FF2B5EF4-FFF2-40B4-BE49-F238E27FC236}">
                <a16:creationId xmlns:a16="http://schemas.microsoft.com/office/drawing/2014/main" id="{0306D17D-8446-4F95-9703-FF5CC249246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2841" y="72008"/>
            <a:ext cx="2622799" cy="404664"/>
          </a:xfrm>
          <a:prstGeom prst="rect">
            <a:avLst/>
          </a:prstGeom>
        </p:spPr>
      </p:pic>
      <p:pic>
        <p:nvPicPr>
          <p:cNvPr id="9" name="Image 8">
            <a:extLst>
              <a:ext uri="{FF2B5EF4-FFF2-40B4-BE49-F238E27FC236}">
                <a16:creationId xmlns:a16="http://schemas.microsoft.com/office/drawing/2014/main" id="{CB2ADEF0-0571-4B4F-A49A-D7E9E5F5D4D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266000" y="1449000"/>
            <a:ext cx="4258333" cy="4725000"/>
          </a:xfrm>
          <a:prstGeom prst="rect">
            <a:avLst/>
          </a:prstGeom>
        </p:spPr>
      </p:pic>
      <p:sp>
        <p:nvSpPr>
          <p:cNvPr id="2" name="ZoneTexte 1">
            <a:extLst>
              <a:ext uri="{FF2B5EF4-FFF2-40B4-BE49-F238E27FC236}">
                <a16:creationId xmlns:a16="http://schemas.microsoft.com/office/drawing/2014/main" id="{18ED70F7-D6F3-497E-A1C2-6C7E592831C4}"/>
              </a:ext>
            </a:extLst>
          </p:cNvPr>
          <p:cNvSpPr txBox="1"/>
          <p:nvPr/>
        </p:nvSpPr>
        <p:spPr>
          <a:xfrm>
            <a:off x="9251156" y="1809240"/>
            <a:ext cx="2804148" cy="584775"/>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solidFill>
                  <a:schemeClr val="tx1">
                    <a:lumMod val="50000"/>
                    <a:lumOff val="50000"/>
                  </a:schemeClr>
                </a:solidFill>
                <a:latin typeface="Century Gothic" pitchFamily="34" charset="0"/>
                <a:cs typeface="Arial" pitchFamily="34" charset="0"/>
              </a:rPr>
              <a:t>The first 3 axis represent </a:t>
            </a:r>
            <a:r>
              <a:rPr lang="en-US" sz="1600" dirty="0">
                <a:solidFill>
                  <a:schemeClr val="tx1">
                    <a:lumMod val="50000"/>
                    <a:lumOff val="50000"/>
                  </a:schemeClr>
                </a:solidFill>
                <a:highlight>
                  <a:srgbClr val="FFFF00"/>
                </a:highlight>
                <a:latin typeface="Century Gothic" pitchFamily="34" charset="0"/>
                <a:cs typeface="Arial" pitchFamily="34" charset="0"/>
              </a:rPr>
              <a:t>88 %</a:t>
            </a:r>
            <a:r>
              <a:rPr lang="en-US" sz="1600" dirty="0">
                <a:solidFill>
                  <a:schemeClr val="tx1">
                    <a:lumMod val="50000"/>
                    <a:lumOff val="50000"/>
                  </a:schemeClr>
                </a:solidFill>
                <a:latin typeface="Century Gothic" pitchFamily="34" charset="0"/>
                <a:cs typeface="Arial" pitchFamily="34" charset="0"/>
              </a:rPr>
              <a:t> cumulative inertia</a:t>
            </a:r>
          </a:p>
        </p:txBody>
      </p:sp>
      <p:sp>
        <p:nvSpPr>
          <p:cNvPr id="10" name="Espace réservé du contenu 1">
            <a:extLst>
              <a:ext uri="{FF2B5EF4-FFF2-40B4-BE49-F238E27FC236}">
                <a16:creationId xmlns:a16="http://schemas.microsoft.com/office/drawing/2014/main" id="{D292DF0D-1CC2-4D92-B426-A4CF6CB8717E}"/>
              </a:ext>
            </a:extLst>
          </p:cNvPr>
          <p:cNvSpPr txBox="1">
            <a:spLocks/>
          </p:cNvSpPr>
          <p:nvPr/>
        </p:nvSpPr>
        <p:spPr>
          <a:xfrm>
            <a:off x="136696" y="1406714"/>
            <a:ext cx="7070295" cy="4725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10000"/>
              <a:buFontTx/>
              <a:buBlip>
                <a:blip r:embed="rId5"/>
              </a:buBlip>
              <a:defRPr sz="1800" b="1" kern="1200">
                <a:solidFill>
                  <a:schemeClr val="tx1">
                    <a:lumMod val="50000"/>
                    <a:lumOff val="50000"/>
                  </a:schemeClr>
                </a:solidFill>
                <a:latin typeface="Century Gothic" pitchFamily="34" charset="0"/>
                <a:ea typeface="+mn-ea"/>
                <a:cs typeface="Arial" pitchFamily="34" charset="0"/>
              </a:defRPr>
            </a:lvl1pPr>
            <a:lvl2pPr marL="742950" indent="-285750" algn="l" defTabSz="914400" rtl="0" eaLnBrk="1" latinLnBrk="0" hangingPunct="1">
              <a:spcBef>
                <a:spcPct val="20000"/>
              </a:spcBef>
              <a:buFontTx/>
              <a:buBlip>
                <a:blip r:embed="rId5"/>
              </a:buBlip>
              <a:defRPr sz="1600" kern="1200">
                <a:solidFill>
                  <a:schemeClr val="tx1">
                    <a:lumMod val="50000"/>
                    <a:lumOff val="50000"/>
                  </a:schemeClr>
                </a:solidFill>
                <a:latin typeface="Century Gothic" pitchFamily="34" charset="0"/>
                <a:ea typeface="+mn-ea"/>
                <a:cs typeface="Arial" pitchFamily="34" charset="0"/>
              </a:defRPr>
            </a:lvl2pPr>
            <a:lvl3pPr marL="1143000" indent="-228600" algn="l" defTabSz="914400" rtl="0" eaLnBrk="1" latinLnBrk="0" hangingPunct="1">
              <a:spcBef>
                <a:spcPct val="20000"/>
              </a:spcBef>
              <a:buSzPct val="80000"/>
              <a:buFont typeface="Century Gothic" panose="020B0502020202020204" pitchFamily="34" charset="0"/>
              <a:buChar char="−"/>
              <a:defRPr sz="1400" kern="1200">
                <a:solidFill>
                  <a:schemeClr val="tx1">
                    <a:lumMod val="50000"/>
                    <a:lumOff val="50000"/>
                  </a:schemeClr>
                </a:solidFill>
                <a:latin typeface="Century Gothic" pitchFamily="34" charset="0"/>
                <a:ea typeface="+mn-ea"/>
                <a:cs typeface="Arial" pitchFamily="34" charset="0"/>
              </a:defRPr>
            </a:lvl3pPr>
            <a:lvl4pPr marL="1600200" indent="-228600" algn="l" defTabSz="914400" rtl="0" eaLnBrk="1" latinLnBrk="0" hangingPunct="1">
              <a:spcBef>
                <a:spcPct val="20000"/>
              </a:spcBef>
              <a:buSzPct val="80000"/>
              <a:buFont typeface="Arial" panose="020B0604020202020204" pitchFamily="34" charset="0"/>
              <a:buChar char="•"/>
              <a:defRPr sz="1400" kern="1200">
                <a:solidFill>
                  <a:schemeClr val="tx1">
                    <a:lumMod val="50000"/>
                    <a:lumOff val="50000"/>
                  </a:schemeClr>
                </a:solidFill>
                <a:latin typeface="Century Gothic" pitchFamily="34" charset="0"/>
                <a:ea typeface="+mn-ea"/>
                <a:cs typeface="Arial" pitchFamily="34" charset="0"/>
              </a:defRPr>
            </a:lvl4pPr>
            <a:lvl5pPr marL="2057400" indent="-228600" algn="l" defTabSz="914400" rtl="0" eaLnBrk="1" latinLnBrk="0" hangingPunct="1">
              <a:spcBef>
                <a:spcPct val="20000"/>
              </a:spcBef>
              <a:buFont typeface="Century Gothic" panose="020B0502020202020204" pitchFamily="34" charset="0"/>
              <a:buChar char="□"/>
              <a:defRPr lang="fr-FR" sz="1400" kern="1200" baseline="0" dirty="0" smtClean="0">
                <a:solidFill>
                  <a:schemeClr val="tx1">
                    <a:lumMod val="50000"/>
                    <a:lumOff val="50000"/>
                  </a:schemeClr>
                </a:solidFill>
                <a:latin typeface="Century Gothic" pitchFamily="34" charset="0"/>
                <a:ea typeface="+mn-ea"/>
                <a:cs typeface="Arial" pitchFamily="34" charset="0"/>
              </a:defRPr>
            </a:lvl5pPr>
            <a:lvl6pPr marL="2514600" indent="-228600" algn="l" defTabSz="914400" rtl="0" eaLnBrk="1" latinLnBrk="0" hangingPunct="1">
              <a:spcBef>
                <a:spcPct val="20000"/>
              </a:spcBef>
              <a:buFont typeface="Wingdings" panose="05000000000000000000" pitchFamily="2" charset="2"/>
              <a:buChar char="§"/>
              <a:defRPr lang="fr-FR" sz="1400" kern="1200" baseline="0" dirty="0" smtClean="0">
                <a:solidFill>
                  <a:schemeClr val="tx1">
                    <a:lumMod val="50000"/>
                    <a:lumOff val="50000"/>
                  </a:schemeClr>
                </a:solidFill>
                <a:latin typeface="Century Gothic"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lang="fr-FR" sz="1400" kern="1200" baseline="0" dirty="0" smtClean="0">
                <a:solidFill>
                  <a:schemeClr val="tx1">
                    <a:lumMod val="50000"/>
                    <a:lumOff val="50000"/>
                  </a:schemeClr>
                </a:solidFill>
                <a:latin typeface="Century Gothic" pitchFamily="34" charset="0"/>
                <a:ea typeface="+mn-ea"/>
                <a:cs typeface="Arial" pitchFamily="34" charset="0"/>
              </a:defRPr>
            </a:lvl7pPr>
            <a:lvl8pPr marL="3429000" indent="-228600" algn="l" defTabSz="914400" rtl="0" eaLnBrk="1" latinLnBrk="0" hangingPunct="1">
              <a:spcBef>
                <a:spcPct val="20000"/>
              </a:spcBef>
              <a:buFont typeface="Arial" pitchFamily="34" charset="0"/>
              <a:buChar char="•"/>
              <a:defRPr lang="fr-FR" sz="1400" kern="1200" baseline="0" dirty="0" smtClean="0">
                <a:solidFill>
                  <a:schemeClr val="tx1">
                    <a:lumMod val="50000"/>
                    <a:lumOff val="50000"/>
                  </a:schemeClr>
                </a:solidFill>
                <a:latin typeface="Century Gothic" pitchFamily="34" charset="0"/>
                <a:ea typeface="+mn-ea"/>
                <a:cs typeface="Arial" pitchFamily="34" charset="0"/>
              </a:defRPr>
            </a:lvl8pPr>
            <a:lvl9pPr marL="3676650" marR="0" indent="-114300" algn="l" defTabSz="914400" rtl="0" eaLnBrk="1" fontAlgn="auto" latinLnBrk="0" hangingPunct="1">
              <a:lnSpc>
                <a:spcPct val="100000"/>
              </a:lnSpc>
              <a:spcBef>
                <a:spcPct val="20000"/>
              </a:spcBef>
              <a:spcAft>
                <a:spcPts val="0"/>
              </a:spcAft>
              <a:buClrTx/>
              <a:buSzTx/>
              <a:buFont typeface="Arial" pitchFamily="34" charset="0"/>
              <a:buChar char="•"/>
              <a:tabLst/>
              <a:defRPr lang="fr-FR" sz="1400" kern="1200" baseline="0" dirty="0" smtClean="0">
                <a:solidFill>
                  <a:schemeClr val="tx1">
                    <a:lumMod val="50000"/>
                    <a:lumOff val="50000"/>
                  </a:schemeClr>
                </a:solidFill>
                <a:latin typeface="Century Gothic" pitchFamily="34" charset="0"/>
                <a:ea typeface="+mn-ea"/>
                <a:cs typeface="Arial" pitchFamily="34" charset="0"/>
              </a:defRPr>
            </a:lvl9pPr>
          </a:lstStyle>
          <a:p>
            <a:r>
              <a:rPr lang="en-US" dirty="0"/>
              <a:t>Principal Component Analysis (PCA)</a:t>
            </a:r>
          </a:p>
          <a:p>
            <a:pPr lvl="1"/>
            <a:r>
              <a:rPr lang="en-US" b="1" dirty="0"/>
              <a:t>Reduce the 8 studied characteristics </a:t>
            </a:r>
            <a:r>
              <a:rPr lang="en-US" dirty="0"/>
              <a:t>(Rolling Resistance, Wet Grip, Flat Track 80%, Flat Track 50%, Dry Grip unladen, Dry Grip laden, Longitudinal &amp; Lateral Aquaplaning) </a:t>
            </a:r>
            <a:r>
              <a:rPr lang="en-US" b="1" dirty="0"/>
              <a:t>to 3 variables </a:t>
            </a:r>
          </a:p>
          <a:p>
            <a:pPr marL="457200" lvl="1" indent="0">
              <a:buNone/>
            </a:pPr>
            <a:endParaRPr lang="en-US" dirty="0"/>
          </a:p>
          <a:p>
            <a:pPr>
              <a:buFont typeface="Wingdings" panose="05000000000000000000" pitchFamily="2" charset="2"/>
              <a:buChar char="Ø"/>
            </a:pPr>
            <a:endParaRPr lang="en-US" sz="1200" dirty="0"/>
          </a:p>
        </p:txBody>
      </p:sp>
      <p:sp>
        <p:nvSpPr>
          <p:cNvPr id="12" name="Espace réservé du pied de page 11">
            <a:extLst>
              <a:ext uri="{FF2B5EF4-FFF2-40B4-BE49-F238E27FC236}">
                <a16:creationId xmlns:a16="http://schemas.microsoft.com/office/drawing/2014/main" id="{D032BACF-634A-4ADB-BB1E-90FF6B15B026}"/>
              </a:ext>
            </a:extLst>
          </p:cNvPr>
          <p:cNvSpPr>
            <a:spLocks noGrp="1"/>
          </p:cNvSpPr>
          <p:nvPr>
            <p:ph type="ftr" sz="quarter" idx="11"/>
          </p:nvPr>
        </p:nvSpPr>
        <p:spPr/>
        <p:txBody>
          <a:bodyPr/>
          <a:lstStyle/>
          <a:p>
            <a:r>
              <a:rPr lang="en-GB" kern="0"/>
              <a:t>ACEA Tyre Performance Study</a:t>
            </a:r>
            <a:endParaRPr lang="fr-FR" kern="0" dirty="0"/>
          </a:p>
        </p:txBody>
      </p:sp>
      <p:sp>
        <p:nvSpPr>
          <p:cNvPr id="4" name="Ellipse 3">
            <a:extLst>
              <a:ext uri="{FF2B5EF4-FFF2-40B4-BE49-F238E27FC236}">
                <a16:creationId xmlns:a16="http://schemas.microsoft.com/office/drawing/2014/main" id="{F9A613B1-BD50-4B4E-A9A7-60E567E4498D}"/>
              </a:ext>
            </a:extLst>
          </p:cNvPr>
          <p:cNvSpPr/>
          <p:nvPr/>
        </p:nvSpPr>
        <p:spPr>
          <a:xfrm>
            <a:off x="8931000" y="1809240"/>
            <a:ext cx="315000" cy="315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llipse 12">
            <a:extLst>
              <a:ext uri="{FF2B5EF4-FFF2-40B4-BE49-F238E27FC236}">
                <a16:creationId xmlns:a16="http://schemas.microsoft.com/office/drawing/2014/main" id="{14C1007E-0EAC-4DE0-9134-953860BF6A3D}"/>
              </a:ext>
            </a:extLst>
          </p:cNvPr>
          <p:cNvSpPr/>
          <p:nvPr/>
        </p:nvSpPr>
        <p:spPr>
          <a:xfrm>
            <a:off x="8438075" y="2378414"/>
            <a:ext cx="315000" cy="315000"/>
          </a:xfrm>
          <a:prstGeom prst="ellipse">
            <a:avLst/>
          </a:prstGeom>
          <a:no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ZoneTexte 13">
            <a:extLst>
              <a:ext uri="{FF2B5EF4-FFF2-40B4-BE49-F238E27FC236}">
                <a16:creationId xmlns:a16="http://schemas.microsoft.com/office/drawing/2014/main" id="{1DA37696-3B53-4046-BB7B-DB69A62E3B32}"/>
              </a:ext>
            </a:extLst>
          </p:cNvPr>
          <p:cNvSpPr txBox="1"/>
          <p:nvPr/>
        </p:nvSpPr>
        <p:spPr>
          <a:xfrm>
            <a:off x="8736019" y="2354860"/>
            <a:ext cx="2804148" cy="338554"/>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solidFill>
                  <a:schemeClr val="tx1">
                    <a:lumMod val="50000"/>
                    <a:lumOff val="50000"/>
                  </a:schemeClr>
                </a:solidFill>
                <a:latin typeface="Century Gothic" pitchFamily="34" charset="0"/>
                <a:cs typeface="Arial" pitchFamily="34" charset="0"/>
              </a:rPr>
              <a:t>The first 2 </a:t>
            </a:r>
            <a:r>
              <a:rPr lang="en-US" sz="1600" dirty="0">
                <a:solidFill>
                  <a:schemeClr val="tx1">
                    <a:lumMod val="50000"/>
                    <a:lumOff val="50000"/>
                  </a:schemeClr>
                </a:solidFill>
                <a:highlight>
                  <a:srgbClr val="00FFFF"/>
                </a:highlight>
                <a:latin typeface="Century Gothic" pitchFamily="34" charset="0"/>
                <a:cs typeface="Arial" pitchFamily="34" charset="0"/>
              </a:rPr>
              <a:t>68 %</a:t>
            </a:r>
          </a:p>
        </p:txBody>
      </p:sp>
      <p:pic>
        <p:nvPicPr>
          <p:cNvPr id="7" name="Image 6">
            <a:extLst>
              <a:ext uri="{FF2B5EF4-FFF2-40B4-BE49-F238E27FC236}">
                <a16:creationId xmlns:a16="http://schemas.microsoft.com/office/drawing/2014/main" id="{90C0E4D9-A50E-4B42-ADB9-5FFE9A06B06A}"/>
              </a:ext>
            </a:extLst>
          </p:cNvPr>
          <p:cNvPicPr>
            <a:picLocks noChangeAspect="1"/>
          </p:cNvPicPr>
          <p:nvPr/>
        </p:nvPicPr>
        <p:blipFill rotWithShape="1">
          <a:blip r:embed="rId6" cstate="email">
            <a:clrChange>
              <a:clrFrom>
                <a:srgbClr val="FEFEFE"/>
              </a:clrFrom>
              <a:clrTo>
                <a:srgbClr val="FEFEFE">
                  <a:alpha val="0"/>
                </a:srgbClr>
              </a:clrTo>
            </a:clrChange>
            <a:extLst>
              <a:ext uri="{28A0092B-C50C-407E-A947-70E740481C1C}">
                <a14:useLocalDpi xmlns:a14="http://schemas.microsoft.com/office/drawing/2010/main"/>
              </a:ext>
            </a:extLst>
          </a:blip>
          <a:srcRect b="1950"/>
          <a:stretch/>
        </p:blipFill>
        <p:spPr>
          <a:xfrm>
            <a:off x="1005216" y="2799000"/>
            <a:ext cx="4685784" cy="3322374"/>
          </a:xfrm>
          <a:prstGeom prst="rect">
            <a:avLst/>
          </a:prstGeom>
        </p:spPr>
      </p:pic>
      <p:sp>
        <p:nvSpPr>
          <p:cNvPr id="31" name="ZoneTexte 30">
            <a:extLst>
              <a:ext uri="{FF2B5EF4-FFF2-40B4-BE49-F238E27FC236}">
                <a16:creationId xmlns:a16="http://schemas.microsoft.com/office/drawing/2014/main" id="{B5BB8AAF-3A85-4509-90E9-228182A9F134}"/>
              </a:ext>
            </a:extLst>
          </p:cNvPr>
          <p:cNvSpPr txBox="1"/>
          <p:nvPr/>
        </p:nvSpPr>
        <p:spPr>
          <a:xfrm>
            <a:off x="7500029" y="1732295"/>
            <a:ext cx="900000" cy="338554"/>
          </a:xfrm>
          <a:prstGeom prst="rect">
            <a:avLst/>
          </a:prstGeom>
          <a:noFill/>
        </p:spPr>
        <p:txBody>
          <a:bodyPr wrap="square" rtlCol="0">
            <a:spAutoFit/>
          </a:bodyPr>
          <a:lstStyle/>
          <a:p>
            <a:r>
              <a:rPr lang="en-US" sz="1600" b="1" dirty="0"/>
              <a:t>0.88 -</a:t>
            </a:r>
          </a:p>
        </p:txBody>
      </p:sp>
      <p:sp>
        <p:nvSpPr>
          <p:cNvPr id="32" name="ZoneTexte 31">
            <a:extLst>
              <a:ext uri="{FF2B5EF4-FFF2-40B4-BE49-F238E27FC236}">
                <a16:creationId xmlns:a16="http://schemas.microsoft.com/office/drawing/2014/main" id="{A9B2D781-9EAE-4872-A4D2-F5F60F10B9E3}"/>
              </a:ext>
            </a:extLst>
          </p:cNvPr>
          <p:cNvSpPr txBox="1"/>
          <p:nvPr/>
        </p:nvSpPr>
        <p:spPr>
          <a:xfrm>
            <a:off x="8931000" y="4599000"/>
            <a:ext cx="900000" cy="584775"/>
          </a:xfrm>
          <a:prstGeom prst="rect">
            <a:avLst/>
          </a:prstGeom>
          <a:noFill/>
        </p:spPr>
        <p:txBody>
          <a:bodyPr wrap="square" rtlCol="0">
            <a:spAutoFit/>
          </a:bodyPr>
          <a:lstStyle/>
          <a:p>
            <a:r>
              <a:rPr lang="en-US" sz="1600" b="1" dirty="0"/>
              <a:t>|</a:t>
            </a:r>
          </a:p>
          <a:p>
            <a:r>
              <a:rPr lang="en-US" sz="1600" b="1" dirty="0"/>
              <a:t>3</a:t>
            </a:r>
          </a:p>
        </p:txBody>
      </p:sp>
      <p:cxnSp>
        <p:nvCxnSpPr>
          <p:cNvPr id="19" name="Connecteur droit avec flèche 18">
            <a:extLst>
              <a:ext uri="{FF2B5EF4-FFF2-40B4-BE49-F238E27FC236}">
                <a16:creationId xmlns:a16="http://schemas.microsoft.com/office/drawing/2014/main" id="{09E9537A-1E6B-414E-8FA7-1F4BC832C4B1}"/>
              </a:ext>
            </a:extLst>
          </p:cNvPr>
          <p:cNvCxnSpPr>
            <a:cxnSpLocks/>
          </p:cNvCxnSpPr>
          <p:nvPr/>
        </p:nvCxnSpPr>
        <p:spPr>
          <a:xfrm flipH="1" flipV="1">
            <a:off x="2091000" y="4374000"/>
            <a:ext cx="1426703" cy="73973"/>
          </a:xfrm>
          <a:prstGeom prst="straightConnector1">
            <a:avLst/>
          </a:prstGeom>
          <a:ln w="38100">
            <a:solidFill>
              <a:srgbClr val="FF5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A65E74A5-81C7-403B-BCDF-1C9F2A1895CB}"/>
              </a:ext>
            </a:extLst>
          </p:cNvPr>
          <p:cNvCxnSpPr>
            <a:cxnSpLocks/>
          </p:cNvCxnSpPr>
          <p:nvPr/>
        </p:nvCxnSpPr>
        <p:spPr>
          <a:xfrm flipV="1">
            <a:off x="3517704" y="4134918"/>
            <a:ext cx="398382" cy="313056"/>
          </a:xfrm>
          <a:prstGeom prst="straightConnector1">
            <a:avLst/>
          </a:prstGeom>
          <a:ln w="38100">
            <a:solidFill>
              <a:srgbClr val="FF5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B02B6D6E-3154-471A-AF4B-91126688D0A3}"/>
              </a:ext>
            </a:extLst>
          </p:cNvPr>
          <p:cNvCxnSpPr>
            <a:cxnSpLocks/>
          </p:cNvCxnSpPr>
          <p:nvPr/>
        </p:nvCxnSpPr>
        <p:spPr>
          <a:xfrm flipV="1">
            <a:off x="3517703" y="3249000"/>
            <a:ext cx="0" cy="1198974"/>
          </a:xfrm>
          <a:prstGeom prst="straightConnector1">
            <a:avLst/>
          </a:prstGeom>
          <a:ln w="38100">
            <a:solidFill>
              <a:srgbClr val="FF5050"/>
            </a:solidFill>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A743D56F-31F2-4AD5-8107-0C14305EBCFF}"/>
              </a:ext>
            </a:extLst>
          </p:cNvPr>
          <p:cNvSpPr txBox="1"/>
          <p:nvPr/>
        </p:nvSpPr>
        <p:spPr>
          <a:xfrm>
            <a:off x="1872587" y="4363660"/>
            <a:ext cx="436826" cy="369332"/>
          </a:xfrm>
          <a:prstGeom prst="rect">
            <a:avLst/>
          </a:prstGeom>
          <a:noFill/>
        </p:spPr>
        <p:txBody>
          <a:bodyPr wrap="square" rtlCol="0">
            <a:spAutoFit/>
          </a:bodyPr>
          <a:lstStyle/>
          <a:p>
            <a:r>
              <a:rPr lang="fr-FR" dirty="0">
                <a:solidFill>
                  <a:srgbClr val="FF0000"/>
                </a:solidFill>
              </a:rPr>
              <a:t>2</a:t>
            </a:r>
          </a:p>
        </p:txBody>
      </p:sp>
      <p:sp>
        <p:nvSpPr>
          <p:cNvPr id="23" name="ZoneTexte 22">
            <a:extLst>
              <a:ext uri="{FF2B5EF4-FFF2-40B4-BE49-F238E27FC236}">
                <a16:creationId xmlns:a16="http://schemas.microsoft.com/office/drawing/2014/main" id="{6710572F-64EB-4E40-81CA-863D658B4D83}"/>
              </a:ext>
            </a:extLst>
          </p:cNvPr>
          <p:cNvSpPr txBox="1"/>
          <p:nvPr/>
        </p:nvSpPr>
        <p:spPr>
          <a:xfrm>
            <a:off x="3949113" y="3796503"/>
            <a:ext cx="436826" cy="369332"/>
          </a:xfrm>
          <a:prstGeom prst="rect">
            <a:avLst/>
          </a:prstGeom>
          <a:noFill/>
        </p:spPr>
        <p:txBody>
          <a:bodyPr wrap="square" rtlCol="0">
            <a:spAutoFit/>
          </a:bodyPr>
          <a:lstStyle/>
          <a:p>
            <a:r>
              <a:rPr lang="fr-FR" dirty="0">
                <a:solidFill>
                  <a:srgbClr val="FF0000"/>
                </a:solidFill>
              </a:rPr>
              <a:t>1</a:t>
            </a:r>
          </a:p>
        </p:txBody>
      </p:sp>
      <p:sp>
        <p:nvSpPr>
          <p:cNvPr id="24" name="ZoneTexte 23">
            <a:extLst>
              <a:ext uri="{FF2B5EF4-FFF2-40B4-BE49-F238E27FC236}">
                <a16:creationId xmlns:a16="http://schemas.microsoft.com/office/drawing/2014/main" id="{5826157E-5C03-4120-AC0C-DF485537AA59}"/>
              </a:ext>
            </a:extLst>
          </p:cNvPr>
          <p:cNvSpPr txBox="1"/>
          <p:nvPr/>
        </p:nvSpPr>
        <p:spPr>
          <a:xfrm>
            <a:off x="3261000" y="2969668"/>
            <a:ext cx="360562" cy="369332"/>
          </a:xfrm>
          <a:prstGeom prst="rect">
            <a:avLst/>
          </a:prstGeom>
          <a:noFill/>
        </p:spPr>
        <p:txBody>
          <a:bodyPr wrap="square" rtlCol="0">
            <a:spAutoFit/>
          </a:bodyPr>
          <a:lstStyle/>
          <a:p>
            <a:r>
              <a:rPr lang="fr-FR" dirty="0">
                <a:solidFill>
                  <a:srgbClr val="FF0000"/>
                </a:solidFill>
              </a:rPr>
              <a:t>3</a:t>
            </a:r>
          </a:p>
        </p:txBody>
      </p:sp>
      <p:sp>
        <p:nvSpPr>
          <p:cNvPr id="25" name="Espace réservé de la date 3">
            <a:extLst>
              <a:ext uri="{FF2B5EF4-FFF2-40B4-BE49-F238E27FC236}">
                <a16:creationId xmlns:a16="http://schemas.microsoft.com/office/drawing/2014/main" id="{524B7FFA-33A1-4E1A-9F7A-9E5231E00043}"/>
              </a:ext>
            </a:extLst>
          </p:cNvPr>
          <p:cNvSpPr>
            <a:spLocks noGrp="1"/>
          </p:cNvSpPr>
          <p:nvPr>
            <p:ph type="dt" sz="half" idx="10"/>
          </p:nvPr>
        </p:nvSpPr>
        <p:spPr>
          <a:xfrm>
            <a:off x="0" y="6520260"/>
            <a:ext cx="1295467" cy="365125"/>
          </a:xfrm>
        </p:spPr>
        <p:txBody>
          <a:bodyPr/>
          <a:lstStyle/>
          <a:p>
            <a:r>
              <a:rPr lang="fr-FR" kern="0"/>
              <a:t>12/09/2019</a:t>
            </a:r>
            <a:endParaRPr lang="fr-FR" kern="0" dirty="0"/>
          </a:p>
        </p:txBody>
      </p:sp>
    </p:spTree>
    <p:extLst>
      <p:ext uri="{BB962C8B-B14F-4D97-AF65-F5344CB8AC3E}">
        <p14:creationId xmlns:p14="http://schemas.microsoft.com/office/powerpoint/2010/main" val="183444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pPr algn="ctr"/>
            <a:r>
              <a:rPr lang="en-US" dirty="0"/>
              <a:t>1 - Literature Study</a:t>
            </a:r>
          </a:p>
        </p:txBody>
      </p:sp>
      <p:pic>
        <p:nvPicPr>
          <p:cNvPr id="6" name="Image 5">
            <a:extLst>
              <a:ext uri="{FF2B5EF4-FFF2-40B4-BE49-F238E27FC236}">
                <a16:creationId xmlns:a16="http://schemas.microsoft.com/office/drawing/2014/main" id="{C5F9CE85-3E3E-4A61-95FB-C35AFBD1CF0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44624"/>
            <a:ext cx="12191999" cy="2959164"/>
          </a:xfrm>
          <a:prstGeom prst="rect">
            <a:avLst/>
          </a:prstGeom>
        </p:spPr>
      </p:pic>
    </p:spTree>
    <p:extLst>
      <p:ext uri="{BB962C8B-B14F-4D97-AF65-F5344CB8AC3E}">
        <p14:creationId xmlns:p14="http://schemas.microsoft.com/office/powerpoint/2010/main" val="3730106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a:t>2D representation</a:t>
            </a:r>
            <a:endParaRPr lang="fr-FR" dirty="0"/>
          </a:p>
        </p:txBody>
      </p:sp>
      <p:pic>
        <p:nvPicPr>
          <p:cNvPr id="11" name="Image 10">
            <a:extLst>
              <a:ext uri="{FF2B5EF4-FFF2-40B4-BE49-F238E27FC236}">
                <a16:creationId xmlns:a16="http://schemas.microsoft.com/office/drawing/2014/main" id="{0306D17D-8446-4F95-9703-FF5CC249246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2841" y="72008"/>
            <a:ext cx="2622799" cy="404664"/>
          </a:xfrm>
          <a:prstGeom prst="rect">
            <a:avLst/>
          </a:prstGeom>
        </p:spPr>
      </p:pic>
      <p:pic>
        <p:nvPicPr>
          <p:cNvPr id="2" name="Image 1">
            <a:extLst>
              <a:ext uri="{FF2B5EF4-FFF2-40B4-BE49-F238E27FC236}">
                <a16:creationId xmlns:a16="http://schemas.microsoft.com/office/drawing/2014/main" id="{5AB42B76-06D8-4A10-8853-D8B9E0D2DFA7}"/>
              </a:ext>
            </a:extLst>
          </p:cNvPr>
          <p:cNvPicPr>
            <a:picLocks noChangeAspect="1"/>
          </p:cNvPicPr>
          <p:nvPr/>
        </p:nvPicPr>
        <p:blipFill rotWithShape="1">
          <a:blip r:embed="rId4" cstate="email">
            <a:grayscl/>
            <a:extLst>
              <a:ext uri="{28A0092B-C50C-407E-A947-70E740481C1C}">
                <a14:useLocalDpi xmlns:a14="http://schemas.microsoft.com/office/drawing/2010/main"/>
              </a:ext>
            </a:extLst>
          </a:blip>
          <a:srcRect/>
          <a:stretch/>
        </p:blipFill>
        <p:spPr>
          <a:xfrm>
            <a:off x="6464479" y="1476380"/>
            <a:ext cx="5300588" cy="3905240"/>
          </a:xfrm>
          <a:prstGeom prst="rect">
            <a:avLst/>
          </a:prstGeom>
        </p:spPr>
      </p:pic>
      <p:sp>
        <p:nvSpPr>
          <p:cNvPr id="5" name="Espace réservé du pied de page 4">
            <a:extLst>
              <a:ext uri="{FF2B5EF4-FFF2-40B4-BE49-F238E27FC236}">
                <a16:creationId xmlns:a16="http://schemas.microsoft.com/office/drawing/2014/main" id="{BE2B0236-B9DF-4CE6-A1CD-EBD1294BAF52}"/>
              </a:ext>
            </a:extLst>
          </p:cNvPr>
          <p:cNvSpPr>
            <a:spLocks noGrp="1"/>
          </p:cNvSpPr>
          <p:nvPr>
            <p:ph type="ftr" sz="quarter" idx="11"/>
          </p:nvPr>
        </p:nvSpPr>
        <p:spPr/>
        <p:txBody>
          <a:bodyPr/>
          <a:lstStyle/>
          <a:p>
            <a:r>
              <a:rPr lang="en-GB" kern="0"/>
              <a:t>ACEA Tyre Performance Study</a:t>
            </a:r>
            <a:endParaRPr lang="fr-FR" kern="0" dirty="0"/>
          </a:p>
        </p:txBody>
      </p:sp>
      <p:sp>
        <p:nvSpPr>
          <p:cNvPr id="15" name="Espace réservé de la date 3">
            <a:extLst>
              <a:ext uri="{FF2B5EF4-FFF2-40B4-BE49-F238E27FC236}">
                <a16:creationId xmlns:a16="http://schemas.microsoft.com/office/drawing/2014/main" id="{F9B2DDAF-2C50-4FF7-8127-22D53DF15879}"/>
              </a:ext>
            </a:extLst>
          </p:cNvPr>
          <p:cNvSpPr>
            <a:spLocks noGrp="1"/>
          </p:cNvSpPr>
          <p:nvPr>
            <p:ph type="dt" sz="half" idx="10"/>
          </p:nvPr>
        </p:nvSpPr>
        <p:spPr>
          <a:xfrm>
            <a:off x="0" y="6520260"/>
            <a:ext cx="1295467" cy="365125"/>
          </a:xfrm>
        </p:spPr>
        <p:txBody>
          <a:bodyPr/>
          <a:lstStyle/>
          <a:p>
            <a:r>
              <a:rPr lang="fr-FR" kern="0"/>
              <a:t>12/09/2019</a:t>
            </a:r>
            <a:endParaRPr lang="fr-FR" kern="0" dirty="0"/>
          </a:p>
        </p:txBody>
      </p:sp>
      <p:sp>
        <p:nvSpPr>
          <p:cNvPr id="18" name="Espace réservé du contenu 1">
            <a:extLst>
              <a:ext uri="{FF2B5EF4-FFF2-40B4-BE49-F238E27FC236}">
                <a16:creationId xmlns:a16="http://schemas.microsoft.com/office/drawing/2014/main" id="{80B40368-64B5-41E0-8143-9FCC7BD3D1CD}"/>
              </a:ext>
            </a:extLst>
          </p:cNvPr>
          <p:cNvSpPr>
            <a:spLocks noGrp="1"/>
          </p:cNvSpPr>
          <p:nvPr>
            <p:ph idx="1"/>
          </p:nvPr>
        </p:nvSpPr>
        <p:spPr>
          <a:xfrm>
            <a:off x="431373" y="1412776"/>
            <a:ext cx="5349628" cy="4536505"/>
          </a:xfrm>
        </p:spPr>
        <p:txBody>
          <a:bodyPr>
            <a:normAutofit/>
          </a:bodyPr>
          <a:lstStyle/>
          <a:p>
            <a:r>
              <a:rPr lang="en-US" dirty="0"/>
              <a:t>In the 2D representation : </a:t>
            </a:r>
          </a:p>
          <a:p>
            <a:pPr lvl="1" algn="just"/>
            <a:r>
              <a:rPr lang="en-GB" sz="2000" dirty="0"/>
              <a:t>The </a:t>
            </a:r>
            <a:r>
              <a:rPr lang="en-GB" sz="2000" b="1" dirty="0"/>
              <a:t>bigger the letters</a:t>
            </a:r>
            <a:r>
              <a:rPr lang="en-GB" sz="2000" dirty="0"/>
              <a:t>, the </a:t>
            </a:r>
            <a:r>
              <a:rPr lang="en-GB" sz="2000" b="1" dirty="0"/>
              <a:t>more</a:t>
            </a:r>
            <a:r>
              <a:rPr lang="en-GB" sz="2000" dirty="0"/>
              <a:t> the </a:t>
            </a:r>
            <a:r>
              <a:rPr lang="en-GB" sz="2000" b="1" dirty="0"/>
              <a:t>axis</a:t>
            </a:r>
            <a:r>
              <a:rPr lang="en-GB" sz="2000" dirty="0"/>
              <a:t> is </a:t>
            </a:r>
            <a:r>
              <a:rPr lang="en-GB" sz="2000" b="1" dirty="0"/>
              <a:t>driven</a:t>
            </a:r>
            <a:r>
              <a:rPr lang="en-GB" sz="2000" dirty="0"/>
              <a:t> by the </a:t>
            </a:r>
            <a:r>
              <a:rPr lang="en-GB" sz="2000" b="1" dirty="0"/>
              <a:t>tyre</a:t>
            </a:r>
            <a:r>
              <a:rPr lang="en-GB" sz="2000" dirty="0"/>
              <a:t> in comparison to the others for this 16 tyres sample</a:t>
            </a:r>
          </a:p>
          <a:p>
            <a:pPr lvl="1"/>
            <a:endParaRPr lang="en-GB" sz="2000" dirty="0"/>
          </a:p>
          <a:p>
            <a:pPr lvl="1" algn="just"/>
            <a:r>
              <a:rPr lang="en-GB" sz="2000" dirty="0"/>
              <a:t>The </a:t>
            </a:r>
            <a:r>
              <a:rPr lang="en-GB" sz="2000" b="1" dirty="0"/>
              <a:t>smaller the letters</a:t>
            </a:r>
            <a:r>
              <a:rPr lang="en-GB" sz="2000" dirty="0"/>
              <a:t>, the </a:t>
            </a:r>
            <a:r>
              <a:rPr lang="en-GB" sz="2000" b="1" dirty="0"/>
              <a:t>less</a:t>
            </a:r>
            <a:r>
              <a:rPr lang="en-GB" sz="2000" dirty="0"/>
              <a:t> the </a:t>
            </a:r>
            <a:r>
              <a:rPr lang="en-GB" sz="2000" b="1" dirty="0"/>
              <a:t>axis</a:t>
            </a:r>
            <a:r>
              <a:rPr lang="en-GB" sz="2000" dirty="0"/>
              <a:t> is </a:t>
            </a:r>
            <a:r>
              <a:rPr lang="en-GB" sz="2000" b="1" dirty="0"/>
              <a:t>driven</a:t>
            </a:r>
            <a:r>
              <a:rPr lang="en-GB" sz="2000" dirty="0"/>
              <a:t> by this </a:t>
            </a:r>
            <a:r>
              <a:rPr lang="en-GB" sz="2000" b="1" dirty="0"/>
              <a:t>tyre</a:t>
            </a:r>
            <a:r>
              <a:rPr lang="en-GB" sz="2000" dirty="0"/>
              <a:t> in comparison to the others for this 16 tyres sample</a:t>
            </a:r>
          </a:p>
          <a:p>
            <a:pPr lvl="1"/>
            <a:endParaRPr lang="en-US" sz="2000" u="sng" dirty="0"/>
          </a:p>
        </p:txBody>
      </p:sp>
      <p:sp>
        <p:nvSpPr>
          <p:cNvPr id="8" name="Ellipse 7">
            <a:extLst>
              <a:ext uri="{FF2B5EF4-FFF2-40B4-BE49-F238E27FC236}">
                <a16:creationId xmlns:a16="http://schemas.microsoft.com/office/drawing/2014/main" id="{3C032288-D75B-4101-A4C1-3B3CE31BE629}"/>
              </a:ext>
            </a:extLst>
          </p:cNvPr>
          <p:cNvSpPr/>
          <p:nvPr/>
        </p:nvSpPr>
        <p:spPr>
          <a:xfrm>
            <a:off x="11181000" y="3879000"/>
            <a:ext cx="270000" cy="2872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Connecteur droit 6">
            <a:extLst>
              <a:ext uri="{FF2B5EF4-FFF2-40B4-BE49-F238E27FC236}">
                <a16:creationId xmlns:a16="http://schemas.microsoft.com/office/drawing/2014/main" id="{780451DD-DC3F-4B71-857E-A5200A0D0E3A}"/>
              </a:ext>
            </a:extLst>
          </p:cNvPr>
          <p:cNvCxnSpPr>
            <a:endCxn id="8" idx="2"/>
          </p:cNvCxnSpPr>
          <p:nvPr/>
        </p:nvCxnSpPr>
        <p:spPr>
          <a:xfrm>
            <a:off x="5781001" y="2349000"/>
            <a:ext cx="5399999" cy="167363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5BC9F972-D669-4B9D-A5E9-0DB79C06A775}"/>
              </a:ext>
            </a:extLst>
          </p:cNvPr>
          <p:cNvSpPr/>
          <p:nvPr/>
        </p:nvSpPr>
        <p:spPr>
          <a:xfrm>
            <a:off x="9830999" y="3951736"/>
            <a:ext cx="270000" cy="2872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onnecteur droit 13">
            <a:extLst>
              <a:ext uri="{FF2B5EF4-FFF2-40B4-BE49-F238E27FC236}">
                <a16:creationId xmlns:a16="http://schemas.microsoft.com/office/drawing/2014/main" id="{78023DC5-6EFE-4ABB-BBF0-7753B8C37CCA}"/>
              </a:ext>
            </a:extLst>
          </p:cNvPr>
          <p:cNvCxnSpPr>
            <a:cxnSpLocks/>
            <a:endCxn id="13" idx="2"/>
          </p:cNvCxnSpPr>
          <p:nvPr/>
        </p:nvCxnSpPr>
        <p:spPr>
          <a:xfrm>
            <a:off x="5727522" y="3879000"/>
            <a:ext cx="4103477" cy="216368"/>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2440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24F9007-8D4F-4A0F-B5FF-001A0447A1A4}"/>
              </a:ext>
            </a:extLst>
          </p:cNvPr>
          <p:cNvSpPr>
            <a:spLocks noGrp="1"/>
          </p:cNvSpPr>
          <p:nvPr>
            <p:ph idx="1"/>
          </p:nvPr>
        </p:nvSpPr>
        <p:spPr>
          <a:xfrm>
            <a:off x="431372" y="1412776"/>
            <a:ext cx="7475277" cy="4536505"/>
          </a:xfrm>
        </p:spPr>
        <p:txBody>
          <a:bodyPr>
            <a:normAutofit/>
          </a:bodyPr>
          <a:lstStyle/>
          <a:p>
            <a:r>
              <a:rPr lang="en-US" dirty="0"/>
              <a:t>Axis 1 </a:t>
            </a:r>
            <a:r>
              <a:rPr lang="en-US" b="0" dirty="0"/>
              <a:t>mainly represents </a:t>
            </a:r>
            <a:r>
              <a:rPr lang="en-US" dirty="0"/>
              <a:t>Wet Grip, Dry Grip, Lateral aquaplaning</a:t>
            </a:r>
          </a:p>
          <a:p>
            <a:pPr marL="0" indent="0">
              <a:buNone/>
            </a:pPr>
            <a:r>
              <a:rPr lang="en-US" sz="1400" b="0" dirty="0"/>
              <a:t>       To be noted that in axis 1 direction all tests performance improve</a:t>
            </a:r>
            <a:endParaRPr lang="en-US" b="0" dirty="0"/>
          </a:p>
          <a:p>
            <a:pPr marL="685800" lvl="1">
              <a:buFont typeface="Wingdings" panose="05000000000000000000" pitchFamily="2" charset="2"/>
              <a:buChar char="Ø"/>
            </a:pPr>
            <a:r>
              <a:rPr lang="en-US" sz="1800" b="0" dirty="0"/>
              <a:t>It is representative for</a:t>
            </a:r>
            <a:r>
              <a:rPr lang="en-US" sz="1800" dirty="0"/>
              <a:t> </a:t>
            </a:r>
            <a:r>
              <a:rPr lang="en-US" sz="1800" b="1" dirty="0"/>
              <a:t>Safety</a:t>
            </a:r>
          </a:p>
          <a:p>
            <a:pPr marL="0" indent="0">
              <a:buNone/>
            </a:pPr>
            <a:endParaRPr lang="en-US" sz="1600" dirty="0"/>
          </a:p>
          <a:p>
            <a:pPr marL="0" indent="0">
              <a:buNone/>
            </a:pPr>
            <a:endParaRPr lang="en-US" sz="1600" dirty="0"/>
          </a:p>
          <a:p>
            <a:r>
              <a:rPr lang="en-US" dirty="0"/>
              <a:t>Axis 2 </a:t>
            </a:r>
            <a:r>
              <a:rPr lang="en-US" b="0" dirty="0"/>
              <a:t>mainly represents </a:t>
            </a:r>
            <a:r>
              <a:rPr lang="en-US" dirty="0"/>
              <a:t>Flat Track</a:t>
            </a:r>
          </a:p>
          <a:p>
            <a:pPr marL="685800" lvl="1">
              <a:buFont typeface="Wingdings" panose="05000000000000000000" pitchFamily="2" charset="2"/>
              <a:buChar char="Ø"/>
            </a:pPr>
            <a:r>
              <a:rPr lang="en-US" sz="1800" dirty="0"/>
              <a:t>It is representative for </a:t>
            </a:r>
            <a:r>
              <a:rPr lang="en-US" sz="1800" b="1" dirty="0"/>
              <a:t>Handling</a:t>
            </a:r>
          </a:p>
          <a:p>
            <a:pPr marL="0" indent="0">
              <a:buNone/>
            </a:pPr>
            <a:endParaRPr lang="en-US" sz="1600" dirty="0"/>
          </a:p>
          <a:p>
            <a:pPr marL="0" indent="0">
              <a:buNone/>
            </a:pPr>
            <a:endParaRPr lang="en-US" sz="1600" dirty="0"/>
          </a:p>
          <a:p>
            <a:r>
              <a:rPr lang="en-US" dirty="0"/>
              <a:t>Axis 3 </a:t>
            </a:r>
            <a:r>
              <a:rPr lang="en-US" b="0" dirty="0"/>
              <a:t>mainly represents </a:t>
            </a:r>
            <a:r>
              <a:rPr lang="en-US" dirty="0"/>
              <a:t>Rolling Resistance </a:t>
            </a:r>
            <a:r>
              <a:rPr lang="en-US" b="0" dirty="0"/>
              <a:t>and </a:t>
            </a:r>
            <a:r>
              <a:rPr lang="en-US" dirty="0"/>
              <a:t>Longitudinal Aquaplaning</a:t>
            </a:r>
          </a:p>
          <a:p>
            <a:pPr marL="685800" lvl="1">
              <a:buFont typeface="Wingdings" panose="05000000000000000000" pitchFamily="2" charset="2"/>
              <a:buChar char="Ø"/>
            </a:pPr>
            <a:r>
              <a:rPr lang="en-US" sz="1800" dirty="0"/>
              <a:t>It is representative for </a:t>
            </a:r>
            <a:r>
              <a:rPr lang="en-US" sz="1800" b="1" dirty="0"/>
              <a:t>CO2 Emissions </a:t>
            </a:r>
            <a:r>
              <a:rPr lang="en-US" sz="1800" dirty="0"/>
              <a:t>because Rolling Resistance factor is the most important</a:t>
            </a:r>
          </a:p>
        </p:txBody>
      </p:sp>
      <p:sp>
        <p:nvSpPr>
          <p:cNvPr id="3" name="Titre 2">
            <a:extLst>
              <a:ext uri="{FF2B5EF4-FFF2-40B4-BE49-F238E27FC236}">
                <a16:creationId xmlns:a16="http://schemas.microsoft.com/office/drawing/2014/main" id="{377579BE-3311-406B-A427-DE2AF5125221}"/>
              </a:ext>
            </a:extLst>
          </p:cNvPr>
          <p:cNvSpPr>
            <a:spLocks noGrp="1"/>
          </p:cNvSpPr>
          <p:nvPr>
            <p:ph type="title"/>
          </p:nvPr>
        </p:nvSpPr>
        <p:spPr/>
        <p:txBody>
          <a:bodyPr/>
          <a:lstStyle/>
          <a:p>
            <a:r>
              <a:rPr lang="fr-FR" dirty="0"/>
              <a:t>Principal Component Analysis (PCA)</a:t>
            </a:r>
          </a:p>
        </p:txBody>
      </p:sp>
      <p:grpSp>
        <p:nvGrpSpPr>
          <p:cNvPr id="8" name="Groupe 7">
            <a:extLst>
              <a:ext uri="{FF2B5EF4-FFF2-40B4-BE49-F238E27FC236}">
                <a16:creationId xmlns:a16="http://schemas.microsoft.com/office/drawing/2014/main" id="{8E7B1D13-A911-4FE0-9F50-64BD7A0D8150}"/>
              </a:ext>
            </a:extLst>
          </p:cNvPr>
          <p:cNvGrpSpPr>
            <a:grpSpLocks noChangeAspect="1"/>
          </p:cNvGrpSpPr>
          <p:nvPr/>
        </p:nvGrpSpPr>
        <p:grpSpPr>
          <a:xfrm>
            <a:off x="7671000" y="1494000"/>
            <a:ext cx="4832217" cy="3826781"/>
            <a:chOff x="7688134" y="1670403"/>
            <a:chExt cx="4607217" cy="3648597"/>
          </a:xfrm>
        </p:grpSpPr>
        <p:sp>
          <p:nvSpPr>
            <p:cNvPr id="6" name="ZoneTexte 5">
              <a:extLst>
                <a:ext uri="{FF2B5EF4-FFF2-40B4-BE49-F238E27FC236}">
                  <a16:creationId xmlns:a16="http://schemas.microsoft.com/office/drawing/2014/main" id="{95AE5CC0-ED4D-40F2-98FD-6B6963C1ACE7}"/>
                </a:ext>
              </a:extLst>
            </p:cNvPr>
            <p:cNvSpPr txBox="1"/>
            <p:nvPr/>
          </p:nvSpPr>
          <p:spPr>
            <a:xfrm>
              <a:off x="7688134" y="1670403"/>
              <a:ext cx="4607217" cy="293446"/>
            </a:xfrm>
            <a:prstGeom prst="rect">
              <a:avLst/>
            </a:prstGeom>
            <a:noFill/>
          </p:spPr>
          <p:txBody>
            <a:bodyPr wrap="square" rtlCol="0">
              <a:spAutoFit/>
            </a:bodyPr>
            <a:lstStyle/>
            <a:p>
              <a:r>
                <a:rPr lang="en-US" sz="1400" b="1" dirty="0">
                  <a:solidFill>
                    <a:schemeClr val="tx1">
                      <a:lumMod val="50000"/>
                      <a:lumOff val="50000"/>
                    </a:schemeClr>
                  </a:solidFill>
                  <a:latin typeface="Century Gothic" pitchFamily="34" charset="0"/>
                  <a:cs typeface="Arial" pitchFamily="34" charset="0"/>
                </a:rPr>
                <a:t>Part of inertia</a:t>
              </a:r>
              <a:r>
                <a:rPr lang="en-US" sz="1400" dirty="0">
                  <a:solidFill>
                    <a:schemeClr val="tx1">
                      <a:lumMod val="50000"/>
                      <a:lumOff val="50000"/>
                    </a:schemeClr>
                  </a:solidFill>
                  <a:latin typeface="Century Gothic" pitchFamily="34" charset="0"/>
                  <a:cs typeface="Arial" pitchFamily="34" charset="0"/>
                </a:rPr>
                <a:t>	   47%	  21%	20%</a:t>
              </a:r>
            </a:p>
          </p:txBody>
        </p:sp>
        <p:pic>
          <p:nvPicPr>
            <p:cNvPr id="7" name="Image 6">
              <a:extLst>
                <a:ext uri="{FF2B5EF4-FFF2-40B4-BE49-F238E27FC236}">
                  <a16:creationId xmlns:a16="http://schemas.microsoft.com/office/drawing/2014/main" id="{A41AB414-23E0-43E3-A8EF-02506CF343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8783" y="1978180"/>
              <a:ext cx="4199442" cy="3340820"/>
            </a:xfrm>
            <a:prstGeom prst="rect">
              <a:avLst/>
            </a:prstGeom>
          </p:spPr>
        </p:pic>
      </p:grpSp>
      <p:sp>
        <p:nvSpPr>
          <p:cNvPr id="10" name="Espace réservé du pied de page 9">
            <a:extLst>
              <a:ext uri="{FF2B5EF4-FFF2-40B4-BE49-F238E27FC236}">
                <a16:creationId xmlns:a16="http://schemas.microsoft.com/office/drawing/2014/main" id="{AE388434-B214-4E21-880C-25E2F38D704B}"/>
              </a:ext>
            </a:extLst>
          </p:cNvPr>
          <p:cNvSpPr>
            <a:spLocks noGrp="1"/>
          </p:cNvSpPr>
          <p:nvPr>
            <p:ph type="ftr" sz="quarter" idx="11"/>
          </p:nvPr>
        </p:nvSpPr>
        <p:spPr/>
        <p:txBody>
          <a:bodyPr/>
          <a:lstStyle/>
          <a:p>
            <a:r>
              <a:rPr lang="en-GB" kern="0"/>
              <a:t>ACEA Tyre Performance Study</a:t>
            </a:r>
            <a:endParaRPr lang="fr-FR" kern="0" dirty="0"/>
          </a:p>
        </p:txBody>
      </p:sp>
      <p:sp>
        <p:nvSpPr>
          <p:cNvPr id="11" name="Espace réservé de la date 3">
            <a:extLst>
              <a:ext uri="{FF2B5EF4-FFF2-40B4-BE49-F238E27FC236}">
                <a16:creationId xmlns:a16="http://schemas.microsoft.com/office/drawing/2014/main" id="{3E64D99E-8EC4-4565-B55E-FDFB11B8B0D7}"/>
              </a:ext>
            </a:extLst>
          </p:cNvPr>
          <p:cNvSpPr>
            <a:spLocks noGrp="1"/>
          </p:cNvSpPr>
          <p:nvPr>
            <p:ph type="dt" sz="half" idx="10"/>
          </p:nvPr>
        </p:nvSpPr>
        <p:spPr>
          <a:xfrm>
            <a:off x="0" y="6520260"/>
            <a:ext cx="1295467" cy="365125"/>
          </a:xfrm>
        </p:spPr>
        <p:txBody>
          <a:bodyPr/>
          <a:lstStyle/>
          <a:p>
            <a:r>
              <a:rPr lang="fr-FR" kern="0"/>
              <a:t>12/09/2019</a:t>
            </a:r>
            <a:endParaRPr lang="fr-FR" kern="0" dirty="0"/>
          </a:p>
        </p:txBody>
      </p:sp>
    </p:spTree>
    <p:extLst>
      <p:ext uri="{BB962C8B-B14F-4D97-AF65-F5344CB8AC3E}">
        <p14:creationId xmlns:p14="http://schemas.microsoft.com/office/powerpoint/2010/main" val="88954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PCA </a:t>
            </a:r>
            <a:r>
              <a:rPr lang="en-US" dirty="0"/>
              <a:t>Results </a:t>
            </a:r>
            <a:r>
              <a:rPr lang="en-US" dirty="0">
                <a:solidFill>
                  <a:schemeClr val="tx1">
                    <a:lumMod val="50000"/>
                    <a:lumOff val="50000"/>
                  </a:schemeClr>
                </a:solidFill>
              </a:rPr>
              <a:t>(1</a:t>
            </a:r>
            <a:r>
              <a:rPr lang="en-US" baseline="30000" dirty="0">
                <a:solidFill>
                  <a:schemeClr val="tx1">
                    <a:lumMod val="50000"/>
                    <a:lumOff val="50000"/>
                  </a:schemeClr>
                </a:solidFill>
              </a:rPr>
              <a:t>st</a:t>
            </a:r>
            <a:r>
              <a:rPr lang="en-US" dirty="0">
                <a:solidFill>
                  <a:schemeClr val="tx1">
                    <a:lumMod val="50000"/>
                    <a:lumOff val="50000"/>
                  </a:schemeClr>
                </a:solidFill>
              </a:rPr>
              <a:t> axis)</a:t>
            </a:r>
            <a:endParaRPr lang="en-US" dirty="0"/>
          </a:p>
        </p:txBody>
      </p:sp>
      <p:pic>
        <p:nvPicPr>
          <p:cNvPr id="11" name="Image 10">
            <a:extLst>
              <a:ext uri="{FF2B5EF4-FFF2-40B4-BE49-F238E27FC236}">
                <a16:creationId xmlns:a16="http://schemas.microsoft.com/office/drawing/2014/main" id="{0306D17D-8446-4F95-9703-FF5CC249246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2841" y="72008"/>
            <a:ext cx="2622799" cy="404664"/>
          </a:xfrm>
          <a:prstGeom prst="rect">
            <a:avLst/>
          </a:prstGeom>
        </p:spPr>
      </p:pic>
      <p:sp>
        <p:nvSpPr>
          <p:cNvPr id="17" name="Espace réservé du contenu 1">
            <a:extLst>
              <a:ext uri="{FF2B5EF4-FFF2-40B4-BE49-F238E27FC236}">
                <a16:creationId xmlns:a16="http://schemas.microsoft.com/office/drawing/2014/main" id="{5ED34B13-DD06-4525-ADC6-74182E1A3F1E}"/>
              </a:ext>
            </a:extLst>
          </p:cNvPr>
          <p:cNvSpPr>
            <a:spLocks noGrp="1"/>
          </p:cNvSpPr>
          <p:nvPr>
            <p:ph idx="1"/>
          </p:nvPr>
        </p:nvSpPr>
        <p:spPr>
          <a:xfrm>
            <a:off x="431372" y="1412495"/>
            <a:ext cx="7738352" cy="4536505"/>
          </a:xfrm>
        </p:spPr>
        <p:txBody>
          <a:bodyPr>
            <a:normAutofit/>
          </a:bodyPr>
          <a:lstStyle/>
          <a:p>
            <a:r>
              <a:rPr lang="en-US" dirty="0"/>
              <a:t>R117_80 vs Axis 1 Safety</a:t>
            </a:r>
          </a:p>
          <a:p>
            <a:pPr marL="0" indent="0">
              <a:buNone/>
            </a:pPr>
            <a:endParaRPr lang="fr-FR" dirty="0"/>
          </a:p>
        </p:txBody>
      </p:sp>
      <p:sp>
        <p:nvSpPr>
          <p:cNvPr id="19" name="Espace réservé du pied de page 18">
            <a:extLst>
              <a:ext uri="{FF2B5EF4-FFF2-40B4-BE49-F238E27FC236}">
                <a16:creationId xmlns:a16="http://schemas.microsoft.com/office/drawing/2014/main" id="{CE1814A3-B2EA-4927-B69E-E1A6C5090473}"/>
              </a:ext>
            </a:extLst>
          </p:cNvPr>
          <p:cNvSpPr>
            <a:spLocks noGrp="1"/>
          </p:cNvSpPr>
          <p:nvPr>
            <p:ph type="ftr" sz="quarter" idx="11"/>
          </p:nvPr>
        </p:nvSpPr>
        <p:spPr/>
        <p:txBody>
          <a:bodyPr/>
          <a:lstStyle/>
          <a:p>
            <a:r>
              <a:rPr lang="en-GB" kern="0"/>
              <a:t>ACEA Tyre Performance Study</a:t>
            </a:r>
            <a:endParaRPr lang="fr-FR" kern="0" dirty="0"/>
          </a:p>
        </p:txBody>
      </p:sp>
      <p:grpSp>
        <p:nvGrpSpPr>
          <p:cNvPr id="2" name="Groupe 1">
            <a:extLst>
              <a:ext uri="{FF2B5EF4-FFF2-40B4-BE49-F238E27FC236}">
                <a16:creationId xmlns:a16="http://schemas.microsoft.com/office/drawing/2014/main" id="{18D49C8A-2F66-4620-A03F-EDF1DE8FDF35}"/>
              </a:ext>
            </a:extLst>
          </p:cNvPr>
          <p:cNvGrpSpPr>
            <a:grpSpLocks noChangeAspect="1"/>
          </p:cNvGrpSpPr>
          <p:nvPr/>
        </p:nvGrpSpPr>
        <p:grpSpPr>
          <a:xfrm>
            <a:off x="431372" y="1584000"/>
            <a:ext cx="5092769" cy="4077872"/>
            <a:chOff x="741000" y="2916735"/>
            <a:chExt cx="4443217" cy="3557764"/>
          </a:xfrm>
        </p:grpSpPr>
        <p:pic>
          <p:nvPicPr>
            <p:cNvPr id="8" name="Image 7">
              <a:extLst>
                <a:ext uri="{FF2B5EF4-FFF2-40B4-BE49-F238E27FC236}">
                  <a16:creationId xmlns:a16="http://schemas.microsoft.com/office/drawing/2014/main" id="{13FFA310-EC38-4AB9-B06E-29D8F1477E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27186" y="3189234"/>
              <a:ext cx="3798256" cy="2840476"/>
            </a:xfrm>
            <a:prstGeom prst="rect">
              <a:avLst/>
            </a:prstGeom>
          </p:spPr>
        </p:pic>
        <p:sp>
          <p:nvSpPr>
            <p:cNvPr id="23" name="ZoneTexte 22">
              <a:extLst>
                <a:ext uri="{FF2B5EF4-FFF2-40B4-BE49-F238E27FC236}">
                  <a16:creationId xmlns:a16="http://schemas.microsoft.com/office/drawing/2014/main" id="{E9396FCC-4078-4983-8F75-B902183DFBAF}"/>
                </a:ext>
              </a:extLst>
            </p:cNvPr>
            <p:cNvSpPr txBox="1"/>
            <p:nvPr/>
          </p:nvSpPr>
          <p:spPr>
            <a:xfrm>
              <a:off x="2222276" y="6028223"/>
              <a:ext cx="1949005" cy="446276"/>
            </a:xfrm>
            <a:prstGeom prst="rect">
              <a:avLst/>
            </a:prstGeom>
            <a:noFill/>
          </p:spPr>
          <p:txBody>
            <a:bodyPr wrap="square" rtlCol="0">
              <a:spAutoFit/>
            </a:bodyPr>
            <a:lstStyle/>
            <a:p>
              <a:pPr algn="ctr"/>
              <a:r>
                <a:rPr lang="en-US" sz="2300" dirty="0">
                  <a:solidFill>
                    <a:schemeClr val="tx1">
                      <a:lumMod val="50000"/>
                      <a:lumOff val="50000"/>
                    </a:schemeClr>
                  </a:solidFill>
                  <a:latin typeface="Century Gothic" pitchFamily="34" charset="0"/>
                  <a:cs typeface="Arial" pitchFamily="34" charset="0"/>
                </a:rPr>
                <a:t>Axis 1 Safety</a:t>
              </a:r>
            </a:p>
          </p:txBody>
        </p:sp>
        <p:sp>
          <p:nvSpPr>
            <p:cNvPr id="24" name="ZoneTexte 23">
              <a:extLst>
                <a:ext uri="{FF2B5EF4-FFF2-40B4-BE49-F238E27FC236}">
                  <a16:creationId xmlns:a16="http://schemas.microsoft.com/office/drawing/2014/main" id="{46C4458C-C081-4C57-BC9C-93CEBEFE78BF}"/>
                </a:ext>
              </a:extLst>
            </p:cNvPr>
            <p:cNvSpPr txBox="1"/>
            <p:nvPr/>
          </p:nvSpPr>
          <p:spPr>
            <a:xfrm rot="16200000">
              <a:off x="326320" y="4248680"/>
              <a:ext cx="1275636" cy="446276"/>
            </a:xfrm>
            <a:prstGeom prst="rect">
              <a:avLst/>
            </a:prstGeom>
            <a:noFill/>
          </p:spPr>
          <p:txBody>
            <a:bodyPr wrap="square" rtlCol="0">
              <a:spAutoFit/>
            </a:bodyPr>
            <a:lstStyle/>
            <a:p>
              <a:pPr algn="ctr"/>
              <a:r>
                <a:rPr lang="fr-FR" sz="2300" dirty="0">
                  <a:solidFill>
                    <a:schemeClr val="tx1">
                      <a:lumMod val="50000"/>
                      <a:lumOff val="50000"/>
                    </a:schemeClr>
                  </a:solidFill>
                  <a:latin typeface="Century Gothic" pitchFamily="34" charset="0"/>
                  <a:cs typeface="Arial" pitchFamily="34" charset="0"/>
                </a:rPr>
                <a:t>R117 80</a:t>
              </a:r>
            </a:p>
          </p:txBody>
        </p:sp>
        <p:sp>
          <p:nvSpPr>
            <p:cNvPr id="25" name="ZoneTexte 24">
              <a:extLst>
                <a:ext uri="{FF2B5EF4-FFF2-40B4-BE49-F238E27FC236}">
                  <a16:creationId xmlns:a16="http://schemas.microsoft.com/office/drawing/2014/main" id="{8D5F4B35-DA92-40CD-BB3E-5463F4BEB80B}"/>
                </a:ext>
              </a:extLst>
            </p:cNvPr>
            <p:cNvSpPr txBox="1"/>
            <p:nvPr/>
          </p:nvSpPr>
          <p:spPr>
            <a:xfrm>
              <a:off x="4382276" y="6016660"/>
              <a:ext cx="801941" cy="338554"/>
            </a:xfrm>
            <a:prstGeom prst="rect">
              <a:avLst/>
            </a:prstGeom>
            <a:noFill/>
          </p:spPr>
          <p:txBody>
            <a:bodyPr wrap="square" rtlCol="0">
              <a:spAutoFit/>
            </a:bodyPr>
            <a:lstStyle/>
            <a:p>
              <a:r>
                <a:rPr lang="en-US" sz="1600" dirty="0">
                  <a:solidFill>
                    <a:schemeClr val="tx1">
                      <a:lumMod val="50000"/>
                      <a:lumOff val="50000"/>
                    </a:schemeClr>
                  </a:solidFill>
                  <a:latin typeface="Century Gothic" pitchFamily="34" charset="0"/>
                  <a:cs typeface="Arial" pitchFamily="34" charset="0"/>
                </a:rPr>
                <a:t>Safer</a:t>
              </a:r>
            </a:p>
          </p:txBody>
        </p:sp>
        <p:sp>
          <p:nvSpPr>
            <p:cNvPr id="26" name="ZoneTexte 25">
              <a:extLst>
                <a:ext uri="{FF2B5EF4-FFF2-40B4-BE49-F238E27FC236}">
                  <a16:creationId xmlns:a16="http://schemas.microsoft.com/office/drawing/2014/main" id="{81CE10F1-FC33-4637-9C36-46ECE60C5457}"/>
                </a:ext>
              </a:extLst>
            </p:cNvPr>
            <p:cNvSpPr txBox="1"/>
            <p:nvPr/>
          </p:nvSpPr>
          <p:spPr>
            <a:xfrm>
              <a:off x="1155768" y="6039000"/>
              <a:ext cx="1201508" cy="338554"/>
            </a:xfrm>
            <a:prstGeom prst="rect">
              <a:avLst/>
            </a:prstGeom>
            <a:noFill/>
          </p:spPr>
          <p:txBody>
            <a:bodyPr wrap="square" rtlCol="0">
              <a:spAutoFit/>
            </a:bodyPr>
            <a:lstStyle/>
            <a:p>
              <a:r>
                <a:rPr lang="en-US" sz="1600" dirty="0">
                  <a:solidFill>
                    <a:schemeClr val="tx1">
                      <a:lumMod val="50000"/>
                      <a:lumOff val="50000"/>
                    </a:schemeClr>
                  </a:solidFill>
                  <a:latin typeface="Century Gothic" pitchFamily="34" charset="0"/>
                  <a:cs typeface="Arial" pitchFamily="34" charset="0"/>
                </a:rPr>
                <a:t>Less safe</a:t>
              </a:r>
            </a:p>
          </p:txBody>
        </p:sp>
        <p:sp>
          <p:nvSpPr>
            <p:cNvPr id="27" name="ZoneTexte 26">
              <a:extLst>
                <a:ext uri="{FF2B5EF4-FFF2-40B4-BE49-F238E27FC236}">
                  <a16:creationId xmlns:a16="http://schemas.microsoft.com/office/drawing/2014/main" id="{0F21C66E-4BA9-4630-A230-7A5F182A7CC5}"/>
                </a:ext>
              </a:extLst>
            </p:cNvPr>
            <p:cNvSpPr txBox="1"/>
            <p:nvPr/>
          </p:nvSpPr>
          <p:spPr>
            <a:xfrm rot="16200000">
              <a:off x="500346" y="5347112"/>
              <a:ext cx="1035305" cy="338554"/>
            </a:xfrm>
            <a:prstGeom prst="rect">
              <a:avLst/>
            </a:prstGeom>
            <a:noFill/>
          </p:spPr>
          <p:txBody>
            <a:bodyPr wrap="square" rtlCol="0">
              <a:spAutoFit/>
            </a:bodyPr>
            <a:lstStyle/>
            <a:p>
              <a:r>
                <a:rPr lang="en-US" sz="1600" dirty="0">
                  <a:solidFill>
                    <a:schemeClr val="tx1">
                      <a:lumMod val="50000"/>
                      <a:lumOff val="50000"/>
                    </a:schemeClr>
                  </a:solidFill>
                  <a:latin typeface="Century Gothic" pitchFamily="34" charset="0"/>
                  <a:cs typeface="Arial" pitchFamily="34" charset="0"/>
                </a:rPr>
                <a:t>quieter</a:t>
              </a:r>
            </a:p>
          </p:txBody>
        </p:sp>
        <p:sp>
          <p:nvSpPr>
            <p:cNvPr id="28" name="ZoneTexte 27">
              <a:extLst>
                <a:ext uri="{FF2B5EF4-FFF2-40B4-BE49-F238E27FC236}">
                  <a16:creationId xmlns:a16="http://schemas.microsoft.com/office/drawing/2014/main" id="{4B0744A4-F06A-42F4-8C90-BB2A44D9F975}"/>
                </a:ext>
              </a:extLst>
            </p:cNvPr>
            <p:cNvSpPr txBox="1"/>
            <p:nvPr/>
          </p:nvSpPr>
          <p:spPr>
            <a:xfrm rot="16200000">
              <a:off x="559367" y="3206090"/>
              <a:ext cx="917264" cy="338554"/>
            </a:xfrm>
            <a:prstGeom prst="rect">
              <a:avLst/>
            </a:prstGeom>
            <a:noFill/>
          </p:spPr>
          <p:txBody>
            <a:bodyPr wrap="square" rtlCol="0">
              <a:spAutoFit/>
            </a:bodyPr>
            <a:lstStyle/>
            <a:p>
              <a:r>
                <a:rPr lang="en-US" sz="1600" dirty="0">
                  <a:solidFill>
                    <a:schemeClr val="tx1">
                      <a:lumMod val="50000"/>
                      <a:lumOff val="50000"/>
                    </a:schemeClr>
                  </a:solidFill>
                  <a:latin typeface="Century Gothic" pitchFamily="34" charset="0"/>
                  <a:cs typeface="Arial" pitchFamily="34" charset="0"/>
                </a:rPr>
                <a:t>noisier</a:t>
              </a:r>
            </a:p>
          </p:txBody>
        </p:sp>
      </p:grpSp>
      <p:sp>
        <p:nvSpPr>
          <p:cNvPr id="82" name="ZoneTexte 12">
            <a:extLst>
              <a:ext uri="{FF2B5EF4-FFF2-40B4-BE49-F238E27FC236}">
                <a16:creationId xmlns:a16="http://schemas.microsoft.com/office/drawing/2014/main" id="{E40DAFEF-F08C-436D-AF54-50802F32E081}"/>
              </a:ext>
            </a:extLst>
          </p:cNvPr>
          <p:cNvSpPr txBox="1"/>
          <p:nvPr/>
        </p:nvSpPr>
        <p:spPr>
          <a:xfrm>
            <a:off x="5357208" y="5385165"/>
            <a:ext cx="7128792" cy="338554"/>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a:lstStyle>
          <a:p>
            <a:r>
              <a:rPr lang="en-US" sz="1600" dirty="0">
                <a:solidFill>
                  <a:schemeClr val="tx1">
                    <a:lumMod val="50000"/>
                    <a:lumOff val="50000"/>
                  </a:schemeClr>
                </a:solidFill>
                <a:latin typeface="Century Gothic" pitchFamily="34" charset="0"/>
                <a:cs typeface="Arial" pitchFamily="34" charset="0"/>
              </a:rPr>
              <a:t>Axis 1 mainly controlled by Wet Grip, Dry Grip, Lateral aquaplaning</a:t>
            </a:r>
          </a:p>
        </p:txBody>
      </p:sp>
      <p:sp>
        <p:nvSpPr>
          <p:cNvPr id="83" name="Rectangle 82">
            <a:extLst>
              <a:ext uri="{FF2B5EF4-FFF2-40B4-BE49-F238E27FC236}">
                <a16:creationId xmlns:a16="http://schemas.microsoft.com/office/drawing/2014/main" id="{A2FF550D-24EC-4FAC-B14B-670E32273622}"/>
              </a:ext>
            </a:extLst>
          </p:cNvPr>
          <p:cNvSpPr/>
          <p:nvPr/>
        </p:nvSpPr>
        <p:spPr>
          <a:xfrm>
            <a:off x="8091054" y="5455167"/>
            <a:ext cx="4039839" cy="243158"/>
          </a:xfrm>
          <a:prstGeom prst="rect">
            <a:avLst/>
          </a:prstGeom>
          <a:solidFill>
            <a:srgbClr val="66FF66">
              <a:alpha val="3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sv-SE" dirty="0"/>
          </a:p>
        </p:txBody>
      </p:sp>
      <p:sp>
        <p:nvSpPr>
          <p:cNvPr id="85" name="Arrow: Down 3">
            <a:extLst>
              <a:ext uri="{FF2B5EF4-FFF2-40B4-BE49-F238E27FC236}">
                <a16:creationId xmlns:a16="http://schemas.microsoft.com/office/drawing/2014/main" id="{85FB448E-F0B5-4F9F-B191-CEA754FCA18B}"/>
              </a:ext>
            </a:extLst>
          </p:cNvPr>
          <p:cNvSpPr/>
          <p:nvPr/>
        </p:nvSpPr>
        <p:spPr>
          <a:xfrm rot="10800000">
            <a:off x="8923721" y="4907082"/>
            <a:ext cx="433683" cy="478083"/>
          </a:xfrm>
          <a:prstGeom prst="downArrow">
            <a:avLst/>
          </a:prstGeom>
          <a:solidFill>
            <a:srgbClr val="66FF66"/>
          </a:solidFill>
          <a:ln>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sv-SE"/>
          </a:p>
        </p:txBody>
      </p:sp>
      <p:pic>
        <p:nvPicPr>
          <p:cNvPr id="86" name="Image 85">
            <a:extLst>
              <a:ext uri="{FF2B5EF4-FFF2-40B4-BE49-F238E27FC236}">
                <a16:creationId xmlns:a16="http://schemas.microsoft.com/office/drawing/2014/main" id="{C4F3C995-3F9E-43E2-9CCE-A78EB979D0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11000" y="2080745"/>
            <a:ext cx="3484626" cy="2772156"/>
          </a:xfrm>
          <a:prstGeom prst="rect">
            <a:avLst/>
          </a:prstGeom>
        </p:spPr>
      </p:pic>
      <p:sp>
        <p:nvSpPr>
          <p:cNvPr id="20" name="Espace réservé de la date 3">
            <a:extLst>
              <a:ext uri="{FF2B5EF4-FFF2-40B4-BE49-F238E27FC236}">
                <a16:creationId xmlns:a16="http://schemas.microsoft.com/office/drawing/2014/main" id="{33CCD358-C24C-44CF-A636-BC98B51B3E97}"/>
              </a:ext>
            </a:extLst>
          </p:cNvPr>
          <p:cNvSpPr>
            <a:spLocks noGrp="1"/>
          </p:cNvSpPr>
          <p:nvPr>
            <p:ph type="dt" sz="half" idx="10"/>
          </p:nvPr>
        </p:nvSpPr>
        <p:spPr>
          <a:xfrm>
            <a:off x="0" y="6520260"/>
            <a:ext cx="1295467" cy="365125"/>
          </a:xfrm>
        </p:spPr>
        <p:txBody>
          <a:bodyPr/>
          <a:lstStyle/>
          <a:p>
            <a:r>
              <a:rPr lang="fr-FR" kern="0"/>
              <a:t>12/09/2019</a:t>
            </a:r>
            <a:endParaRPr lang="fr-FR" kern="0" dirty="0"/>
          </a:p>
        </p:txBody>
      </p:sp>
    </p:spTree>
    <p:extLst>
      <p:ext uri="{BB962C8B-B14F-4D97-AF65-F5344CB8AC3E}">
        <p14:creationId xmlns:p14="http://schemas.microsoft.com/office/powerpoint/2010/main" val="216765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a:solidFill>
                  <a:schemeClr val="tx1">
                    <a:lumMod val="50000"/>
                    <a:lumOff val="50000"/>
                  </a:schemeClr>
                </a:solidFill>
              </a:rPr>
              <a:t>Interpretations (1</a:t>
            </a:r>
            <a:r>
              <a:rPr lang="en-US" baseline="30000" dirty="0">
                <a:solidFill>
                  <a:schemeClr val="tx1">
                    <a:lumMod val="50000"/>
                    <a:lumOff val="50000"/>
                  </a:schemeClr>
                </a:solidFill>
              </a:rPr>
              <a:t>st</a:t>
            </a:r>
            <a:r>
              <a:rPr lang="en-US" dirty="0">
                <a:solidFill>
                  <a:schemeClr val="tx1">
                    <a:lumMod val="50000"/>
                    <a:lumOff val="50000"/>
                  </a:schemeClr>
                </a:solidFill>
              </a:rPr>
              <a:t> axis)</a:t>
            </a:r>
          </a:p>
        </p:txBody>
      </p:sp>
      <p:pic>
        <p:nvPicPr>
          <p:cNvPr id="11" name="Image 10">
            <a:extLst>
              <a:ext uri="{FF2B5EF4-FFF2-40B4-BE49-F238E27FC236}">
                <a16:creationId xmlns:a16="http://schemas.microsoft.com/office/drawing/2014/main" id="{0306D17D-8446-4F95-9703-FF5CC249246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2841" y="72008"/>
            <a:ext cx="2622799" cy="404664"/>
          </a:xfrm>
          <a:prstGeom prst="rect">
            <a:avLst/>
          </a:prstGeom>
        </p:spPr>
      </p:pic>
      <p:sp>
        <p:nvSpPr>
          <p:cNvPr id="18" name="ZoneTexte 17">
            <a:extLst>
              <a:ext uri="{FF2B5EF4-FFF2-40B4-BE49-F238E27FC236}">
                <a16:creationId xmlns:a16="http://schemas.microsoft.com/office/drawing/2014/main" id="{5093A0CD-C48B-4092-83F6-E37B1360E6F6}"/>
              </a:ext>
            </a:extLst>
          </p:cNvPr>
          <p:cNvSpPr txBox="1"/>
          <p:nvPr/>
        </p:nvSpPr>
        <p:spPr>
          <a:xfrm>
            <a:off x="9231995" y="6132817"/>
            <a:ext cx="1949005" cy="446276"/>
          </a:xfrm>
          <a:prstGeom prst="rect">
            <a:avLst/>
          </a:prstGeom>
          <a:noFill/>
        </p:spPr>
        <p:txBody>
          <a:bodyPr wrap="square" rtlCol="0">
            <a:spAutoFit/>
          </a:bodyPr>
          <a:lstStyle/>
          <a:p>
            <a:pPr algn="ctr"/>
            <a:r>
              <a:rPr lang="en-US" sz="2300" dirty="0">
                <a:solidFill>
                  <a:schemeClr val="tx1">
                    <a:lumMod val="50000"/>
                    <a:lumOff val="50000"/>
                  </a:schemeClr>
                </a:solidFill>
                <a:latin typeface="Century Gothic" pitchFamily="34" charset="0"/>
                <a:cs typeface="Arial" pitchFamily="34" charset="0"/>
              </a:rPr>
              <a:t>Axis 1 Safety</a:t>
            </a:r>
          </a:p>
        </p:txBody>
      </p:sp>
      <p:sp>
        <p:nvSpPr>
          <p:cNvPr id="20" name="ZoneTexte 19">
            <a:extLst>
              <a:ext uri="{FF2B5EF4-FFF2-40B4-BE49-F238E27FC236}">
                <a16:creationId xmlns:a16="http://schemas.microsoft.com/office/drawing/2014/main" id="{BEBE25F7-9E99-41BB-AF48-EECD2A87D927}"/>
              </a:ext>
            </a:extLst>
          </p:cNvPr>
          <p:cNvSpPr txBox="1"/>
          <p:nvPr/>
        </p:nvSpPr>
        <p:spPr>
          <a:xfrm rot="16200000">
            <a:off x="6970350" y="4293681"/>
            <a:ext cx="1275636" cy="446276"/>
          </a:xfrm>
          <a:prstGeom prst="rect">
            <a:avLst/>
          </a:prstGeom>
          <a:noFill/>
        </p:spPr>
        <p:txBody>
          <a:bodyPr wrap="square" rtlCol="0">
            <a:spAutoFit/>
          </a:bodyPr>
          <a:lstStyle/>
          <a:p>
            <a:pPr algn="ctr"/>
            <a:r>
              <a:rPr lang="fr-FR" sz="2300" dirty="0">
                <a:solidFill>
                  <a:schemeClr val="tx1">
                    <a:lumMod val="50000"/>
                    <a:lumOff val="50000"/>
                  </a:schemeClr>
                </a:solidFill>
                <a:latin typeface="Century Gothic" pitchFamily="34" charset="0"/>
                <a:cs typeface="Arial" pitchFamily="34" charset="0"/>
              </a:rPr>
              <a:t>R117 80</a:t>
            </a:r>
          </a:p>
        </p:txBody>
      </p:sp>
      <p:sp>
        <p:nvSpPr>
          <p:cNvPr id="2" name="ZoneTexte 1">
            <a:extLst>
              <a:ext uri="{FF2B5EF4-FFF2-40B4-BE49-F238E27FC236}">
                <a16:creationId xmlns:a16="http://schemas.microsoft.com/office/drawing/2014/main" id="{A3A6CA1C-0718-4E77-9D69-381E3079CEAD}"/>
              </a:ext>
            </a:extLst>
          </p:cNvPr>
          <p:cNvSpPr txBox="1"/>
          <p:nvPr/>
        </p:nvSpPr>
        <p:spPr>
          <a:xfrm>
            <a:off x="11388520" y="6121254"/>
            <a:ext cx="801941" cy="338554"/>
          </a:xfrm>
          <a:prstGeom prst="rect">
            <a:avLst/>
          </a:prstGeom>
          <a:noFill/>
        </p:spPr>
        <p:txBody>
          <a:bodyPr wrap="square" rtlCol="0">
            <a:spAutoFit/>
          </a:bodyPr>
          <a:lstStyle/>
          <a:p>
            <a:r>
              <a:rPr lang="en-US" sz="1600" dirty="0">
                <a:solidFill>
                  <a:schemeClr val="tx1">
                    <a:lumMod val="50000"/>
                    <a:lumOff val="50000"/>
                  </a:schemeClr>
                </a:solidFill>
                <a:latin typeface="Century Gothic" pitchFamily="34" charset="0"/>
                <a:cs typeface="Arial" pitchFamily="34" charset="0"/>
              </a:rPr>
              <a:t>Safer</a:t>
            </a:r>
          </a:p>
        </p:txBody>
      </p:sp>
      <p:sp>
        <p:nvSpPr>
          <p:cNvPr id="13" name="ZoneTexte 12">
            <a:extLst>
              <a:ext uri="{FF2B5EF4-FFF2-40B4-BE49-F238E27FC236}">
                <a16:creationId xmlns:a16="http://schemas.microsoft.com/office/drawing/2014/main" id="{39D3F8F0-F54F-427A-9F59-2342D40ECF88}"/>
              </a:ext>
            </a:extLst>
          </p:cNvPr>
          <p:cNvSpPr txBox="1"/>
          <p:nvPr/>
        </p:nvSpPr>
        <p:spPr>
          <a:xfrm>
            <a:off x="7774492" y="6171289"/>
            <a:ext cx="1201508" cy="338554"/>
          </a:xfrm>
          <a:prstGeom prst="rect">
            <a:avLst/>
          </a:prstGeom>
          <a:noFill/>
        </p:spPr>
        <p:txBody>
          <a:bodyPr wrap="square" rtlCol="0">
            <a:spAutoFit/>
          </a:bodyPr>
          <a:lstStyle/>
          <a:p>
            <a:r>
              <a:rPr lang="en-US" sz="1600" dirty="0">
                <a:solidFill>
                  <a:schemeClr val="tx1">
                    <a:lumMod val="50000"/>
                    <a:lumOff val="50000"/>
                  </a:schemeClr>
                </a:solidFill>
                <a:latin typeface="Century Gothic" pitchFamily="34" charset="0"/>
                <a:cs typeface="Arial" pitchFamily="34" charset="0"/>
              </a:rPr>
              <a:t>Less safe</a:t>
            </a:r>
          </a:p>
        </p:txBody>
      </p:sp>
      <p:sp>
        <p:nvSpPr>
          <p:cNvPr id="19" name="Espace réservé du contenu 1">
            <a:extLst>
              <a:ext uri="{FF2B5EF4-FFF2-40B4-BE49-F238E27FC236}">
                <a16:creationId xmlns:a16="http://schemas.microsoft.com/office/drawing/2014/main" id="{5DECD578-7756-42F9-A1FE-16B9F4F350CD}"/>
              </a:ext>
            </a:extLst>
          </p:cNvPr>
          <p:cNvSpPr>
            <a:spLocks noGrp="1"/>
          </p:cNvSpPr>
          <p:nvPr>
            <p:ph idx="1"/>
          </p:nvPr>
        </p:nvSpPr>
        <p:spPr>
          <a:xfrm>
            <a:off x="367482" y="1412776"/>
            <a:ext cx="7407009" cy="4536505"/>
          </a:xfrm>
        </p:spPr>
        <p:txBody>
          <a:bodyPr>
            <a:normAutofit/>
          </a:bodyPr>
          <a:lstStyle/>
          <a:p>
            <a:r>
              <a:rPr lang="en-US" dirty="0"/>
              <a:t>Axis 1 </a:t>
            </a:r>
            <a:r>
              <a:rPr lang="en-US" b="0" dirty="0"/>
              <a:t>mainly represents Safety through </a:t>
            </a:r>
            <a:r>
              <a:rPr lang="en-US" dirty="0"/>
              <a:t>Wet Grip, Dry Grip, Lateral Aquaplaning</a:t>
            </a:r>
          </a:p>
          <a:p>
            <a:pPr marL="0" indent="0">
              <a:buNone/>
            </a:pPr>
            <a:endParaRPr lang="en-US" dirty="0"/>
          </a:p>
          <a:p>
            <a:pPr>
              <a:buFont typeface="Wingdings" panose="05000000000000000000" pitchFamily="2" charset="2"/>
              <a:buChar char="Ø"/>
            </a:pPr>
            <a:r>
              <a:rPr lang="en-US" b="0" dirty="0"/>
              <a:t>The statistic concerning our sample of 16 tyres shows a </a:t>
            </a:r>
            <a:r>
              <a:rPr lang="en-US" dirty="0"/>
              <a:t>conflict between Rolling Sound and Safety performances.</a:t>
            </a:r>
            <a:endParaRPr lang="en-US" sz="2000" dirty="0"/>
          </a:p>
        </p:txBody>
      </p:sp>
      <p:sp>
        <p:nvSpPr>
          <p:cNvPr id="21" name="ZoneTexte 20">
            <a:extLst>
              <a:ext uri="{FF2B5EF4-FFF2-40B4-BE49-F238E27FC236}">
                <a16:creationId xmlns:a16="http://schemas.microsoft.com/office/drawing/2014/main" id="{E0D43C32-4023-4AA8-8AE7-DB03DB50FF61}"/>
              </a:ext>
            </a:extLst>
          </p:cNvPr>
          <p:cNvSpPr txBox="1"/>
          <p:nvPr/>
        </p:nvSpPr>
        <p:spPr>
          <a:xfrm rot="16200000">
            <a:off x="7142625" y="5451706"/>
            <a:ext cx="1035305" cy="338554"/>
          </a:xfrm>
          <a:prstGeom prst="rect">
            <a:avLst/>
          </a:prstGeom>
          <a:noFill/>
        </p:spPr>
        <p:txBody>
          <a:bodyPr wrap="square" rtlCol="0">
            <a:spAutoFit/>
          </a:bodyPr>
          <a:lstStyle/>
          <a:p>
            <a:r>
              <a:rPr lang="en-US" sz="1600" dirty="0">
                <a:solidFill>
                  <a:schemeClr val="tx1">
                    <a:lumMod val="50000"/>
                    <a:lumOff val="50000"/>
                  </a:schemeClr>
                </a:solidFill>
                <a:latin typeface="Century Gothic" pitchFamily="34" charset="0"/>
                <a:cs typeface="Arial" pitchFamily="34" charset="0"/>
              </a:rPr>
              <a:t>quieter</a:t>
            </a:r>
          </a:p>
        </p:txBody>
      </p:sp>
      <p:sp>
        <p:nvSpPr>
          <p:cNvPr id="22" name="ZoneTexte 21">
            <a:extLst>
              <a:ext uri="{FF2B5EF4-FFF2-40B4-BE49-F238E27FC236}">
                <a16:creationId xmlns:a16="http://schemas.microsoft.com/office/drawing/2014/main" id="{A4E2B640-76F6-4B39-B9B4-C9F66C8BDB91}"/>
              </a:ext>
            </a:extLst>
          </p:cNvPr>
          <p:cNvSpPr txBox="1"/>
          <p:nvPr/>
        </p:nvSpPr>
        <p:spPr>
          <a:xfrm rot="16200000">
            <a:off x="7201645" y="3223356"/>
            <a:ext cx="917264" cy="338554"/>
          </a:xfrm>
          <a:prstGeom prst="rect">
            <a:avLst/>
          </a:prstGeom>
          <a:noFill/>
        </p:spPr>
        <p:txBody>
          <a:bodyPr wrap="square" rtlCol="0">
            <a:spAutoFit/>
          </a:bodyPr>
          <a:lstStyle/>
          <a:p>
            <a:r>
              <a:rPr lang="en-US" sz="1600" dirty="0">
                <a:solidFill>
                  <a:schemeClr val="tx1">
                    <a:lumMod val="50000"/>
                    <a:lumOff val="50000"/>
                  </a:schemeClr>
                </a:solidFill>
                <a:latin typeface="Century Gothic" pitchFamily="34" charset="0"/>
                <a:cs typeface="Arial" pitchFamily="34" charset="0"/>
              </a:rPr>
              <a:t>noisier</a:t>
            </a:r>
          </a:p>
        </p:txBody>
      </p:sp>
      <p:sp>
        <p:nvSpPr>
          <p:cNvPr id="12" name="ZoneTexte 11">
            <a:extLst>
              <a:ext uri="{FF2B5EF4-FFF2-40B4-BE49-F238E27FC236}">
                <a16:creationId xmlns:a16="http://schemas.microsoft.com/office/drawing/2014/main" id="{A22102D0-FA6C-4709-9FB7-139807FC31BD}"/>
              </a:ext>
            </a:extLst>
          </p:cNvPr>
          <p:cNvSpPr txBox="1"/>
          <p:nvPr/>
        </p:nvSpPr>
        <p:spPr>
          <a:xfrm>
            <a:off x="432098" y="3702840"/>
            <a:ext cx="2367260" cy="400110"/>
          </a:xfrm>
          <a:prstGeom prst="rect">
            <a:avLst/>
          </a:prstGeom>
          <a:noFill/>
        </p:spPr>
        <p:txBody>
          <a:bodyPr wrap="square" rtlCol="0">
            <a:spAutoFit/>
          </a:bodyPr>
          <a:lstStyle/>
          <a:p>
            <a:r>
              <a:rPr lang="en-US" sz="2000" b="1" dirty="0">
                <a:solidFill>
                  <a:schemeClr val="tx1">
                    <a:lumMod val="50000"/>
                    <a:lumOff val="50000"/>
                  </a:schemeClr>
                </a:solidFill>
                <a:latin typeface="Century Gothic" pitchFamily="34" charset="0"/>
                <a:cs typeface="Arial" pitchFamily="34" charset="0"/>
              </a:rPr>
              <a:t>Focus on Tyre P</a:t>
            </a:r>
            <a:endParaRPr lang="en-US" dirty="0">
              <a:solidFill>
                <a:srgbClr val="FF0000"/>
              </a:solidFill>
              <a:highlight>
                <a:srgbClr val="FFFF00"/>
              </a:highlight>
            </a:endParaRPr>
          </a:p>
        </p:txBody>
      </p:sp>
      <p:pic>
        <p:nvPicPr>
          <p:cNvPr id="23" name="Image 22">
            <a:extLst>
              <a:ext uri="{FF2B5EF4-FFF2-40B4-BE49-F238E27FC236}">
                <a16:creationId xmlns:a16="http://schemas.microsoft.com/office/drawing/2014/main" id="{545046A1-4052-4504-A160-BAA82BA924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38922" y="516838"/>
            <a:ext cx="3207078" cy="2551356"/>
          </a:xfrm>
          <a:prstGeom prst="rect">
            <a:avLst/>
          </a:prstGeom>
        </p:spPr>
      </p:pic>
      <p:pic>
        <p:nvPicPr>
          <p:cNvPr id="24" name="Image 23">
            <a:extLst>
              <a:ext uri="{FF2B5EF4-FFF2-40B4-BE49-F238E27FC236}">
                <a16:creationId xmlns:a16="http://schemas.microsoft.com/office/drawing/2014/main" id="{288C7D88-42ED-440A-B87E-E2EBA22306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01701" y="3129643"/>
            <a:ext cx="4089377" cy="3058187"/>
          </a:xfrm>
          <a:prstGeom prst="rect">
            <a:avLst/>
          </a:prstGeom>
        </p:spPr>
      </p:pic>
      <p:graphicFrame>
        <p:nvGraphicFramePr>
          <p:cNvPr id="26" name="Graphique 25">
            <a:extLst>
              <a:ext uri="{FF2B5EF4-FFF2-40B4-BE49-F238E27FC236}">
                <a16:creationId xmlns:a16="http://schemas.microsoft.com/office/drawing/2014/main" id="{DE9ED539-E0B1-43F6-AB34-722A5769712D}"/>
              </a:ext>
            </a:extLst>
          </p:cNvPr>
          <p:cNvGraphicFramePr>
            <a:graphicFrameLocks noGrp="1"/>
          </p:cNvGraphicFramePr>
          <p:nvPr>
            <p:extLst>
              <p:ext uri="{D42A27DB-BD31-4B8C-83A1-F6EECF244321}">
                <p14:modId xmlns:p14="http://schemas.microsoft.com/office/powerpoint/2010/main" val="1396827198"/>
              </p:ext>
            </p:extLst>
          </p:nvPr>
        </p:nvGraphicFramePr>
        <p:xfrm>
          <a:off x="2049500" y="2671365"/>
          <a:ext cx="5128009" cy="4132635"/>
        </p:xfrm>
        <a:graphic>
          <a:graphicData uri="http://schemas.openxmlformats.org/drawingml/2006/chart">
            <c:chart xmlns:c="http://schemas.openxmlformats.org/drawingml/2006/chart" xmlns:r="http://schemas.openxmlformats.org/officeDocument/2006/relationships" r:id="rId6"/>
          </a:graphicData>
        </a:graphic>
      </p:graphicFrame>
      <p:sp>
        <p:nvSpPr>
          <p:cNvPr id="5" name="Espace réservé du pied de page 4">
            <a:extLst>
              <a:ext uri="{FF2B5EF4-FFF2-40B4-BE49-F238E27FC236}">
                <a16:creationId xmlns:a16="http://schemas.microsoft.com/office/drawing/2014/main" id="{83C69E49-1F09-4DB0-A0F3-0C971C557D98}"/>
              </a:ext>
            </a:extLst>
          </p:cNvPr>
          <p:cNvSpPr>
            <a:spLocks noGrp="1"/>
          </p:cNvSpPr>
          <p:nvPr>
            <p:ph type="ftr" sz="quarter" idx="11"/>
          </p:nvPr>
        </p:nvSpPr>
        <p:spPr/>
        <p:txBody>
          <a:bodyPr/>
          <a:lstStyle/>
          <a:p>
            <a:r>
              <a:rPr lang="en-GB" kern="0"/>
              <a:t>ACEA Tyre Performance Study</a:t>
            </a:r>
            <a:endParaRPr lang="fr-FR" kern="0" dirty="0"/>
          </a:p>
        </p:txBody>
      </p:sp>
      <p:sp>
        <p:nvSpPr>
          <p:cNvPr id="17" name="ZoneTexte 16">
            <a:extLst>
              <a:ext uri="{FF2B5EF4-FFF2-40B4-BE49-F238E27FC236}">
                <a16:creationId xmlns:a16="http://schemas.microsoft.com/office/drawing/2014/main" id="{12E8EFAE-79E0-4583-9F9C-FCC6FA38A7FE}"/>
              </a:ext>
            </a:extLst>
          </p:cNvPr>
          <p:cNvSpPr txBox="1"/>
          <p:nvPr/>
        </p:nvSpPr>
        <p:spPr>
          <a:xfrm rot="16200000">
            <a:off x="7142626" y="5451706"/>
            <a:ext cx="1035305" cy="338554"/>
          </a:xfrm>
          <a:prstGeom prst="rect">
            <a:avLst/>
          </a:prstGeom>
          <a:noFill/>
        </p:spPr>
        <p:txBody>
          <a:bodyPr wrap="square" rtlCol="0">
            <a:spAutoFit/>
          </a:bodyPr>
          <a:lstStyle/>
          <a:p>
            <a:r>
              <a:rPr lang="en-US" sz="1600" dirty="0">
                <a:solidFill>
                  <a:schemeClr val="tx1">
                    <a:lumMod val="50000"/>
                    <a:lumOff val="50000"/>
                  </a:schemeClr>
                </a:solidFill>
                <a:latin typeface="Century Gothic" pitchFamily="34" charset="0"/>
                <a:cs typeface="Arial" pitchFamily="34" charset="0"/>
              </a:rPr>
              <a:t>quieter</a:t>
            </a:r>
          </a:p>
        </p:txBody>
      </p:sp>
      <p:sp>
        <p:nvSpPr>
          <p:cNvPr id="25" name="ZoneTexte 24">
            <a:extLst>
              <a:ext uri="{FF2B5EF4-FFF2-40B4-BE49-F238E27FC236}">
                <a16:creationId xmlns:a16="http://schemas.microsoft.com/office/drawing/2014/main" id="{6DA7D730-CACF-4B3F-A651-FE50BECF7187}"/>
              </a:ext>
            </a:extLst>
          </p:cNvPr>
          <p:cNvSpPr txBox="1"/>
          <p:nvPr/>
        </p:nvSpPr>
        <p:spPr>
          <a:xfrm rot="16200000">
            <a:off x="7201646" y="3223356"/>
            <a:ext cx="917264" cy="338554"/>
          </a:xfrm>
          <a:prstGeom prst="rect">
            <a:avLst/>
          </a:prstGeom>
          <a:noFill/>
        </p:spPr>
        <p:txBody>
          <a:bodyPr wrap="square" rtlCol="0">
            <a:spAutoFit/>
          </a:bodyPr>
          <a:lstStyle/>
          <a:p>
            <a:r>
              <a:rPr lang="en-US" sz="1600" dirty="0">
                <a:solidFill>
                  <a:schemeClr val="tx1">
                    <a:lumMod val="50000"/>
                    <a:lumOff val="50000"/>
                  </a:schemeClr>
                </a:solidFill>
                <a:latin typeface="Century Gothic" pitchFamily="34" charset="0"/>
                <a:cs typeface="Arial" pitchFamily="34" charset="0"/>
              </a:rPr>
              <a:t>noisier</a:t>
            </a:r>
          </a:p>
        </p:txBody>
      </p:sp>
      <p:sp>
        <p:nvSpPr>
          <p:cNvPr id="31" name="Ellipse 30">
            <a:extLst>
              <a:ext uri="{FF2B5EF4-FFF2-40B4-BE49-F238E27FC236}">
                <a16:creationId xmlns:a16="http://schemas.microsoft.com/office/drawing/2014/main" id="{7BB37EF6-C7A9-445C-B4D7-F98750403D82}"/>
              </a:ext>
            </a:extLst>
          </p:cNvPr>
          <p:cNvSpPr/>
          <p:nvPr/>
        </p:nvSpPr>
        <p:spPr>
          <a:xfrm>
            <a:off x="11496000" y="4914000"/>
            <a:ext cx="270000" cy="2872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onnecteur droit avec flèche 7">
            <a:extLst>
              <a:ext uri="{FF2B5EF4-FFF2-40B4-BE49-F238E27FC236}">
                <a16:creationId xmlns:a16="http://schemas.microsoft.com/office/drawing/2014/main" id="{AE91D4E8-E7A5-4F25-9CF0-D30D7EBA1980}"/>
              </a:ext>
            </a:extLst>
          </p:cNvPr>
          <p:cNvCxnSpPr>
            <a:stCxn id="31" idx="2"/>
          </p:cNvCxnSpPr>
          <p:nvPr/>
        </p:nvCxnSpPr>
        <p:spPr>
          <a:xfrm flipH="1" flipV="1">
            <a:off x="6295374" y="4831113"/>
            <a:ext cx="5200626" cy="226519"/>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A9A99A1C-3757-4FB2-B87D-31230848DFA2}"/>
              </a:ext>
            </a:extLst>
          </p:cNvPr>
          <p:cNvSpPr/>
          <p:nvPr/>
        </p:nvSpPr>
        <p:spPr>
          <a:xfrm>
            <a:off x="5511000" y="5724000"/>
            <a:ext cx="675000" cy="307254"/>
          </a:xfrm>
          <a:prstGeom prst="rect">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C1ADD91-0A34-40EF-8A8E-813ECBFB9AA3}"/>
              </a:ext>
            </a:extLst>
          </p:cNvPr>
          <p:cNvSpPr/>
          <p:nvPr/>
        </p:nvSpPr>
        <p:spPr>
          <a:xfrm>
            <a:off x="3478935" y="6089703"/>
            <a:ext cx="817065" cy="307254"/>
          </a:xfrm>
          <a:prstGeom prst="rect">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A419F71-E846-4515-BBFF-F1F4D5934C0A}"/>
              </a:ext>
            </a:extLst>
          </p:cNvPr>
          <p:cNvSpPr/>
          <p:nvPr/>
        </p:nvSpPr>
        <p:spPr>
          <a:xfrm>
            <a:off x="4891836" y="6089703"/>
            <a:ext cx="1069164" cy="307254"/>
          </a:xfrm>
          <a:prstGeom prst="rect">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BCF96BD-0C43-44EA-A94A-0C115EAF0C81}"/>
              </a:ext>
            </a:extLst>
          </p:cNvPr>
          <p:cNvSpPr/>
          <p:nvPr/>
        </p:nvSpPr>
        <p:spPr>
          <a:xfrm>
            <a:off x="3281750" y="5724000"/>
            <a:ext cx="429250" cy="307254"/>
          </a:xfrm>
          <a:prstGeom prst="rect">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9861010-856D-4EAA-8D38-BE6453CF35A8}"/>
              </a:ext>
            </a:extLst>
          </p:cNvPr>
          <p:cNvSpPr/>
          <p:nvPr/>
        </p:nvSpPr>
        <p:spPr>
          <a:xfrm>
            <a:off x="696000" y="1427587"/>
            <a:ext cx="766169" cy="340144"/>
          </a:xfrm>
          <a:prstGeom prst="rect">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Espace réservé de la date 3">
            <a:extLst>
              <a:ext uri="{FF2B5EF4-FFF2-40B4-BE49-F238E27FC236}">
                <a16:creationId xmlns:a16="http://schemas.microsoft.com/office/drawing/2014/main" id="{5BC329CD-F0A4-484C-8B27-9CDD093D8D7B}"/>
              </a:ext>
            </a:extLst>
          </p:cNvPr>
          <p:cNvSpPr>
            <a:spLocks noGrp="1"/>
          </p:cNvSpPr>
          <p:nvPr>
            <p:ph type="dt" sz="half" idx="10"/>
          </p:nvPr>
        </p:nvSpPr>
        <p:spPr>
          <a:xfrm>
            <a:off x="0" y="6520260"/>
            <a:ext cx="1295467" cy="365125"/>
          </a:xfrm>
        </p:spPr>
        <p:txBody>
          <a:bodyPr/>
          <a:lstStyle/>
          <a:p>
            <a:r>
              <a:rPr lang="fr-FR" kern="0"/>
              <a:t>12/09/2019</a:t>
            </a:r>
            <a:endParaRPr lang="fr-FR" kern="0" dirty="0"/>
          </a:p>
        </p:txBody>
      </p:sp>
    </p:spTree>
    <p:extLst>
      <p:ext uri="{BB962C8B-B14F-4D97-AF65-F5344CB8AC3E}">
        <p14:creationId xmlns:p14="http://schemas.microsoft.com/office/powerpoint/2010/main" val="92093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PCA </a:t>
            </a:r>
            <a:r>
              <a:rPr lang="en-US" dirty="0"/>
              <a:t>Results </a:t>
            </a:r>
            <a:r>
              <a:rPr lang="en-US" dirty="0">
                <a:solidFill>
                  <a:schemeClr val="tx1">
                    <a:lumMod val="50000"/>
                    <a:lumOff val="50000"/>
                  </a:schemeClr>
                </a:solidFill>
              </a:rPr>
              <a:t>(2</a:t>
            </a:r>
            <a:r>
              <a:rPr lang="en-US" baseline="30000" dirty="0">
                <a:solidFill>
                  <a:schemeClr val="tx1">
                    <a:lumMod val="50000"/>
                    <a:lumOff val="50000"/>
                  </a:schemeClr>
                </a:solidFill>
              </a:rPr>
              <a:t>nd</a:t>
            </a:r>
            <a:r>
              <a:rPr lang="en-US" dirty="0">
                <a:solidFill>
                  <a:schemeClr val="tx1">
                    <a:lumMod val="50000"/>
                    <a:lumOff val="50000"/>
                  </a:schemeClr>
                </a:solidFill>
              </a:rPr>
              <a:t> axis)</a:t>
            </a:r>
            <a:endParaRPr lang="en-US" dirty="0"/>
          </a:p>
        </p:txBody>
      </p:sp>
      <p:pic>
        <p:nvPicPr>
          <p:cNvPr id="11" name="Image 10">
            <a:extLst>
              <a:ext uri="{FF2B5EF4-FFF2-40B4-BE49-F238E27FC236}">
                <a16:creationId xmlns:a16="http://schemas.microsoft.com/office/drawing/2014/main" id="{0306D17D-8446-4F95-9703-FF5CC249246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2841" y="72008"/>
            <a:ext cx="2622799" cy="404664"/>
          </a:xfrm>
          <a:prstGeom prst="rect">
            <a:avLst/>
          </a:prstGeom>
        </p:spPr>
      </p:pic>
      <p:sp>
        <p:nvSpPr>
          <p:cNvPr id="17" name="Espace réservé du contenu 1">
            <a:extLst>
              <a:ext uri="{FF2B5EF4-FFF2-40B4-BE49-F238E27FC236}">
                <a16:creationId xmlns:a16="http://schemas.microsoft.com/office/drawing/2014/main" id="{5ED34B13-DD06-4525-ADC6-74182E1A3F1E}"/>
              </a:ext>
            </a:extLst>
          </p:cNvPr>
          <p:cNvSpPr>
            <a:spLocks noGrp="1"/>
          </p:cNvSpPr>
          <p:nvPr>
            <p:ph idx="1"/>
          </p:nvPr>
        </p:nvSpPr>
        <p:spPr>
          <a:xfrm>
            <a:off x="431372" y="1412776"/>
            <a:ext cx="7738352" cy="4536505"/>
          </a:xfrm>
        </p:spPr>
        <p:txBody>
          <a:bodyPr>
            <a:normAutofit/>
          </a:bodyPr>
          <a:lstStyle/>
          <a:p>
            <a:r>
              <a:rPr lang="en-US" dirty="0"/>
              <a:t>R117_80 vs Axis 2 Handling</a:t>
            </a:r>
          </a:p>
          <a:p>
            <a:pPr marL="0" indent="0">
              <a:buNone/>
            </a:pPr>
            <a:endParaRPr lang="fr-FR" dirty="0"/>
          </a:p>
        </p:txBody>
      </p:sp>
      <p:sp>
        <p:nvSpPr>
          <p:cNvPr id="19" name="Espace réservé du pied de page 18">
            <a:extLst>
              <a:ext uri="{FF2B5EF4-FFF2-40B4-BE49-F238E27FC236}">
                <a16:creationId xmlns:a16="http://schemas.microsoft.com/office/drawing/2014/main" id="{CE1814A3-B2EA-4927-B69E-E1A6C5090473}"/>
              </a:ext>
            </a:extLst>
          </p:cNvPr>
          <p:cNvSpPr>
            <a:spLocks noGrp="1"/>
          </p:cNvSpPr>
          <p:nvPr>
            <p:ph type="ftr" sz="quarter" idx="11"/>
          </p:nvPr>
        </p:nvSpPr>
        <p:spPr/>
        <p:txBody>
          <a:bodyPr/>
          <a:lstStyle/>
          <a:p>
            <a:r>
              <a:rPr lang="en-GB" kern="0"/>
              <a:t>ACEA Tyre Performance Study</a:t>
            </a:r>
            <a:endParaRPr lang="fr-FR" kern="0" dirty="0"/>
          </a:p>
        </p:txBody>
      </p:sp>
      <p:grpSp>
        <p:nvGrpSpPr>
          <p:cNvPr id="5" name="Groupe 4">
            <a:extLst>
              <a:ext uri="{FF2B5EF4-FFF2-40B4-BE49-F238E27FC236}">
                <a16:creationId xmlns:a16="http://schemas.microsoft.com/office/drawing/2014/main" id="{2E874BBB-9D0F-4871-B800-2DC05FD5B639}"/>
              </a:ext>
            </a:extLst>
          </p:cNvPr>
          <p:cNvGrpSpPr>
            <a:grpSpLocks noChangeAspect="1"/>
          </p:cNvGrpSpPr>
          <p:nvPr/>
        </p:nvGrpSpPr>
        <p:grpSpPr>
          <a:xfrm>
            <a:off x="431372" y="1584000"/>
            <a:ext cx="5167543" cy="4009025"/>
            <a:chOff x="8124724" y="261736"/>
            <a:chExt cx="4198540" cy="3257264"/>
          </a:xfrm>
        </p:grpSpPr>
        <p:grpSp>
          <p:nvGrpSpPr>
            <p:cNvPr id="4" name="Groupe 3">
              <a:extLst>
                <a:ext uri="{FF2B5EF4-FFF2-40B4-BE49-F238E27FC236}">
                  <a16:creationId xmlns:a16="http://schemas.microsoft.com/office/drawing/2014/main" id="{93D7A8D0-FF77-4026-9F8C-1E3414A2F4D1}"/>
                </a:ext>
              </a:extLst>
            </p:cNvPr>
            <p:cNvGrpSpPr/>
            <p:nvPr/>
          </p:nvGrpSpPr>
          <p:grpSpPr>
            <a:xfrm>
              <a:off x="8579615" y="506724"/>
              <a:ext cx="3456385" cy="3012276"/>
              <a:chOff x="8444615" y="506724"/>
              <a:chExt cx="3456385" cy="3012276"/>
            </a:xfrm>
          </p:grpSpPr>
          <p:sp>
            <p:nvSpPr>
              <p:cNvPr id="14" name="ZoneTexte 13">
                <a:extLst>
                  <a:ext uri="{FF2B5EF4-FFF2-40B4-BE49-F238E27FC236}">
                    <a16:creationId xmlns:a16="http://schemas.microsoft.com/office/drawing/2014/main" id="{AD2A7814-E3AB-4CF1-A405-B209081EA206}"/>
                  </a:ext>
                </a:extLst>
              </p:cNvPr>
              <p:cNvSpPr txBox="1"/>
              <p:nvPr/>
            </p:nvSpPr>
            <p:spPr>
              <a:xfrm>
                <a:off x="8978818" y="3122943"/>
                <a:ext cx="2472182" cy="396057"/>
              </a:xfrm>
              <a:prstGeom prst="rect">
                <a:avLst/>
              </a:prstGeom>
              <a:noFill/>
            </p:spPr>
            <p:txBody>
              <a:bodyPr wrap="square" rtlCol="0">
                <a:spAutoFit/>
              </a:bodyPr>
              <a:lstStyle/>
              <a:p>
                <a:pPr algn="ctr"/>
                <a:r>
                  <a:rPr lang="fr-FR" sz="2300" dirty="0">
                    <a:solidFill>
                      <a:schemeClr val="tx1">
                        <a:lumMod val="50000"/>
                        <a:lumOff val="50000"/>
                      </a:schemeClr>
                    </a:solidFill>
                    <a:latin typeface="Century Gothic" pitchFamily="34" charset="0"/>
                    <a:cs typeface="Arial" pitchFamily="34" charset="0"/>
                  </a:rPr>
                  <a:t>Axis 2 Handling</a:t>
                </a:r>
              </a:p>
            </p:txBody>
          </p:sp>
          <p:pic>
            <p:nvPicPr>
              <p:cNvPr id="21" name="Image 20">
                <a:extLst>
                  <a:ext uri="{FF2B5EF4-FFF2-40B4-BE49-F238E27FC236}">
                    <a16:creationId xmlns:a16="http://schemas.microsoft.com/office/drawing/2014/main" id="{8CF1989A-F5D6-42E3-B20C-5A89043256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44615" y="506724"/>
                <a:ext cx="3456385" cy="2583235"/>
              </a:xfrm>
              <a:prstGeom prst="rect">
                <a:avLst/>
              </a:prstGeom>
            </p:spPr>
          </p:pic>
        </p:grpSp>
        <p:sp>
          <p:nvSpPr>
            <p:cNvPr id="30" name="ZoneTexte 29">
              <a:extLst>
                <a:ext uri="{FF2B5EF4-FFF2-40B4-BE49-F238E27FC236}">
                  <a16:creationId xmlns:a16="http://schemas.microsoft.com/office/drawing/2014/main" id="{BBA1DE36-E687-4A0F-8938-FFFF12C33CDD}"/>
                </a:ext>
              </a:extLst>
            </p:cNvPr>
            <p:cNvSpPr txBox="1"/>
            <p:nvPr/>
          </p:nvSpPr>
          <p:spPr>
            <a:xfrm>
              <a:off x="11406000" y="3075265"/>
              <a:ext cx="917264" cy="338554"/>
            </a:xfrm>
            <a:prstGeom prst="rect">
              <a:avLst/>
            </a:prstGeom>
            <a:noFill/>
          </p:spPr>
          <p:txBody>
            <a:bodyPr wrap="square" rtlCol="0">
              <a:spAutoFit/>
            </a:bodyPr>
            <a:lstStyle/>
            <a:p>
              <a:r>
                <a:rPr lang="en-US" sz="1600" dirty="0">
                  <a:solidFill>
                    <a:schemeClr val="tx1">
                      <a:lumMod val="50000"/>
                      <a:lumOff val="50000"/>
                    </a:schemeClr>
                  </a:solidFill>
                  <a:latin typeface="Century Gothic" pitchFamily="34" charset="0"/>
                  <a:cs typeface="Arial" pitchFamily="34" charset="0"/>
                </a:rPr>
                <a:t>better</a:t>
              </a:r>
            </a:p>
          </p:txBody>
        </p:sp>
        <p:sp>
          <p:nvSpPr>
            <p:cNvPr id="31" name="ZoneTexte 30">
              <a:extLst>
                <a:ext uri="{FF2B5EF4-FFF2-40B4-BE49-F238E27FC236}">
                  <a16:creationId xmlns:a16="http://schemas.microsoft.com/office/drawing/2014/main" id="{B6EC00D7-9233-434C-A497-95C2DEDA62A9}"/>
                </a:ext>
              </a:extLst>
            </p:cNvPr>
            <p:cNvSpPr txBox="1"/>
            <p:nvPr/>
          </p:nvSpPr>
          <p:spPr>
            <a:xfrm>
              <a:off x="8525695" y="3090446"/>
              <a:ext cx="1035305" cy="338554"/>
            </a:xfrm>
            <a:prstGeom prst="rect">
              <a:avLst/>
            </a:prstGeom>
            <a:noFill/>
          </p:spPr>
          <p:txBody>
            <a:bodyPr wrap="square" rtlCol="0">
              <a:spAutoFit/>
            </a:bodyPr>
            <a:lstStyle/>
            <a:p>
              <a:r>
                <a:rPr lang="en-US" sz="1600" dirty="0">
                  <a:solidFill>
                    <a:schemeClr val="tx1">
                      <a:lumMod val="50000"/>
                      <a:lumOff val="50000"/>
                    </a:schemeClr>
                  </a:solidFill>
                  <a:latin typeface="Century Gothic" pitchFamily="34" charset="0"/>
                  <a:cs typeface="Arial" pitchFamily="34" charset="0"/>
                </a:rPr>
                <a:t>worse</a:t>
              </a:r>
            </a:p>
          </p:txBody>
        </p:sp>
        <p:sp>
          <p:nvSpPr>
            <p:cNvPr id="32" name="ZoneTexte 31">
              <a:extLst>
                <a:ext uri="{FF2B5EF4-FFF2-40B4-BE49-F238E27FC236}">
                  <a16:creationId xmlns:a16="http://schemas.microsoft.com/office/drawing/2014/main" id="{98510F62-137B-45DC-80A8-9964B8DC718B}"/>
                </a:ext>
              </a:extLst>
            </p:cNvPr>
            <p:cNvSpPr txBox="1"/>
            <p:nvPr/>
          </p:nvSpPr>
          <p:spPr>
            <a:xfrm rot="16200000">
              <a:off x="7710044" y="1488044"/>
              <a:ext cx="1275636" cy="446276"/>
            </a:xfrm>
            <a:prstGeom prst="rect">
              <a:avLst/>
            </a:prstGeom>
            <a:noFill/>
          </p:spPr>
          <p:txBody>
            <a:bodyPr wrap="square" rtlCol="0">
              <a:spAutoFit/>
            </a:bodyPr>
            <a:lstStyle/>
            <a:p>
              <a:pPr algn="ctr"/>
              <a:r>
                <a:rPr lang="en-US" sz="2300" dirty="0">
                  <a:solidFill>
                    <a:schemeClr val="tx1">
                      <a:lumMod val="50000"/>
                      <a:lumOff val="50000"/>
                    </a:schemeClr>
                  </a:solidFill>
                  <a:latin typeface="Century Gothic" pitchFamily="34" charset="0"/>
                  <a:cs typeface="Arial" pitchFamily="34" charset="0"/>
                </a:rPr>
                <a:t>R117 80</a:t>
              </a:r>
            </a:p>
          </p:txBody>
        </p:sp>
        <p:sp>
          <p:nvSpPr>
            <p:cNvPr id="33" name="ZoneTexte 32">
              <a:extLst>
                <a:ext uri="{FF2B5EF4-FFF2-40B4-BE49-F238E27FC236}">
                  <a16:creationId xmlns:a16="http://schemas.microsoft.com/office/drawing/2014/main" id="{08C211BC-F186-4B13-B116-938CA102D15C}"/>
                </a:ext>
              </a:extLst>
            </p:cNvPr>
            <p:cNvSpPr txBox="1"/>
            <p:nvPr/>
          </p:nvSpPr>
          <p:spPr>
            <a:xfrm rot="16200000">
              <a:off x="7884070" y="2486462"/>
              <a:ext cx="1035305" cy="338554"/>
            </a:xfrm>
            <a:prstGeom prst="rect">
              <a:avLst/>
            </a:prstGeom>
            <a:noFill/>
          </p:spPr>
          <p:txBody>
            <a:bodyPr wrap="square" rtlCol="0">
              <a:spAutoFit/>
            </a:bodyPr>
            <a:lstStyle/>
            <a:p>
              <a:r>
                <a:rPr lang="en-US" sz="1600" dirty="0">
                  <a:solidFill>
                    <a:schemeClr val="tx1">
                      <a:lumMod val="50000"/>
                      <a:lumOff val="50000"/>
                    </a:schemeClr>
                  </a:solidFill>
                  <a:latin typeface="Century Gothic" pitchFamily="34" charset="0"/>
                  <a:cs typeface="Arial" pitchFamily="34" charset="0"/>
                </a:rPr>
                <a:t>quieter</a:t>
              </a:r>
            </a:p>
          </p:txBody>
        </p:sp>
        <p:sp>
          <p:nvSpPr>
            <p:cNvPr id="34" name="ZoneTexte 33">
              <a:extLst>
                <a:ext uri="{FF2B5EF4-FFF2-40B4-BE49-F238E27FC236}">
                  <a16:creationId xmlns:a16="http://schemas.microsoft.com/office/drawing/2014/main" id="{7BB4D640-80FA-49B3-B710-E18446EECAB4}"/>
                </a:ext>
              </a:extLst>
            </p:cNvPr>
            <p:cNvSpPr txBox="1"/>
            <p:nvPr/>
          </p:nvSpPr>
          <p:spPr>
            <a:xfrm rot="16200000">
              <a:off x="7943091" y="551091"/>
              <a:ext cx="917264" cy="338554"/>
            </a:xfrm>
            <a:prstGeom prst="rect">
              <a:avLst/>
            </a:prstGeom>
            <a:noFill/>
          </p:spPr>
          <p:txBody>
            <a:bodyPr wrap="square" rtlCol="0">
              <a:spAutoFit/>
            </a:bodyPr>
            <a:lstStyle/>
            <a:p>
              <a:r>
                <a:rPr lang="en-US" sz="1600" dirty="0">
                  <a:solidFill>
                    <a:schemeClr val="tx1">
                      <a:lumMod val="50000"/>
                      <a:lumOff val="50000"/>
                    </a:schemeClr>
                  </a:solidFill>
                  <a:latin typeface="Century Gothic" pitchFamily="34" charset="0"/>
                  <a:cs typeface="Arial" pitchFamily="34" charset="0"/>
                </a:rPr>
                <a:t>noisier</a:t>
              </a:r>
            </a:p>
          </p:txBody>
        </p:sp>
      </p:grpSp>
      <p:sp>
        <p:nvSpPr>
          <p:cNvPr id="37" name="ZoneTexte 12">
            <a:extLst>
              <a:ext uri="{FF2B5EF4-FFF2-40B4-BE49-F238E27FC236}">
                <a16:creationId xmlns:a16="http://schemas.microsoft.com/office/drawing/2014/main" id="{E40DAFEF-F08C-436D-AF54-50802F32E081}"/>
              </a:ext>
            </a:extLst>
          </p:cNvPr>
          <p:cNvSpPr txBox="1"/>
          <p:nvPr/>
        </p:nvSpPr>
        <p:spPr>
          <a:xfrm>
            <a:off x="5618767" y="5430446"/>
            <a:ext cx="6237233" cy="338554"/>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a:lstStyle>
          <a:p>
            <a:r>
              <a:rPr lang="en-US" sz="1600" dirty="0">
                <a:solidFill>
                  <a:schemeClr val="tx1">
                    <a:lumMod val="50000"/>
                    <a:lumOff val="50000"/>
                  </a:schemeClr>
                </a:solidFill>
                <a:latin typeface="Century Gothic" pitchFamily="34" charset="0"/>
                <a:cs typeface="Arial" pitchFamily="34" charset="0"/>
              </a:rPr>
              <a:t>Axis 2 mainly controlled by Flat Track 50 % and Flat Track 80 %</a:t>
            </a:r>
          </a:p>
        </p:txBody>
      </p:sp>
      <p:sp>
        <p:nvSpPr>
          <p:cNvPr id="38" name="Rectangle 37">
            <a:extLst>
              <a:ext uri="{FF2B5EF4-FFF2-40B4-BE49-F238E27FC236}">
                <a16:creationId xmlns:a16="http://schemas.microsoft.com/office/drawing/2014/main" id="{A2FF550D-24EC-4FAC-B14B-670E32273622}"/>
              </a:ext>
            </a:extLst>
          </p:cNvPr>
          <p:cNvSpPr/>
          <p:nvPr/>
        </p:nvSpPr>
        <p:spPr>
          <a:xfrm>
            <a:off x="8318767" y="5455717"/>
            <a:ext cx="3435046" cy="243158"/>
          </a:xfrm>
          <a:prstGeom prst="rect">
            <a:avLst/>
          </a:prstGeom>
          <a:solidFill>
            <a:srgbClr val="66FF66">
              <a:alpha val="3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sv-SE" dirty="0"/>
          </a:p>
        </p:txBody>
      </p:sp>
      <p:pic>
        <p:nvPicPr>
          <p:cNvPr id="39" name="Image 38">
            <a:extLst>
              <a:ext uri="{FF2B5EF4-FFF2-40B4-BE49-F238E27FC236}">
                <a16:creationId xmlns:a16="http://schemas.microsoft.com/office/drawing/2014/main" id="{D5CB91A9-4610-4E8E-9163-CF0F0DF19B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36374" y="2079000"/>
            <a:ext cx="3484626" cy="2772156"/>
          </a:xfrm>
          <a:prstGeom prst="rect">
            <a:avLst/>
          </a:prstGeom>
        </p:spPr>
      </p:pic>
      <p:sp>
        <p:nvSpPr>
          <p:cNvPr id="40" name="Arrow: Down 3">
            <a:extLst>
              <a:ext uri="{FF2B5EF4-FFF2-40B4-BE49-F238E27FC236}">
                <a16:creationId xmlns:a16="http://schemas.microsoft.com/office/drawing/2014/main" id="{85FB448E-F0B5-4F9F-B191-CEA754FCA18B}"/>
              </a:ext>
            </a:extLst>
          </p:cNvPr>
          <p:cNvSpPr/>
          <p:nvPr/>
        </p:nvSpPr>
        <p:spPr>
          <a:xfrm rot="10800000">
            <a:off x="9527938" y="4914000"/>
            <a:ext cx="433683" cy="478083"/>
          </a:xfrm>
          <a:prstGeom prst="downArrow">
            <a:avLst/>
          </a:prstGeom>
          <a:solidFill>
            <a:srgbClr val="66FF66"/>
          </a:solidFill>
          <a:ln>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sv-SE"/>
          </a:p>
        </p:txBody>
      </p:sp>
      <p:sp>
        <p:nvSpPr>
          <p:cNvPr id="20" name="Espace réservé de la date 3">
            <a:extLst>
              <a:ext uri="{FF2B5EF4-FFF2-40B4-BE49-F238E27FC236}">
                <a16:creationId xmlns:a16="http://schemas.microsoft.com/office/drawing/2014/main" id="{D42C0CB5-92F8-4A6B-9459-B8BFAFBCBD2D}"/>
              </a:ext>
            </a:extLst>
          </p:cNvPr>
          <p:cNvSpPr>
            <a:spLocks noGrp="1"/>
          </p:cNvSpPr>
          <p:nvPr>
            <p:ph type="dt" sz="half" idx="10"/>
          </p:nvPr>
        </p:nvSpPr>
        <p:spPr>
          <a:xfrm>
            <a:off x="0" y="6520260"/>
            <a:ext cx="1295467" cy="365125"/>
          </a:xfrm>
        </p:spPr>
        <p:txBody>
          <a:bodyPr/>
          <a:lstStyle/>
          <a:p>
            <a:r>
              <a:rPr lang="fr-FR" kern="0"/>
              <a:t>12/09/2019</a:t>
            </a:r>
            <a:endParaRPr lang="fr-FR" kern="0" dirty="0"/>
          </a:p>
        </p:txBody>
      </p:sp>
    </p:spTree>
    <p:extLst>
      <p:ext uri="{BB962C8B-B14F-4D97-AF65-F5344CB8AC3E}">
        <p14:creationId xmlns:p14="http://schemas.microsoft.com/office/powerpoint/2010/main" val="78299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a:solidFill>
                  <a:schemeClr val="tx1">
                    <a:lumMod val="50000"/>
                    <a:lumOff val="50000"/>
                  </a:schemeClr>
                </a:solidFill>
              </a:rPr>
              <a:t>Interpretations (2</a:t>
            </a:r>
            <a:r>
              <a:rPr lang="en-US" baseline="30000" dirty="0">
                <a:solidFill>
                  <a:schemeClr val="tx1">
                    <a:lumMod val="50000"/>
                    <a:lumOff val="50000"/>
                  </a:schemeClr>
                </a:solidFill>
              </a:rPr>
              <a:t>nd</a:t>
            </a:r>
            <a:r>
              <a:rPr lang="en-US" dirty="0">
                <a:solidFill>
                  <a:schemeClr val="tx1">
                    <a:lumMod val="50000"/>
                    <a:lumOff val="50000"/>
                  </a:schemeClr>
                </a:solidFill>
              </a:rPr>
              <a:t> axis)</a:t>
            </a:r>
          </a:p>
        </p:txBody>
      </p:sp>
      <p:pic>
        <p:nvPicPr>
          <p:cNvPr id="11" name="Image 10">
            <a:extLst>
              <a:ext uri="{FF2B5EF4-FFF2-40B4-BE49-F238E27FC236}">
                <a16:creationId xmlns:a16="http://schemas.microsoft.com/office/drawing/2014/main" id="{0306D17D-8446-4F95-9703-FF5CC249246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2841" y="72008"/>
            <a:ext cx="2622799" cy="404664"/>
          </a:xfrm>
          <a:prstGeom prst="rect">
            <a:avLst/>
          </a:prstGeom>
        </p:spPr>
      </p:pic>
      <p:sp>
        <p:nvSpPr>
          <p:cNvPr id="18" name="ZoneTexte 17">
            <a:extLst>
              <a:ext uri="{FF2B5EF4-FFF2-40B4-BE49-F238E27FC236}">
                <a16:creationId xmlns:a16="http://schemas.microsoft.com/office/drawing/2014/main" id="{5093A0CD-C48B-4092-83F6-E37B1360E6F6}"/>
              </a:ext>
            </a:extLst>
          </p:cNvPr>
          <p:cNvSpPr txBox="1"/>
          <p:nvPr/>
        </p:nvSpPr>
        <p:spPr>
          <a:xfrm>
            <a:off x="8728538" y="6173777"/>
            <a:ext cx="2722461" cy="446276"/>
          </a:xfrm>
          <a:prstGeom prst="rect">
            <a:avLst/>
          </a:prstGeom>
          <a:noFill/>
        </p:spPr>
        <p:txBody>
          <a:bodyPr wrap="square" rtlCol="0">
            <a:spAutoFit/>
          </a:bodyPr>
          <a:lstStyle/>
          <a:p>
            <a:pPr algn="ctr"/>
            <a:r>
              <a:rPr lang="en-US" sz="2300" dirty="0">
                <a:solidFill>
                  <a:schemeClr val="tx1">
                    <a:lumMod val="50000"/>
                    <a:lumOff val="50000"/>
                  </a:schemeClr>
                </a:solidFill>
                <a:latin typeface="Century Gothic" pitchFamily="34" charset="0"/>
                <a:cs typeface="Arial" pitchFamily="34" charset="0"/>
              </a:rPr>
              <a:t>Axis 2 Handling</a:t>
            </a:r>
          </a:p>
        </p:txBody>
      </p:sp>
      <p:sp>
        <p:nvSpPr>
          <p:cNvPr id="20" name="ZoneTexte 19">
            <a:extLst>
              <a:ext uri="{FF2B5EF4-FFF2-40B4-BE49-F238E27FC236}">
                <a16:creationId xmlns:a16="http://schemas.microsoft.com/office/drawing/2014/main" id="{BEBE25F7-9E99-41BB-AF48-EECD2A87D927}"/>
              </a:ext>
            </a:extLst>
          </p:cNvPr>
          <p:cNvSpPr txBox="1"/>
          <p:nvPr/>
        </p:nvSpPr>
        <p:spPr>
          <a:xfrm rot="16200000">
            <a:off x="6970350" y="4473680"/>
            <a:ext cx="1275636" cy="446276"/>
          </a:xfrm>
          <a:prstGeom prst="rect">
            <a:avLst/>
          </a:prstGeom>
          <a:noFill/>
        </p:spPr>
        <p:txBody>
          <a:bodyPr wrap="square" rtlCol="0">
            <a:spAutoFit/>
          </a:bodyPr>
          <a:lstStyle/>
          <a:p>
            <a:pPr algn="ctr"/>
            <a:r>
              <a:rPr lang="en-US" sz="2300" dirty="0">
                <a:solidFill>
                  <a:schemeClr val="tx1">
                    <a:lumMod val="50000"/>
                    <a:lumOff val="50000"/>
                  </a:schemeClr>
                </a:solidFill>
                <a:latin typeface="Century Gothic" pitchFamily="34" charset="0"/>
                <a:cs typeface="Arial" pitchFamily="34" charset="0"/>
              </a:rPr>
              <a:t>R117 80</a:t>
            </a:r>
          </a:p>
        </p:txBody>
      </p:sp>
      <p:sp>
        <p:nvSpPr>
          <p:cNvPr id="17" name="ZoneTexte 16">
            <a:extLst>
              <a:ext uri="{FF2B5EF4-FFF2-40B4-BE49-F238E27FC236}">
                <a16:creationId xmlns:a16="http://schemas.microsoft.com/office/drawing/2014/main" id="{A5FEB7ED-C575-4F64-9FBB-51A1131DA745}"/>
              </a:ext>
            </a:extLst>
          </p:cNvPr>
          <p:cNvSpPr txBox="1"/>
          <p:nvPr/>
        </p:nvSpPr>
        <p:spPr>
          <a:xfrm rot="16200000">
            <a:off x="7285249" y="5547840"/>
            <a:ext cx="1035305" cy="338554"/>
          </a:xfrm>
          <a:prstGeom prst="rect">
            <a:avLst/>
          </a:prstGeom>
          <a:noFill/>
        </p:spPr>
        <p:txBody>
          <a:bodyPr wrap="square" rtlCol="0">
            <a:spAutoFit/>
          </a:bodyPr>
          <a:lstStyle/>
          <a:p>
            <a:r>
              <a:rPr lang="en-US" sz="1600" dirty="0">
                <a:solidFill>
                  <a:schemeClr val="tx1">
                    <a:lumMod val="50000"/>
                    <a:lumOff val="50000"/>
                  </a:schemeClr>
                </a:solidFill>
                <a:latin typeface="Century Gothic" pitchFamily="34" charset="0"/>
                <a:cs typeface="Arial" pitchFamily="34" charset="0"/>
              </a:rPr>
              <a:t>quieter</a:t>
            </a:r>
          </a:p>
        </p:txBody>
      </p:sp>
      <p:sp>
        <p:nvSpPr>
          <p:cNvPr id="19" name="ZoneTexte 18">
            <a:extLst>
              <a:ext uri="{FF2B5EF4-FFF2-40B4-BE49-F238E27FC236}">
                <a16:creationId xmlns:a16="http://schemas.microsoft.com/office/drawing/2014/main" id="{8170F4D7-F2C2-47F1-8D75-D82E720FA2CA}"/>
              </a:ext>
            </a:extLst>
          </p:cNvPr>
          <p:cNvSpPr txBox="1"/>
          <p:nvPr/>
        </p:nvSpPr>
        <p:spPr>
          <a:xfrm rot="16200000">
            <a:off x="7344269" y="3319490"/>
            <a:ext cx="917264" cy="338554"/>
          </a:xfrm>
          <a:prstGeom prst="rect">
            <a:avLst/>
          </a:prstGeom>
          <a:noFill/>
        </p:spPr>
        <p:txBody>
          <a:bodyPr wrap="square" rtlCol="0">
            <a:spAutoFit/>
          </a:bodyPr>
          <a:lstStyle/>
          <a:p>
            <a:r>
              <a:rPr lang="en-US" sz="1600" dirty="0">
                <a:solidFill>
                  <a:schemeClr val="tx1">
                    <a:lumMod val="50000"/>
                    <a:lumOff val="50000"/>
                  </a:schemeClr>
                </a:solidFill>
                <a:latin typeface="Century Gothic" pitchFamily="34" charset="0"/>
                <a:cs typeface="Arial" pitchFamily="34" charset="0"/>
              </a:rPr>
              <a:t>noisier</a:t>
            </a:r>
          </a:p>
        </p:txBody>
      </p:sp>
      <p:sp>
        <p:nvSpPr>
          <p:cNvPr id="15" name="Espace réservé du contenu 1">
            <a:extLst>
              <a:ext uri="{FF2B5EF4-FFF2-40B4-BE49-F238E27FC236}">
                <a16:creationId xmlns:a16="http://schemas.microsoft.com/office/drawing/2014/main" id="{95E470E8-7C75-47D9-ADBD-9287E50031B4}"/>
              </a:ext>
            </a:extLst>
          </p:cNvPr>
          <p:cNvSpPr>
            <a:spLocks noGrp="1"/>
          </p:cNvSpPr>
          <p:nvPr>
            <p:ph idx="1"/>
          </p:nvPr>
        </p:nvSpPr>
        <p:spPr>
          <a:xfrm>
            <a:off x="431372" y="1412776"/>
            <a:ext cx="7343120" cy="5043850"/>
          </a:xfrm>
        </p:spPr>
        <p:txBody>
          <a:bodyPr>
            <a:normAutofit/>
          </a:bodyPr>
          <a:lstStyle/>
          <a:p>
            <a:r>
              <a:rPr lang="en-US" dirty="0"/>
              <a:t>Axis 2 </a:t>
            </a:r>
            <a:r>
              <a:rPr lang="en-US" b="0" dirty="0"/>
              <a:t>mainly represents handling through </a:t>
            </a:r>
            <a:r>
              <a:rPr lang="en-US" dirty="0"/>
              <a:t>Flat Track</a:t>
            </a:r>
          </a:p>
          <a:p>
            <a:endParaRPr lang="en-US" dirty="0">
              <a:solidFill>
                <a:schemeClr val="accent6">
                  <a:lumMod val="50000"/>
                </a:schemeClr>
              </a:solidFill>
            </a:endParaRPr>
          </a:p>
          <a:p>
            <a:pPr marL="0" indent="0">
              <a:buNone/>
            </a:pPr>
            <a:endParaRPr lang="en-US" dirty="0">
              <a:solidFill>
                <a:schemeClr val="accent3">
                  <a:lumMod val="50000"/>
                </a:schemeClr>
              </a:solidFill>
            </a:endParaRPr>
          </a:p>
          <a:p>
            <a:pPr>
              <a:buFont typeface="Wingdings" panose="05000000000000000000" pitchFamily="2" charset="2"/>
              <a:buChar char="Ø"/>
            </a:pPr>
            <a:r>
              <a:rPr lang="en-US" dirty="0"/>
              <a:t>Noise and Handling performances improve together along Axis 2 (E does not follow the trend)</a:t>
            </a:r>
          </a:p>
          <a:p>
            <a:pPr>
              <a:buFont typeface="Wingdings" panose="05000000000000000000" pitchFamily="2" charset="2"/>
              <a:buChar char="Ø"/>
            </a:pPr>
            <a:endParaRPr lang="en-US" dirty="0">
              <a:solidFill>
                <a:schemeClr val="accent3">
                  <a:lumMod val="50000"/>
                </a:schemeClr>
              </a:solidFill>
            </a:endParaRPr>
          </a:p>
          <a:p>
            <a:pPr>
              <a:buFont typeface="Wingdings" panose="05000000000000000000" pitchFamily="2" charset="2"/>
              <a:buChar char="Ø"/>
            </a:pPr>
            <a:endParaRPr lang="en-US" dirty="0">
              <a:solidFill>
                <a:schemeClr val="accent3">
                  <a:lumMod val="50000"/>
                </a:schemeClr>
              </a:solidFill>
            </a:endParaRPr>
          </a:p>
          <a:p>
            <a:pPr>
              <a:buFont typeface="Wingdings" panose="05000000000000000000" pitchFamily="2" charset="2"/>
              <a:buChar char="Ø"/>
            </a:pPr>
            <a:endParaRPr lang="en-US" dirty="0">
              <a:solidFill>
                <a:schemeClr val="accent3">
                  <a:lumMod val="50000"/>
                </a:schemeClr>
              </a:solidFill>
            </a:endParaRPr>
          </a:p>
          <a:p>
            <a:pPr marL="0" indent="0">
              <a:buNone/>
            </a:pPr>
            <a:endParaRPr lang="en-US" dirty="0">
              <a:solidFill>
                <a:schemeClr val="accent3">
                  <a:lumMod val="50000"/>
                </a:schemeClr>
              </a:solidFill>
            </a:endParaRPr>
          </a:p>
          <a:p>
            <a:pPr marL="0" indent="0">
              <a:buNone/>
            </a:pPr>
            <a:endParaRPr lang="en-US" dirty="0">
              <a:solidFill>
                <a:schemeClr val="accent3">
                  <a:lumMod val="50000"/>
                </a:schemeClr>
              </a:solidFill>
            </a:endParaRPr>
          </a:p>
          <a:p>
            <a:pPr marL="0" indent="0">
              <a:buNone/>
            </a:pPr>
            <a:endParaRPr lang="en-US" dirty="0">
              <a:solidFill>
                <a:schemeClr val="accent3">
                  <a:lumMod val="50000"/>
                </a:schemeClr>
              </a:solidFill>
            </a:endParaRPr>
          </a:p>
          <a:p>
            <a:pPr>
              <a:buFont typeface="Wingdings" panose="05000000000000000000" pitchFamily="2" charset="2"/>
              <a:buChar char="Ø"/>
            </a:pPr>
            <a:endParaRPr lang="en-US" dirty="0">
              <a:solidFill>
                <a:schemeClr val="accent3">
                  <a:lumMod val="50000"/>
                </a:schemeClr>
              </a:solidFill>
            </a:endParaRPr>
          </a:p>
          <a:p>
            <a:pPr>
              <a:buFont typeface="Wingdings" panose="05000000000000000000" pitchFamily="2" charset="2"/>
              <a:buChar char="Ø"/>
            </a:pPr>
            <a:endParaRPr lang="en-US" dirty="0">
              <a:solidFill>
                <a:schemeClr val="accent3">
                  <a:lumMod val="50000"/>
                </a:schemeClr>
              </a:solidFill>
            </a:endParaRPr>
          </a:p>
        </p:txBody>
      </p:sp>
      <p:sp>
        <p:nvSpPr>
          <p:cNvPr id="16" name="ZoneTexte 15">
            <a:extLst>
              <a:ext uri="{FF2B5EF4-FFF2-40B4-BE49-F238E27FC236}">
                <a16:creationId xmlns:a16="http://schemas.microsoft.com/office/drawing/2014/main" id="{500793A3-9196-43E7-9E0E-2C76E76DD924}"/>
              </a:ext>
            </a:extLst>
          </p:cNvPr>
          <p:cNvSpPr txBox="1"/>
          <p:nvPr/>
        </p:nvSpPr>
        <p:spPr>
          <a:xfrm rot="16200000">
            <a:off x="7285250" y="5547840"/>
            <a:ext cx="1035305" cy="338554"/>
          </a:xfrm>
          <a:prstGeom prst="rect">
            <a:avLst/>
          </a:prstGeom>
          <a:noFill/>
        </p:spPr>
        <p:txBody>
          <a:bodyPr wrap="square" rtlCol="0">
            <a:spAutoFit/>
          </a:bodyPr>
          <a:lstStyle/>
          <a:p>
            <a:r>
              <a:rPr lang="en-US" sz="1600" dirty="0">
                <a:solidFill>
                  <a:schemeClr val="tx1">
                    <a:lumMod val="50000"/>
                    <a:lumOff val="50000"/>
                  </a:schemeClr>
                </a:solidFill>
                <a:latin typeface="Century Gothic" pitchFamily="34" charset="0"/>
                <a:cs typeface="Arial" pitchFamily="34" charset="0"/>
              </a:rPr>
              <a:t>quieter</a:t>
            </a:r>
          </a:p>
        </p:txBody>
      </p:sp>
      <p:sp>
        <p:nvSpPr>
          <p:cNvPr id="21" name="ZoneTexte 20">
            <a:extLst>
              <a:ext uri="{FF2B5EF4-FFF2-40B4-BE49-F238E27FC236}">
                <a16:creationId xmlns:a16="http://schemas.microsoft.com/office/drawing/2014/main" id="{72D0357C-7086-4D8B-BFF7-F83564974AA5}"/>
              </a:ext>
            </a:extLst>
          </p:cNvPr>
          <p:cNvSpPr txBox="1"/>
          <p:nvPr/>
        </p:nvSpPr>
        <p:spPr>
          <a:xfrm rot="16200000">
            <a:off x="7344270" y="3319490"/>
            <a:ext cx="917264" cy="338554"/>
          </a:xfrm>
          <a:prstGeom prst="rect">
            <a:avLst/>
          </a:prstGeom>
          <a:noFill/>
        </p:spPr>
        <p:txBody>
          <a:bodyPr wrap="square" rtlCol="0">
            <a:spAutoFit/>
          </a:bodyPr>
          <a:lstStyle/>
          <a:p>
            <a:r>
              <a:rPr lang="en-US" sz="1600" dirty="0">
                <a:solidFill>
                  <a:schemeClr val="tx1">
                    <a:lumMod val="50000"/>
                    <a:lumOff val="50000"/>
                  </a:schemeClr>
                </a:solidFill>
                <a:latin typeface="Century Gothic" pitchFamily="34" charset="0"/>
                <a:cs typeface="Arial" pitchFamily="34" charset="0"/>
              </a:rPr>
              <a:t>noisier</a:t>
            </a:r>
          </a:p>
        </p:txBody>
      </p:sp>
      <p:sp>
        <p:nvSpPr>
          <p:cNvPr id="22" name="ZoneTexte 21">
            <a:extLst>
              <a:ext uri="{FF2B5EF4-FFF2-40B4-BE49-F238E27FC236}">
                <a16:creationId xmlns:a16="http://schemas.microsoft.com/office/drawing/2014/main" id="{E99407A2-68A1-49A2-8F84-0326B2F07B6F}"/>
              </a:ext>
            </a:extLst>
          </p:cNvPr>
          <p:cNvSpPr txBox="1"/>
          <p:nvPr/>
        </p:nvSpPr>
        <p:spPr>
          <a:xfrm>
            <a:off x="7975342" y="6118072"/>
            <a:ext cx="1035305" cy="338554"/>
          </a:xfrm>
          <a:prstGeom prst="rect">
            <a:avLst/>
          </a:prstGeom>
          <a:noFill/>
        </p:spPr>
        <p:txBody>
          <a:bodyPr wrap="square" rtlCol="0">
            <a:spAutoFit/>
          </a:bodyPr>
          <a:lstStyle/>
          <a:p>
            <a:r>
              <a:rPr lang="en-US" sz="1600" dirty="0">
                <a:solidFill>
                  <a:schemeClr val="tx1">
                    <a:lumMod val="50000"/>
                    <a:lumOff val="50000"/>
                  </a:schemeClr>
                </a:solidFill>
                <a:latin typeface="Century Gothic" pitchFamily="34" charset="0"/>
                <a:cs typeface="Arial" pitchFamily="34" charset="0"/>
              </a:rPr>
              <a:t>worse</a:t>
            </a:r>
          </a:p>
        </p:txBody>
      </p:sp>
      <p:sp>
        <p:nvSpPr>
          <p:cNvPr id="23" name="ZoneTexte 22">
            <a:extLst>
              <a:ext uri="{FF2B5EF4-FFF2-40B4-BE49-F238E27FC236}">
                <a16:creationId xmlns:a16="http://schemas.microsoft.com/office/drawing/2014/main" id="{E996F4D7-8D1B-4E6C-B255-2B7B534350DA}"/>
              </a:ext>
            </a:extLst>
          </p:cNvPr>
          <p:cNvSpPr txBox="1"/>
          <p:nvPr/>
        </p:nvSpPr>
        <p:spPr>
          <a:xfrm>
            <a:off x="11199860" y="6136643"/>
            <a:ext cx="917264" cy="338554"/>
          </a:xfrm>
          <a:prstGeom prst="rect">
            <a:avLst/>
          </a:prstGeom>
          <a:noFill/>
        </p:spPr>
        <p:txBody>
          <a:bodyPr wrap="square" rtlCol="0">
            <a:spAutoFit/>
          </a:bodyPr>
          <a:lstStyle/>
          <a:p>
            <a:r>
              <a:rPr lang="en-US" sz="1600" dirty="0">
                <a:solidFill>
                  <a:schemeClr val="tx1">
                    <a:lumMod val="50000"/>
                    <a:lumOff val="50000"/>
                  </a:schemeClr>
                </a:solidFill>
                <a:latin typeface="Century Gothic" pitchFamily="34" charset="0"/>
                <a:cs typeface="Arial" pitchFamily="34" charset="0"/>
              </a:rPr>
              <a:t>better</a:t>
            </a:r>
          </a:p>
        </p:txBody>
      </p:sp>
      <p:sp>
        <p:nvSpPr>
          <p:cNvPr id="24" name="ZoneTexte 23">
            <a:extLst>
              <a:ext uri="{FF2B5EF4-FFF2-40B4-BE49-F238E27FC236}">
                <a16:creationId xmlns:a16="http://schemas.microsoft.com/office/drawing/2014/main" id="{DE8DD2E8-ECDA-4819-8F39-4788179F5E58}"/>
              </a:ext>
            </a:extLst>
          </p:cNvPr>
          <p:cNvSpPr txBox="1"/>
          <p:nvPr/>
        </p:nvSpPr>
        <p:spPr>
          <a:xfrm rot="16200000">
            <a:off x="7285251" y="5547840"/>
            <a:ext cx="1035305" cy="338554"/>
          </a:xfrm>
          <a:prstGeom prst="rect">
            <a:avLst/>
          </a:prstGeom>
          <a:noFill/>
        </p:spPr>
        <p:txBody>
          <a:bodyPr wrap="square" rtlCol="0">
            <a:spAutoFit/>
          </a:bodyPr>
          <a:lstStyle/>
          <a:p>
            <a:r>
              <a:rPr lang="en-US" sz="1600" dirty="0">
                <a:solidFill>
                  <a:schemeClr val="tx1">
                    <a:lumMod val="50000"/>
                    <a:lumOff val="50000"/>
                  </a:schemeClr>
                </a:solidFill>
                <a:latin typeface="Century Gothic" pitchFamily="34" charset="0"/>
                <a:cs typeface="Arial" pitchFamily="34" charset="0"/>
              </a:rPr>
              <a:t>quieter</a:t>
            </a:r>
          </a:p>
        </p:txBody>
      </p:sp>
      <p:sp>
        <p:nvSpPr>
          <p:cNvPr id="25" name="ZoneTexte 24">
            <a:extLst>
              <a:ext uri="{FF2B5EF4-FFF2-40B4-BE49-F238E27FC236}">
                <a16:creationId xmlns:a16="http://schemas.microsoft.com/office/drawing/2014/main" id="{20452966-F352-4C3F-9271-89F77BA3B265}"/>
              </a:ext>
            </a:extLst>
          </p:cNvPr>
          <p:cNvSpPr txBox="1"/>
          <p:nvPr/>
        </p:nvSpPr>
        <p:spPr>
          <a:xfrm rot="16200000">
            <a:off x="7344271" y="3319490"/>
            <a:ext cx="917264" cy="338554"/>
          </a:xfrm>
          <a:prstGeom prst="rect">
            <a:avLst/>
          </a:prstGeom>
          <a:noFill/>
        </p:spPr>
        <p:txBody>
          <a:bodyPr wrap="square" rtlCol="0">
            <a:spAutoFit/>
          </a:bodyPr>
          <a:lstStyle/>
          <a:p>
            <a:r>
              <a:rPr lang="en-US" sz="1600" dirty="0">
                <a:solidFill>
                  <a:schemeClr val="tx1">
                    <a:lumMod val="50000"/>
                    <a:lumOff val="50000"/>
                  </a:schemeClr>
                </a:solidFill>
                <a:latin typeface="Century Gothic" pitchFamily="34" charset="0"/>
                <a:cs typeface="Arial" pitchFamily="34" charset="0"/>
              </a:rPr>
              <a:t>noisier</a:t>
            </a:r>
          </a:p>
        </p:txBody>
      </p:sp>
      <p:sp>
        <p:nvSpPr>
          <p:cNvPr id="26" name="ZoneTexte 25">
            <a:extLst>
              <a:ext uri="{FF2B5EF4-FFF2-40B4-BE49-F238E27FC236}">
                <a16:creationId xmlns:a16="http://schemas.microsoft.com/office/drawing/2014/main" id="{FBAD3FBF-8194-4648-AC3A-3D34BDC7FCCD}"/>
              </a:ext>
            </a:extLst>
          </p:cNvPr>
          <p:cNvSpPr txBox="1"/>
          <p:nvPr/>
        </p:nvSpPr>
        <p:spPr>
          <a:xfrm>
            <a:off x="7975343" y="6118072"/>
            <a:ext cx="1035305" cy="338554"/>
          </a:xfrm>
          <a:prstGeom prst="rect">
            <a:avLst/>
          </a:prstGeom>
          <a:noFill/>
        </p:spPr>
        <p:txBody>
          <a:bodyPr wrap="square" rtlCol="0">
            <a:spAutoFit/>
          </a:bodyPr>
          <a:lstStyle/>
          <a:p>
            <a:r>
              <a:rPr lang="en-US" sz="1600" dirty="0">
                <a:solidFill>
                  <a:schemeClr val="tx1">
                    <a:lumMod val="50000"/>
                    <a:lumOff val="50000"/>
                  </a:schemeClr>
                </a:solidFill>
                <a:latin typeface="Century Gothic" pitchFamily="34" charset="0"/>
                <a:cs typeface="Arial" pitchFamily="34" charset="0"/>
              </a:rPr>
              <a:t>worse</a:t>
            </a:r>
          </a:p>
        </p:txBody>
      </p:sp>
      <p:pic>
        <p:nvPicPr>
          <p:cNvPr id="27" name="Image 26">
            <a:extLst>
              <a:ext uri="{FF2B5EF4-FFF2-40B4-BE49-F238E27FC236}">
                <a16:creationId xmlns:a16="http://schemas.microsoft.com/office/drawing/2014/main" id="{4A9C9A0A-6D31-4DEB-8342-637105B049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38922" y="516838"/>
            <a:ext cx="3207078" cy="2551356"/>
          </a:xfrm>
          <a:prstGeom prst="rect">
            <a:avLst/>
          </a:prstGeom>
        </p:spPr>
      </p:pic>
      <p:pic>
        <p:nvPicPr>
          <p:cNvPr id="28" name="Image 27">
            <a:extLst>
              <a:ext uri="{FF2B5EF4-FFF2-40B4-BE49-F238E27FC236}">
                <a16:creationId xmlns:a16="http://schemas.microsoft.com/office/drawing/2014/main" id="{F1B00C9C-DE2B-4EA1-91BF-BED4366C11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41000" y="3097023"/>
            <a:ext cx="4091874" cy="3058187"/>
          </a:xfrm>
          <a:prstGeom prst="rect">
            <a:avLst/>
          </a:prstGeom>
        </p:spPr>
      </p:pic>
      <p:graphicFrame>
        <p:nvGraphicFramePr>
          <p:cNvPr id="30" name="Graphique 29">
            <a:extLst>
              <a:ext uri="{FF2B5EF4-FFF2-40B4-BE49-F238E27FC236}">
                <a16:creationId xmlns:a16="http://schemas.microsoft.com/office/drawing/2014/main" id="{00000000-0008-0000-0A00-000002000000}"/>
              </a:ext>
            </a:extLst>
          </p:cNvPr>
          <p:cNvGraphicFramePr>
            <a:graphicFrameLocks noGrp="1"/>
          </p:cNvGraphicFramePr>
          <p:nvPr>
            <p:extLst>
              <p:ext uri="{D42A27DB-BD31-4B8C-83A1-F6EECF244321}">
                <p14:modId xmlns:p14="http://schemas.microsoft.com/office/powerpoint/2010/main" val="2761185690"/>
              </p:ext>
            </p:extLst>
          </p:nvPr>
        </p:nvGraphicFramePr>
        <p:xfrm>
          <a:off x="1995342" y="2934000"/>
          <a:ext cx="5021968" cy="3870000"/>
        </p:xfrm>
        <a:graphic>
          <a:graphicData uri="http://schemas.openxmlformats.org/drawingml/2006/chart">
            <c:chart xmlns:c="http://schemas.openxmlformats.org/drawingml/2006/chart" xmlns:r="http://schemas.openxmlformats.org/officeDocument/2006/relationships" r:id="rId6"/>
          </a:graphicData>
        </a:graphic>
      </p:graphicFrame>
      <p:sp>
        <p:nvSpPr>
          <p:cNvPr id="5" name="Espace réservé du pied de page 4">
            <a:extLst>
              <a:ext uri="{FF2B5EF4-FFF2-40B4-BE49-F238E27FC236}">
                <a16:creationId xmlns:a16="http://schemas.microsoft.com/office/drawing/2014/main" id="{B87E46E0-91D8-44A4-B99D-3D3A0D67D7D2}"/>
              </a:ext>
            </a:extLst>
          </p:cNvPr>
          <p:cNvSpPr>
            <a:spLocks noGrp="1"/>
          </p:cNvSpPr>
          <p:nvPr>
            <p:ph type="ftr" sz="quarter" idx="11"/>
          </p:nvPr>
        </p:nvSpPr>
        <p:spPr/>
        <p:txBody>
          <a:bodyPr/>
          <a:lstStyle/>
          <a:p>
            <a:r>
              <a:rPr lang="en-GB" kern="0"/>
              <a:t>ACEA Tyre Performance Study</a:t>
            </a:r>
            <a:endParaRPr lang="fr-FR" kern="0" dirty="0"/>
          </a:p>
        </p:txBody>
      </p:sp>
      <p:sp>
        <p:nvSpPr>
          <p:cNvPr id="29" name="ZoneTexte 28">
            <a:extLst>
              <a:ext uri="{FF2B5EF4-FFF2-40B4-BE49-F238E27FC236}">
                <a16:creationId xmlns:a16="http://schemas.microsoft.com/office/drawing/2014/main" id="{E7F68739-6E4B-4E35-999C-7C2AD86D8AB5}"/>
              </a:ext>
            </a:extLst>
          </p:cNvPr>
          <p:cNvSpPr txBox="1"/>
          <p:nvPr/>
        </p:nvSpPr>
        <p:spPr>
          <a:xfrm>
            <a:off x="432098" y="3702840"/>
            <a:ext cx="2367260" cy="400110"/>
          </a:xfrm>
          <a:prstGeom prst="rect">
            <a:avLst/>
          </a:prstGeom>
          <a:noFill/>
        </p:spPr>
        <p:txBody>
          <a:bodyPr wrap="square" rtlCol="0">
            <a:spAutoFit/>
          </a:bodyPr>
          <a:lstStyle/>
          <a:p>
            <a:r>
              <a:rPr lang="en-US" sz="2000" b="1" dirty="0">
                <a:solidFill>
                  <a:schemeClr val="tx1">
                    <a:lumMod val="50000"/>
                    <a:lumOff val="50000"/>
                  </a:schemeClr>
                </a:solidFill>
                <a:latin typeface="Century Gothic" pitchFamily="34" charset="0"/>
                <a:cs typeface="Arial" pitchFamily="34" charset="0"/>
              </a:rPr>
              <a:t>Focus on Tyre E</a:t>
            </a:r>
            <a:endParaRPr lang="en-US" dirty="0">
              <a:solidFill>
                <a:srgbClr val="FF0000"/>
              </a:solidFill>
              <a:highlight>
                <a:srgbClr val="FFFF00"/>
              </a:highlight>
            </a:endParaRPr>
          </a:p>
        </p:txBody>
      </p:sp>
      <p:sp>
        <p:nvSpPr>
          <p:cNvPr id="31" name="ZoneTexte 30">
            <a:extLst>
              <a:ext uri="{FF2B5EF4-FFF2-40B4-BE49-F238E27FC236}">
                <a16:creationId xmlns:a16="http://schemas.microsoft.com/office/drawing/2014/main" id="{346F9C0C-EAC5-474F-B6A3-0D39BD9B8DB1}"/>
              </a:ext>
            </a:extLst>
          </p:cNvPr>
          <p:cNvSpPr txBox="1"/>
          <p:nvPr/>
        </p:nvSpPr>
        <p:spPr>
          <a:xfrm rot="16200000">
            <a:off x="6970351" y="4473680"/>
            <a:ext cx="1275636" cy="446276"/>
          </a:xfrm>
          <a:prstGeom prst="rect">
            <a:avLst/>
          </a:prstGeom>
          <a:noFill/>
        </p:spPr>
        <p:txBody>
          <a:bodyPr wrap="square" rtlCol="0">
            <a:spAutoFit/>
          </a:bodyPr>
          <a:lstStyle/>
          <a:p>
            <a:pPr algn="ctr"/>
            <a:r>
              <a:rPr lang="en-US" sz="2300" dirty="0">
                <a:solidFill>
                  <a:schemeClr val="tx1">
                    <a:lumMod val="50000"/>
                    <a:lumOff val="50000"/>
                  </a:schemeClr>
                </a:solidFill>
                <a:latin typeface="Century Gothic" pitchFamily="34" charset="0"/>
                <a:cs typeface="Arial" pitchFamily="34" charset="0"/>
              </a:rPr>
              <a:t>R117 80</a:t>
            </a:r>
          </a:p>
        </p:txBody>
      </p:sp>
      <p:sp>
        <p:nvSpPr>
          <p:cNvPr id="32" name="ZoneTexte 31">
            <a:extLst>
              <a:ext uri="{FF2B5EF4-FFF2-40B4-BE49-F238E27FC236}">
                <a16:creationId xmlns:a16="http://schemas.microsoft.com/office/drawing/2014/main" id="{F31C3E32-F4D5-4726-BAB4-F8D9B173308A}"/>
              </a:ext>
            </a:extLst>
          </p:cNvPr>
          <p:cNvSpPr txBox="1"/>
          <p:nvPr/>
        </p:nvSpPr>
        <p:spPr>
          <a:xfrm rot="16200000">
            <a:off x="7285252" y="5547840"/>
            <a:ext cx="1035305" cy="338554"/>
          </a:xfrm>
          <a:prstGeom prst="rect">
            <a:avLst/>
          </a:prstGeom>
          <a:noFill/>
        </p:spPr>
        <p:txBody>
          <a:bodyPr wrap="square" rtlCol="0">
            <a:spAutoFit/>
          </a:bodyPr>
          <a:lstStyle/>
          <a:p>
            <a:r>
              <a:rPr lang="en-US" sz="1600" dirty="0">
                <a:solidFill>
                  <a:schemeClr val="tx1">
                    <a:lumMod val="50000"/>
                    <a:lumOff val="50000"/>
                  </a:schemeClr>
                </a:solidFill>
                <a:latin typeface="Century Gothic" pitchFamily="34" charset="0"/>
                <a:cs typeface="Arial" pitchFamily="34" charset="0"/>
              </a:rPr>
              <a:t>quieter</a:t>
            </a:r>
          </a:p>
        </p:txBody>
      </p:sp>
      <p:sp>
        <p:nvSpPr>
          <p:cNvPr id="33" name="ZoneTexte 32">
            <a:extLst>
              <a:ext uri="{FF2B5EF4-FFF2-40B4-BE49-F238E27FC236}">
                <a16:creationId xmlns:a16="http://schemas.microsoft.com/office/drawing/2014/main" id="{2F810C18-8CB7-4150-946A-2639789BD11B}"/>
              </a:ext>
            </a:extLst>
          </p:cNvPr>
          <p:cNvSpPr txBox="1"/>
          <p:nvPr/>
        </p:nvSpPr>
        <p:spPr>
          <a:xfrm rot="16200000">
            <a:off x="7344272" y="3319490"/>
            <a:ext cx="917264" cy="338554"/>
          </a:xfrm>
          <a:prstGeom prst="rect">
            <a:avLst/>
          </a:prstGeom>
          <a:noFill/>
        </p:spPr>
        <p:txBody>
          <a:bodyPr wrap="square" rtlCol="0">
            <a:spAutoFit/>
          </a:bodyPr>
          <a:lstStyle/>
          <a:p>
            <a:r>
              <a:rPr lang="en-US" sz="1600" dirty="0">
                <a:solidFill>
                  <a:schemeClr val="tx1">
                    <a:lumMod val="50000"/>
                    <a:lumOff val="50000"/>
                  </a:schemeClr>
                </a:solidFill>
                <a:latin typeface="Century Gothic" pitchFamily="34" charset="0"/>
                <a:cs typeface="Arial" pitchFamily="34" charset="0"/>
              </a:rPr>
              <a:t>noisier</a:t>
            </a:r>
          </a:p>
        </p:txBody>
      </p:sp>
      <p:sp>
        <p:nvSpPr>
          <p:cNvPr id="34" name="Ellipse 33">
            <a:extLst>
              <a:ext uri="{FF2B5EF4-FFF2-40B4-BE49-F238E27FC236}">
                <a16:creationId xmlns:a16="http://schemas.microsoft.com/office/drawing/2014/main" id="{F612596D-9525-4DDC-A4CC-687ED0CD5CEE}"/>
              </a:ext>
            </a:extLst>
          </p:cNvPr>
          <p:cNvSpPr/>
          <p:nvPr/>
        </p:nvSpPr>
        <p:spPr>
          <a:xfrm>
            <a:off x="11566626" y="3411736"/>
            <a:ext cx="270000" cy="2872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Connecteur droit avec flèche 34">
            <a:extLst>
              <a:ext uri="{FF2B5EF4-FFF2-40B4-BE49-F238E27FC236}">
                <a16:creationId xmlns:a16="http://schemas.microsoft.com/office/drawing/2014/main" id="{94BA592B-8F9E-4F40-9FC1-1722216DAA84}"/>
              </a:ext>
            </a:extLst>
          </p:cNvPr>
          <p:cNvCxnSpPr>
            <a:cxnSpLocks/>
            <a:stCxn id="34" idx="2"/>
          </p:cNvCxnSpPr>
          <p:nvPr/>
        </p:nvCxnSpPr>
        <p:spPr>
          <a:xfrm flipH="1">
            <a:off x="6321000" y="3555368"/>
            <a:ext cx="5245626" cy="888788"/>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347E457E-84B7-485F-A1F7-7F1A8C0824C1}"/>
              </a:ext>
            </a:extLst>
          </p:cNvPr>
          <p:cNvSpPr/>
          <p:nvPr/>
        </p:nvSpPr>
        <p:spPr>
          <a:xfrm>
            <a:off x="3036000" y="3384000"/>
            <a:ext cx="817065" cy="307254"/>
          </a:xfrm>
          <a:prstGeom prst="rect">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83D942D-8EEA-439E-8039-C288CCC8A3C8}"/>
              </a:ext>
            </a:extLst>
          </p:cNvPr>
          <p:cNvSpPr/>
          <p:nvPr/>
        </p:nvSpPr>
        <p:spPr>
          <a:xfrm>
            <a:off x="2541000" y="3879000"/>
            <a:ext cx="817065" cy="307254"/>
          </a:xfrm>
          <a:prstGeom prst="rect">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98B0107-A485-4C8D-98B1-90C34EB13F1A}"/>
              </a:ext>
            </a:extLst>
          </p:cNvPr>
          <p:cNvSpPr/>
          <p:nvPr/>
        </p:nvSpPr>
        <p:spPr>
          <a:xfrm>
            <a:off x="786000" y="1424077"/>
            <a:ext cx="747306" cy="400110"/>
          </a:xfrm>
          <a:prstGeom prst="rect">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Espace réservé de la date 3">
            <a:extLst>
              <a:ext uri="{FF2B5EF4-FFF2-40B4-BE49-F238E27FC236}">
                <a16:creationId xmlns:a16="http://schemas.microsoft.com/office/drawing/2014/main" id="{8F95359D-6A34-4287-9F80-299BC0F2B257}"/>
              </a:ext>
            </a:extLst>
          </p:cNvPr>
          <p:cNvSpPr>
            <a:spLocks noGrp="1"/>
          </p:cNvSpPr>
          <p:nvPr>
            <p:ph type="dt" sz="half" idx="10"/>
          </p:nvPr>
        </p:nvSpPr>
        <p:spPr>
          <a:xfrm>
            <a:off x="0" y="6520260"/>
            <a:ext cx="1295467" cy="365125"/>
          </a:xfrm>
        </p:spPr>
        <p:txBody>
          <a:bodyPr/>
          <a:lstStyle/>
          <a:p>
            <a:r>
              <a:rPr lang="fr-FR" kern="0"/>
              <a:t>12/09/2019</a:t>
            </a:r>
            <a:endParaRPr lang="fr-FR" kern="0" dirty="0"/>
          </a:p>
        </p:txBody>
      </p:sp>
    </p:spTree>
    <p:extLst>
      <p:ext uri="{BB962C8B-B14F-4D97-AF65-F5344CB8AC3E}">
        <p14:creationId xmlns:p14="http://schemas.microsoft.com/office/powerpoint/2010/main" val="18417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PCA </a:t>
            </a:r>
            <a:r>
              <a:rPr lang="en-US" dirty="0"/>
              <a:t>Results </a:t>
            </a:r>
            <a:r>
              <a:rPr lang="en-US" dirty="0">
                <a:solidFill>
                  <a:schemeClr val="tx1">
                    <a:lumMod val="50000"/>
                    <a:lumOff val="50000"/>
                  </a:schemeClr>
                </a:solidFill>
              </a:rPr>
              <a:t>(3</a:t>
            </a:r>
            <a:r>
              <a:rPr lang="en-US" baseline="30000" dirty="0">
                <a:solidFill>
                  <a:schemeClr val="tx1">
                    <a:lumMod val="50000"/>
                    <a:lumOff val="50000"/>
                  </a:schemeClr>
                </a:solidFill>
              </a:rPr>
              <a:t>rd</a:t>
            </a:r>
            <a:r>
              <a:rPr lang="en-US" dirty="0">
                <a:solidFill>
                  <a:schemeClr val="tx1">
                    <a:lumMod val="50000"/>
                    <a:lumOff val="50000"/>
                  </a:schemeClr>
                </a:solidFill>
              </a:rPr>
              <a:t> axis)</a:t>
            </a:r>
            <a:endParaRPr lang="en-US" dirty="0"/>
          </a:p>
        </p:txBody>
      </p:sp>
      <p:pic>
        <p:nvPicPr>
          <p:cNvPr id="11" name="Image 10">
            <a:extLst>
              <a:ext uri="{FF2B5EF4-FFF2-40B4-BE49-F238E27FC236}">
                <a16:creationId xmlns:a16="http://schemas.microsoft.com/office/drawing/2014/main" id="{0306D17D-8446-4F95-9703-FF5CC249246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2841" y="72008"/>
            <a:ext cx="2622799" cy="404664"/>
          </a:xfrm>
          <a:prstGeom prst="rect">
            <a:avLst/>
          </a:prstGeom>
        </p:spPr>
      </p:pic>
      <p:sp>
        <p:nvSpPr>
          <p:cNvPr id="17" name="Espace réservé du contenu 1">
            <a:extLst>
              <a:ext uri="{FF2B5EF4-FFF2-40B4-BE49-F238E27FC236}">
                <a16:creationId xmlns:a16="http://schemas.microsoft.com/office/drawing/2014/main" id="{5ED34B13-DD06-4525-ADC6-74182E1A3F1E}"/>
              </a:ext>
            </a:extLst>
          </p:cNvPr>
          <p:cNvSpPr>
            <a:spLocks noGrp="1"/>
          </p:cNvSpPr>
          <p:nvPr>
            <p:ph idx="1"/>
          </p:nvPr>
        </p:nvSpPr>
        <p:spPr>
          <a:xfrm>
            <a:off x="431372" y="1412776"/>
            <a:ext cx="7738352" cy="4536505"/>
          </a:xfrm>
        </p:spPr>
        <p:txBody>
          <a:bodyPr>
            <a:normAutofit/>
          </a:bodyPr>
          <a:lstStyle/>
          <a:p>
            <a:r>
              <a:rPr lang="en-US" dirty="0"/>
              <a:t>R117_80 vs Axis 3 CO2</a:t>
            </a:r>
          </a:p>
          <a:p>
            <a:pPr marL="0" indent="0">
              <a:buNone/>
            </a:pPr>
            <a:endParaRPr lang="fr-FR" dirty="0"/>
          </a:p>
        </p:txBody>
      </p:sp>
      <p:sp>
        <p:nvSpPr>
          <p:cNvPr id="19" name="Espace réservé du pied de page 18">
            <a:extLst>
              <a:ext uri="{FF2B5EF4-FFF2-40B4-BE49-F238E27FC236}">
                <a16:creationId xmlns:a16="http://schemas.microsoft.com/office/drawing/2014/main" id="{CE1814A3-B2EA-4927-B69E-E1A6C5090473}"/>
              </a:ext>
            </a:extLst>
          </p:cNvPr>
          <p:cNvSpPr>
            <a:spLocks noGrp="1"/>
          </p:cNvSpPr>
          <p:nvPr>
            <p:ph type="ftr" sz="quarter" idx="11"/>
          </p:nvPr>
        </p:nvSpPr>
        <p:spPr/>
        <p:txBody>
          <a:bodyPr/>
          <a:lstStyle/>
          <a:p>
            <a:r>
              <a:rPr lang="en-GB" kern="0"/>
              <a:t>ACEA Tyre Performance Study</a:t>
            </a:r>
            <a:endParaRPr lang="fr-FR" kern="0" dirty="0"/>
          </a:p>
        </p:txBody>
      </p:sp>
      <p:grpSp>
        <p:nvGrpSpPr>
          <p:cNvPr id="4" name="Groupe 3">
            <a:extLst>
              <a:ext uri="{FF2B5EF4-FFF2-40B4-BE49-F238E27FC236}">
                <a16:creationId xmlns:a16="http://schemas.microsoft.com/office/drawing/2014/main" id="{A0BC1BCC-7154-4E52-92F9-27440F3E600E}"/>
              </a:ext>
            </a:extLst>
          </p:cNvPr>
          <p:cNvGrpSpPr/>
          <p:nvPr/>
        </p:nvGrpSpPr>
        <p:grpSpPr>
          <a:xfrm>
            <a:off x="395816" y="1621725"/>
            <a:ext cx="8139632" cy="4196407"/>
            <a:chOff x="431371" y="1584001"/>
            <a:chExt cx="8139632" cy="4196407"/>
          </a:xfrm>
        </p:grpSpPr>
        <p:sp>
          <p:nvSpPr>
            <p:cNvPr id="53" name="ZoneTexte 52">
              <a:extLst>
                <a:ext uri="{FF2B5EF4-FFF2-40B4-BE49-F238E27FC236}">
                  <a16:creationId xmlns:a16="http://schemas.microsoft.com/office/drawing/2014/main" id="{A84C0951-EAEB-46FB-9F86-5BE120F7BFFE}"/>
                </a:ext>
              </a:extLst>
            </p:cNvPr>
            <p:cNvSpPr txBox="1"/>
            <p:nvPr/>
          </p:nvSpPr>
          <p:spPr>
            <a:xfrm rot="16200000">
              <a:off x="119996" y="4317878"/>
              <a:ext cx="1259393" cy="389059"/>
            </a:xfrm>
            <a:prstGeom prst="rect">
              <a:avLst/>
            </a:prstGeom>
            <a:noFill/>
          </p:spPr>
          <p:txBody>
            <a:bodyPr wrap="square" rtlCol="0">
              <a:spAutoFit/>
            </a:bodyPr>
            <a:lstStyle/>
            <a:p>
              <a:r>
                <a:rPr lang="en-US" sz="1600" dirty="0">
                  <a:solidFill>
                    <a:schemeClr val="tx1">
                      <a:lumMod val="50000"/>
                      <a:lumOff val="50000"/>
                    </a:schemeClr>
                  </a:solidFill>
                  <a:latin typeface="Century Gothic" pitchFamily="34" charset="0"/>
                  <a:cs typeface="Arial" pitchFamily="34" charset="0"/>
                </a:rPr>
                <a:t>quieter</a:t>
              </a:r>
            </a:p>
          </p:txBody>
        </p:sp>
        <p:grpSp>
          <p:nvGrpSpPr>
            <p:cNvPr id="2" name="Groupe 1">
              <a:extLst>
                <a:ext uri="{FF2B5EF4-FFF2-40B4-BE49-F238E27FC236}">
                  <a16:creationId xmlns:a16="http://schemas.microsoft.com/office/drawing/2014/main" id="{DEB3779A-9B43-45A2-BC40-639369908D09}"/>
                </a:ext>
              </a:extLst>
            </p:cNvPr>
            <p:cNvGrpSpPr/>
            <p:nvPr/>
          </p:nvGrpSpPr>
          <p:grpSpPr>
            <a:xfrm>
              <a:off x="431371" y="1584001"/>
              <a:ext cx="8139632" cy="4196407"/>
              <a:chOff x="431371" y="1584001"/>
              <a:chExt cx="8139632" cy="4196407"/>
            </a:xfrm>
          </p:grpSpPr>
          <p:sp>
            <p:nvSpPr>
              <p:cNvPr id="45" name="ZoneTexte 44">
                <a:extLst>
                  <a:ext uri="{FF2B5EF4-FFF2-40B4-BE49-F238E27FC236}">
                    <a16:creationId xmlns:a16="http://schemas.microsoft.com/office/drawing/2014/main" id="{3830F1B2-C405-4677-AF8A-EFE4A5445CD8}"/>
                  </a:ext>
                </a:extLst>
              </p:cNvPr>
              <p:cNvSpPr txBox="1"/>
              <p:nvPr/>
            </p:nvSpPr>
            <p:spPr>
              <a:xfrm>
                <a:off x="4047006" y="5094000"/>
                <a:ext cx="1054100" cy="411833"/>
              </a:xfrm>
              <a:prstGeom prst="rect">
                <a:avLst/>
              </a:prstGeom>
              <a:noFill/>
            </p:spPr>
            <p:txBody>
              <a:bodyPr wrap="square" rtlCol="0">
                <a:spAutoFit/>
              </a:bodyPr>
              <a:lstStyle/>
              <a:p>
                <a:pPr algn="ctr"/>
                <a:r>
                  <a:rPr lang="en-US" sz="1600" dirty="0">
                    <a:solidFill>
                      <a:schemeClr val="tx1">
                        <a:lumMod val="50000"/>
                        <a:lumOff val="50000"/>
                      </a:schemeClr>
                    </a:solidFill>
                    <a:latin typeface="Century Gothic" pitchFamily="34" charset="0"/>
                    <a:cs typeface="Arial" pitchFamily="34" charset="0"/>
                  </a:rPr>
                  <a:t>better</a:t>
                </a:r>
              </a:p>
            </p:txBody>
          </p:sp>
          <p:sp>
            <p:nvSpPr>
              <p:cNvPr id="46" name="ZoneTexte 45">
                <a:extLst>
                  <a:ext uri="{FF2B5EF4-FFF2-40B4-BE49-F238E27FC236}">
                    <a16:creationId xmlns:a16="http://schemas.microsoft.com/office/drawing/2014/main" id="{8A466401-ED92-4CC2-906B-6CD197C3A532}"/>
                  </a:ext>
                </a:extLst>
              </p:cNvPr>
              <p:cNvSpPr txBox="1"/>
              <p:nvPr/>
            </p:nvSpPr>
            <p:spPr>
              <a:xfrm>
                <a:off x="1758083" y="5091895"/>
                <a:ext cx="2547488" cy="542871"/>
              </a:xfrm>
              <a:prstGeom prst="rect">
                <a:avLst/>
              </a:prstGeom>
              <a:noFill/>
            </p:spPr>
            <p:txBody>
              <a:bodyPr wrap="square" rtlCol="0">
                <a:spAutoFit/>
              </a:bodyPr>
              <a:lstStyle/>
              <a:p>
                <a:pPr algn="ctr"/>
                <a:r>
                  <a:rPr lang="en-US" sz="2300" dirty="0">
                    <a:solidFill>
                      <a:schemeClr val="tx1">
                        <a:lumMod val="50000"/>
                        <a:lumOff val="50000"/>
                      </a:schemeClr>
                    </a:solidFill>
                    <a:latin typeface="Century Gothic" pitchFamily="34" charset="0"/>
                    <a:cs typeface="Arial" pitchFamily="34" charset="0"/>
                  </a:rPr>
                  <a:t>Axis 3 CO2</a:t>
                </a:r>
              </a:p>
            </p:txBody>
          </p:sp>
          <p:sp>
            <p:nvSpPr>
              <p:cNvPr id="47" name="ZoneTexte 46">
                <a:extLst>
                  <a:ext uri="{FF2B5EF4-FFF2-40B4-BE49-F238E27FC236}">
                    <a16:creationId xmlns:a16="http://schemas.microsoft.com/office/drawing/2014/main" id="{97F73707-9AF4-45AA-A4BA-27A65BABCC5B}"/>
                  </a:ext>
                </a:extLst>
              </p:cNvPr>
              <p:cNvSpPr txBox="1"/>
              <p:nvPr/>
            </p:nvSpPr>
            <p:spPr>
              <a:xfrm>
                <a:off x="856954" y="5368575"/>
                <a:ext cx="1054100" cy="411833"/>
              </a:xfrm>
              <a:prstGeom prst="rect">
                <a:avLst/>
              </a:prstGeom>
              <a:noFill/>
            </p:spPr>
            <p:txBody>
              <a:bodyPr wrap="square" rtlCol="0">
                <a:spAutoFit/>
              </a:bodyPr>
              <a:lstStyle/>
              <a:p>
                <a:pPr algn="ctr"/>
                <a:r>
                  <a:rPr lang="en-US" sz="1600" dirty="0">
                    <a:solidFill>
                      <a:schemeClr val="tx1">
                        <a:lumMod val="50000"/>
                        <a:lumOff val="50000"/>
                      </a:schemeClr>
                    </a:solidFill>
                    <a:latin typeface="Century Gothic" pitchFamily="34" charset="0"/>
                    <a:cs typeface="Arial" pitchFamily="34" charset="0"/>
                  </a:rPr>
                  <a:t>better</a:t>
                </a:r>
              </a:p>
            </p:txBody>
          </p:sp>
          <p:sp>
            <p:nvSpPr>
              <p:cNvPr id="48" name="ZoneTexte 47">
                <a:extLst>
                  <a:ext uri="{FF2B5EF4-FFF2-40B4-BE49-F238E27FC236}">
                    <a16:creationId xmlns:a16="http://schemas.microsoft.com/office/drawing/2014/main" id="{035730DC-C047-4FD2-8092-C59D4180BEE1}"/>
                  </a:ext>
                </a:extLst>
              </p:cNvPr>
              <p:cNvSpPr txBox="1"/>
              <p:nvPr/>
            </p:nvSpPr>
            <p:spPr>
              <a:xfrm>
                <a:off x="954567" y="5085909"/>
                <a:ext cx="1189751" cy="411833"/>
              </a:xfrm>
              <a:prstGeom prst="rect">
                <a:avLst/>
              </a:prstGeom>
              <a:noFill/>
            </p:spPr>
            <p:txBody>
              <a:bodyPr wrap="square" rtlCol="0">
                <a:spAutoFit/>
              </a:bodyPr>
              <a:lstStyle/>
              <a:p>
                <a:r>
                  <a:rPr lang="en-US" sz="1600" dirty="0">
                    <a:solidFill>
                      <a:schemeClr val="tx1">
                        <a:lumMod val="50000"/>
                        <a:lumOff val="50000"/>
                      </a:schemeClr>
                    </a:solidFill>
                    <a:latin typeface="Century Gothic" pitchFamily="34" charset="0"/>
                    <a:cs typeface="Arial" pitchFamily="34" charset="0"/>
                  </a:rPr>
                  <a:t>worse</a:t>
                </a:r>
              </a:p>
            </p:txBody>
          </p:sp>
          <p:sp>
            <p:nvSpPr>
              <p:cNvPr id="49" name="ZoneTexte 48">
                <a:extLst>
                  <a:ext uri="{FF2B5EF4-FFF2-40B4-BE49-F238E27FC236}">
                    <a16:creationId xmlns:a16="http://schemas.microsoft.com/office/drawing/2014/main" id="{AF9327F4-94AA-4CF4-AB6E-B9BF19816FE0}"/>
                  </a:ext>
                </a:extLst>
              </p:cNvPr>
              <p:cNvSpPr txBox="1"/>
              <p:nvPr/>
            </p:nvSpPr>
            <p:spPr>
              <a:xfrm>
                <a:off x="4156459" y="5364000"/>
                <a:ext cx="1189751" cy="411833"/>
              </a:xfrm>
              <a:prstGeom prst="rect">
                <a:avLst/>
              </a:prstGeom>
              <a:noFill/>
            </p:spPr>
            <p:txBody>
              <a:bodyPr wrap="square" rtlCol="0">
                <a:spAutoFit/>
              </a:bodyPr>
              <a:lstStyle/>
              <a:p>
                <a:r>
                  <a:rPr lang="en-US" sz="1600" dirty="0">
                    <a:solidFill>
                      <a:schemeClr val="tx1">
                        <a:lumMod val="50000"/>
                        <a:lumOff val="50000"/>
                      </a:schemeClr>
                    </a:solidFill>
                    <a:latin typeface="Century Gothic" pitchFamily="34" charset="0"/>
                    <a:cs typeface="Arial" pitchFamily="34" charset="0"/>
                  </a:rPr>
                  <a:t>worse</a:t>
                </a:r>
              </a:p>
            </p:txBody>
          </p:sp>
          <p:sp>
            <p:nvSpPr>
              <p:cNvPr id="50" name="ZoneTexte 49">
                <a:extLst>
                  <a:ext uri="{FF2B5EF4-FFF2-40B4-BE49-F238E27FC236}">
                    <a16:creationId xmlns:a16="http://schemas.microsoft.com/office/drawing/2014/main" id="{1716D77D-F857-4CD4-B7A8-FDA5E748B956}"/>
                  </a:ext>
                </a:extLst>
              </p:cNvPr>
              <p:cNvSpPr txBox="1"/>
              <p:nvPr/>
            </p:nvSpPr>
            <p:spPr>
              <a:xfrm>
                <a:off x="4847313" y="5146224"/>
                <a:ext cx="3723690" cy="307777"/>
              </a:xfrm>
              <a:prstGeom prst="rect">
                <a:avLst/>
              </a:prstGeom>
              <a:noFill/>
            </p:spPr>
            <p:txBody>
              <a:bodyPr wrap="square" rtlCol="0">
                <a:spAutoFit/>
              </a:bodyPr>
              <a:lstStyle/>
              <a:p>
                <a:r>
                  <a:rPr lang="en-US" sz="1400" b="1" dirty="0">
                    <a:solidFill>
                      <a:schemeClr val="tx1">
                        <a:lumMod val="50000"/>
                        <a:lumOff val="50000"/>
                      </a:schemeClr>
                    </a:solidFill>
                    <a:latin typeface="Century Gothic" pitchFamily="34" charset="0"/>
                    <a:cs typeface="Arial" pitchFamily="34" charset="0"/>
                  </a:rPr>
                  <a:t>Longitudinal Aquaplaning</a:t>
                </a:r>
              </a:p>
            </p:txBody>
          </p:sp>
          <p:sp>
            <p:nvSpPr>
              <p:cNvPr id="51" name="ZoneTexte 50">
                <a:extLst>
                  <a:ext uri="{FF2B5EF4-FFF2-40B4-BE49-F238E27FC236}">
                    <a16:creationId xmlns:a16="http://schemas.microsoft.com/office/drawing/2014/main" id="{9A009E37-800A-4CEF-9B0F-F5A3B34D6FE4}"/>
                  </a:ext>
                </a:extLst>
              </p:cNvPr>
              <p:cNvSpPr txBox="1"/>
              <p:nvPr/>
            </p:nvSpPr>
            <p:spPr>
              <a:xfrm>
                <a:off x="4860736" y="5416224"/>
                <a:ext cx="2895931" cy="307777"/>
              </a:xfrm>
              <a:prstGeom prst="rect">
                <a:avLst/>
              </a:prstGeom>
              <a:noFill/>
            </p:spPr>
            <p:txBody>
              <a:bodyPr wrap="square" rtlCol="0">
                <a:spAutoFit/>
              </a:bodyPr>
              <a:lstStyle/>
              <a:p>
                <a:r>
                  <a:rPr lang="en-US" sz="1400" b="1" dirty="0">
                    <a:solidFill>
                      <a:schemeClr val="tx1">
                        <a:lumMod val="50000"/>
                        <a:lumOff val="50000"/>
                      </a:schemeClr>
                    </a:solidFill>
                    <a:latin typeface="Century Gothic" pitchFamily="34" charset="0"/>
                    <a:cs typeface="Arial" pitchFamily="34" charset="0"/>
                  </a:rPr>
                  <a:t>Rolling Resistance</a:t>
                </a:r>
              </a:p>
            </p:txBody>
          </p:sp>
          <p:sp>
            <p:nvSpPr>
              <p:cNvPr id="52" name="ZoneTexte 51">
                <a:extLst>
                  <a:ext uri="{FF2B5EF4-FFF2-40B4-BE49-F238E27FC236}">
                    <a16:creationId xmlns:a16="http://schemas.microsoft.com/office/drawing/2014/main" id="{FEBE53B4-6A9D-4A93-8B5A-E1FA652D2CE6}"/>
                  </a:ext>
                </a:extLst>
              </p:cNvPr>
              <p:cNvSpPr txBox="1"/>
              <p:nvPr/>
            </p:nvSpPr>
            <p:spPr>
              <a:xfrm rot="16200000">
                <a:off x="-88074" y="3069747"/>
                <a:ext cx="1551742" cy="512851"/>
              </a:xfrm>
              <a:prstGeom prst="rect">
                <a:avLst/>
              </a:prstGeom>
              <a:noFill/>
            </p:spPr>
            <p:txBody>
              <a:bodyPr wrap="square" rtlCol="0">
                <a:spAutoFit/>
              </a:bodyPr>
              <a:lstStyle/>
              <a:p>
                <a:pPr algn="ctr"/>
                <a:r>
                  <a:rPr lang="en-US" sz="2300" dirty="0">
                    <a:solidFill>
                      <a:schemeClr val="tx1">
                        <a:lumMod val="50000"/>
                        <a:lumOff val="50000"/>
                      </a:schemeClr>
                    </a:solidFill>
                    <a:latin typeface="Century Gothic" pitchFamily="34" charset="0"/>
                    <a:cs typeface="Arial" pitchFamily="34" charset="0"/>
                  </a:rPr>
                  <a:t>R117 80</a:t>
                </a:r>
              </a:p>
            </p:txBody>
          </p:sp>
          <p:sp>
            <p:nvSpPr>
              <p:cNvPr id="54" name="ZoneTexte 53">
                <a:extLst>
                  <a:ext uri="{FF2B5EF4-FFF2-40B4-BE49-F238E27FC236}">
                    <a16:creationId xmlns:a16="http://schemas.microsoft.com/office/drawing/2014/main" id="{06CDB14A-8A6F-43DC-B05A-DD7E7850B9C2}"/>
                  </a:ext>
                </a:extLst>
              </p:cNvPr>
              <p:cNvSpPr txBox="1"/>
              <p:nvPr/>
            </p:nvSpPr>
            <p:spPr>
              <a:xfrm rot="16200000">
                <a:off x="140079" y="1947372"/>
                <a:ext cx="1115802" cy="389059"/>
              </a:xfrm>
              <a:prstGeom prst="rect">
                <a:avLst/>
              </a:prstGeom>
              <a:noFill/>
            </p:spPr>
            <p:txBody>
              <a:bodyPr wrap="square" rtlCol="0">
                <a:spAutoFit/>
              </a:bodyPr>
              <a:lstStyle/>
              <a:p>
                <a:r>
                  <a:rPr lang="en-US" sz="1600" dirty="0">
                    <a:solidFill>
                      <a:schemeClr val="tx1">
                        <a:lumMod val="50000"/>
                        <a:lumOff val="50000"/>
                      </a:schemeClr>
                    </a:solidFill>
                    <a:latin typeface="Century Gothic" pitchFamily="34" charset="0"/>
                    <a:cs typeface="Arial" pitchFamily="34" charset="0"/>
                  </a:rPr>
                  <a:t>noisier</a:t>
                </a:r>
              </a:p>
            </p:txBody>
          </p:sp>
        </p:grpSp>
      </p:grpSp>
      <p:sp>
        <p:nvSpPr>
          <p:cNvPr id="38" name="ZoneTexte 12">
            <a:extLst>
              <a:ext uri="{FF2B5EF4-FFF2-40B4-BE49-F238E27FC236}">
                <a16:creationId xmlns:a16="http://schemas.microsoft.com/office/drawing/2014/main" id="{E40DAFEF-F08C-436D-AF54-50802F32E081}"/>
              </a:ext>
            </a:extLst>
          </p:cNvPr>
          <p:cNvSpPr txBox="1"/>
          <p:nvPr/>
        </p:nvSpPr>
        <p:spPr>
          <a:xfrm>
            <a:off x="7346512" y="5409000"/>
            <a:ext cx="4779488" cy="584775"/>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a:lstStyle>
          <a:p>
            <a:r>
              <a:rPr lang="en-US" sz="1600" dirty="0">
                <a:solidFill>
                  <a:schemeClr val="tx1">
                    <a:lumMod val="50000"/>
                    <a:lumOff val="50000"/>
                  </a:schemeClr>
                </a:solidFill>
                <a:latin typeface="Century Gothic" pitchFamily="34" charset="0"/>
                <a:cs typeface="Arial" pitchFamily="34" charset="0"/>
              </a:rPr>
              <a:t>Axis 3 mainly controlled by</a:t>
            </a:r>
          </a:p>
          <a:p>
            <a:r>
              <a:rPr lang="en-US" sz="1600" dirty="0">
                <a:solidFill>
                  <a:schemeClr val="tx1">
                    <a:lumMod val="50000"/>
                    <a:lumOff val="50000"/>
                  </a:schemeClr>
                </a:solidFill>
                <a:latin typeface="Century Gothic" pitchFamily="34" charset="0"/>
                <a:cs typeface="Arial" pitchFamily="34" charset="0"/>
              </a:rPr>
              <a:t>Rolling Resistance &amp; Longitudinal Aquaplaning</a:t>
            </a:r>
          </a:p>
        </p:txBody>
      </p:sp>
      <p:sp>
        <p:nvSpPr>
          <p:cNvPr id="39" name="Rectangle 38">
            <a:extLst>
              <a:ext uri="{FF2B5EF4-FFF2-40B4-BE49-F238E27FC236}">
                <a16:creationId xmlns:a16="http://schemas.microsoft.com/office/drawing/2014/main" id="{A2FF550D-24EC-4FAC-B14B-670E32273622}"/>
              </a:ext>
            </a:extLst>
          </p:cNvPr>
          <p:cNvSpPr/>
          <p:nvPr/>
        </p:nvSpPr>
        <p:spPr>
          <a:xfrm>
            <a:off x="7346512" y="5718040"/>
            <a:ext cx="4752655" cy="211862"/>
          </a:xfrm>
          <a:prstGeom prst="rect">
            <a:avLst/>
          </a:prstGeom>
          <a:solidFill>
            <a:srgbClr val="66FF66">
              <a:alpha val="3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sv-SE" dirty="0"/>
          </a:p>
        </p:txBody>
      </p:sp>
      <p:sp>
        <p:nvSpPr>
          <p:cNvPr id="41" name="Arrow: Down 3">
            <a:extLst>
              <a:ext uri="{FF2B5EF4-FFF2-40B4-BE49-F238E27FC236}">
                <a16:creationId xmlns:a16="http://schemas.microsoft.com/office/drawing/2014/main" id="{85FB448E-F0B5-4F9F-B191-CEA754FCA18B}"/>
              </a:ext>
            </a:extLst>
          </p:cNvPr>
          <p:cNvSpPr/>
          <p:nvPr/>
        </p:nvSpPr>
        <p:spPr>
          <a:xfrm rot="10800000">
            <a:off x="10251247" y="4914821"/>
            <a:ext cx="433683" cy="478083"/>
          </a:xfrm>
          <a:prstGeom prst="downArrow">
            <a:avLst/>
          </a:prstGeom>
          <a:solidFill>
            <a:srgbClr val="66FF66"/>
          </a:solidFill>
          <a:ln>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sv-SE"/>
          </a:p>
        </p:txBody>
      </p:sp>
      <p:pic>
        <p:nvPicPr>
          <p:cNvPr id="42" name="Image 41">
            <a:extLst>
              <a:ext uri="{FF2B5EF4-FFF2-40B4-BE49-F238E27FC236}">
                <a16:creationId xmlns:a16="http://schemas.microsoft.com/office/drawing/2014/main" id="{58C1AF7E-1D7F-40BB-9A22-DA7F988B66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56000" y="2079821"/>
            <a:ext cx="3484626" cy="2772156"/>
          </a:xfrm>
          <a:prstGeom prst="rect">
            <a:avLst/>
          </a:prstGeom>
        </p:spPr>
      </p:pic>
      <p:sp>
        <p:nvSpPr>
          <p:cNvPr id="24" name="Espace réservé de la date 3">
            <a:extLst>
              <a:ext uri="{FF2B5EF4-FFF2-40B4-BE49-F238E27FC236}">
                <a16:creationId xmlns:a16="http://schemas.microsoft.com/office/drawing/2014/main" id="{808C7878-A0B5-4668-B19B-56093D371FC3}"/>
              </a:ext>
            </a:extLst>
          </p:cNvPr>
          <p:cNvSpPr>
            <a:spLocks noGrp="1"/>
          </p:cNvSpPr>
          <p:nvPr>
            <p:ph type="dt" sz="half" idx="10"/>
          </p:nvPr>
        </p:nvSpPr>
        <p:spPr>
          <a:xfrm>
            <a:off x="0" y="6520260"/>
            <a:ext cx="1295467" cy="365125"/>
          </a:xfrm>
        </p:spPr>
        <p:txBody>
          <a:bodyPr/>
          <a:lstStyle/>
          <a:p>
            <a:r>
              <a:rPr lang="fr-FR" kern="0"/>
              <a:t>12/09/2019</a:t>
            </a:r>
            <a:endParaRPr lang="fr-FR" kern="0" dirty="0"/>
          </a:p>
        </p:txBody>
      </p:sp>
      <p:pic>
        <p:nvPicPr>
          <p:cNvPr id="3076" name="Picture 4">
            <a:extLst>
              <a:ext uri="{FF2B5EF4-FFF2-40B4-BE49-F238E27FC236}">
                <a16:creationId xmlns:a16="http://schemas.microsoft.com/office/drawing/2014/main" id="{24F11C60-23F0-4921-A920-77C415DC1CB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729" t="7072" r="3869" b="5670"/>
          <a:stretch/>
        </p:blipFill>
        <p:spPr bwMode="auto">
          <a:xfrm>
            <a:off x="856955" y="1853763"/>
            <a:ext cx="4298954" cy="3191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7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4">
            <a:extLst>
              <a:ext uri="{FF2B5EF4-FFF2-40B4-BE49-F238E27FC236}">
                <a16:creationId xmlns:a16="http://schemas.microsoft.com/office/drawing/2014/main" id="{B0EA9896-0B8F-4FF0-9D1E-1484CC0622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29" t="7072" r="3869" b="5670"/>
          <a:stretch/>
        </p:blipFill>
        <p:spPr bwMode="auto">
          <a:xfrm>
            <a:off x="8094510" y="3095793"/>
            <a:ext cx="3860442" cy="28662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4" name="Graphique 43">
            <a:extLst>
              <a:ext uri="{FF2B5EF4-FFF2-40B4-BE49-F238E27FC236}">
                <a16:creationId xmlns:a16="http://schemas.microsoft.com/office/drawing/2014/main" id="{65F66913-5D2D-4C9E-AC87-77A17BA3323F}"/>
              </a:ext>
            </a:extLst>
          </p:cNvPr>
          <p:cNvGraphicFramePr>
            <a:graphicFrameLocks noGrp="1"/>
          </p:cNvGraphicFramePr>
          <p:nvPr>
            <p:extLst/>
          </p:nvPr>
        </p:nvGraphicFramePr>
        <p:xfrm>
          <a:off x="3576000" y="2459745"/>
          <a:ext cx="4659537" cy="41815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1" name="Graphique 40">
            <a:extLst>
              <a:ext uri="{FF2B5EF4-FFF2-40B4-BE49-F238E27FC236}">
                <a16:creationId xmlns:a16="http://schemas.microsoft.com/office/drawing/2014/main" id="{7E90DB51-4CB0-42D3-AEB6-4431E80FB758}"/>
              </a:ext>
            </a:extLst>
          </p:cNvPr>
          <p:cNvGraphicFramePr>
            <a:graphicFrameLocks noGrp="1"/>
          </p:cNvGraphicFramePr>
          <p:nvPr>
            <p:extLst/>
          </p:nvPr>
        </p:nvGraphicFramePr>
        <p:xfrm>
          <a:off x="-196677" y="2353696"/>
          <a:ext cx="4659538" cy="4393648"/>
        </p:xfrm>
        <a:graphic>
          <a:graphicData uri="http://schemas.openxmlformats.org/drawingml/2006/chart">
            <c:chart xmlns:c="http://schemas.openxmlformats.org/drawingml/2006/chart" xmlns:r="http://schemas.openxmlformats.org/officeDocument/2006/relationships" r:id="rId5"/>
          </a:graphicData>
        </a:graphic>
      </p:graphicFrame>
      <p:sp>
        <p:nvSpPr>
          <p:cNvPr id="3" name="Titre 2"/>
          <p:cNvSpPr>
            <a:spLocks noGrp="1"/>
          </p:cNvSpPr>
          <p:nvPr>
            <p:ph type="title"/>
          </p:nvPr>
        </p:nvSpPr>
        <p:spPr/>
        <p:txBody>
          <a:bodyPr/>
          <a:lstStyle/>
          <a:p>
            <a:r>
              <a:rPr lang="en-US" dirty="0">
                <a:solidFill>
                  <a:schemeClr val="tx1">
                    <a:lumMod val="50000"/>
                    <a:lumOff val="50000"/>
                  </a:schemeClr>
                </a:solidFill>
              </a:rPr>
              <a:t>Interpretations (3</a:t>
            </a:r>
            <a:r>
              <a:rPr lang="en-US" baseline="30000" dirty="0">
                <a:solidFill>
                  <a:schemeClr val="tx1">
                    <a:lumMod val="50000"/>
                    <a:lumOff val="50000"/>
                  </a:schemeClr>
                </a:solidFill>
              </a:rPr>
              <a:t>rd</a:t>
            </a:r>
            <a:r>
              <a:rPr lang="en-US" dirty="0">
                <a:solidFill>
                  <a:schemeClr val="tx1">
                    <a:lumMod val="50000"/>
                    <a:lumOff val="50000"/>
                  </a:schemeClr>
                </a:solidFill>
              </a:rPr>
              <a:t> axis)</a:t>
            </a:r>
          </a:p>
        </p:txBody>
      </p:sp>
      <p:pic>
        <p:nvPicPr>
          <p:cNvPr id="11" name="Image 10">
            <a:extLst>
              <a:ext uri="{FF2B5EF4-FFF2-40B4-BE49-F238E27FC236}">
                <a16:creationId xmlns:a16="http://schemas.microsoft.com/office/drawing/2014/main" id="{0306D17D-8446-4F95-9703-FF5CC249246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32841" y="72008"/>
            <a:ext cx="2622799" cy="404664"/>
          </a:xfrm>
          <a:prstGeom prst="rect">
            <a:avLst/>
          </a:prstGeom>
        </p:spPr>
      </p:pic>
      <p:sp>
        <p:nvSpPr>
          <p:cNvPr id="18" name="ZoneTexte 17">
            <a:extLst>
              <a:ext uri="{FF2B5EF4-FFF2-40B4-BE49-F238E27FC236}">
                <a16:creationId xmlns:a16="http://schemas.microsoft.com/office/drawing/2014/main" id="{5093A0CD-C48B-4092-83F6-E37B1360E6F6}"/>
              </a:ext>
            </a:extLst>
          </p:cNvPr>
          <p:cNvSpPr txBox="1"/>
          <p:nvPr/>
        </p:nvSpPr>
        <p:spPr>
          <a:xfrm>
            <a:off x="8963905" y="5905401"/>
            <a:ext cx="2216790" cy="446276"/>
          </a:xfrm>
          <a:prstGeom prst="rect">
            <a:avLst/>
          </a:prstGeom>
          <a:noFill/>
        </p:spPr>
        <p:txBody>
          <a:bodyPr wrap="square" rtlCol="0">
            <a:spAutoFit/>
          </a:bodyPr>
          <a:lstStyle/>
          <a:p>
            <a:pPr algn="ctr"/>
            <a:r>
              <a:rPr lang="en-US" sz="2300">
                <a:solidFill>
                  <a:schemeClr val="tx1">
                    <a:lumMod val="50000"/>
                    <a:lumOff val="50000"/>
                  </a:schemeClr>
                </a:solidFill>
                <a:latin typeface="Century Gothic" pitchFamily="34" charset="0"/>
                <a:cs typeface="Arial" pitchFamily="34" charset="0"/>
              </a:rPr>
              <a:t>Axis 3 CO2</a:t>
            </a:r>
          </a:p>
        </p:txBody>
      </p:sp>
      <p:sp>
        <p:nvSpPr>
          <p:cNvPr id="20" name="ZoneTexte 19">
            <a:extLst>
              <a:ext uri="{FF2B5EF4-FFF2-40B4-BE49-F238E27FC236}">
                <a16:creationId xmlns:a16="http://schemas.microsoft.com/office/drawing/2014/main" id="{BEBE25F7-9E99-41BB-AF48-EECD2A87D927}"/>
              </a:ext>
            </a:extLst>
          </p:cNvPr>
          <p:cNvSpPr txBox="1"/>
          <p:nvPr/>
        </p:nvSpPr>
        <p:spPr>
          <a:xfrm rot="16200000">
            <a:off x="7260043" y="4242545"/>
            <a:ext cx="1275636" cy="446276"/>
          </a:xfrm>
          <a:prstGeom prst="rect">
            <a:avLst/>
          </a:prstGeom>
          <a:noFill/>
        </p:spPr>
        <p:txBody>
          <a:bodyPr wrap="square" rtlCol="0">
            <a:spAutoFit/>
          </a:bodyPr>
          <a:lstStyle/>
          <a:p>
            <a:pPr algn="ctr"/>
            <a:r>
              <a:rPr lang="en-US" sz="2300" dirty="0">
                <a:solidFill>
                  <a:schemeClr val="tx1">
                    <a:lumMod val="50000"/>
                    <a:lumOff val="50000"/>
                  </a:schemeClr>
                </a:solidFill>
                <a:latin typeface="Century Gothic" pitchFamily="34" charset="0"/>
                <a:cs typeface="Arial" pitchFamily="34" charset="0"/>
              </a:rPr>
              <a:t>R117 80</a:t>
            </a:r>
          </a:p>
        </p:txBody>
      </p:sp>
      <p:sp>
        <p:nvSpPr>
          <p:cNvPr id="13" name="Espace réservé du contenu 1">
            <a:extLst>
              <a:ext uri="{FF2B5EF4-FFF2-40B4-BE49-F238E27FC236}">
                <a16:creationId xmlns:a16="http://schemas.microsoft.com/office/drawing/2014/main" id="{B96B89DF-5C64-405D-990C-8E5A201AB6FA}"/>
              </a:ext>
            </a:extLst>
          </p:cNvPr>
          <p:cNvSpPr>
            <a:spLocks noGrp="1"/>
          </p:cNvSpPr>
          <p:nvPr>
            <p:ph idx="1"/>
          </p:nvPr>
        </p:nvSpPr>
        <p:spPr>
          <a:xfrm>
            <a:off x="431372" y="1412776"/>
            <a:ext cx="7343120" cy="4536505"/>
          </a:xfrm>
        </p:spPr>
        <p:txBody>
          <a:bodyPr>
            <a:normAutofit/>
          </a:bodyPr>
          <a:lstStyle/>
          <a:p>
            <a:r>
              <a:rPr lang="en-US" dirty="0"/>
              <a:t>Axis 3 </a:t>
            </a:r>
            <a:r>
              <a:rPr lang="en-US" b="0" dirty="0"/>
              <a:t>mainly represents CO2 Emissions (through </a:t>
            </a:r>
            <a:r>
              <a:rPr lang="en-US" dirty="0"/>
              <a:t>Rolling Resistance) and Longitudinal Aquaplaning.</a:t>
            </a:r>
          </a:p>
          <a:p>
            <a:r>
              <a:rPr lang="en-US" dirty="0"/>
              <a:t>(!) </a:t>
            </a:r>
            <a:r>
              <a:rPr lang="en-US" b="0" dirty="0"/>
              <a:t>In this axis, performance in </a:t>
            </a:r>
            <a:r>
              <a:rPr lang="en-US" dirty="0"/>
              <a:t>Rolling Resistance decreases while increasing in Longitudinal Aquaplaning</a:t>
            </a:r>
          </a:p>
        </p:txBody>
      </p:sp>
      <p:sp>
        <p:nvSpPr>
          <p:cNvPr id="16" name="ZoneTexte 15">
            <a:extLst>
              <a:ext uri="{FF2B5EF4-FFF2-40B4-BE49-F238E27FC236}">
                <a16:creationId xmlns:a16="http://schemas.microsoft.com/office/drawing/2014/main" id="{37D72B2E-E9BF-45BC-B8D1-A2F2BD7D3AEE}"/>
              </a:ext>
            </a:extLst>
          </p:cNvPr>
          <p:cNvSpPr txBox="1"/>
          <p:nvPr/>
        </p:nvSpPr>
        <p:spPr>
          <a:xfrm>
            <a:off x="8045060" y="6119307"/>
            <a:ext cx="917264" cy="338554"/>
          </a:xfrm>
          <a:prstGeom prst="rect">
            <a:avLst/>
          </a:prstGeom>
          <a:noFill/>
        </p:spPr>
        <p:txBody>
          <a:bodyPr wrap="square" rtlCol="0">
            <a:spAutoFit/>
          </a:bodyPr>
          <a:lstStyle/>
          <a:p>
            <a:pPr algn="ctr"/>
            <a:r>
              <a:rPr lang="en-US" sz="1600">
                <a:solidFill>
                  <a:schemeClr val="tx1">
                    <a:lumMod val="50000"/>
                    <a:lumOff val="50000"/>
                  </a:schemeClr>
                </a:solidFill>
                <a:latin typeface="Century Gothic" pitchFamily="34" charset="0"/>
                <a:cs typeface="Arial" pitchFamily="34" charset="0"/>
              </a:rPr>
              <a:t>better</a:t>
            </a:r>
          </a:p>
        </p:txBody>
      </p:sp>
      <p:sp>
        <p:nvSpPr>
          <p:cNvPr id="21" name="ZoneTexte 20">
            <a:extLst>
              <a:ext uri="{FF2B5EF4-FFF2-40B4-BE49-F238E27FC236}">
                <a16:creationId xmlns:a16="http://schemas.microsoft.com/office/drawing/2014/main" id="{0448762E-0A92-40D1-95B0-6816C7743246}"/>
              </a:ext>
            </a:extLst>
          </p:cNvPr>
          <p:cNvSpPr txBox="1"/>
          <p:nvPr/>
        </p:nvSpPr>
        <p:spPr>
          <a:xfrm rot="16200000">
            <a:off x="7439909" y="5316705"/>
            <a:ext cx="1035305" cy="338554"/>
          </a:xfrm>
          <a:prstGeom prst="rect">
            <a:avLst/>
          </a:prstGeom>
          <a:noFill/>
        </p:spPr>
        <p:txBody>
          <a:bodyPr wrap="square" rtlCol="0">
            <a:spAutoFit/>
          </a:bodyPr>
          <a:lstStyle/>
          <a:p>
            <a:r>
              <a:rPr lang="en-US" sz="1600">
                <a:solidFill>
                  <a:schemeClr val="tx1">
                    <a:lumMod val="50000"/>
                    <a:lumOff val="50000"/>
                  </a:schemeClr>
                </a:solidFill>
                <a:latin typeface="Century Gothic" pitchFamily="34" charset="0"/>
                <a:cs typeface="Arial" pitchFamily="34" charset="0"/>
              </a:rPr>
              <a:t>quieter</a:t>
            </a:r>
          </a:p>
        </p:txBody>
      </p:sp>
      <p:sp>
        <p:nvSpPr>
          <p:cNvPr id="22" name="ZoneTexte 21">
            <a:extLst>
              <a:ext uri="{FF2B5EF4-FFF2-40B4-BE49-F238E27FC236}">
                <a16:creationId xmlns:a16="http://schemas.microsoft.com/office/drawing/2014/main" id="{76EF56A3-CFC5-4045-B968-F68096E9AEA5}"/>
              </a:ext>
            </a:extLst>
          </p:cNvPr>
          <p:cNvSpPr txBox="1"/>
          <p:nvPr/>
        </p:nvSpPr>
        <p:spPr>
          <a:xfrm rot="16200000">
            <a:off x="7498929" y="3088355"/>
            <a:ext cx="917264" cy="338554"/>
          </a:xfrm>
          <a:prstGeom prst="rect">
            <a:avLst/>
          </a:prstGeom>
          <a:noFill/>
        </p:spPr>
        <p:txBody>
          <a:bodyPr wrap="square" rtlCol="0">
            <a:spAutoFit/>
          </a:bodyPr>
          <a:lstStyle/>
          <a:p>
            <a:r>
              <a:rPr lang="en-US" sz="1600">
                <a:solidFill>
                  <a:schemeClr val="tx1">
                    <a:lumMod val="50000"/>
                    <a:lumOff val="50000"/>
                  </a:schemeClr>
                </a:solidFill>
                <a:latin typeface="Century Gothic" pitchFamily="34" charset="0"/>
                <a:cs typeface="Arial" pitchFamily="34" charset="0"/>
              </a:rPr>
              <a:t>noisier</a:t>
            </a:r>
          </a:p>
        </p:txBody>
      </p:sp>
      <p:sp>
        <p:nvSpPr>
          <p:cNvPr id="23" name="ZoneTexte 22">
            <a:extLst>
              <a:ext uri="{FF2B5EF4-FFF2-40B4-BE49-F238E27FC236}">
                <a16:creationId xmlns:a16="http://schemas.microsoft.com/office/drawing/2014/main" id="{8926F2B3-196F-4074-B5A7-75B2190040B5}"/>
              </a:ext>
            </a:extLst>
          </p:cNvPr>
          <p:cNvSpPr txBox="1"/>
          <p:nvPr/>
        </p:nvSpPr>
        <p:spPr>
          <a:xfrm>
            <a:off x="8130001" y="5886937"/>
            <a:ext cx="1035305" cy="338554"/>
          </a:xfrm>
          <a:prstGeom prst="rect">
            <a:avLst/>
          </a:prstGeom>
          <a:noFill/>
        </p:spPr>
        <p:txBody>
          <a:bodyPr wrap="square" rtlCol="0">
            <a:spAutoFit/>
          </a:bodyPr>
          <a:lstStyle/>
          <a:p>
            <a:r>
              <a:rPr lang="en-US" sz="1600">
                <a:solidFill>
                  <a:schemeClr val="tx1">
                    <a:lumMod val="50000"/>
                    <a:lumOff val="50000"/>
                  </a:schemeClr>
                </a:solidFill>
                <a:latin typeface="Century Gothic" pitchFamily="34" charset="0"/>
                <a:cs typeface="Arial" pitchFamily="34" charset="0"/>
              </a:rPr>
              <a:t>worse</a:t>
            </a:r>
          </a:p>
        </p:txBody>
      </p:sp>
      <p:sp>
        <p:nvSpPr>
          <p:cNvPr id="24" name="ZoneTexte 23">
            <a:extLst>
              <a:ext uri="{FF2B5EF4-FFF2-40B4-BE49-F238E27FC236}">
                <a16:creationId xmlns:a16="http://schemas.microsoft.com/office/drawing/2014/main" id="{F496686C-EC77-4FE0-AFD9-87D20D5D7CD3}"/>
              </a:ext>
            </a:extLst>
          </p:cNvPr>
          <p:cNvSpPr txBox="1"/>
          <p:nvPr/>
        </p:nvSpPr>
        <p:spPr>
          <a:xfrm>
            <a:off x="11164444" y="6105446"/>
            <a:ext cx="1035305" cy="338554"/>
          </a:xfrm>
          <a:prstGeom prst="rect">
            <a:avLst/>
          </a:prstGeom>
          <a:noFill/>
        </p:spPr>
        <p:txBody>
          <a:bodyPr wrap="square" rtlCol="0">
            <a:spAutoFit/>
          </a:bodyPr>
          <a:lstStyle/>
          <a:p>
            <a:r>
              <a:rPr lang="en-US" sz="1600">
                <a:solidFill>
                  <a:schemeClr val="tx1">
                    <a:lumMod val="50000"/>
                    <a:lumOff val="50000"/>
                  </a:schemeClr>
                </a:solidFill>
                <a:latin typeface="Century Gothic" pitchFamily="34" charset="0"/>
                <a:cs typeface="Arial" pitchFamily="34" charset="0"/>
              </a:rPr>
              <a:t>worse</a:t>
            </a:r>
          </a:p>
        </p:txBody>
      </p:sp>
      <p:sp>
        <p:nvSpPr>
          <p:cNvPr id="26" name="ZoneTexte 25">
            <a:extLst>
              <a:ext uri="{FF2B5EF4-FFF2-40B4-BE49-F238E27FC236}">
                <a16:creationId xmlns:a16="http://schemas.microsoft.com/office/drawing/2014/main" id="{F1CF813D-0DA0-43C0-AF96-F175CC5711D8}"/>
              </a:ext>
            </a:extLst>
          </p:cNvPr>
          <p:cNvSpPr txBox="1"/>
          <p:nvPr/>
        </p:nvSpPr>
        <p:spPr>
          <a:xfrm>
            <a:off x="11097335" y="5886937"/>
            <a:ext cx="917264" cy="338554"/>
          </a:xfrm>
          <a:prstGeom prst="rect">
            <a:avLst/>
          </a:prstGeom>
          <a:noFill/>
        </p:spPr>
        <p:txBody>
          <a:bodyPr wrap="square" rtlCol="0">
            <a:spAutoFit/>
          </a:bodyPr>
          <a:lstStyle/>
          <a:p>
            <a:pPr algn="ctr"/>
            <a:r>
              <a:rPr lang="en-US" sz="1600">
                <a:solidFill>
                  <a:schemeClr val="tx1">
                    <a:lumMod val="50000"/>
                    <a:lumOff val="50000"/>
                  </a:schemeClr>
                </a:solidFill>
                <a:latin typeface="Century Gothic" pitchFamily="34" charset="0"/>
                <a:cs typeface="Arial" pitchFamily="34" charset="0"/>
              </a:rPr>
              <a:t>better</a:t>
            </a:r>
          </a:p>
        </p:txBody>
      </p:sp>
      <p:sp>
        <p:nvSpPr>
          <p:cNvPr id="27" name="ZoneTexte 26">
            <a:extLst>
              <a:ext uri="{FF2B5EF4-FFF2-40B4-BE49-F238E27FC236}">
                <a16:creationId xmlns:a16="http://schemas.microsoft.com/office/drawing/2014/main" id="{6DE390B4-AC6E-496F-BD27-BC823AFA75A2}"/>
              </a:ext>
            </a:extLst>
          </p:cNvPr>
          <p:cNvSpPr txBox="1"/>
          <p:nvPr/>
        </p:nvSpPr>
        <p:spPr>
          <a:xfrm>
            <a:off x="4926000" y="5883415"/>
            <a:ext cx="3240305" cy="307777"/>
          </a:xfrm>
          <a:prstGeom prst="rect">
            <a:avLst/>
          </a:prstGeom>
          <a:noFill/>
        </p:spPr>
        <p:txBody>
          <a:bodyPr wrap="square" rtlCol="0">
            <a:spAutoFit/>
          </a:bodyPr>
          <a:lstStyle/>
          <a:p>
            <a:pPr algn="r"/>
            <a:r>
              <a:rPr lang="en-US" sz="1400" b="1" dirty="0">
                <a:solidFill>
                  <a:schemeClr val="tx1">
                    <a:lumMod val="50000"/>
                    <a:lumOff val="50000"/>
                  </a:schemeClr>
                </a:solidFill>
                <a:latin typeface="Century Gothic" pitchFamily="34" charset="0"/>
                <a:cs typeface="Arial" pitchFamily="34" charset="0"/>
              </a:rPr>
              <a:t>Longitudinal Aquaplaning</a:t>
            </a:r>
          </a:p>
        </p:txBody>
      </p:sp>
      <p:sp>
        <p:nvSpPr>
          <p:cNvPr id="28" name="ZoneTexte 27">
            <a:extLst>
              <a:ext uri="{FF2B5EF4-FFF2-40B4-BE49-F238E27FC236}">
                <a16:creationId xmlns:a16="http://schemas.microsoft.com/office/drawing/2014/main" id="{FC178F72-48F7-45CD-8B95-2DBFF4325E68}"/>
              </a:ext>
            </a:extLst>
          </p:cNvPr>
          <p:cNvSpPr txBox="1"/>
          <p:nvPr/>
        </p:nvSpPr>
        <p:spPr>
          <a:xfrm>
            <a:off x="5646001" y="6129000"/>
            <a:ext cx="2520000" cy="307777"/>
          </a:xfrm>
          <a:prstGeom prst="rect">
            <a:avLst/>
          </a:prstGeom>
          <a:noFill/>
        </p:spPr>
        <p:txBody>
          <a:bodyPr wrap="square" rtlCol="0">
            <a:spAutoFit/>
          </a:bodyPr>
          <a:lstStyle/>
          <a:p>
            <a:pPr algn="r"/>
            <a:r>
              <a:rPr lang="en-US" sz="1400" b="1" dirty="0">
                <a:solidFill>
                  <a:schemeClr val="tx1">
                    <a:lumMod val="50000"/>
                    <a:lumOff val="50000"/>
                  </a:schemeClr>
                </a:solidFill>
                <a:latin typeface="Century Gothic" pitchFamily="34" charset="0"/>
                <a:cs typeface="Arial" pitchFamily="34" charset="0"/>
              </a:rPr>
              <a:t>Rolling Resistance</a:t>
            </a:r>
          </a:p>
        </p:txBody>
      </p:sp>
      <p:pic>
        <p:nvPicPr>
          <p:cNvPr id="25" name="Image 24">
            <a:extLst>
              <a:ext uri="{FF2B5EF4-FFF2-40B4-BE49-F238E27FC236}">
                <a16:creationId xmlns:a16="http://schemas.microsoft.com/office/drawing/2014/main" id="{CB0BBEF9-E3A4-4CA4-A838-89189AD4048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738922" y="516838"/>
            <a:ext cx="3207078" cy="2551356"/>
          </a:xfrm>
          <a:prstGeom prst="rect">
            <a:avLst/>
          </a:prstGeom>
        </p:spPr>
      </p:pic>
      <p:sp>
        <p:nvSpPr>
          <p:cNvPr id="4" name="Espace réservé du pied de page 3">
            <a:extLst>
              <a:ext uri="{FF2B5EF4-FFF2-40B4-BE49-F238E27FC236}">
                <a16:creationId xmlns:a16="http://schemas.microsoft.com/office/drawing/2014/main" id="{E603A729-B61B-4B9F-A9DD-15450B9387E9}"/>
              </a:ext>
            </a:extLst>
          </p:cNvPr>
          <p:cNvSpPr>
            <a:spLocks noGrp="1"/>
          </p:cNvSpPr>
          <p:nvPr>
            <p:ph type="ftr" sz="quarter" idx="11"/>
          </p:nvPr>
        </p:nvSpPr>
        <p:spPr/>
        <p:txBody>
          <a:bodyPr/>
          <a:lstStyle/>
          <a:p>
            <a:r>
              <a:rPr lang="en-GB" kern="0"/>
              <a:t>ACEA Tyre Performance Study</a:t>
            </a:r>
            <a:endParaRPr lang="fr-FR" kern="0" dirty="0"/>
          </a:p>
        </p:txBody>
      </p:sp>
      <p:sp>
        <p:nvSpPr>
          <p:cNvPr id="42" name="ZoneTexte 41">
            <a:extLst>
              <a:ext uri="{FF2B5EF4-FFF2-40B4-BE49-F238E27FC236}">
                <a16:creationId xmlns:a16="http://schemas.microsoft.com/office/drawing/2014/main" id="{9EBDA89C-384B-4038-8E4F-CFD06B710E3E}"/>
              </a:ext>
            </a:extLst>
          </p:cNvPr>
          <p:cNvSpPr txBox="1"/>
          <p:nvPr/>
        </p:nvSpPr>
        <p:spPr>
          <a:xfrm>
            <a:off x="232841" y="2725353"/>
            <a:ext cx="2914687" cy="400110"/>
          </a:xfrm>
          <a:prstGeom prst="rect">
            <a:avLst/>
          </a:prstGeom>
          <a:noFill/>
        </p:spPr>
        <p:txBody>
          <a:bodyPr wrap="square" rtlCol="0">
            <a:spAutoFit/>
          </a:bodyPr>
          <a:lstStyle/>
          <a:p>
            <a:r>
              <a:rPr lang="en-US" sz="2000" b="1" dirty="0">
                <a:solidFill>
                  <a:schemeClr val="tx1">
                    <a:lumMod val="50000"/>
                    <a:lumOff val="50000"/>
                  </a:schemeClr>
                </a:solidFill>
                <a:latin typeface="Century Gothic" pitchFamily="34" charset="0"/>
                <a:cs typeface="Arial" pitchFamily="34" charset="0"/>
              </a:rPr>
              <a:t>Focus on Tyre B</a:t>
            </a:r>
            <a:endParaRPr lang="en-US" dirty="0">
              <a:solidFill>
                <a:srgbClr val="FF0000"/>
              </a:solidFill>
              <a:highlight>
                <a:srgbClr val="FFFF00"/>
              </a:highlight>
            </a:endParaRPr>
          </a:p>
        </p:txBody>
      </p:sp>
      <p:sp>
        <p:nvSpPr>
          <p:cNvPr id="32" name="Ellipse 31">
            <a:extLst>
              <a:ext uri="{FF2B5EF4-FFF2-40B4-BE49-F238E27FC236}">
                <a16:creationId xmlns:a16="http://schemas.microsoft.com/office/drawing/2014/main" id="{54ED9C24-2A69-4EDB-A0A2-CE01881A0470}"/>
              </a:ext>
            </a:extLst>
          </p:cNvPr>
          <p:cNvSpPr/>
          <p:nvPr/>
        </p:nvSpPr>
        <p:spPr>
          <a:xfrm>
            <a:off x="11240967" y="4395446"/>
            <a:ext cx="300033" cy="3385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E85F038-BB70-4323-8566-E6FD699C68D6}"/>
              </a:ext>
            </a:extLst>
          </p:cNvPr>
          <p:cNvSpPr/>
          <p:nvPr/>
        </p:nvSpPr>
        <p:spPr>
          <a:xfrm>
            <a:off x="741000" y="1424077"/>
            <a:ext cx="810000" cy="358640"/>
          </a:xfrm>
          <a:prstGeom prst="rect">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Espace réservé de la date 3">
            <a:extLst>
              <a:ext uri="{FF2B5EF4-FFF2-40B4-BE49-F238E27FC236}">
                <a16:creationId xmlns:a16="http://schemas.microsoft.com/office/drawing/2014/main" id="{6197405D-B5F0-4993-9832-43ED79507205}"/>
              </a:ext>
            </a:extLst>
          </p:cNvPr>
          <p:cNvSpPr>
            <a:spLocks noGrp="1"/>
          </p:cNvSpPr>
          <p:nvPr>
            <p:ph type="dt" sz="half" idx="10"/>
          </p:nvPr>
        </p:nvSpPr>
        <p:spPr>
          <a:xfrm>
            <a:off x="0" y="6520260"/>
            <a:ext cx="1295467" cy="365125"/>
          </a:xfrm>
        </p:spPr>
        <p:txBody>
          <a:bodyPr/>
          <a:lstStyle/>
          <a:p>
            <a:r>
              <a:rPr lang="fr-FR" kern="0"/>
              <a:t>12/09/2019</a:t>
            </a:r>
            <a:endParaRPr lang="fr-FR" kern="0" dirty="0"/>
          </a:p>
        </p:txBody>
      </p:sp>
      <p:sp>
        <p:nvSpPr>
          <p:cNvPr id="38" name="Ellipse 37">
            <a:extLst>
              <a:ext uri="{FF2B5EF4-FFF2-40B4-BE49-F238E27FC236}">
                <a16:creationId xmlns:a16="http://schemas.microsoft.com/office/drawing/2014/main" id="{B4A3722C-E321-41F0-9C9C-015B7157D0C4}"/>
              </a:ext>
            </a:extLst>
          </p:cNvPr>
          <p:cNvSpPr/>
          <p:nvPr/>
        </p:nvSpPr>
        <p:spPr>
          <a:xfrm>
            <a:off x="9015289" y="4056892"/>
            <a:ext cx="300033" cy="3385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ZoneTexte 42">
            <a:extLst>
              <a:ext uri="{FF2B5EF4-FFF2-40B4-BE49-F238E27FC236}">
                <a16:creationId xmlns:a16="http://schemas.microsoft.com/office/drawing/2014/main" id="{4D7DE632-B558-473F-B943-DB6558D374F8}"/>
              </a:ext>
            </a:extLst>
          </p:cNvPr>
          <p:cNvSpPr txBox="1"/>
          <p:nvPr/>
        </p:nvSpPr>
        <p:spPr>
          <a:xfrm>
            <a:off x="4291593" y="2725353"/>
            <a:ext cx="2914687" cy="400110"/>
          </a:xfrm>
          <a:prstGeom prst="rect">
            <a:avLst/>
          </a:prstGeom>
          <a:noFill/>
        </p:spPr>
        <p:txBody>
          <a:bodyPr wrap="square" rtlCol="0">
            <a:spAutoFit/>
          </a:bodyPr>
          <a:lstStyle/>
          <a:p>
            <a:r>
              <a:rPr lang="en-US" sz="2000" b="1" dirty="0">
                <a:solidFill>
                  <a:schemeClr val="tx1">
                    <a:lumMod val="50000"/>
                    <a:lumOff val="50000"/>
                  </a:schemeClr>
                </a:solidFill>
                <a:latin typeface="Century Gothic" pitchFamily="34" charset="0"/>
                <a:cs typeface="Arial" pitchFamily="34" charset="0"/>
              </a:rPr>
              <a:t>Focus on Tyre K</a:t>
            </a:r>
            <a:endParaRPr lang="en-US" dirty="0">
              <a:solidFill>
                <a:srgbClr val="FF0000"/>
              </a:solidFill>
              <a:highlight>
                <a:srgbClr val="FFFF00"/>
              </a:highlight>
            </a:endParaRPr>
          </a:p>
        </p:txBody>
      </p:sp>
      <p:sp>
        <p:nvSpPr>
          <p:cNvPr id="45" name="ZoneTexte 44">
            <a:extLst>
              <a:ext uri="{FF2B5EF4-FFF2-40B4-BE49-F238E27FC236}">
                <a16:creationId xmlns:a16="http://schemas.microsoft.com/office/drawing/2014/main" id="{99F664F0-C61C-4E46-8844-625F347FDBC5}"/>
              </a:ext>
            </a:extLst>
          </p:cNvPr>
          <p:cNvSpPr txBox="1"/>
          <p:nvPr/>
        </p:nvSpPr>
        <p:spPr>
          <a:xfrm>
            <a:off x="296149" y="5965250"/>
            <a:ext cx="5349851" cy="369332"/>
          </a:xfrm>
          <a:prstGeom prst="rect">
            <a:avLst/>
          </a:prstGeom>
          <a:noFill/>
          <a:ln w="19050">
            <a:solidFill>
              <a:schemeClr val="accent1"/>
            </a:solidFill>
          </a:ln>
        </p:spPr>
        <p:txBody>
          <a:bodyPr wrap="square" rtlCol="0">
            <a:spAutoFit/>
          </a:bodyPr>
          <a:lstStyle>
            <a:defPPr>
              <a:defRPr lang="fr-FR"/>
            </a:defPPr>
            <a:lvl1pPr algn="ctr">
              <a:defRPr sz="2000">
                <a:solidFill>
                  <a:schemeClr val="tx1">
                    <a:lumMod val="50000"/>
                    <a:lumOff val="50000"/>
                  </a:schemeClr>
                </a:solidFill>
                <a:latin typeface="Century Gothic" pitchFamily="34" charset="0"/>
                <a:cs typeface="Arial" pitchFamily="34" charset="0"/>
              </a:defRPr>
            </a:lvl1pPr>
          </a:lstStyle>
          <a:p>
            <a:r>
              <a:rPr lang="en-US" sz="1800" b="1" dirty="0"/>
              <a:t>Simple conclusion can not be drawn on Axis 3</a:t>
            </a:r>
          </a:p>
        </p:txBody>
      </p:sp>
      <p:sp>
        <p:nvSpPr>
          <p:cNvPr id="46" name="Rectangle 45">
            <a:extLst>
              <a:ext uri="{FF2B5EF4-FFF2-40B4-BE49-F238E27FC236}">
                <a16:creationId xmlns:a16="http://schemas.microsoft.com/office/drawing/2014/main" id="{3100F205-D1F7-4C86-A0F8-42FE57627441}"/>
              </a:ext>
            </a:extLst>
          </p:cNvPr>
          <p:cNvSpPr/>
          <p:nvPr/>
        </p:nvSpPr>
        <p:spPr>
          <a:xfrm>
            <a:off x="570570" y="4873111"/>
            <a:ext cx="408532" cy="230390"/>
          </a:xfrm>
          <a:prstGeom prst="rect">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D78DC49-701A-4C6A-893E-3A0FAB250614}"/>
              </a:ext>
            </a:extLst>
          </p:cNvPr>
          <p:cNvSpPr/>
          <p:nvPr/>
        </p:nvSpPr>
        <p:spPr>
          <a:xfrm>
            <a:off x="4295312" y="3229646"/>
            <a:ext cx="1008890" cy="307254"/>
          </a:xfrm>
          <a:prstGeom prst="rect">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E918E067-29FA-46EC-8449-C9E22ECBDB55}"/>
              </a:ext>
            </a:extLst>
          </p:cNvPr>
          <p:cNvSpPr/>
          <p:nvPr/>
        </p:nvSpPr>
        <p:spPr>
          <a:xfrm>
            <a:off x="4308945" y="4872873"/>
            <a:ext cx="446278" cy="307254"/>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2F24B10-EBDC-4822-AB41-1DA545212CB8}"/>
              </a:ext>
            </a:extLst>
          </p:cNvPr>
          <p:cNvSpPr/>
          <p:nvPr/>
        </p:nvSpPr>
        <p:spPr>
          <a:xfrm>
            <a:off x="551696" y="3212104"/>
            <a:ext cx="999303" cy="285016"/>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771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BD01A32-B9AD-438F-BBF0-56CBEE75F921}"/>
              </a:ext>
            </a:extLst>
          </p:cNvPr>
          <p:cNvSpPr>
            <a:spLocks noGrp="1"/>
          </p:cNvSpPr>
          <p:nvPr>
            <p:ph idx="1"/>
          </p:nvPr>
        </p:nvSpPr>
        <p:spPr>
          <a:xfrm>
            <a:off x="431371" y="1412776"/>
            <a:ext cx="11329259" cy="4968552"/>
          </a:xfrm>
        </p:spPr>
        <p:txBody>
          <a:bodyPr>
            <a:normAutofit fontScale="92500" lnSpcReduction="10000"/>
          </a:bodyPr>
          <a:lstStyle/>
          <a:p>
            <a:pPr algn="just"/>
            <a:r>
              <a:rPr lang="en-US" dirty="0"/>
              <a:t>3 Tyre Manufacturers studies show antagonistic relationship between Noise and Safety (Aquaplaning, Wet Grip and Handling)</a:t>
            </a:r>
            <a:endParaRPr lang="en-US" dirty="0">
              <a:highlight>
                <a:srgbClr val="FFFF00"/>
              </a:highlight>
            </a:endParaRPr>
          </a:p>
          <a:p>
            <a:pPr algn="just"/>
            <a:r>
              <a:rPr lang="en-US" dirty="0"/>
              <a:t>2 Tyre Manufacturers studies show relationship between Noise and Rolling Resistance</a:t>
            </a:r>
          </a:p>
          <a:p>
            <a:pPr marL="0" indent="0" algn="just">
              <a:buNone/>
            </a:pPr>
            <a:endParaRPr lang="en-US" dirty="0"/>
          </a:p>
          <a:p>
            <a:r>
              <a:rPr lang="en-US" dirty="0"/>
              <a:t>Test procedures or testing methods are disparate from one study to another</a:t>
            </a:r>
          </a:p>
          <a:p>
            <a:endParaRPr lang="en-US" dirty="0"/>
          </a:p>
          <a:p>
            <a:r>
              <a:rPr lang="en-US" dirty="0"/>
              <a:t>General agreement on the major role of road surface on the noise emission</a:t>
            </a:r>
          </a:p>
          <a:p>
            <a:endParaRPr lang="en-US" dirty="0"/>
          </a:p>
          <a:p>
            <a:r>
              <a:rPr lang="en-US" dirty="0"/>
              <a:t>Due to the purpose of the journalistic studies and the lack of technical information it is difficult to make a statement about the results</a:t>
            </a:r>
          </a:p>
          <a:p>
            <a:pPr lvl="1"/>
            <a:r>
              <a:rPr lang="en-US" dirty="0"/>
              <a:t>The main goal of the journalistic studies is to rank a sample of tyres</a:t>
            </a:r>
          </a:p>
          <a:p>
            <a:pPr lvl="1"/>
            <a:r>
              <a:rPr lang="en-US" dirty="0"/>
              <a:t>Test methods are not described precisely and are different from one study to another</a:t>
            </a:r>
          </a:p>
          <a:p>
            <a:pPr lvl="1"/>
            <a:r>
              <a:rPr lang="en-US" dirty="0"/>
              <a:t>In some studies, repeatability conditions are questionable</a:t>
            </a:r>
          </a:p>
          <a:p>
            <a:pPr lvl="1"/>
            <a:r>
              <a:rPr lang="en-US" dirty="0"/>
              <a:t>Test data are not provided</a:t>
            </a:r>
          </a:p>
          <a:p>
            <a:endParaRPr lang="en-US" dirty="0"/>
          </a:p>
          <a:p>
            <a:pPr algn="just"/>
            <a:r>
              <a:rPr lang="en-US" dirty="0">
                <a:solidFill>
                  <a:srgbClr val="FF0000"/>
                </a:solidFill>
              </a:rPr>
              <a:t>ACEA Tyre Performance Study aims at determining the inter-dependency between rolling sound, rolling resistance and the main safety performances by carrying out tests according to regulatory or standard procedures</a:t>
            </a:r>
          </a:p>
        </p:txBody>
      </p:sp>
      <p:sp>
        <p:nvSpPr>
          <p:cNvPr id="3" name="Titre 2">
            <a:extLst>
              <a:ext uri="{FF2B5EF4-FFF2-40B4-BE49-F238E27FC236}">
                <a16:creationId xmlns:a16="http://schemas.microsoft.com/office/drawing/2014/main" id="{3DADEA6D-BE50-47AF-AD39-BC9623DB9AC2}"/>
              </a:ext>
            </a:extLst>
          </p:cNvPr>
          <p:cNvSpPr>
            <a:spLocks noGrp="1"/>
          </p:cNvSpPr>
          <p:nvPr>
            <p:ph type="title"/>
          </p:nvPr>
        </p:nvSpPr>
        <p:spPr/>
        <p:txBody>
          <a:bodyPr/>
          <a:lstStyle/>
          <a:p>
            <a:r>
              <a:rPr lang="en-US" dirty="0"/>
              <a:t>Conclusions – Literature Study</a:t>
            </a:r>
          </a:p>
        </p:txBody>
      </p:sp>
      <p:sp>
        <p:nvSpPr>
          <p:cNvPr id="4" name="Espace réservé de la date 3">
            <a:extLst>
              <a:ext uri="{FF2B5EF4-FFF2-40B4-BE49-F238E27FC236}">
                <a16:creationId xmlns:a16="http://schemas.microsoft.com/office/drawing/2014/main" id="{EDAD5B30-0CD9-4B0D-B765-386599F38E52}"/>
              </a:ext>
            </a:extLst>
          </p:cNvPr>
          <p:cNvSpPr>
            <a:spLocks noGrp="1"/>
          </p:cNvSpPr>
          <p:nvPr>
            <p:ph type="dt" sz="half" idx="10"/>
          </p:nvPr>
        </p:nvSpPr>
        <p:spPr/>
        <p:txBody>
          <a:bodyPr/>
          <a:lstStyle/>
          <a:p>
            <a:r>
              <a:rPr lang="fr-FR" kern="0"/>
              <a:t>12/09/2019</a:t>
            </a:r>
            <a:endParaRPr lang="fr-FR" kern="0" dirty="0"/>
          </a:p>
        </p:txBody>
      </p:sp>
      <p:sp>
        <p:nvSpPr>
          <p:cNvPr id="5" name="Espace réservé du pied de page 4">
            <a:extLst>
              <a:ext uri="{FF2B5EF4-FFF2-40B4-BE49-F238E27FC236}">
                <a16:creationId xmlns:a16="http://schemas.microsoft.com/office/drawing/2014/main" id="{D2168BEB-BF2A-4CF7-AC85-D3D7D292B033}"/>
              </a:ext>
            </a:extLst>
          </p:cNvPr>
          <p:cNvSpPr>
            <a:spLocks noGrp="1"/>
          </p:cNvSpPr>
          <p:nvPr>
            <p:ph type="ftr" sz="quarter" idx="11"/>
          </p:nvPr>
        </p:nvSpPr>
        <p:spPr/>
        <p:txBody>
          <a:bodyPr/>
          <a:lstStyle/>
          <a:p>
            <a:r>
              <a:rPr lang="fr-FR" kern="0"/>
              <a:t>ACEA Tyre Performance Study</a:t>
            </a:r>
            <a:endParaRPr lang="fr-FR" kern="0" dirty="0"/>
          </a:p>
        </p:txBody>
      </p:sp>
    </p:spTree>
    <p:extLst>
      <p:ext uri="{BB962C8B-B14F-4D97-AF65-F5344CB8AC3E}">
        <p14:creationId xmlns:p14="http://schemas.microsoft.com/office/powerpoint/2010/main" val="194286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a:t>Conclusions</a:t>
            </a:r>
          </a:p>
        </p:txBody>
      </p:sp>
      <p:pic>
        <p:nvPicPr>
          <p:cNvPr id="11" name="Image 10">
            <a:extLst>
              <a:ext uri="{FF2B5EF4-FFF2-40B4-BE49-F238E27FC236}">
                <a16:creationId xmlns:a16="http://schemas.microsoft.com/office/drawing/2014/main" id="{0306D17D-8446-4F95-9703-FF5CC249246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2841" y="72008"/>
            <a:ext cx="2622799" cy="404664"/>
          </a:xfrm>
          <a:prstGeom prst="rect">
            <a:avLst/>
          </a:prstGeom>
        </p:spPr>
      </p:pic>
      <p:sp>
        <p:nvSpPr>
          <p:cNvPr id="8" name="Espace réservé du contenu 1">
            <a:extLst>
              <a:ext uri="{FF2B5EF4-FFF2-40B4-BE49-F238E27FC236}">
                <a16:creationId xmlns:a16="http://schemas.microsoft.com/office/drawing/2014/main" id="{AD803453-E95E-4684-8CB6-30A00AF90BA5}"/>
              </a:ext>
            </a:extLst>
          </p:cNvPr>
          <p:cNvSpPr>
            <a:spLocks noGrp="1"/>
          </p:cNvSpPr>
          <p:nvPr>
            <p:ph idx="1"/>
          </p:nvPr>
        </p:nvSpPr>
        <p:spPr>
          <a:xfrm>
            <a:off x="431372" y="1412776"/>
            <a:ext cx="11064628" cy="4941223"/>
          </a:xfrm>
        </p:spPr>
        <p:txBody>
          <a:bodyPr>
            <a:normAutofit/>
          </a:bodyPr>
          <a:lstStyle/>
          <a:p>
            <a:pPr marL="0" indent="0">
              <a:buNone/>
            </a:pPr>
            <a:r>
              <a:rPr lang="en-US" dirty="0"/>
              <a:t>Measurement Program</a:t>
            </a:r>
          </a:p>
          <a:p>
            <a:pPr algn="just"/>
            <a:r>
              <a:rPr lang="en-US" b="0" dirty="0"/>
              <a:t>This new study offers a comprehensive toolbox to evaluate the relationship between rolling sound and the main other </a:t>
            </a:r>
            <a:r>
              <a:rPr lang="en-US" b="0" dirty="0" err="1"/>
              <a:t>tyre</a:t>
            </a:r>
            <a:r>
              <a:rPr lang="en-US" b="0" dirty="0"/>
              <a:t> performances according to standard measurement protocols.</a:t>
            </a:r>
          </a:p>
          <a:p>
            <a:pPr marL="0" indent="0" algn="just">
              <a:buNone/>
            </a:pPr>
            <a:endParaRPr lang="en-US" b="0" dirty="0"/>
          </a:p>
          <a:p>
            <a:r>
              <a:rPr lang="en-US" b="0" dirty="0"/>
              <a:t>A correlation analysis shows that the 5 acoustic characteristics concerning R51.03 (Vehicle measurement) and R117 (</a:t>
            </a:r>
            <a:r>
              <a:rPr lang="en-US" b="0" dirty="0" err="1"/>
              <a:t>Tyre</a:t>
            </a:r>
            <a:r>
              <a:rPr lang="en-US" b="0" dirty="0"/>
              <a:t> measurement) at different velocities are correlated and can be represented by only one.</a:t>
            </a:r>
          </a:p>
          <a:p>
            <a:pPr marL="0" indent="0">
              <a:buNone/>
            </a:pPr>
            <a:endParaRPr lang="en-US" dirty="0"/>
          </a:p>
          <a:p>
            <a:pPr marL="0" indent="0">
              <a:buNone/>
            </a:pPr>
            <a:endParaRPr lang="en-US" dirty="0"/>
          </a:p>
          <a:p>
            <a:endParaRPr lang="en-US" b="0" dirty="0"/>
          </a:p>
          <a:p>
            <a:endParaRPr lang="en-US" b="0" dirty="0"/>
          </a:p>
          <a:p>
            <a:pPr marL="0" indent="0">
              <a:buNone/>
            </a:pPr>
            <a:endParaRPr lang="en-US" dirty="0">
              <a:highlight>
                <a:srgbClr val="FFFF00"/>
              </a:highlight>
            </a:endParaRPr>
          </a:p>
          <a:p>
            <a:pPr marL="0" indent="0">
              <a:buNone/>
            </a:pPr>
            <a:endParaRPr lang="en-US" dirty="0"/>
          </a:p>
          <a:p>
            <a:pPr marL="0" indent="0">
              <a:buNone/>
            </a:pPr>
            <a:endParaRPr lang="en-US" dirty="0"/>
          </a:p>
        </p:txBody>
      </p:sp>
      <p:sp>
        <p:nvSpPr>
          <p:cNvPr id="5" name="Espace réservé du pied de page 4">
            <a:extLst>
              <a:ext uri="{FF2B5EF4-FFF2-40B4-BE49-F238E27FC236}">
                <a16:creationId xmlns:a16="http://schemas.microsoft.com/office/drawing/2014/main" id="{3962E24B-045D-4928-8A15-8D0BA1BD425B}"/>
              </a:ext>
            </a:extLst>
          </p:cNvPr>
          <p:cNvSpPr>
            <a:spLocks noGrp="1"/>
          </p:cNvSpPr>
          <p:nvPr>
            <p:ph type="ftr" sz="quarter" idx="11"/>
          </p:nvPr>
        </p:nvSpPr>
        <p:spPr/>
        <p:txBody>
          <a:bodyPr/>
          <a:lstStyle/>
          <a:p>
            <a:r>
              <a:rPr lang="en-GB" kern="0"/>
              <a:t>ACEA Tyre Performance Study</a:t>
            </a:r>
            <a:endParaRPr lang="fr-FR" kern="0" dirty="0"/>
          </a:p>
        </p:txBody>
      </p:sp>
      <p:pic>
        <p:nvPicPr>
          <p:cNvPr id="2" name="Image 1">
            <a:extLst>
              <a:ext uri="{FF2B5EF4-FFF2-40B4-BE49-F238E27FC236}">
                <a16:creationId xmlns:a16="http://schemas.microsoft.com/office/drawing/2014/main" id="{6B530962-7149-4F14-9A8F-D1B63FDB3F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1372" y="3762200"/>
            <a:ext cx="4674628" cy="2400977"/>
          </a:xfrm>
          <a:prstGeom prst="rect">
            <a:avLst/>
          </a:prstGeom>
        </p:spPr>
      </p:pic>
      <p:pic>
        <p:nvPicPr>
          <p:cNvPr id="7" name="Image 6">
            <a:extLst>
              <a:ext uri="{FF2B5EF4-FFF2-40B4-BE49-F238E27FC236}">
                <a16:creationId xmlns:a16="http://schemas.microsoft.com/office/drawing/2014/main" id="{48FFC39C-6128-48CD-91FD-06D7C61BFB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71503" y="3831024"/>
            <a:ext cx="5697654" cy="2400977"/>
          </a:xfrm>
          <a:prstGeom prst="rect">
            <a:avLst/>
          </a:prstGeom>
        </p:spPr>
      </p:pic>
      <p:sp>
        <p:nvSpPr>
          <p:cNvPr id="13" name="Espace réservé de la date 3">
            <a:extLst>
              <a:ext uri="{FF2B5EF4-FFF2-40B4-BE49-F238E27FC236}">
                <a16:creationId xmlns:a16="http://schemas.microsoft.com/office/drawing/2014/main" id="{F6D340F7-A2F1-43B5-8804-6CC8ABC3C5F9}"/>
              </a:ext>
            </a:extLst>
          </p:cNvPr>
          <p:cNvSpPr>
            <a:spLocks noGrp="1"/>
          </p:cNvSpPr>
          <p:nvPr>
            <p:ph type="dt" sz="half" idx="10"/>
          </p:nvPr>
        </p:nvSpPr>
        <p:spPr>
          <a:xfrm>
            <a:off x="0" y="6520260"/>
            <a:ext cx="1295467" cy="365125"/>
          </a:xfrm>
        </p:spPr>
        <p:txBody>
          <a:bodyPr/>
          <a:lstStyle/>
          <a:p>
            <a:r>
              <a:rPr lang="fr-FR" kern="0"/>
              <a:t>12/09/2019</a:t>
            </a:r>
            <a:endParaRPr lang="fr-FR" kern="0" dirty="0"/>
          </a:p>
        </p:txBody>
      </p:sp>
    </p:spTree>
    <p:extLst>
      <p:ext uri="{BB962C8B-B14F-4D97-AF65-F5344CB8AC3E}">
        <p14:creationId xmlns:p14="http://schemas.microsoft.com/office/powerpoint/2010/main" val="136790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3503606-143C-4699-AC39-D3CF03208989}"/>
              </a:ext>
            </a:extLst>
          </p:cNvPr>
          <p:cNvSpPr>
            <a:spLocks noGrp="1"/>
          </p:cNvSpPr>
          <p:nvPr>
            <p:ph idx="1"/>
          </p:nvPr>
        </p:nvSpPr>
        <p:spPr>
          <a:xfrm>
            <a:off x="431371" y="1412776"/>
            <a:ext cx="11329259" cy="5107484"/>
          </a:xfrm>
        </p:spPr>
        <p:txBody>
          <a:bodyPr/>
          <a:lstStyle/>
          <a:p>
            <a:pPr algn="just"/>
            <a:r>
              <a:rPr lang="en-US" dirty="0"/>
              <a:t>Is it possible to optimize Rolling Sound performance without compromising other parameters essential for vehicle safety and CO2 emission reduction ?</a:t>
            </a:r>
          </a:p>
          <a:p>
            <a:pPr algn="just"/>
            <a:endParaRPr lang="en-US" dirty="0"/>
          </a:p>
          <a:p>
            <a:pPr algn="just"/>
            <a:r>
              <a:rPr lang="en-US" dirty="0"/>
              <a:t>Do performance parameters, i.e. like </a:t>
            </a:r>
          </a:p>
          <a:p>
            <a:pPr lvl="1" algn="just"/>
            <a:r>
              <a:rPr lang="en-US" dirty="0"/>
              <a:t>Rolling Sound (coast-by) </a:t>
            </a:r>
            <a:r>
              <a:rPr lang="en-US" dirty="0">
                <a:sym typeface="Wingdings" panose="05000000000000000000" pitchFamily="2" charset="2"/>
              </a:rPr>
              <a:t> Health Protection</a:t>
            </a:r>
          </a:p>
          <a:p>
            <a:pPr lvl="1" algn="just"/>
            <a:r>
              <a:rPr lang="en-US" dirty="0">
                <a:sym typeface="Wingdings" panose="05000000000000000000" pitchFamily="2" charset="2"/>
              </a:rPr>
              <a:t>Rolling Resistance  Environmental Protection (CO</a:t>
            </a:r>
            <a:r>
              <a:rPr lang="en-US" baseline="-25000" dirty="0">
                <a:sym typeface="Wingdings" panose="05000000000000000000" pitchFamily="2" charset="2"/>
              </a:rPr>
              <a:t>2</a:t>
            </a:r>
            <a:r>
              <a:rPr lang="en-US" dirty="0">
                <a:sym typeface="Wingdings" panose="05000000000000000000" pitchFamily="2" charset="2"/>
              </a:rPr>
              <a:t> emission reduction)</a:t>
            </a:r>
          </a:p>
          <a:p>
            <a:pPr lvl="1" algn="just"/>
            <a:r>
              <a:rPr lang="en-US" dirty="0"/>
              <a:t>Wet Grip </a:t>
            </a:r>
            <a:r>
              <a:rPr lang="en-US" dirty="0">
                <a:sym typeface="Wingdings" panose="05000000000000000000" pitchFamily="2" charset="2"/>
              </a:rPr>
              <a:t> Safety (braking distance, handling)</a:t>
            </a:r>
            <a:endParaRPr lang="en-US" dirty="0"/>
          </a:p>
          <a:p>
            <a:pPr algn="just"/>
            <a:endParaRPr lang="en-US" dirty="0"/>
          </a:p>
          <a:p>
            <a:pPr algn="just"/>
            <a:r>
              <a:rPr lang="en-US" dirty="0"/>
              <a:t>…affect other performance parameters like</a:t>
            </a:r>
          </a:p>
          <a:p>
            <a:pPr lvl="1" algn="just"/>
            <a:r>
              <a:rPr lang="en-US" dirty="0"/>
              <a:t>Longitudinal and Lateral Aquaplaning</a:t>
            </a:r>
          </a:p>
          <a:p>
            <a:pPr lvl="1" algn="just"/>
            <a:r>
              <a:rPr lang="en-US" dirty="0"/>
              <a:t>Rolling Sound during Acceleration</a:t>
            </a:r>
          </a:p>
          <a:p>
            <a:pPr lvl="1" algn="just"/>
            <a:r>
              <a:rPr lang="en-US" dirty="0"/>
              <a:t>Dry Grip</a:t>
            </a:r>
          </a:p>
          <a:p>
            <a:pPr lvl="1" algn="just"/>
            <a:r>
              <a:rPr lang="en-US" dirty="0"/>
              <a:t>Dry Handling</a:t>
            </a:r>
          </a:p>
          <a:p>
            <a:pPr lvl="1" algn="just"/>
            <a:r>
              <a:rPr lang="en-US" dirty="0"/>
              <a:t>Wet Performance</a:t>
            </a:r>
          </a:p>
          <a:p>
            <a:pPr lvl="1" algn="just"/>
            <a:r>
              <a:rPr lang="en-US" dirty="0"/>
              <a:t>Wear Life</a:t>
            </a:r>
          </a:p>
        </p:txBody>
      </p:sp>
      <p:sp>
        <p:nvSpPr>
          <p:cNvPr id="3" name="Titre 2">
            <a:extLst>
              <a:ext uri="{FF2B5EF4-FFF2-40B4-BE49-F238E27FC236}">
                <a16:creationId xmlns:a16="http://schemas.microsoft.com/office/drawing/2014/main" id="{60179171-7BF7-4EC5-B7C8-4BDBB4ED0CA5}"/>
              </a:ext>
            </a:extLst>
          </p:cNvPr>
          <p:cNvSpPr>
            <a:spLocks noGrp="1"/>
          </p:cNvSpPr>
          <p:nvPr>
            <p:ph type="title"/>
          </p:nvPr>
        </p:nvSpPr>
        <p:spPr/>
        <p:txBody>
          <a:bodyPr/>
          <a:lstStyle/>
          <a:p>
            <a:r>
              <a:rPr lang="en-US"/>
              <a:t>Reason for why the literature study was conducted</a:t>
            </a:r>
          </a:p>
        </p:txBody>
      </p:sp>
      <p:sp>
        <p:nvSpPr>
          <p:cNvPr id="4" name="Espace réservé de la date 3">
            <a:extLst>
              <a:ext uri="{FF2B5EF4-FFF2-40B4-BE49-F238E27FC236}">
                <a16:creationId xmlns:a16="http://schemas.microsoft.com/office/drawing/2014/main" id="{F836348D-608C-4081-AB65-022AF0D565AE}"/>
              </a:ext>
            </a:extLst>
          </p:cNvPr>
          <p:cNvSpPr>
            <a:spLocks noGrp="1"/>
          </p:cNvSpPr>
          <p:nvPr>
            <p:ph type="dt" sz="half" idx="10"/>
          </p:nvPr>
        </p:nvSpPr>
        <p:spPr/>
        <p:txBody>
          <a:bodyPr/>
          <a:lstStyle/>
          <a:p>
            <a:r>
              <a:rPr lang="fr-FR" kern="0"/>
              <a:t>12/09/2019</a:t>
            </a:r>
            <a:endParaRPr lang="fr-FR" kern="0" dirty="0"/>
          </a:p>
        </p:txBody>
      </p:sp>
      <p:sp>
        <p:nvSpPr>
          <p:cNvPr id="5" name="Espace réservé du pied de page 4">
            <a:extLst>
              <a:ext uri="{FF2B5EF4-FFF2-40B4-BE49-F238E27FC236}">
                <a16:creationId xmlns:a16="http://schemas.microsoft.com/office/drawing/2014/main" id="{0C05AE10-E85B-45E0-995E-989D9E407F73}"/>
              </a:ext>
            </a:extLst>
          </p:cNvPr>
          <p:cNvSpPr>
            <a:spLocks noGrp="1"/>
          </p:cNvSpPr>
          <p:nvPr>
            <p:ph type="ftr" sz="quarter" idx="11"/>
          </p:nvPr>
        </p:nvSpPr>
        <p:spPr/>
        <p:txBody>
          <a:bodyPr/>
          <a:lstStyle/>
          <a:p>
            <a:r>
              <a:rPr lang="fr-FR" kern="0" dirty="0"/>
              <a:t>ACEA </a:t>
            </a:r>
            <a:r>
              <a:rPr lang="fr-FR" kern="0" dirty="0" err="1"/>
              <a:t>Tyre</a:t>
            </a:r>
            <a:r>
              <a:rPr lang="fr-FR" kern="0" dirty="0"/>
              <a:t> Performance </a:t>
            </a:r>
            <a:r>
              <a:rPr lang="fr-FR" kern="0" dirty="0" err="1"/>
              <a:t>Study</a:t>
            </a:r>
            <a:endParaRPr lang="fr-FR" kern="0" dirty="0"/>
          </a:p>
        </p:txBody>
      </p:sp>
    </p:spTree>
    <p:extLst>
      <p:ext uri="{BB962C8B-B14F-4D97-AF65-F5344CB8AC3E}">
        <p14:creationId xmlns:p14="http://schemas.microsoft.com/office/powerpoint/2010/main" val="168827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a:t>Conclusions</a:t>
            </a:r>
          </a:p>
        </p:txBody>
      </p:sp>
      <p:pic>
        <p:nvPicPr>
          <p:cNvPr id="11" name="Image 10">
            <a:extLst>
              <a:ext uri="{FF2B5EF4-FFF2-40B4-BE49-F238E27FC236}">
                <a16:creationId xmlns:a16="http://schemas.microsoft.com/office/drawing/2014/main" id="{0306D17D-8446-4F95-9703-FF5CC249246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2841" y="72008"/>
            <a:ext cx="2622799" cy="404664"/>
          </a:xfrm>
          <a:prstGeom prst="rect">
            <a:avLst/>
          </a:prstGeom>
        </p:spPr>
      </p:pic>
      <p:sp>
        <p:nvSpPr>
          <p:cNvPr id="8" name="Espace réservé du contenu 1">
            <a:extLst>
              <a:ext uri="{FF2B5EF4-FFF2-40B4-BE49-F238E27FC236}">
                <a16:creationId xmlns:a16="http://schemas.microsoft.com/office/drawing/2014/main" id="{AD803453-E95E-4684-8CB6-30A00AF90BA5}"/>
              </a:ext>
            </a:extLst>
          </p:cNvPr>
          <p:cNvSpPr>
            <a:spLocks noGrp="1"/>
          </p:cNvSpPr>
          <p:nvPr>
            <p:ph idx="1"/>
          </p:nvPr>
        </p:nvSpPr>
        <p:spPr>
          <a:xfrm>
            <a:off x="431372" y="1412776"/>
            <a:ext cx="6429628" cy="4941223"/>
          </a:xfrm>
        </p:spPr>
        <p:txBody>
          <a:bodyPr>
            <a:normAutofit/>
          </a:bodyPr>
          <a:lstStyle/>
          <a:p>
            <a:pPr marL="0" indent="0">
              <a:buNone/>
            </a:pPr>
            <a:r>
              <a:rPr lang="en-US" dirty="0"/>
              <a:t>Statistical analysis</a:t>
            </a:r>
          </a:p>
          <a:p>
            <a:endParaRPr lang="en-US" b="0" dirty="0"/>
          </a:p>
          <a:p>
            <a:r>
              <a:rPr lang="en-US" b="0" dirty="0"/>
              <a:t>We have described the relationship between the characteristics through 3 variables with a good level of representativeness (inertia of 88%)</a:t>
            </a:r>
          </a:p>
          <a:p>
            <a:pPr marL="0" indent="0">
              <a:buNone/>
            </a:pPr>
            <a:endParaRPr lang="en-US" b="0" dirty="0"/>
          </a:p>
          <a:p>
            <a:r>
              <a:rPr lang="en-US" b="0" dirty="0"/>
              <a:t>The main table, the spider diagrams and the Principal Components Analysis show </a:t>
            </a:r>
            <a:r>
              <a:rPr lang="en-US" dirty="0"/>
              <a:t>a conflict between rolling sound </a:t>
            </a:r>
            <a:r>
              <a:rPr lang="en-US" b="0" dirty="0"/>
              <a:t>(R117) </a:t>
            </a:r>
            <a:r>
              <a:rPr lang="en-US" dirty="0"/>
              <a:t>and Safety performances </a:t>
            </a:r>
            <a:r>
              <a:rPr lang="en-US" b="0" dirty="0"/>
              <a:t>(Wet Grip, Dry Grip, Lateral Aquaplaning)</a:t>
            </a:r>
          </a:p>
          <a:p>
            <a:pPr marL="0" indent="0">
              <a:buNone/>
            </a:pPr>
            <a:endParaRPr lang="en-US" b="0" dirty="0"/>
          </a:p>
          <a:p>
            <a:r>
              <a:rPr lang="en-US" b="0" dirty="0"/>
              <a:t>Simple conclusions regarding rolling sound, rolling resistance and Safety performance (Longitudinal Aquaplaning) cannot be drawn</a:t>
            </a:r>
          </a:p>
          <a:p>
            <a:endParaRPr lang="en-US" b="0" dirty="0"/>
          </a:p>
          <a:p>
            <a:pPr marL="0" indent="0">
              <a:buNone/>
            </a:pPr>
            <a:endParaRPr lang="en-US" dirty="0">
              <a:highlight>
                <a:srgbClr val="FFFF00"/>
              </a:highlight>
            </a:endParaRPr>
          </a:p>
          <a:p>
            <a:pPr marL="0" indent="0">
              <a:buNone/>
            </a:pPr>
            <a:endParaRPr lang="en-US" dirty="0"/>
          </a:p>
          <a:p>
            <a:pPr marL="0" indent="0">
              <a:buNone/>
            </a:pPr>
            <a:endParaRPr lang="en-US" dirty="0"/>
          </a:p>
        </p:txBody>
      </p:sp>
      <p:sp>
        <p:nvSpPr>
          <p:cNvPr id="5" name="Espace réservé du pied de page 4">
            <a:extLst>
              <a:ext uri="{FF2B5EF4-FFF2-40B4-BE49-F238E27FC236}">
                <a16:creationId xmlns:a16="http://schemas.microsoft.com/office/drawing/2014/main" id="{3962E24B-045D-4928-8A15-8D0BA1BD425B}"/>
              </a:ext>
            </a:extLst>
          </p:cNvPr>
          <p:cNvSpPr>
            <a:spLocks noGrp="1"/>
          </p:cNvSpPr>
          <p:nvPr>
            <p:ph type="ftr" sz="quarter" idx="11"/>
          </p:nvPr>
        </p:nvSpPr>
        <p:spPr/>
        <p:txBody>
          <a:bodyPr/>
          <a:lstStyle/>
          <a:p>
            <a:r>
              <a:rPr lang="en-GB" kern="0"/>
              <a:t>ACEA Tyre Performance Study</a:t>
            </a:r>
            <a:endParaRPr lang="fr-FR" kern="0" dirty="0"/>
          </a:p>
        </p:txBody>
      </p:sp>
      <p:pic>
        <p:nvPicPr>
          <p:cNvPr id="9" name="Image 8">
            <a:extLst>
              <a:ext uri="{FF2B5EF4-FFF2-40B4-BE49-F238E27FC236}">
                <a16:creationId xmlns:a16="http://schemas.microsoft.com/office/drawing/2014/main" id="{4ED4271C-D28C-44B1-9431-8F878991B5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31000" y="1988680"/>
            <a:ext cx="4931064" cy="3420320"/>
          </a:xfrm>
          <a:prstGeom prst="rect">
            <a:avLst/>
          </a:prstGeom>
        </p:spPr>
      </p:pic>
      <p:sp>
        <p:nvSpPr>
          <p:cNvPr id="13" name="Espace réservé de la date 3">
            <a:extLst>
              <a:ext uri="{FF2B5EF4-FFF2-40B4-BE49-F238E27FC236}">
                <a16:creationId xmlns:a16="http://schemas.microsoft.com/office/drawing/2014/main" id="{F6D340F7-A2F1-43B5-8804-6CC8ABC3C5F9}"/>
              </a:ext>
            </a:extLst>
          </p:cNvPr>
          <p:cNvSpPr>
            <a:spLocks noGrp="1"/>
          </p:cNvSpPr>
          <p:nvPr>
            <p:ph type="dt" sz="half" idx="10"/>
          </p:nvPr>
        </p:nvSpPr>
        <p:spPr>
          <a:xfrm>
            <a:off x="0" y="6520260"/>
            <a:ext cx="1295467" cy="365125"/>
          </a:xfrm>
        </p:spPr>
        <p:txBody>
          <a:bodyPr/>
          <a:lstStyle/>
          <a:p>
            <a:r>
              <a:rPr lang="fr-FR" kern="0"/>
              <a:t>12/09/2019</a:t>
            </a:r>
            <a:endParaRPr lang="fr-FR" kern="0" dirty="0"/>
          </a:p>
        </p:txBody>
      </p:sp>
    </p:spTree>
    <p:extLst>
      <p:ext uri="{BB962C8B-B14F-4D97-AF65-F5344CB8AC3E}">
        <p14:creationId xmlns:p14="http://schemas.microsoft.com/office/powerpoint/2010/main" val="118324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a:t>Conclusions</a:t>
            </a:r>
          </a:p>
        </p:txBody>
      </p:sp>
      <p:pic>
        <p:nvPicPr>
          <p:cNvPr id="11" name="Image 10">
            <a:extLst>
              <a:ext uri="{FF2B5EF4-FFF2-40B4-BE49-F238E27FC236}">
                <a16:creationId xmlns:a16="http://schemas.microsoft.com/office/drawing/2014/main" id="{0306D17D-8446-4F95-9703-FF5CC249246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2841" y="72008"/>
            <a:ext cx="2622799" cy="404664"/>
          </a:xfrm>
          <a:prstGeom prst="rect">
            <a:avLst/>
          </a:prstGeom>
        </p:spPr>
      </p:pic>
      <p:sp>
        <p:nvSpPr>
          <p:cNvPr id="8" name="Espace réservé du contenu 1">
            <a:extLst>
              <a:ext uri="{FF2B5EF4-FFF2-40B4-BE49-F238E27FC236}">
                <a16:creationId xmlns:a16="http://schemas.microsoft.com/office/drawing/2014/main" id="{AD803453-E95E-4684-8CB6-30A00AF90BA5}"/>
              </a:ext>
            </a:extLst>
          </p:cNvPr>
          <p:cNvSpPr>
            <a:spLocks noGrp="1"/>
          </p:cNvSpPr>
          <p:nvPr>
            <p:ph idx="1"/>
          </p:nvPr>
        </p:nvSpPr>
        <p:spPr>
          <a:xfrm>
            <a:off x="431372" y="1412776"/>
            <a:ext cx="11317716" cy="4941223"/>
          </a:xfrm>
        </p:spPr>
        <p:txBody>
          <a:bodyPr>
            <a:normAutofit/>
          </a:bodyPr>
          <a:lstStyle/>
          <a:p>
            <a:pPr marL="0" indent="0" fontAlgn="base">
              <a:spcAft>
                <a:spcPct val="0"/>
              </a:spcAft>
              <a:buNone/>
            </a:pPr>
            <a:r>
              <a:rPr lang="en-US" dirty="0"/>
              <a:t>Main conclusion</a:t>
            </a:r>
          </a:p>
          <a:p>
            <a:pPr marL="0" indent="0" algn="just">
              <a:buNone/>
            </a:pPr>
            <a:endParaRPr lang="en-US" sz="2000" b="0" dirty="0"/>
          </a:p>
          <a:p>
            <a:pPr marL="0" indent="0" algn="just">
              <a:buNone/>
            </a:pPr>
            <a:endParaRPr lang="en-US" sz="2000" b="0" dirty="0"/>
          </a:p>
          <a:p>
            <a:pPr marL="0" indent="0" algn="just">
              <a:buNone/>
            </a:pPr>
            <a:endParaRPr lang="en-US" sz="2800" b="0" dirty="0"/>
          </a:p>
          <a:p>
            <a:pPr>
              <a:buFont typeface="Arial" panose="020B0604020202020204" pitchFamily="34" charset="0"/>
              <a:buChar char="•"/>
            </a:pPr>
            <a:r>
              <a:rPr lang="en-US" sz="2800" b="0" dirty="0"/>
              <a:t>Obtaining</a:t>
            </a:r>
            <a:r>
              <a:rPr lang="en-US" sz="2800" dirty="0"/>
              <a:t> a low level of Rolling Sound performance without a compromise </a:t>
            </a:r>
            <a:r>
              <a:rPr lang="en-US" sz="2800" b="0" dirty="0"/>
              <a:t>regarding other parameters essential </a:t>
            </a:r>
            <a:r>
              <a:rPr lang="en-US" sz="2800" dirty="0"/>
              <a:t>for vehicle safety and CO2 emission reduction could not be proven as feasible </a:t>
            </a:r>
            <a:r>
              <a:rPr lang="en-US" sz="2800" b="0" dirty="0"/>
              <a:t>by this Study</a:t>
            </a:r>
          </a:p>
          <a:p>
            <a:pPr>
              <a:buFont typeface="Arial" panose="020B0604020202020204" pitchFamily="34" charset="0"/>
              <a:buChar char="•"/>
            </a:pPr>
            <a:endParaRPr lang="sv-SE" dirty="0"/>
          </a:p>
          <a:p>
            <a:pPr>
              <a:buFont typeface="Arial" panose="020B0604020202020204" pitchFamily="34" charset="0"/>
              <a:buChar char="•"/>
            </a:pPr>
            <a:endParaRPr lang="en-US" sz="2800" dirty="0">
              <a:solidFill>
                <a:srgbClr val="0070C0"/>
              </a:solidFill>
            </a:endParaRPr>
          </a:p>
          <a:p>
            <a:pPr>
              <a:buFont typeface="Arial" panose="020B0604020202020204" pitchFamily="34" charset="0"/>
              <a:buChar char="•"/>
            </a:pPr>
            <a:endParaRPr lang="en-US" dirty="0"/>
          </a:p>
        </p:txBody>
      </p:sp>
      <p:sp>
        <p:nvSpPr>
          <p:cNvPr id="5" name="Espace réservé du pied de page 4">
            <a:extLst>
              <a:ext uri="{FF2B5EF4-FFF2-40B4-BE49-F238E27FC236}">
                <a16:creationId xmlns:a16="http://schemas.microsoft.com/office/drawing/2014/main" id="{3962E24B-045D-4928-8A15-8D0BA1BD425B}"/>
              </a:ext>
            </a:extLst>
          </p:cNvPr>
          <p:cNvSpPr>
            <a:spLocks noGrp="1"/>
          </p:cNvSpPr>
          <p:nvPr>
            <p:ph type="ftr" sz="quarter" idx="11"/>
          </p:nvPr>
        </p:nvSpPr>
        <p:spPr/>
        <p:txBody>
          <a:bodyPr/>
          <a:lstStyle/>
          <a:p>
            <a:r>
              <a:rPr lang="en-GB" kern="0"/>
              <a:t>ACEA Tyre Performance Study</a:t>
            </a:r>
            <a:endParaRPr lang="fr-FR" kern="0" dirty="0"/>
          </a:p>
        </p:txBody>
      </p:sp>
      <p:sp>
        <p:nvSpPr>
          <p:cNvPr id="7" name="Espace réservé de la date 3">
            <a:extLst>
              <a:ext uri="{FF2B5EF4-FFF2-40B4-BE49-F238E27FC236}">
                <a16:creationId xmlns:a16="http://schemas.microsoft.com/office/drawing/2014/main" id="{780FC92B-46CF-4C41-8ED6-EDDB0706FA4D}"/>
              </a:ext>
            </a:extLst>
          </p:cNvPr>
          <p:cNvSpPr>
            <a:spLocks noGrp="1"/>
          </p:cNvSpPr>
          <p:nvPr>
            <p:ph type="dt" sz="half" idx="10"/>
          </p:nvPr>
        </p:nvSpPr>
        <p:spPr>
          <a:xfrm>
            <a:off x="0" y="6520260"/>
            <a:ext cx="1295467" cy="365125"/>
          </a:xfrm>
        </p:spPr>
        <p:txBody>
          <a:bodyPr/>
          <a:lstStyle/>
          <a:p>
            <a:r>
              <a:rPr lang="fr-FR" kern="0"/>
              <a:t>12/09/2019</a:t>
            </a:r>
            <a:endParaRPr lang="fr-FR" kern="0" dirty="0"/>
          </a:p>
        </p:txBody>
      </p:sp>
    </p:spTree>
    <p:extLst>
      <p:ext uri="{BB962C8B-B14F-4D97-AF65-F5344CB8AC3E}">
        <p14:creationId xmlns:p14="http://schemas.microsoft.com/office/powerpoint/2010/main" val="147059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a:t>Conclusions</a:t>
            </a:r>
          </a:p>
        </p:txBody>
      </p:sp>
      <p:pic>
        <p:nvPicPr>
          <p:cNvPr id="11" name="Image 10">
            <a:extLst>
              <a:ext uri="{FF2B5EF4-FFF2-40B4-BE49-F238E27FC236}">
                <a16:creationId xmlns:a16="http://schemas.microsoft.com/office/drawing/2014/main" id="{0306D17D-8446-4F95-9703-FF5CC249246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2841" y="72008"/>
            <a:ext cx="2622799" cy="404664"/>
          </a:xfrm>
          <a:prstGeom prst="rect">
            <a:avLst/>
          </a:prstGeom>
        </p:spPr>
      </p:pic>
      <p:sp>
        <p:nvSpPr>
          <p:cNvPr id="8" name="Espace réservé du contenu 1">
            <a:extLst>
              <a:ext uri="{FF2B5EF4-FFF2-40B4-BE49-F238E27FC236}">
                <a16:creationId xmlns:a16="http://schemas.microsoft.com/office/drawing/2014/main" id="{AD803453-E95E-4684-8CB6-30A00AF90BA5}"/>
              </a:ext>
            </a:extLst>
          </p:cNvPr>
          <p:cNvSpPr>
            <a:spLocks noGrp="1"/>
          </p:cNvSpPr>
          <p:nvPr>
            <p:ph idx="1"/>
          </p:nvPr>
        </p:nvSpPr>
        <p:spPr>
          <a:xfrm>
            <a:off x="431372" y="1412776"/>
            <a:ext cx="11317716" cy="4941223"/>
          </a:xfrm>
        </p:spPr>
        <p:txBody>
          <a:bodyPr>
            <a:normAutofit/>
          </a:bodyPr>
          <a:lstStyle/>
          <a:p>
            <a:pPr marL="0" indent="0" fontAlgn="base">
              <a:spcAft>
                <a:spcPct val="0"/>
              </a:spcAft>
              <a:buNone/>
            </a:pPr>
            <a:r>
              <a:rPr lang="en-US" dirty="0"/>
              <a:t>General conclusions</a:t>
            </a:r>
          </a:p>
          <a:p>
            <a:pPr marL="0" indent="0" fontAlgn="base">
              <a:spcAft>
                <a:spcPct val="0"/>
              </a:spcAft>
              <a:buNone/>
            </a:pPr>
            <a:endParaRPr lang="en-US" altLang="en-US" b="0" dirty="0"/>
          </a:p>
          <a:p>
            <a:pPr fontAlgn="base">
              <a:spcAft>
                <a:spcPct val="0"/>
              </a:spcAft>
            </a:pPr>
            <a:r>
              <a:rPr lang="en-US" altLang="en-US" b="0" dirty="0"/>
              <a:t>ACEA Tyre Performance Study is the first study to analyze the inter-dependency of the parameters of the tyre with accurate reliable repeatable measurement methods</a:t>
            </a:r>
            <a:endParaRPr lang="en-GB" altLang="en-US" b="0" dirty="0"/>
          </a:p>
          <a:p>
            <a:pPr fontAlgn="base">
              <a:spcAft>
                <a:spcPct val="0"/>
              </a:spcAft>
            </a:pPr>
            <a:endParaRPr lang="en-GB" b="0" dirty="0"/>
          </a:p>
          <a:p>
            <a:pPr fontAlgn="base">
              <a:spcAft>
                <a:spcPct val="0"/>
              </a:spcAft>
            </a:pPr>
            <a:r>
              <a:rPr lang="en-GB" b="0" dirty="0"/>
              <a:t>ACEA Tyre Performance Study conclusions are consistent with the outcomes of the Literature Study regarding Rolling Sound and Vehicle Safety</a:t>
            </a:r>
          </a:p>
          <a:p>
            <a:pPr marL="0" indent="0" fontAlgn="base">
              <a:spcAft>
                <a:spcPct val="0"/>
              </a:spcAft>
              <a:buNone/>
            </a:pPr>
            <a:endParaRPr lang="en-GB" b="0" dirty="0"/>
          </a:p>
          <a:p>
            <a:pPr fontAlgn="base">
              <a:spcAft>
                <a:spcPct val="0"/>
              </a:spcAft>
            </a:pPr>
            <a:r>
              <a:rPr lang="en-US" b="0" dirty="0"/>
              <a:t>The ACEA </a:t>
            </a:r>
            <a:r>
              <a:rPr lang="en-US" b="0" dirty="0" err="1"/>
              <a:t>Tyre</a:t>
            </a:r>
            <a:r>
              <a:rPr lang="en-US" b="0" dirty="0"/>
              <a:t> Performance Study has not observed or deduced any correlation between Rolling Sound and Rolling Resistance as claimed by the FEHRL Study</a:t>
            </a:r>
          </a:p>
          <a:p>
            <a:pPr marL="400050" lvl="1" indent="0" fontAlgn="base">
              <a:spcAft>
                <a:spcPct val="0"/>
              </a:spcAft>
              <a:buNone/>
            </a:pPr>
            <a:endParaRPr lang="en-GB" altLang="en-US" sz="1800" dirty="0">
              <a:solidFill>
                <a:schemeClr val="tx1"/>
              </a:solidFill>
            </a:endParaRPr>
          </a:p>
          <a:p>
            <a:pPr marL="400050" lvl="1" indent="0" fontAlgn="base">
              <a:spcAft>
                <a:spcPct val="0"/>
              </a:spcAft>
              <a:buNone/>
            </a:pPr>
            <a:r>
              <a:rPr lang="en-US" altLang="en-US" dirty="0"/>
              <a:t>Remark: </a:t>
            </a:r>
            <a:r>
              <a:rPr lang="en-US" altLang="en-US" b="0" dirty="0"/>
              <a:t>WLTP has caused a shift in </a:t>
            </a:r>
            <a:r>
              <a:rPr lang="en-US" altLang="en-US" b="0" dirty="0" err="1"/>
              <a:t>tyre</a:t>
            </a:r>
            <a:r>
              <a:rPr lang="en-US" altLang="en-US" b="0" dirty="0"/>
              <a:t> technology in recent years, in order to provide improved Rolling Resistance. The </a:t>
            </a:r>
            <a:r>
              <a:rPr lang="en-US" altLang="en-US" b="0" dirty="0" err="1"/>
              <a:t>tyres</a:t>
            </a:r>
            <a:r>
              <a:rPr lang="en-US" altLang="en-US" b="0" dirty="0"/>
              <a:t> in the study may have been designed before this shift.</a:t>
            </a:r>
          </a:p>
          <a:p>
            <a:pPr marL="0" indent="0" fontAlgn="base">
              <a:spcAft>
                <a:spcPct val="0"/>
              </a:spcAft>
              <a:buNone/>
            </a:pPr>
            <a:endParaRPr lang="en-US" b="0" dirty="0"/>
          </a:p>
          <a:p>
            <a:pPr marL="0" indent="0" fontAlgn="base">
              <a:spcAft>
                <a:spcPct val="0"/>
              </a:spcAft>
              <a:buNone/>
            </a:pPr>
            <a:endParaRPr lang="en-US" b="0" dirty="0"/>
          </a:p>
          <a:p>
            <a:pPr marL="0" indent="0" fontAlgn="base">
              <a:spcAft>
                <a:spcPct val="0"/>
              </a:spcAft>
              <a:buNone/>
            </a:pPr>
            <a:endParaRPr lang="en-GB" b="0" dirty="0"/>
          </a:p>
          <a:p>
            <a:pPr marL="0" indent="0">
              <a:buNone/>
            </a:pPr>
            <a:endParaRPr lang="en-US" dirty="0"/>
          </a:p>
          <a:p>
            <a:pPr marL="0" indent="0">
              <a:buNone/>
            </a:pPr>
            <a:endParaRPr lang="en-US" dirty="0"/>
          </a:p>
        </p:txBody>
      </p:sp>
      <p:sp>
        <p:nvSpPr>
          <p:cNvPr id="5" name="Espace réservé du pied de page 4">
            <a:extLst>
              <a:ext uri="{FF2B5EF4-FFF2-40B4-BE49-F238E27FC236}">
                <a16:creationId xmlns:a16="http://schemas.microsoft.com/office/drawing/2014/main" id="{3962E24B-045D-4928-8A15-8D0BA1BD425B}"/>
              </a:ext>
            </a:extLst>
          </p:cNvPr>
          <p:cNvSpPr>
            <a:spLocks noGrp="1"/>
          </p:cNvSpPr>
          <p:nvPr>
            <p:ph type="ftr" sz="quarter" idx="11"/>
          </p:nvPr>
        </p:nvSpPr>
        <p:spPr/>
        <p:txBody>
          <a:bodyPr/>
          <a:lstStyle/>
          <a:p>
            <a:r>
              <a:rPr lang="en-GB" kern="0"/>
              <a:t>ACEA Tyre Performance Study</a:t>
            </a:r>
            <a:endParaRPr lang="fr-FR" kern="0" dirty="0"/>
          </a:p>
        </p:txBody>
      </p:sp>
      <p:sp>
        <p:nvSpPr>
          <p:cNvPr id="7" name="Espace réservé de la date 3">
            <a:extLst>
              <a:ext uri="{FF2B5EF4-FFF2-40B4-BE49-F238E27FC236}">
                <a16:creationId xmlns:a16="http://schemas.microsoft.com/office/drawing/2014/main" id="{780FC92B-46CF-4C41-8ED6-EDDB0706FA4D}"/>
              </a:ext>
            </a:extLst>
          </p:cNvPr>
          <p:cNvSpPr>
            <a:spLocks noGrp="1"/>
          </p:cNvSpPr>
          <p:nvPr>
            <p:ph type="dt" sz="half" idx="10"/>
          </p:nvPr>
        </p:nvSpPr>
        <p:spPr>
          <a:xfrm>
            <a:off x="0" y="6520260"/>
            <a:ext cx="1295467" cy="365125"/>
          </a:xfrm>
        </p:spPr>
        <p:txBody>
          <a:bodyPr/>
          <a:lstStyle/>
          <a:p>
            <a:r>
              <a:rPr lang="fr-FR" kern="0"/>
              <a:t>12/09/2019</a:t>
            </a:r>
            <a:endParaRPr lang="fr-FR" kern="0" dirty="0"/>
          </a:p>
        </p:txBody>
      </p:sp>
    </p:spTree>
    <p:extLst>
      <p:ext uri="{BB962C8B-B14F-4D97-AF65-F5344CB8AC3E}">
        <p14:creationId xmlns:p14="http://schemas.microsoft.com/office/powerpoint/2010/main" val="27191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a:t>Conclusions</a:t>
            </a:r>
          </a:p>
        </p:txBody>
      </p:sp>
      <p:pic>
        <p:nvPicPr>
          <p:cNvPr id="11" name="Image 10">
            <a:extLst>
              <a:ext uri="{FF2B5EF4-FFF2-40B4-BE49-F238E27FC236}">
                <a16:creationId xmlns:a16="http://schemas.microsoft.com/office/drawing/2014/main" id="{0306D17D-8446-4F95-9703-FF5CC249246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2841" y="72008"/>
            <a:ext cx="2622799" cy="404664"/>
          </a:xfrm>
          <a:prstGeom prst="rect">
            <a:avLst/>
          </a:prstGeom>
        </p:spPr>
      </p:pic>
      <p:sp>
        <p:nvSpPr>
          <p:cNvPr id="8" name="Espace réservé du contenu 1">
            <a:extLst>
              <a:ext uri="{FF2B5EF4-FFF2-40B4-BE49-F238E27FC236}">
                <a16:creationId xmlns:a16="http://schemas.microsoft.com/office/drawing/2014/main" id="{AD803453-E95E-4684-8CB6-30A00AF90BA5}"/>
              </a:ext>
            </a:extLst>
          </p:cNvPr>
          <p:cNvSpPr>
            <a:spLocks noGrp="1"/>
          </p:cNvSpPr>
          <p:nvPr>
            <p:ph idx="1"/>
          </p:nvPr>
        </p:nvSpPr>
        <p:spPr>
          <a:xfrm>
            <a:off x="431372" y="1412776"/>
            <a:ext cx="11317716" cy="4941223"/>
          </a:xfrm>
        </p:spPr>
        <p:txBody>
          <a:bodyPr>
            <a:normAutofit/>
          </a:bodyPr>
          <a:lstStyle/>
          <a:p>
            <a:pPr marL="0" indent="0" fontAlgn="base">
              <a:spcAft>
                <a:spcPct val="0"/>
              </a:spcAft>
              <a:buNone/>
            </a:pPr>
            <a:endParaRPr lang="en-US" b="0" dirty="0"/>
          </a:p>
          <a:p>
            <a:pPr marL="0" indent="0">
              <a:buNone/>
            </a:pPr>
            <a:r>
              <a:rPr lang="en-US" dirty="0"/>
              <a:t>Recommendation for complementing the study:</a:t>
            </a:r>
          </a:p>
          <a:p>
            <a:pPr marL="0" indent="0">
              <a:buNone/>
            </a:pPr>
            <a:endParaRPr lang="en-US" dirty="0"/>
          </a:p>
          <a:p>
            <a:pPr marL="0" indent="0">
              <a:buNone/>
            </a:pPr>
            <a:endParaRPr lang="en-US" b="0" dirty="0"/>
          </a:p>
          <a:p>
            <a:r>
              <a:rPr lang="en-US" dirty="0"/>
              <a:t>Wear Life testing </a:t>
            </a:r>
            <a:r>
              <a:rPr lang="en-US" b="0" dirty="0"/>
              <a:t>was part of the initial test program but due to budget constraints the testing could not be performed, although the </a:t>
            </a:r>
            <a:r>
              <a:rPr lang="en-US" b="0" dirty="0" err="1"/>
              <a:t>tyres</a:t>
            </a:r>
            <a:r>
              <a:rPr lang="en-US" b="0" dirty="0"/>
              <a:t> are available and the test procedure has been defined.</a:t>
            </a:r>
          </a:p>
          <a:p>
            <a:pPr marL="0" indent="0">
              <a:buNone/>
            </a:pPr>
            <a:endParaRPr lang="en-US" b="0" dirty="0"/>
          </a:p>
          <a:p>
            <a:r>
              <a:rPr lang="en-US" b="0" dirty="0"/>
              <a:t>The </a:t>
            </a:r>
            <a:r>
              <a:rPr lang="en-US" b="0" dirty="0" err="1"/>
              <a:t>tyres</a:t>
            </a:r>
            <a:r>
              <a:rPr lang="en-US" b="0" dirty="0"/>
              <a:t> that could be used also for </a:t>
            </a:r>
            <a:r>
              <a:rPr lang="en-US" dirty="0"/>
              <a:t>Wear Life testing </a:t>
            </a:r>
            <a:r>
              <a:rPr lang="en-US" b="0" dirty="0"/>
              <a:t>can be provided by ACEA and we encourage the stakeholders to raise funding and do the wear test, thus complementing the study in order to deliver a more complete picture of </a:t>
            </a:r>
            <a:r>
              <a:rPr lang="en-US" b="0" dirty="0" err="1"/>
              <a:t>tyre</a:t>
            </a:r>
            <a:r>
              <a:rPr lang="en-US" b="0" dirty="0"/>
              <a:t> parameters interdependence. </a:t>
            </a:r>
          </a:p>
          <a:p>
            <a:pPr marL="0" indent="0">
              <a:buNone/>
            </a:pPr>
            <a:endParaRPr lang="en-US" b="0" dirty="0"/>
          </a:p>
          <a:p>
            <a:endParaRPr lang="en-US" b="0" dirty="0"/>
          </a:p>
          <a:p>
            <a:endParaRPr lang="en-US" b="0" dirty="0"/>
          </a:p>
          <a:p>
            <a:endParaRPr lang="en-GB" b="0" dirty="0"/>
          </a:p>
          <a:p>
            <a:pPr marL="0" indent="0">
              <a:buNone/>
            </a:pPr>
            <a:endParaRPr lang="en-US" dirty="0"/>
          </a:p>
          <a:p>
            <a:pPr marL="0" indent="0">
              <a:buNone/>
            </a:pPr>
            <a:endParaRPr lang="en-US" dirty="0"/>
          </a:p>
        </p:txBody>
      </p:sp>
      <p:sp>
        <p:nvSpPr>
          <p:cNvPr id="5" name="Espace réservé du pied de page 4">
            <a:extLst>
              <a:ext uri="{FF2B5EF4-FFF2-40B4-BE49-F238E27FC236}">
                <a16:creationId xmlns:a16="http://schemas.microsoft.com/office/drawing/2014/main" id="{3962E24B-045D-4928-8A15-8D0BA1BD425B}"/>
              </a:ext>
            </a:extLst>
          </p:cNvPr>
          <p:cNvSpPr>
            <a:spLocks noGrp="1"/>
          </p:cNvSpPr>
          <p:nvPr>
            <p:ph type="ftr" sz="quarter" idx="11"/>
          </p:nvPr>
        </p:nvSpPr>
        <p:spPr/>
        <p:txBody>
          <a:bodyPr/>
          <a:lstStyle/>
          <a:p>
            <a:r>
              <a:rPr lang="en-GB" kern="0"/>
              <a:t>ACEA Tyre Performance Study</a:t>
            </a:r>
            <a:endParaRPr lang="fr-FR" kern="0" dirty="0"/>
          </a:p>
        </p:txBody>
      </p:sp>
      <p:sp>
        <p:nvSpPr>
          <p:cNvPr id="7" name="Espace réservé de la date 3">
            <a:extLst>
              <a:ext uri="{FF2B5EF4-FFF2-40B4-BE49-F238E27FC236}">
                <a16:creationId xmlns:a16="http://schemas.microsoft.com/office/drawing/2014/main" id="{780FC92B-46CF-4C41-8ED6-EDDB0706FA4D}"/>
              </a:ext>
            </a:extLst>
          </p:cNvPr>
          <p:cNvSpPr>
            <a:spLocks noGrp="1"/>
          </p:cNvSpPr>
          <p:nvPr>
            <p:ph type="dt" sz="half" idx="10"/>
          </p:nvPr>
        </p:nvSpPr>
        <p:spPr>
          <a:xfrm>
            <a:off x="0" y="6520260"/>
            <a:ext cx="1295467" cy="365125"/>
          </a:xfrm>
        </p:spPr>
        <p:txBody>
          <a:bodyPr/>
          <a:lstStyle/>
          <a:p>
            <a:r>
              <a:rPr lang="fr-FR" kern="0"/>
              <a:t>12/09/2019</a:t>
            </a:r>
            <a:endParaRPr lang="fr-FR" kern="0" dirty="0"/>
          </a:p>
        </p:txBody>
      </p:sp>
    </p:spTree>
    <p:extLst>
      <p:ext uri="{BB962C8B-B14F-4D97-AF65-F5344CB8AC3E}">
        <p14:creationId xmlns:p14="http://schemas.microsoft.com/office/powerpoint/2010/main" val="289477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a:t>Conclusions</a:t>
            </a:r>
          </a:p>
        </p:txBody>
      </p:sp>
      <p:pic>
        <p:nvPicPr>
          <p:cNvPr id="11" name="Image 10">
            <a:extLst>
              <a:ext uri="{FF2B5EF4-FFF2-40B4-BE49-F238E27FC236}">
                <a16:creationId xmlns:a16="http://schemas.microsoft.com/office/drawing/2014/main" id="{0306D17D-8446-4F95-9703-FF5CC249246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2841" y="72008"/>
            <a:ext cx="2622799" cy="404664"/>
          </a:xfrm>
          <a:prstGeom prst="rect">
            <a:avLst/>
          </a:prstGeom>
        </p:spPr>
      </p:pic>
      <p:sp>
        <p:nvSpPr>
          <p:cNvPr id="8" name="Espace réservé du contenu 1">
            <a:extLst>
              <a:ext uri="{FF2B5EF4-FFF2-40B4-BE49-F238E27FC236}">
                <a16:creationId xmlns:a16="http://schemas.microsoft.com/office/drawing/2014/main" id="{AD803453-E95E-4684-8CB6-30A00AF90BA5}"/>
              </a:ext>
            </a:extLst>
          </p:cNvPr>
          <p:cNvSpPr>
            <a:spLocks noGrp="1"/>
          </p:cNvSpPr>
          <p:nvPr>
            <p:ph idx="1"/>
          </p:nvPr>
        </p:nvSpPr>
        <p:spPr>
          <a:xfrm>
            <a:off x="431372" y="1412776"/>
            <a:ext cx="11317716" cy="4941223"/>
          </a:xfrm>
        </p:spPr>
        <p:txBody>
          <a:bodyPr>
            <a:normAutofit/>
          </a:bodyPr>
          <a:lstStyle/>
          <a:p>
            <a:pPr marL="0" indent="0" fontAlgn="base">
              <a:spcAft>
                <a:spcPct val="0"/>
              </a:spcAft>
              <a:buNone/>
            </a:pPr>
            <a:endParaRPr lang="en-US" b="0" dirty="0"/>
          </a:p>
          <a:p>
            <a:pPr marL="0" indent="0">
              <a:buNone/>
            </a:pPr>
            <a:r>
              <a:rPr lang="en-US" dirty="0"/>
              <a:t>Suggestions</a:t>
            </a:r>
          </a:p>
          <a:p>
            <a:pPr marL="0" indent="0">
              <a:buNone/>
            </a:pPr>
            <a:endParaRPr lang="en-US" dirty="0"/>
          </a:p>
          <a:p>
            <a:r>
              <a:rPr lang="en-US" b="0" dirty="0"/>
              <a:t>To prove that the conclusions of this study are also </a:t>
            </a:r>
            <a:r>
              <a:rPr lang="en-US" dirty="0"/>
              <a:t>valid for other </a:t>
            </a:r>
            <a:r>
              <a:rPr lang="en-US" dirty="0" err="1"/>
              <a:t>tyre</a:t>
            </a:r>
            <a:r>
              <a:rPr lang="en-US" dirty="0"/>
              <a:t> types, </a:t>
            </a:r>
            <a:r>
              <a:rPr lang="en-US" b="0" dirty="0"/>
              <a:t>the test program needs to be expanded to </a:t>
            </a:r>
            <a:endParaRPr lang="en-US" dirty="0"/>
          </a:p>
          <a:p>
            <a:endParaRPr lang="en-US" b="0" dirty="0"/>
          </a:p>
          <a:p>
            <a:pPr lvl="1"/>
            <a:r>
              <a:rPr lang="en-US" sz="1800" dirty="0"/>
              <a:t>C</a:t>
            </a:r>
            <a:r>
              <a:rPr lang="en-US" sz="1800" b="0" dirty="0"/>
              <a:t>lass C1 </a:t>
            </a:r>
            <a:r>
              <a:rPr lang="en-US" sz="1800" b="0" dirty="0" err="1"/>
              <a:t>tyres</a:t>
            </a:r>
            <a:r>
              <a:rPr lang="en-US" sz="1800" b="0" dirty="0"/>
              <a:t> with bigger outer diameter, </a:t>
            </a:r>
            <a:r>
              <a:rPr lang="en-US" sz="1800" b="0" dirty="0" err="1"/>
              <a:t>tyre</a:t>
            </a:r>
            <a:r>
              <a:rPr lang="en-US" sz="1800" b="0" dirty="0"/>
              <a:t> width, and lower rolling resistance</a:t>
            </a:r>
          </a:p>
          <a:p>
            <a:pPr marL="400050" lvl="1" indent="0">
              <a:buNone/>
            </a:pPr>
            <a:endParaRPr lang="en-US" sz="1800" b="0" dirty="0"/>
          </a:p>
          <a:p>
            <a:pPr lvl="1"/>
            <a:r>
              <a:rPr lang="en-US" sz="1800" b="0" dirty="0"/>
              <a:t>Class C1 </a:t>
            </a:r>
            <a:r>
              <a:rPr lang="en-US" sz="1800" b="0" dirty="0" err="1"/>
              <a:t>tyres</a:t>
            </a:r>
            <a:r>
              <a:rPr lang="en-US" sz="1800" b="0" dirty="0"/>
              <a:t> (winter and reinforced </a:t>
            </a:r>
            <a:r>
              <a:rPr lang="en-US" sz="1800" b="0" dirty="0" err="1"/>
              <a:t>tyres</a:t>
            </a:r>
            <a:r>
              <a:rPr lang="en-US" sz="1800" b="0" dirty="0"/>
              <a:t>)</a:t>
            </a:r>
          </a:p>
          <a:p>
            <a:pPr marL="400050" lvl="1" indent="0">
              <a:buNone/>
            </a:pPr>
            <a:endParaRPr lang="en-US" sz="1800" b="0" dirty="0"/>
          </a:p>
          <a:p>
            <a:pPr lvl="1"/>
            <a:r>
              <a:rPr lang="en-US" sz="1800" b="0" dirty="0"/>
              <a:t>Class C2 </a:t>
            </a:r>
            <a:r>
              <a:rPr lang="en-US" sz="1800" b="0" dirty="0" err="1"/>
              <a:t>tyres</a:t>
            </a:r>
            <a:r>
              <a:rPr lang="en-US" sz="1800" b="0" dirty="0"/>
              <a:t> and Class C3 </a:t>
            </a:r>
            <a:r>
              <a:rPr lang="en-US" sz="1800" b="0" dirty="0" err="1"/>
              <a:t>tyres</a:t>
            </a:r>
            <a:r>
              <a:rPr lang="en-US" sz="1800" b="0" dirty="0"/>
              <a:t> with bigger outer diameter and </a:t>
            </a:r>
            <a:r>
              <a:rPr lang="en-US" sz="1800" b="0" dirty="0" err="1"/>
              <a:t>tyre</a:t>
            </a:r>
            <a:r>
              <a:rPr lang="en-US" sz="1800" b="0" dirty="0"/>
              <a:t> width</a:t>
            </a:r>
            <a:endParaRPr lang="en-US" b="0" dirty="0"/>
          </a:p>
          <a:p>
            <a:endParaRPr lang="en-US" b="0" dirty="0"/>
          </a:p>
          <a:p>
            <a:endParaRPr lang="en-US" b="0" dirty="0"/>
          </a:p>
          <a:p>
            <a:endParaRPr lang="en-GB" b="0" dirty="0"/>
          </a:p>
          <a:p>
            <a:pPr marL="0" indent="0">
              <a:buNone/>
            </a:pPr>
            <a:endParaRPr lang="en-US" dirty="0"/>
          </a:p>
          <a:p>
            <a:pPr marL="0" indent="0">
              <a:buNone/>
            </a:pPr>
            <a:endParaRPr lang="en-US" dirty="0"/>
          </a:p>
        </p:txBody>
      </p:sp>
      <p:sp>
        <p:nvSpPr>
          <p:cNvPr id="5" name="Espace réservé du pied de page 4">
            <a:extLst>
              <a:ext uri="{FF2B5EF4-FFF2-40B4-BE49-F238E27FC236}">
                <a16:creationId xmlns:a16="http://schemas.microsoft.com/office/drawing/2014/main" id="{3962E24B-045D-4928-8A15-8D0BA1BD425B}"/>
              </a:ext>
            </a:extLst>
          </p:cNvPr>
          <p:cNvSpPr>
            <a:spLocks noGrp="1"/>
          </p:cNvSpPr>
          <p:nvPr>
            <p:ph type="ftr" sz="quarter" idx="11"/>
          </p:nvPr>
        </p:nvSpPr>
        <p:spPr/>
        <p:txBody>
          <a:bodyPr/>
          <a:lstStyle/>
          <a:p>
            <a:r>
              <a:rPr lang="en-GB" kern="0"/>
              <a:t>ACEA Tyre Performance Study</a:t>
            </a:r>
            <a:endParaRPr lang="fr-FR" kern="0" dirty="0"/>
          </a:p>
        </p:txBody>
      </p:sp>
      <p:sp>
        <p:nvSpPr>
          <p:cNvPr id="7" name="Espace réservé de la date 3">
            <a:extLst>
              <a:ext uri="{FF2B5EF4-FFF2-40B4-BE49-F238E27FC236}">
                <a16:creationId xmlns:a16="http://schemas.microsoft.com/office/drawing/2014/main" id="{780FC92B-46CF-4C41-8ED6-EDDB0706FA4D}"/>
              </a:ext>
            </a:extLst>
          </p:cNvPr>
          <p:cNvSpPr>
            <a:spLocks noGrp="1"/>
          </p:cNvSpPr>
          <p:nvPr>
            <p:ph type="dt" sz="half" idx="10"/>
          </p:nvPr>
        </p:nvSpPr>
        <p:spPr>
          <a:xfrm>
            <a:off x="0" y="6520260"/>
            <a:ext cx="1295467" cy="365125"/>
          </a:xfrm>
        </p:spPr>
        <p:txBody>
          <a:bodyPr/>
          <a:lstStyle/>
          <a:p>
            <a:r>
              <a:rPr lang="fr-FR" kern="0"/>
              <a:t>12/09/2019</a:t>
            </a:r>
            <a:endParaRPr lang="fr-FR" kern="0" dirty="0"/>
          </a:p>
        </p:txBody>
      </p:sp>
    </p:spTree>
    <p:extLst>
      <p:ext uri="{BB962C8B-B14F-4D97-AF65-F5344CB8AC3E}">
        <p14:creationId xmlns:p14="http://schemas.microsoft.com/office/powerpoint/2010/main" val="344969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96F41A-EF2D-4968-A36C-06859C6B308C}"/>
              </a:ext>
            </a:extLst>
          </p:cNvPr>
          <p:cNvSpPr>
            <a:spLocks noGrp="1"/>
          </p:cNvSpPr>
          <p:nvPr>
            <p:ph idx="1"/>
          </p:nvPr>
        </p:nvSpPr>
        <p:spPr/>
        <p:txBody>
          <a:bodyPr/>
          <a:lstStyle/>
          <a:p>
            <a:endParaRPr lang="en-US" b="0" dirty="0"/>
          </a:p>
          <a:p>
            <a:endParaRPr lang="en-US" b="0" dirty="0"/>
          </a:p>
          <a:p>
            <a:endParaRPr lang="en-US" b="0" dirty="0"/>
          </a:p>
          <a:p>
            <a:endParaRPr lang="en-US" b="0" dirty="0"/>
          </a:p>
          <a:p>
            <a:pPr marL="0" indent="0">
              <a:buNone/>
            </a:pPr>
            <a:endParaRPr lang="en-US" b="0" dirty="0"/>
          </a:p>
          <a:p>
            <a:pPr marL="0" indent="0" algn="ctr">
              <a:buNone/>
            </a:pPr>
            <a:r>
              <a:rPr lang="en-US" sz="4400" dirty="0"/>
              <a:t>THANK YOU FOR YOUR ATTENTION</a:t>
            </a:r>
            <a:endParaRPr lang="sv-SE" sz="4400" dirty="0"/>
          </a:p>
        </p:txBody>
      </p:sp>
      <p:sp>
        <p:nvSpPr>
          <p:cNvPr id="4" name="Date Placeholder 3">
            <a:extLst>
              <a:ext uri="{FF2B5EF4-FFF2-40B4-BE49-F238E27FC236}">
                <a16:creationId xmlns:a16="http://schemas.microsoft.com/office/drawing/2014/main" id="{CAC112E4-08BB-4EC9-83EB-A1ABCE877903}"/>
              </a:ext>
            </a:extLst>
          </p:cNvPr>
          <p:cNvSpPr>
            <a:spLocks noGrp="1"/>
          </p:cNvSpPr>
          <p:nvPr>
            <p:ph type="dt" sz="half" idx="10"/>
          </p:nvPr>
        </p:nvSpPr>
        <p:spPr/>
        <p:txBody>
          <a:bodyPr/>
          <a:lstStyle/>
          <a:p>
            <a:r>
              <a:rPr lang="fr-FR" kern="0"/>
              <a:t>12/09/2019</a:t>
            </a:r>
            <a:endParaRPr lang="fr-FR" kern="0" dirty="0"/>
          </a:p>
        </p:txBody>
      </p:sp>
      <p:sp>
        <p:nvSpPr>
          <p:cNvPr id="5" name="Footer Placeholder 4">
            <a:extLst>
              <a:ext uri="{FF2B5EF4-FFF2-40B4-BE49-F238E27FC236}">
                <a16:creationId xmlns:a16="http://schemas.microsoft.com/office/drawing/2014/main" id="{5A5D736C-E402-4D94-A632-BDA1C3D33C1A}"/>
              </a:ext>
            </a:extLst>
          </p:cNvPr>
          <p:cNvSpPr>
            <a:spLocks noGrp="1"/>
          </p:cNvSpPr>
          <p:nvPr>
            <p:ph type="ftr" sz="quarter" idx="11"/>
          </p:nvPr>
        </p:nvSpPr>
        <p:spPr/>
        <p:txBody>
          <a:bodyPr/>
          <a:lstStyle/>
          <a:p>
            <a:r>
              <a:rPr lang="en-GB" kern="0"/>
              <a:t>ACEA Tyre Performance Study</a:t>
            </a:r>
            <a:endParaRPr lang="fr-FR" kern="0" dirty="0"/>
          </a:p>
        </p:txBody>
      </p:sp>
    </p:spTree>
    <p:extLst>
      <p:ext uri="{BB962C8B-B14F-4D97-AF65-F5344CB8AC3E}">
        <p14:creationId xmlns:p14="http://schemas.microsoft.com/office/powerpoint/2010/main" val="368233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5DBA3566-D003-44DD-A30C-20F26565B8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2841" y="72008"/>
            <a:ext cx="2622799" cy="404664"/>
          </a:xfrm>
          <a:prstGeom prst="rect">
            <a:avLst/>
          </a:prstGeom>
        </p:spPr>
      </p:pic>
      <p:sp>
        <p:nvSpPr>
          <p:cNvPr id="11" name="Espace réservé du contenu 1">
            <a:extLst>
              <a:ext uri="{FF2B5EF4-FFF2-40B4-BE49-F238E27FC236}">
                <a16:creationId xmlns:a16="http://schemas.microsoft.com/office/drawing/2014/main" id="{3F7D08BF-76AC-4940-A67F-7004F75BCC83}"/>
              </a:ext>
            </a:extLst>
          </p:cNvPr>
          <p:cNvSpPr>
            <a:spLocks noGrp="1"/>
          </p:cNvSpPr>
          <p:nvPr>
            <p:ph idx="1"/>
          </p:nvPr>
        </p:nvSpPr>
        <p:spPr>
          <a:xfrm>
            <a:off x="1847528" y="2060848"/>
            <a:ext cx="8496944" cy="2880320"/>
          </a:xfrm>
        </p:spPr>
        <p:txBody>
          <a:bodyPr anchor="ctr">
            <a:normAutofit/>
          </a:bodyPr>
          <a:lstStyle/>
          <a:p>
            <a:r>
              <a:rPr lang="en-GB" sz="4400" b="0" dirty="0"/>
              <a:t>Appendixes</a:t>
            </a:r>
          </a:p>
          <a:p>
            <a:pPr marL="1200150" lvl="1" indent="-742950">
              <a:buFont typeface="+mj-lt"/>
              <a:buAutoNum type="arabicPeriod"/>
            </a:pPr>
            <a:r>
              <a:rPr lang="en-GB" sz="3600" dirty="0"/>
              <a:t> Literature study</a:t>
            </a:r>
          </a:p>
          <a:p>
            <a:pPr marL="1200150" lvl="1" indent="-742950">
              <a:buFont typeface="+mj-lt"/>
              <a:buAutoNum type="arabicPeriod"/>
            </a:pPr>
            <a:r>
              <a:rPr lang="en-GB" sz="3600" b="0" dirty="0"/>
              <a:t> Statistical Analysis</a:t>
            </a:r>
          </a:p>
        </p:txBody>
      </p:sp>
      <p:sp>
        <p:nvSpPr>
          <p:cNvPr id="3" name="Espace réservé du pied de page 2">
            <a:extLst>
              <a:ext uri="{FF2B5EF4-FFF2-40B4-BE49-F238E27FC236}">
                <a16:creationId xmlns:a16="http://schemas.microsoft.com/office/drawing/2014/main" id="{3A52439D-2F61-452D-A17D-6B6439B9232E}"/>
              </a:ext>
            </a:extLst>
          </p:cNvPr>
          <p:cNvSpPr>
            <a:spLocks noGrp="1"/>
          </p:cNvSpPr>
          <p:nvPr>
            <p:ph type="ftr" sz="quarter" idx="11"/>
          </p:nvPr>
        </p:nvSpPr>
        <p:spPr/>
        <p:txBody>
          <a:bodyPr/>
          <a:lstStyle/>
          <a:p>
            <a:r>
              <a:rPr lang="en-GB" kern="0"/>
              <a:t>ACEA Tyre Performance Study</a:t>
            </a:r>
            <a:endParaRPr lang="fr-FR" kern="0" dirty="0"/>
          </a:p>
        </p:txBody>
      </p:sp>
      <p:sp>
        <p:nvSpPr>
          <p:cNvPr id="6" name="Espace réservé de la date 3">
            <a:extLst>
              <a:ext uri="{FF2B5EF4-FFF2-40B4-BE49-F238E27FC236}">
                <a16:creationId xmlns:a16="http://schemas.microsoft.com/office/drawing/2014/main" id="{E9A0BA5A-00A0-47EF-AA8E-F1ADEEC39633}"/>
              </a:ext>
            </a:extLst>
          </p:cNvPr>
          <p:cNvSpPr>
            <a:spLocks noGrp="1"/>
          </p:cNvSpPr>
          <p:nvPr>
            <p:ph type="dt" sz="half" idx="10"/>
          </p:nvPr>
        </p:nvSpPr>
        <p:spPr>
          <a:xfrm>
            <a:off x="0" y="6520260"/>
            <a:ext cx="1295467" cy="365125"/>
          </a:xfrm>
        </p:spPr>
        <p:txBody>
          <a:bodyPr/>
          <a:lstStyle/>
          <a:p>
            <a:r>
              <a:rPr lang="fr-FR" kern="0"/>
              <a:t>12/09/2019</a:t>
            </a:r>
            <a:endParaRPr lang="fr-FR" kern="0" dirty="0"/>
          </a:p>
        </p:txBody>
      </p:sp>
    </p:spTree>
    <p:extLst>
      <p:ext uri="{BB962C8B-B14F-4D97-AF65-F5344CB8AC3E}">
        <p14:creationId xmlns:p14="http://schemas.microsoft.com/office/powerpoint/2010/main" val="271846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C74CA0D-5287-4F1A-AE97-D0C9C1FF899F}"/>
              </a:ext>
            </a:extLst>
          </p:cNvPr>
          <p:cNvSpPr>
            <a:spLocks noGrp="1"/>
          </p:cNvSpPr>
          <p:nvPr>
            <p:ph type="title"/>
          </p:nvPr>
        </p:nvSpPr>
        <p:spPr/>
        <p:txBody>
          <a:bodyPr/>
          <a:lstStyle/>
          <a:p>
            <a:r>
              <a:rPr lang="fr-FR" dirty="0"/>
              <a:t>APPENDIX 1 – LITERATURE STUDY</a:t>
            </a:r>
          </a:p>
        </p:txBody>
      </p:sp>
      <p:sp>
        <p:nvSpPr>
          <p:cNvPr id="4" name="Espace réservé de la date 3">
            <a:extLst>
              <a:ext uri="{FF2B5EF4-FFF2-40B4-BE49-F238E27FC236}">
                <a16:creationId xmlns:a16="http://schemas.microsoft.com/office/drawing/2014/main" id="{CCC1C012-45AB-45D1-9F7B-5BAEF04BE330}"/>
              </a:ext>
            </a:extLst>
          </p:cNvPr>
          <p:cNvSpPr>
            <a:spLocks noGrp="1"/>
          </p:cNvSpPr>
          <p:nvPr>
            <p:ph type="dt" sz="half" idx="10"/>
          </p:nvPr>
        </p:nvSpPr>
        <p:spPr/>
        <p:txBody>
          <a:bodyPr/>
          <a:lstStyle/>
          <a:p>
            <a:r>
              <a:rPr lang="fr-FR" kern="0"/>
              <a:t>12/09/2019</a:t>
            </a:r>
            <a:endParaRPr lang="fr-FR" kern="0" dirty="0"/>
          </a:p>
        </p:txBody>
      </p:sp>
      <p:sp>
        <p:nvSpPr>
          <p:cNvPr id="5" name="Espace réservé du pied de page 4">
            <a:extLst>
              <a:ext uri="{FF2B5EF4-FFF2-40B4-BE49-F238E27FC236}">
                <a16:creationId xmlns:a16="http://schemas.microsoft.com/office/drawing/2014/main" id="{56450DD9-7AC1-49B3-8319-C4829140644E}"/>
              </a:ext>
            </a:extLst>
          </p:cNvPr>
          <p:cNvSpPr>
            <a:spLocks noGrp="1"/>
          </p:cNvSpPr>
          <p:nvPr>
            <p:ph type="ftr" sz="quarter" idx="11"/>
          </p:nvPr>
        </p:nvSpPr>
        <p:spPr/>
        <p:txBody>
          <a:bodyPr/>
          <a:lstStyle/>
          <a:p>
            <a:r>
              <a:rPr lang="en-GB" kern="0"/>
              <a:t>ACEA Tyre Performance Study</a:t>
            </a:r>
            <a:endParaRPr lang="fr-FR" kern="0" dirty="0"/>
          </a:p>
        </p:txBody>
      </p:sp>
    </p:spTree>
    <p:extLst>
      <p:ext uri="{BB962C8B-B14F-4D97-AF65-F5344CB8AC3E}">
        <p14:creationId xmlns:p14="http://schemas.microsoft.com/office/powerpoint/2010/main" val="128595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a:t>Literature study analysis Appendixes</a:t>
            </a:r>
          </a:p>
        </p:txBody>
      </p:sp>
      <p:pic>
        <p:nvPicPr>
          <p:cNvPr id="11" name="Image 10">
            <a:extLst>
              <a:ext uri="{FF2B5EF4-FFF2-40B4-BE49-F238E27FC236}">
                <a16:creationId xmlns:a16="http://schemas.microsoft.com/office/drawing/2014/main" id="{0306D17D-8446-4F95-9703-FF5CC249246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2841" y="72008"/>
            <a:ext cx="2622799" cy="404664"/>
          </a:xfrm>
          <a:prstGeom prst="rect">
            <a:avLst/>
          </a:prstGeom>
        </p:spPr>
      </p:pic>
      <p:sp>
        <p:nvSpPr>
          <p:cNvPr id="8" name="Espace réservé du contenu 1">
            <a:extLst>
              <a:ext uri="{FF2B5EF4-FFF2-40B4-BE49-F238E27FC236}">
                <a16:creationId xmlns:a16="http://schemas.microsoft.com/office/drawing/2014/main" id="{AD803453-E95E-4684-8CB6-30A00AF90BA5}"/>
              </a:ext>
            </a:extLst>
          </p:cNvPr>
          <p:cNvSpPr>
            <a:spLocks noGrp="1"/>
          </p:cNvSpPr>
          <p:nvPr>
            <p:ph idx="1"/>
          </p:nvPr>
        </p:nvSpPr>
        <p:spPr>
          <a:xfrm>
            <a:off x="431372" y="1412776"/>
            <a:ext cx="11317716" cy="4536505"/>
          </a:xfrm>
        </p:spPr>
        <p:txBody>
          <a:bodyPr>
            <a:normAutofit/>
          </a:bodyPr>
          <a:lstStyle/>
          <a:p>
            <a:pPr lvl="1" algn="just"/>
            <a:endParaRPr lang="en-US" dirty="0"/>
          </a:p>
          <a:p>
            <a:pPr algn="just"/>
            <a:r>
              <a:rPr lang="en-US" dirty="0"/>
              <a:t>Studies covered</a:t>
            </a:r>
          </a:p>
          <a:p>
            <a:pPr lvl="1" algn="just"/>
            <a:r>
              <a:rPr lang="en-US" dirty="0"/>
              <a:t>EVO103_LD (2015)</a:t>
            </a:r>
          </a:p>
          <a:p>
            <a:pPr lvl="1" algn="just"/>
            <a:r>
              <a:rPr lang="en-US" dirty="0"/>
              <a:t>Auto Express Studies (2018)</a:t>
            </a:r>
          </a:p>
          <a:p>
            <a:pPr lvl="1" algn="just"/>
            <a:r>
              <a:rPr lang="en-US" dirty="0" err="1"/>
              <a:t>Whichcar</a:t>
            </a:r>
            <a:r>
              <a:rPr lang="en-US" dirty="0"/>
              <a:t> Wheels (2017)</a:t>
            </a:r>
            <a:endParaRPr lang="fr-FR" dirty="0"/>
          </a:p>
          <a:p>
            <a:pPr lvl="1" algn="just"/>
            <a:r>
              <a:rPr lang="en-US" dirty="0"/>
              <a:t>GRB-61-03 Study based on TNO 2014 R10735 report (12 June 2014)</a:t>
            </a:r>
          </a:p>
          <a:p>
            <a:pPr lvl="1" algn="just"/>
            <a:r>
              <a:rPr lang="en-US" dirty="0"/>
              <a:t>FEHRL – Study SI2,408210 Tyre/Road Noise (2007)</a:t>
            </a:r>
          </a:p>
          <a:p>
            <a:pPr lvl="1" algn="just"/>
            <a:r>
              <a:rPr lang="fr-FR" dirty="0"/>
              <a:t>Noise </a:t>
            </a:r>
            <a:r>
              <a:rPr lang="fr-FR" dirty="0" err="1"/>
              <a:t>Technology</a:t>
            </a:r>
            <a:r>
              <a:rPr lang="fr-FR" dirty="0"/>
              <a:t>(Continental - 2011)</a:t>
            </a:r>
          </a:p>
          <a:p>
            <a:pPr lvl="1" algn="just"/>
            <a:r>
              <a:rPr lang="fr-FR" dirty="0"/>
              <a:t>Noise </a:t>
            </a:r>
            <a:r>
              <a:rPr lang="fr-FR" dirty="0" err="1"/>
              <a:t>Tradeoffs</a:t>
            </a:r>
            <a:r>
              <a:rPr lang="fr-FR" dirty="0"/>
              <a:t> (Michelin - 2007)</a:t>
            </a:r>
          </a:p>
          <a:p>
            <a:pPr lvl="1" algn="just"/>
            <a:r>
              <a:rPr lang="fr-FR" dirty="0"/>
              <a:t>Tire-Road Noise (Goodyear - 2018)</a:t>
            </a:r>
          </a:p>
          <a:p>
            <a:pPr lvl="1" algn="just"/>
            <a:r>
              <a:rPr lang="fr-FR" dirty="0"/>
              <a:t>Noise (Michelin – 2015)</a:t>
            </a:r>
          </a:p>
          <a:p>
            <a:pPr lvl="1" algn="just"/>
            <a:r>
              <a:rPr lang="fr-FR" dirty="0" err="1"/>
              <a:t>Inter.noise_HAMBURG</a:t>
            </a:r>
            <a:r>
              <a:rPr lang="fr-FR" dirty="0"/>
              <a:t> 2016</a:t>
            </a:r>
          </a:p>
          <a:p>
            <a:pPr lvl="1" algn="just"/>
            <a:r>
              <a:rPr lang="en-US" dirty="0"/>
              <a:t>Tyre modelling for rolling resistance (MASTER’S THESIS IN AUTOMOTIVE ENGINEERING) 2014</a:t>
            </a:r>
            <a:endParaRPr lang="fr-FR" dirty="0"/>
          </a:p>
          <a:p>
            <a:pPr marL="0" indent="0">
              <a:buNone/>
            </a:pPr>
            <a:endParaRPr lang="en-US" dirty="0"/>
          </a:p>
          <a:p>
            <a:pPr marL="0" indent="0">
              <a:buNone/>
            </a:pPr>
            <a:endParaRPr lang="en-US" dirty="0"/>
          </a:p>
        </p:txBody>
      </p:sp>
      <p:sp>
        <p:nvSpPr>
          <p:cNvPr id="5" name="Espace réservé du pied de page 4">
            <a:extLst>
              <a:ext uri="{FF2B5EF4-FFF2-40B4-BE49-F238E27FC236}">
                <a16:creationId xmlns:a16="http://schemas.microsoft.com/office/drawing/2014/main" id="{3962E24B-045D-4928-8A15-8D0BA1BD425B}"/>
              </a:ext>
            </a:extLst>
          </p:cNvPr>
          <p:cNvSpPr>
            <a:spLocks noGrp="1"/>
          </p:cNvSpPr>
          <p:nvPr>
            <p:ph type="ftr" sz="quarter" idx="11"/>
          </p:nvPr>
        </p:nvSpPr>
        <p:spPr/>
        <p:txBody>
          <a:bodyPr/>
          <a:lstStyle/>
          <a:p>
            <a:r>
              <a:rPr lang="en-GB" kern="0"/>
              <a:t>ACEA Tyre Performance Study</a:t>
            </a:r>
            <a:endParaRPr lang="fr-FR" kern="0" dirty="0"/>
          </a:p>
        </p:txBody>
      </p:sp>
      <p:sp>
        <p:nvSpPr>
          <p:cNvPr id="7" name="Espace réservé de la date 3">
            <a:extLst>
              <a:ext uri="{FF2B5EF4-FFF2-40B4-BE49-F238E27FC236}">
                <a16:creationId xmlns:a16="http://schemas.microsoft.com/office/drawing/2014/main" id="{42621029-137E-47FE-A4B8-962596FF27E7}"/>
              </a:ext>
            </a:extLst>
          </p:cNvPr>
          <p:cNvSpPr>
            <a:spLocks noGrp="1"/>
          </p:cNvSpPr>
          <p:nvPr>
            <p:ph type="dt" sz="half" idx="10"/>
          </p:nvPr>
        </p:nvSpPr>
        <p:spPr>
          <a:xfrm>
            <a:off x="0" y="6520260"/>
            <a:ext cx="1295467" cy="365125"/>
          </a:xfrm>
        </p:spPr>
        <p:txBody>
          <a:bodyPr/>
          <a:lstStyle/>
          <a:p>
            <a:r>
              <a:rPr lang="fr-FR" kern="0"/>
              <a:t>12/09/2019</a:t>
            </a:r>
            <a:endParaRPr lang="fr-FR" kern="0" dirty="0"/>
          </a:p>
        </p:txBody>
      </p:sp>
    </p:spTree>
    <p:extLst>
      <p:ext uri="{BB962C8B-B14F-4D97-AF65-F5344CB8AC3E}">
        <p14:creationId xmlns:p14="http://schemas.microsoft.com/office/powerpoint/2010/main" val="403439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678264B-D682-41EF-B30F-B27C8C285F95}"/>
              </a:ext>
            </a:extLst>
          </p:cNvPr>
          <p:cNvSpPr>
            <a:spLocks noGrp="1"/>
          </p:cNvSpPr>
          <p:nvPr>
            <p:ph idx="1"/>
          </p:nvPr>
        </p:nvSpPr>
        <p:spPr>
          <a:xfrm>
            <a:off x="431371" y="1412776"/>
            <a:ext cx="11329259" cy="5040560"/>
          </a:xfrm>
        </p:spPr>
        <p:txBody>
          <a:bodyPr>
            <a:normAutofit lnSpcReduction="10000"/>
          </a:bodyPr>
          <a:lstStyle/>
          <a:p>
            <a:r>
              <a:rPr lang="en-US" sz="1400" dirty="0"/>
              <a:t>Framework</a:t>
            </a:r>
          </a:p>
          <a:p>
            <a:pPr lvl="1"/>
            <a:r>
              <a:rPr lang="en-US" sz="1200" dirty="0"/>
              <a:t>Test campaign carried out in 2015, to demonstrate the importance of </a:t>
            </a:r>
            <a:r>
              <a:rPr lang="en-US" sz="1200" dirty="0" err="1"/>
              <a:t>tyres</a:t>
            </a:r>
            <a:r>
              <a:rPr lang="en-US" sz="1200" dirty="0"/>
              <a:t> in time performance</a:t>
            </a:r>
          </a:p>
          <a:p>
            <a:r>
              <a:rPr lang="en-US" sz="1400" dirty="0"/>
              <a:t>Settings</a:t>
            </a:r>
          </a:p>
          <a:p>
            <a:pPr lvl="1"/>
            <a:r>
              <a:rPr lang="en-US" sz="1200" dirty="0"/>
              <a:t>The subjective parameter is the most important (40% of the overall score)</a:t>
            </a:r>
          </a:p>
          <a:p>
            <a:pPr lvl="1"/>
            <a:r>
              <a:rPr lang="en-US" sz="1200" dirty="0"/>
              <a:t>Parameters influencing performance (braking, timing) dominate price and noise criteria</a:t>
            </a:r>
          </a:p>
          <a:p>
            <a:r>
              <a:rPr lang="en-US" sz="1400" dirty="0"/>
              <a:t>Vehicle type</a:t>
            </a:r>
          </a:p>
          <a:p>
            <a:pPr lvl="1"/>
            <a:r>
              <a:rPr lang="en-US" sz="1200" dirty="0"/>
              <a:t>For all tests it is a VW Golf GTI 230 Performance with a limited-slip electronic differential and a DSG box (this dual-clutch gearbox guarantees constant gear passages)</a:t>
            </a:r>
          </a:p>
          <a:p>
            <a:r>
              <a:rPr lang="en-US" sz="1400" dirty="0" err="1"/>
              <a:t>Tyre</a:t>
            </a:r>
            <a:r>
              <a:rPr lang="en-US" sz="1400" dirty="0"/>
              <a:t> types, sizes and dimensions</a:t>
            </a:r>
          </a:p>
          <a:p>
            <a:pPr lvl="1"/>
            <a:r>
              <a:rPr lang="en-US" sz="1200" dirty="0"/>
              <a:t>10 different manufacturers' gums but equal </a:t>
            </a:r>
            <a:r>
              <a:rPr lang="en-US" sz="1200" dirty="0" err="1"/>
              <a:t>tyresizes</a:t>
            </a:r>
            <a:r>
              <a:rPr lang="en-US" sz="1200" dirty="0"/>
              <a:t> 225/40R18 Y92 except for </a:t>
            </a:r>
            <a:r>
              <a:rPr lang="en-US" sz="1200" dirty="0" err="1"/>
              <a:t>bridgestone</a:t>
            </a:r>
            <a:r>
              <a:rPr lang="en-US" sz="1200" dirty="0"/>
              <a:t> whose speed and load indices are W92</a:t>
            </a:r>
          </a:p>
          <a:p>
            <a:pPr lvl="1"/>
            <a:r>
              <a:rPr lang="en-US" sz="1200" dirty="0"/>
              <a:t>Each set of </a:t>
            </a:r>
            <a:r>
              <a:rPr lang="en-US" sz="1200" dirty="0" err="1"/>
              <a:t>tyres</a:t>
            </a:r>
            <a:r>
              <a:rPr lang="en-US" sz="1200" dirty="0"/>
              <a:t> comes from independent sources</a:t>
            </a:r>
          </a:p>
          <a:p>
            <a:pPr lvl="1"/>
            <a:r>
              <a:rPr lang="en-US" sz="1200" dirty="0"/>
              <a:t>They were all slightly sanded before the tests</a:t>
            </a:r>
          </a:p>
          <a:p>
            <a:pPr lvl="1"/>
            <a:r>
              <a:rPr lang="en-US" sz="1200" dirty="0"/>
              <a:t>Only one set is used for all measurements, the comparison starting with the least destructive tests, </a:t>
            </a:r>
            <a:r>
              <a:rPr lang="en-US" sz="1200" dirty="0" err="1"/>
              <a:t>i</a:t>
            </a:r>
            <a:r>
              <a:rPr lang="en-US" sz="1200" dirty="0"/>
              <a:t>. e. on wet track</a:t>
            </a:r>
          </a:p>
          <a:p>
            <a:r>
              <a:rPr lang="en-US" sz="1400" dirty="0"/>
              <a:t>Tracks</a:t>
            </a:r>
          </a:p>
          <a:p>
            <a:pPr lvl="1"/>
            <a:r>
              <a:rPr lang="en-US" sz="1200" dirty="0"/>
              <a:t>For wet tests and dry braking : Pirelli de </a:t>
            </a:r>
            <a:r>
              <a:rPr lang="en-US" sz="1200" dirty="0" err="1"/>
              <a:t>Vizzola</a:t>
            </a:r>
            <a:r>
              <a:rPr lang="en-US" sz="1200" dirty="0"/>
              <a:t> test track</a:t>
            </a:r>
          </a:p>
          <a:p>
            <a:pPr lvl="1"/>
            <a:r>
              <a:rPr lang="en-US" sz="1200" dirty="0"/>
              <a:t>For dry tests : </a:t>
            </a:r>
            <a:r>
              <a:rPr lang="en-US" sz="1200" dirty="0" err="1"/>
              <a:t>Tazio</a:t>
            </a:r>
            <a:r>
              <a:rPr lang="en-US" sz="1200" dirty="0"/>
              <a:t> </a:t>
            </a:r>
            <a:r>
              <a:rPr lang="en-US" sz="1200" dirty="0" err="1"/>
              <a:t>Nuvolari</a:t>
            </a:r>
            <a:r>
              <a:rPr lang="en-US" sz="1200" dirty="0"/>
              <a:t> </a:t>
            </a:r>
            <a:r>
              <a:rPr lang="en-US" sz="1200" dirty="0" err="1"/>
              <a:t>piste</a:t>
            </a:r>
            <a:endParaRPr lang="en-US" sz="1200" dirty="0"/>
          </a:p>
          <a:p>
            <a:pPr lvl="1"/>
            <a:r>
              <a:rPr lang="en-US" sz="1200" dirty="0"/>
              <a:t>For subjectively judges the noise and comfort : Open road around </a:t>
            </a:r>
            <a:r>
              <a:rPr lang="en-US" sz="1200" dirty="0" err="1"/>
              <a:t>Vizzola</a:t>
            </a:r>
            <a:r>
              <a:rPr lang="en-US" sz="1200" dirty="0"/>
              <a:t> test track</a:t>
            </a:r>
          </a:p>
          <a:p>
            <a:r>
              <a:rPr lang="en-US" sz="1400" dirty="0"/>
              <a:t>Test methods are not describe precisely. No information about</a:t>
            </a:r>
          </a:p>
          <a:p>
            <a:pPr lvl="1"/>
            <a:r>
              <a:rPr lang="en-US" sz="1200" dirty="0" err="1"/>
              <a:t>Tyre</a:t>
            </a:r>
            <a:r>
              <a:rPr lang="en-US" sz="1200" dirty="0"/>
              <a:t> inflation pressure from the manufacturer or the vehicle ? </a:t>
            </a:r>
            <a:r>
              <a:rPr lang="en-US" sz="1200" dirty="0" err="1"/>
              <a:t>Tyre</a:t>
            </a:r>
            <a:r>
              <a:rPr lang="en-US" sz="1200" dirty="0"/>
              <a:t> load ?</a:t>
            </a:r>
          </a:p>
          <a:p>
            <a:pPr lvl="1"/>
            <a:r>
              <a:rPr lang="en-US" sz="1200" dirty="0"/>
              <a:t>Track and ambient temperature. Period of tests during 2015 ?</a:t>
            </a:r>
          </a:p>
          <a:p>
            <a:pPr lvl="1"/>
            <a:r>
              <a:rPr lang="en-US" sz="1200" dirty="0"/>
              <a:t>Technical tools used : sound level meter distance to the vehicle, dB ponderation, personal qualification …</a:t>
            </a:r>
          </a:p>
          <a:p>
            <a:pPr lvl="1"/>
            <a:r>
              <a:rPr lang="en-US" sz="1200" dirty="0"/>
              <a:t>Technical guidelines or standard used</a:t>
            </a:r>
          </a:p>
        </p:txBody>
      </p:sp>
      <p:sp>
        <p:nvSpPr>
          <p:cNvPr id="3" name="Titre 2">
            <a:extLst>
              <a:ext uri="{FF2B5EF4-FFF2-40B4-BE49-F238E27FC236}">
                <a16:creationId xmlns:a16="http://schemas.microsoft.com/office/drawing/2014/main" id="{DA74583F-6DCF-45C0-B162-F8DB7E150EFF}"/>
              </a:ext>
            </a:extLst>
          </p:cNvPr>
          <p:cNvSpPr>
            <a:spLocks noGrp="1"/>
          </p:cNvSpPr>
          <p:nvPr>
            <p:ph type="title"/>
          </p:nvPr>
        </p:nvSpPr>
        <p:spPr/>
        <p:txBody>
          <a:bodyPr/>
          <a:lstStyle/>
          <a:p>
            <a:r>
              <a:rPr lang="en-US" dirty="0"/>
              <a:t>EVO103_LD Study (2015)</a:t>
            </a:r>
          </a:p>
        </p:txBody>
      </p:sp>
      <p:sp>
        <p:nvSpPr>
          <p:cNvPr id="4" name="Espace réservé de la date 3">
            <a:extLst>
              <a:ext uri="{FF2B5EF4-FFF2-40B4-BE49-F238E27FC236}">
                <a16:creationId xmlns:a16="http://schemas.microsoft.com/office/drawing/2014/main" id="{A197DA3E-C3B1-49AF-9D14-3574F39CA07A}"/>
              </a:ext>
            </a:extLst>
          </p:cNvPr>
          <p:cNvSpPr>
            <a:spLocks noGrp="1"/>
          </p:cNvSpPr>
          <p:nvPr>
            <p:ph type="dt" sz="half" idx="10"/>
          </p:nvPr>
        </p:nvSpPr>
        <p:spPr/>
        <p:txBody>
          <a:bodyPr/>
          <a:lstStyle/>
          <a:p>
            <a:r>
              <a:rPr lang="fr-FR" kern="0"/>
              <a:t>12/09/2019</a:t>
            </a:r>
            <a:endParaRPr lang="fr-FR" kern="0" dirty="0"/>
          </a:p>
        </p:txBody>
      </p:sp>
      <p:sp>
        <p:nvSpPr>
          <p:cNvPr id="5" name="Espace réservé du pied de page 4">
            <a:extLst>
              <a:ext uri="{FF2B5EF4-FFF2-40B4-BE49-F238E27FC236}">
                <a16:creationId xmlns:a16="http://schemas.microsoft.com/office/drawing/2014/main" id="{3C1E9AE0-ACF8-4BA9-9E1C-0244BB645B8F}"/>
              </a:ext>
            </a:extLst>
          </p:cNvPr>
          <p:cNvSpPr>
            <a:spLocks noGrp="1"/>
          </p:cNvSpPr>
          <p:nvPr>
            <p:ph type="ftr" sz="quarter" idx="11"/>
          </p:nvPr>
        </p:nvSpPr>
        <p:spPr/>
        <p:txBody>
          <a:bodyPr/>
          <a:lstStyle/>
          <a:p>
            <a:r>
              <a:rPr lang="fr-FR" kern="0"/>
              <a:t>ACEA Tyre Performance Study</a:t>
            </a:r>
            <a:endParaRPr lang="fr-FR" kern="0" dirty="0"/>
          </a:p>
        </p:txBody>
      </p:sp>
    </p:spTree>
    <p:extLst>
      <p:ext uri="{BB962C8B-B14F-4D97-AF65-F5344CB8AC3E}">
        <p14:creationId xmlns:p14="http://schemas.microsoft.com/office/powerpoint/2010/main" val="316507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31400" y="1412776"/>
            <a:ext cx="11329200" cy="4896544"/>
          </a:xfrm>
        </p:spPr>
        <p:txBody>
          <a:bodyPr vert="horz" lIns="91440" tIns="45720" rIns="91440" bIns="45720" rtlCol="0">
            <a:normAutofit/>
          </a:bodyPr>
          <a:lstStyle/>
          <a:p>
            <a:pPr algn="just"/>
            <a:r>
              <a:rPr lang="en-US" dirty="0"/>
              <a:t>Journalistic Studies</a:t>
            </a:r>
          </a:p>
          <a:p>
            <a:pPr lvl="1" algn="just"/>
            <a:r>
              <a:rPr lang="en-US" dirty="0"/>
              <a:t>EVO103_LD (2015)</a:t>
            </a:r>
          </a:p>
          <a:p>
            <a:pPr lvl="1" algn="just"/>
            <a:r>
              <a:rPr lang="en-US" dirty="0"/>
              <a:t>Auto Express Studies (2018)</a:t>
            </a:r>
          </a:p>
          <a:p>
            <a:pPr lvl="1" algn="just"/>
            <a:r>
              <a:rPr lang="en-US" dirty="0" err="1"/>
              <a:t>Whichcar</a:t>
            </a:r>
            <a:r>
              <a:rPr lang="en-US" dirty="0"/>
              <a:t> Wheels (2017)</a:t>
            </a:r>
            <a:endParaRPr lang="fr-FR" dirty="0"/>
          </a:p>
          <a:p>
            <a:pPr algn="just">
              <a:spcBef>
                <a:spcPts val="1200"/>
              </a:spcBef>
            </a:pPr>
            <a:r>
              <a:rPr lang="en-US" dirty="0"/>
              <a:t>European Research Organization Studies</a:t>
            </a:r>
          </a:p>
          <a:p>
            <a:pPr lvl="1" algn="just"/>
            <a:r>
              <a:rPr lang="en-US" dirty="0"/>
              <a:t>GRB-61-03 Study based on TNO 2014 R10735 report (12 June 2014)</a:t>
            </a:r>
          </a:p>
          <a:p>
            <a:pPr lvl="1" algn="just"/>
            <a:r>
              <a:rPr lang="en-US" dirty="0"/>
              <a:t>FEHRL – Study SI2,408210 </a:t>
            </a:r>
            <a:r>
              <a:rPr lang="en-US" dirty="0" err="1"/>
              <a:t>Tyre</a:t>
            </a:r>
            <a:r>
              <a:rPr lang="en-US" dirty="0"/>
              <a:t>/Road Noise (2007)</a:t>
            </a:r>
          </a:p>
          <a:p>
            <a:pPr algn="just">
              <a:spcBef>
                <a:spcPts val="1200"/>
              </a:spcBef>
            </a:pPr>
            <a:r>
              <a:rPr lang="en-US" dirty="0"/>
              <a:t>Internal Manufacturer Studies</a:t>
            </a:r>
          </a:p>
          <a:p>
            <a:pPr lvl="1" algn="just"/>
            <a:r>
              <a:rPr lang="fr-FR" dirty="0"/>
              <a:t>Noise Technology (Continental - 2011)</a:t>
            </a:r>
          </a:p>
          <a:p>
            <a:pPr lvl="1" algn="just"/>
            <a:r>
              <a:rPr lang="fr-FR" dirty="0"/>
              <a:t>Noise Trade-</a:t>
            </a:r>
            <a:r>
              <a:rPr lang="fr-FR" dirty="0" err="1"/>
              <a:t>offs</a:t>
            </a:r>
            <a:r>
              <a:rPr lang="fr-FR" dirty="0"/>
              <a:t> (Michelin - 2007)</a:t>
            </a:r>
          </a:p>
          <a:p>
            <a:pPr lvl="1" algn="just"/>
            <a:r>
              <a:rPr lang="fr-FR" dirty="0"/>
              <a:t>Tire-Road Noise (Goodyear - 2018)</a:t>
            </a:r>
          </a:p>
          <a:p>
            <a:pPr lvl="1" algn="just"/>
            <a:r>
              <a:rPr lang="fr-FR" dirty="0"/>
              <a:t>Noise (Michelin – 2015)</a:t>
            </a:r>
          </a:p>
          <a:p>
            <a:pPr algn="just">
              <a:spcBef>
                <a:spcPts val="1200"/>
              </a:spcBef>
            </a:pPr>
            <a:r>
              <a:rPr lang="fr-FR" dirty="0"/>
              <a:t>Technical </a:t>
            </a:r>
            <a:r>
              <a:rPr lang="fr-FR" dirty="0" err="1"/>
              <a:t>University</a:t>
            </a:r>
            <a:r>
              <a:rPr lang="fr-FR" dirty="0"/>
              <a:t> </a:t>
            </a:r>
            <a:r>
              <a:rPr lang="fr-FR" dirty="0" err="1"/>
              <a:t>Studies</a:t>
            </a:r>
            <a:endParaRPr lang="fr-FR" dirty="0"/>
          </a:p>
          <a:p>
            <a:pPr lvl="1" algn="just"/>
            <a:r>
              <a:rPr lang="fr-FR" dirty="0" err="1"/>
              <a:t>Inter.noise_HAMBURG</a:t>
            </a:r>
            <a:r>
              <a:rPr lang="fr-FR" dirty="0"/>
              <a:t> 2016</a:t>
            </a:r>
          </a:p>
          <a:p>
            <a:pPr lvl="1" algn="just"/>
            <a:r>
              <a:rPr lang="en-US" dirty="0" err="1"/>
              <a:t>Tyre</a:t>
            </a:r>
            <a:r>
              <a:rPr lang="en-US" dirty="0"/>
              <a:t> modelling for rolling resistance (MASTER’S THESIS IN AUTOMOTIVE ENGINEERING) 2014</a:t>
            </a:r>
            <a:endParaRPr lang="fr-FR" dirty="0"/>
          </a:p>
          <a:p>
            <a:pPr lvl="1" algn="just"/>
            <a:endParaRPr lang="en-US" dirty="0"/>
          </a:p>
        </p:txBody>
      </p:sp>
      <p:sp>
        <p:nvSpPr>
          <p:cNvPr id="3" name="Titre 2"/>
          <p:cNvSpPr>
            <a:spLocks noGrp="1"/>
          </p:cNvSpPr>
          <p:nvPr>
            <p:ph type="title"/>
          </p:nvPr>
        </p:nvSpPr>
        <p:spPr/>
        <p:txBody>
          <a:bodyPr/>
          <a:lstStyle/>
          <a:p>
            <a:r>
              <a:rPr lang="fr-FR" dirty="0" err="1"/>
              <a:t>Significant</a:t>
            </a:r>
            <a:r>
              <a:rPr lang="fr-FR" dirty="0"/>
              <a:t> </a:t>
            </a:r>
            <a:r>
              <a:rPr lang="fr-FR" dirty="0" err="1"/>
              <a:t>studies</a:t>
            </a:r>
            <a:r>
              <a:rPr lang="fr-FR" dirty="0"/>
              <a:t> </a:t>
            </a:r>
            <a:r>
              <a:rPr lang="en-US" dirty="0"/>
              <a:t>which</a:t>
            </a:r>
            <a:r>
              <a:rPr lang="fr-FR" dirty="0"/>
              <a:t> have been </a:t>
            </a:r>
            <a:r>
              <a:rPr lang="fr-FR" dirty="0" err="1"/>
              <a:t>analysed</a:t>
            </a:r>
            <a:endParaRPr lang="fr-FR" dirty="0"/>
          </a:p>
        </p:txBody>
      </p:sp>
      <p:sp>
        <p:nvSpPr>
          <p:cNvPr id="4" name="Espace réservé de la date 3"/>
          <p:cNvSpPr>
            <a:spLocks noGrp="1"/>
          </p:cNvSpPr>
          <p:nvPr>
            <p:ph type="dt" sz="half" idx="10"/>
          </p:nvPr>
        </p:nvSpPr>
        <p:spPr/>
        <p:txBody>
          <a:bodyPr/>
          <a:lstStyle/>
          <a:p>
            <a:r>
              <a:rPr lang="fr-FR" kern="0"/>
              <a:t>12/09/2019</a:t>
            </a:r>
            <a:endParaRPr lang="fr-FR" kern="0" dirty="0"/>
          </a:p>
        </p:txBody>
      </p:sp>
      <p:sp>
        <p:nvSpPr>
          <p:cNvPr id="5" name="Espace réservé du pied de page 4"/>
          <p:cNvSpPr>
            <a:spLocks noGrp="1"/>
          </p:cNvSpPr>
          <p:nvPr>
            <p:ph type="ftr" sz="quarter" idx="11"/>
          </p:nvPr>
        </p:nvSpPr>
        <p:spPr/>
        <p:txBody>
          <a:bodyPr/>
          <a:lstStyle/>
          <a:p>
            <a:r>
              <a:rPr lang="fr-FR" kern="0"/>
              <a:t>ACEA Tyre Performance Study</a:t>
            </a:r>
            <a:endParaRPr lang="fr-FR" kern="0" dirty="0"/>
          </a:p>
        </p:txBody>
      </p:sp>
    </p:spTree>
    <p:extLst>
      <p:ext uri="{BB962C8B-B14F-4D97-AF65-F5344CB8AC3E}">
        <p14:creationId xmlns:p14="http://schemas.microsoft.com/office/powerpoint/2010/main" val="2201073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678264B-D682-41EF-B30F-B27C8C285F95}"/>
              </a:ext>
            </a:extLst>
          </p:cNvPr>
          <p:cNvSpPr>
            <a:spLocks noGrp="1"/>
          </p:cNvSpPr>
          <p:nvPr>
            <p:ph idx="1"/>
          </p:nvPr>
        </p:nvSpPr>
        <p:spPr>
          <a:xfrm>
            <a:off x="431371" y="1412776"/>
            <a:ext cx="11329259" cy="5040560"/>
          </a:xfrm>
        </p:spPr>
        <p:txBody>
          <a:bodyPr>
            <a:normAutofit/>
          </a:bodyPr>
          <a:lstStyle/>
          <a:p>
            <a:r>
              <a:rPr lang="en-US" sz="1400" dirty="0"/>
              <a:t>Framework</a:t>
            </a:r>
          </a:p>
          <a:p>
            <a:pPr lvl="1"/>
            <a:r>
              <a:rPr lang="en-US" sz="1200" dirty="0"/>
              <a:t>The goal was to make a classification between </a:t>
            </a:r>
            <a:r>
              <a:rPr lang="en-US" sz="1200" dirty="0" err="1"/>
              <a:t>tyres</a:t>
            </a:r>
            <a:r>
              <a:rPr lang="en-US" sz="1200" dirty="0"/>
              <a:t> whose size is : 225/45 R17</a:t>
            </a:r>
          </a:p>
          <a:p>
            <a:r>
              <a:rPr lang="en-US" sz="1400" dirty="0"/>
              <a:t>Settings</a:t>
            </a:r>
          </a:p>
          <a:p>
            <a:pPr lvl="1"/>
            <a:r>
              <a:rPr lang="en-US" sz="1200" dirty="0"/>
              <a:t>The test covers nine criteria, including a more driver-relevant cabin noise rating, dry grip and a range of wet road tests</a:t>
            </a:r>
          </a:p>
          <a:p>
            <a:pPr lvl="1"/>
            <a:r>
              <a:rPr lang="en-US" sz="1200" dirty="0"/>
              <a:t>Auto Express drivers carried out all tests apart from aquaplaning, which requires special training</a:t>
            </a:r>
          </a:p>
          <a:p>
            <a:pPr lvl="1"/>
            <a:r>
              <a:rPr lang="en-US" sz="1200" dirty="0"/>
              <a:t>Pass-by noise is measured in decibels (no ponderation)</a:t>
            </a:r>
          </a:p>
          <a:p>
            <a:r>
              <a:rPr lang="en-US" sz="1400" dirty="0"/>
              <a:t>Vehicle type</a:t>
            </a:r>
          </a:p>
          <a:p>
            <a:pPr lvl="1"/>
            <a:r>
              <a:rPr lang="en-US" sz="1200" dirty="0"/>
              <a:t>No information : Pictures look at a VW Golf GTI, a VW Passat ? and an Audi A6</a:t>
            </a:r>
          </a:p>
          <a:p>
            <a:r>
              <a:rPr lang="en-US" sz="1400" dirty="0" err="1"/>
              <a:t>Tyre</a:t>
            </a:r>
            <a:r>
              <a:rPr lang="en-US" sz="1400" dirty="0"/>
              <a:t> types, sizes and dimensions</a:t>
            </a:r>
          </a:p>
          <a:p>
            <a:pPr lvl="1"/>
            <a:r>
              <a:rPr lang="en-US" sz="1200" dirty="0"/>
              <a:t>10 different manufacturers' gums but equal </a:t>
            </a:r>
            <a:r>
              <a:rPr lang="en-US" sz="1200" dirty="0" err="1"/>
              <a:t>tyre</a:t>
            </a:r>
            <a:r>
              <a:rPr lang="en-US" sz="1200" dirty="0"/>
              <a:t> sizes 225/45R17 and had weight ratings of 94, as well as speed ratings of Y (up to 186mph)</a:t>
            </a:r>
          </a:p>
          <a:p>
            <a:pPr lvl="1"/>
            <a:r>
              <a:rPr lang="en-US" sz="1200" dirty="0"/>
              <a:t>No specify running-in period describes</a:t>
            </a:r>
          </a:p>
          <a:p>
            <a:r>
              <a:rPr lang="en-US" sz="1400" dirty="0"/>
              <a:t>Tracks</a:t>
            </a:r>
          </a:p>
          <a:p>
            <a:pPr lvl="1"/>
            <a:r>
              <a:rPr lang="en-US" sz="1200" dirty="0"/>
              <a:t>Continental’s proving ground at Uvalde, Texas. The 1.8km Uvalde wet handling track is a recreation of the one at Continental’s </a:t>
            </a:r>
            <a:r>
              <a:rPr lang="en-US" sz="1200" dirty="0" err="1"/>
              <a:t>Contidrom</a:t>
            </a:r>
            <a:r>
              <a:rPr lang="en-US" sz="1200" dirty="0"/>
              <a:t> facility near Hanover, Germany</a:t>
            </a:r>
          </a:p>
          <a:p>
            <a:pPr lvl="1"/>
            <a:r>
              <a:rPr lang="en-US" sz="1200" dirty="0"/>
              <a:t>The tarmac was shipped from Europe to ensure comparable results</a:t>
            </a:r>
          </a:p>
          <a:p>
            <a:r>
              <a:rPr lang="en-US" sz="1400" dirty="0"/>
              <a:t>Test methods are not describe precisely. No information about</a:t>
            </a:r>
          </a:p>
          <a:p>
            <a:pPr lvl="1"/>
            <a:r>
              <a:rPr lang="en-US" sz="1200" dirty="0"/>
              <a:t>Period of testing</a:t>
            </a:r>
          </a:p>
          <a:p>
            <a:pPr lvl="1"/>
            <a:r>
              <a:rPr lang="en-US" sz="1200" dirty="0" err="1"/>
              <a:t>Tyre</a:t>
            </a:r>
            <a:r>
              <a:rPr lang="en-US" sz="1200" dirty="0"/>
              <a:t> inflation pressure from the manufacturer or the vehicle ? </a:t>
            </a:r>
            <a:r>
              <a:rPr lang="en-US" sz="1200" dirty="0" err="1"/>
              <a:t>Tyre</a:t>
            </a:r>
            <a:r>
              <a:rPr lang="en-US" sz="1200" dirty="0"/>
              <a:t> load ?</a:t>
            </a:r>
          </a:p>
          <a:p>
            <a:pPr lvl="1"/>
            <a:r>
              <a:rPr lang="en-US" sz="1200" dirty="0"/>
              <a:t>Track and ambient temperature</a:t>
            </a:r>
          </a:p>
          <a:p>
            <a:pPr lvl="1"/>
            <a:r>
              <a:rPr lang="en-US" sz="1200" dirty="0"/>
              <a:t>Technical tools used : sound level meter distance to the vehicle, personal qualification …</a:t>
            </a:r>
          </a:p>
          <a:p>
            <a:pPr lvl="1"/>
            <a:r>
              <a:rPr lang="en-US" sz="1200" dirty="0"/>
              <a:t>For Rolling Resistance test : all tests carried out to industry standard. Which ones ?</a:t>
            </a:r>
          </a:p>
        </p:txBody>
      </p:sp>
      <p:sp>
        <p:nvSpPr>
          <p:cNvPr id="3" name="Titre 2">
            <a:extLst>
              <a:ext uri="{FF2B5EF4-FFF2-40B4-BE49-F238E27FC236}">
                <a16:creationId xmlns:a16="http://schemas.microsoft.com/office/drawing/2014/main" id="{DA74583F-6DCF-45C0-B162-F8DB7E150EFF}"/>
              </a:ext>
            </a:extLst>
          </p:cNvPr>
          <p:cNvSpPr>
            <a:spLocks noGrp="1"/>
          </p:cNvSpPr>
          <p:nvPr>
            <p:ph type="title"/>
          </p:nvPr>
        </p:nvSpPr>
        <p:spPr/>
        <p:txBody>
          <a:bodyPr/>
          <a:lstStyle/>
          <a:p>
            <a:r>
              <a:rPr lang="en-US" dirty="0"/>
              <a:t>Auto Express Study (2018)</a:t>
            </a:r>
          </a:p>
        </p:txBody>
      </p:sp>
      <p:sp>
        <p:nvSpPr>
          <p:cNvPr id="4" name="Espace réservé de la date 3">
            <a:extLst>
              <a:ext uri="{FF2B5EF4-FFF2-40B4-BE49-F238E27FC236}">
                <a16:creationId xmlns:a16="http://schemas.microsoft.com/office/drawing/2014/main" id="{A197DA3E-C3B1-49AF-9D14-3574F39CA07A}"/>
              </a:ext>
            </a:extLst>
          </p:cNvPr>
          <p:cNvSpPr>
            <a:spLocks noGrp="1"/>
          </p:cNvSpPr>
          <p:nvPr>
            <p:ph type="dt" sz="half" idx="10"/>
          </p:nvPr>
        </p:nvSpPr>
        <p:spPr/>
        <p:txBody>
          <a:bodyPr/>
          <a:lstStyle/>
          <a:p>
            <a:r>
              <a:rPr lang="fr-FR" kern="0"/>
              <a:t>12/09/2019</a:t>
            </a:r>
            <a:endParaRPr lang="fr-FR" kern="0" dirty="0"/>
          </a:p>
        </p:txBody>
      </p:sp>
      <p:sp>
        <p:nvSpPr>
          <p:cNvPr id="5" name="Espace réservé du pied de page 4">
            <a:extLst>
              <a:ext uri="{FF2B5EF4-FFF2-40B4-BE49-F238E27FC236}">
                <a16:creationId xmlns:a16="http://schemas.microsoft.com/office/drawing/2014/main" id="{3C1E9AE0-ACF8-4BA9-9E1C-0244BB645B8F}"/>
              </a:ext>
            </a:extLst>
          </p:cNvPr>
          <p:cNvSpPr>
            <a:spLocks noGrp="1"/>
          </p:cNvSpPr>
          <p:nvPr>
            <p:ph type="ftr" sz="quarter" idx="11"/>
          </p:nvPr>
        </p:nvSpPr>
        <p:spPr/>
        <p:txBody>
          <a:bodyPr/>
          <a:lstStyle/>
          <a:p>
            <a:r>
              <a:rPr lang="fr-FR" kern="0"/>
              <a:t>ACEA Tyre Performance Study</a:t>
            </a:r>
            <a:endParaRPr lang="fr-FR" kern="0" dirty="0"/>
          </a:p>
        </p:txBody>
      </p:sp>
    </p:spTree>
    <p:extLst>
      <p:ext uri="{BB962C8B-B14F-4D97-AF65-F5344CB8AC3E}">
        <p14:creationId xmlns:p14="http://schemas.microsoft.com/office/powerpoint/2010/main" val="280312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678264B-D682-41EF-B30F-B27C8C285F95}"/>
              </a:ext>
            </a:extLst>
          </p:cNvPr>
          <p:cNvSpPr>
            <a:spLocks noGrp="1"/>
          </p:cNvSpPr>
          <p:nvPr>
            <p:ph idx="1"/>
          </p:nvPr>
        </p:nvSpPr>
        <p:spPr>
          <a:xfrm>
            <a:off x="431371" y="1412776"/>
            <a:ext cx="11329259" cy="5040560"/>
          </a:xfrm>
        </p:spPr>
        <p:txBody>
          <a:bodyPr>
            <a:normAutofit/>
          </a:bodyPr>
          <a:lstStyle/>
          <a:p>
            <a:r>
              <a:rPr lang="en-US" sz="1400" dirty="0"/>
              <a:t>Framework</a:t>
            </a:r>
          </a:p>
          <a:p>
            <a:pPr lvl="1"/>
            <a:r>
              <a:rPr lang="en-US" sz="1200" dirty="0"/>
              <a:t>The test campaign carried out in 2017, to compare eight brands</a:t>
            </a:r>
          </a:p>
          <a:p>
            <a:r>
              <a:rPr lang="en-US" sz="1400" dirty="0"/>
              <a:t>Settings</a:t>
            </a:r>
          </a:p>
          <a:p>
            <a:pPr lvl="1" algn="just"/>
            <a:r>
              <a:rPr lang="en-US" sz="1200" dirty="0"/>
              <a:t>A control </a:t>
            </a:r>
            <a:r>
              <a:rPr lang="en-US" sz="1200" dirty="0" err="1"/>
              <a:t>tyre</a:t>
            </a:r>
            <a:r>
              <a:rPr lang="en-US" sz="1200" dirty="0"/>
              <a:t> was deployed at regular intervals as a means of measuring track and car evolution, which could be addressed in the analysis</a:t>
            </a:r>
          </a:p>
          <a:p>
            <a:pPr lvl="1" algn="just"/>
            <a:r>
              <a:rPr lang="en-US" sz="1200" dirty="0"/>
              <a:t>Taking the sound pressure level (SPL) results in decibels (dB)</a:t>
            </a:r>
          </a:p>
          <a:p>
            <a:r>
              <a:rPr lang="en-US" sz="1400" dirty="0"/>
              <a:t>Vehicle type</a:t>
            </a:r>
          </a:p>
          <a:p>
            <a:pPr lvl="1"/>
            <a:r>
              <a:rPr lang="en-US" sz="1200" dirty="0"/>
              <a:t>For all tests it is a Mazda 6 Touring with aluminum rims</a:t>
            </a:r>
          </a:p>
          <a:p>
            <a:pPr lvl="1"/>
            <a:r>
              <a:rPr lang="en-US" sz="1200" dirty="0"/>
              <a:t>Its electronic stability control system was switched fully off</a:t>
            </a:r>
          </a:p>
          <a:p>
            <a:r>
              <a:rPr lang="en-US" sz="1400" dirty="0" err="1"/>
              <a:t>Tyre</a:t>
            </a:r>
            <a:r>
              <a:rPr lang="en-US" sz="1400" dirty="0"/>
              <a:t> types, sizes and dimensions</a:t>
            </a:r>
          </a:p>
          <a:p>
            <a:pPr lvl="1"/>
            <a:r>
              <a:rPr lang="en-US" sz="1200" dirty="0"/>
              <a:t>8 different manufacturers' gums but equal </a:t>
            </a:r>
            <a:r>
              <a:rPr lang="en-US" sz="1200" dirty="0" err="1"/>
              <a:t>tyre</a:t>
            </a:r>
            <a:r>
              <a:rPr lang="en-US" sz="1200" dirty="0"/>
              <a:t> sizes 225/55R17s because that is the standard fitment on the Mazda 6 test mule</a:t>
            </a:r>
          </a:p>
          <a:p>
            <a:pPr lvl="1"/>
            <a:r>
              <a:rPr lang="en-US" sz="1200" dirty="0"/>
              <a:t>A series of hot laps of compact handling circuit, which served to scrub the surface of the </a:t>
            </a:r>
            <a:r>
              <a:rPr lang="en-US" sz="1200" dirty="0" err="1"/>
              <a:t>tyres</a:t>
            </a:r>
            <a:endParaRPr lang="en-US" sz="1200" dirty="0"/>
          </a:p>
          <a:p>
            <a:pPr lvl="1"/>
            <a:r>
              <a:rPr lang="en-US" sz="1200" dirty="0"/>
              <a:t>Inflating each to 33psi as per the Mazda’s placard</a:t>
            </a:r>
          </a:p>
          <a:p>
            <a:r>
              <a:rPr lang="en-US" sz="1400" dirty="0"/>
              <a:t>Tracks</a:t>
            </a:r>
          </a:p>
          <a:p>
            <a:pPr lvl="1"/>
            <a:r>
              <a:rPr lang="en-US" sz="1200" dirty="0"/>
              <a:t>The tarmac surrounding the Sydney Dragway scrutineering shed</a:t>
            </a:r>
          </a:p>
          <a:p>
            <a:r>
              <a:rPr lang="en-US" sz="1400" dirty="0"/>
              <a:t>Test methods are not describe precisely. No information about</a:t>
            </a:r>
          </a:p>
          <a:p>
            <a:pPr lvl="1"/>
            <a:r>
              <a:rPr lang="en-US" sz="1200" dirty="0"/>
              <a:t>Period of testing</a:t>
            </a:r>
          </a:p>
          <a:p>
            <a:pPr lvl="1"/>
            <a:r>
              <a:rPr lang="en-US" sz="1200" dirty="0"/>
              <a:t>Track and ambient temperature</a:t>
            </a:r>
          </a:p>
          <a:p>
            <a:pPr lvl="1"/>
            <a:r>
              <a:rPr lang="en-US" sz="1200" dirty="0"/>
              <a:t>Technical tools used : sound level meter distance to the vehicle, personal qualification …</a:t>
            </a:r>
          </a:p>
          <a:p>
            <a:pPr lvl="1"/>
            <a:r>
              <a:rPr lang="en-US" sz="1200" dirty="0"/>
              <a:t>For </a:t>
            </a:r>
            <a:r>
              <a:rPr lang="en-US" sz="1200" dirty="0" err="1"/>
              <a:t>tyre</a:t>
            </a:r>
            <a:r>
              <a:rPr lang="en-US" sz="1200" dirty="0"/>
              <a:t> noise : use an SPL meter to store a peak dB figure over a straight section of coarse chip road – test at 60km/h</a:t>
            </a:r>
          </a:p>
        </p:txBody>
      </p:sp>
      <p:sp>
        <p:nvSpPr>
          <p:cNvPr id="3" name="Titre 2">
            <a:extLst>
              <a:ext uri="{FF2B5EF4-FFF2-40B4-BE49-F238E27FC236}">
                <a16:creationId xmlns:a16="http://schemas.microsoft.com/office/drawing/2014/main" id="{DA74583F-6DCF-45C0-B162-F8DB7E150EFF}"/>
              </a:ext>
            </a:extLst>
          </p:cNvPr>
          <p:cNvSpPr>
            <a:spLocks noGrp="1"/>
          </p:cNvSpPr>
          <p:nvPr>
            <p:ph type="title"/>
          </p:nvPr>
        </p:nvSpPr>
        <p:spPr/>
        <p:txBody>
          <a:bodyPr/>
          <a:lstStyle/>
          <a:p>
            <a:r>
              <a:rPr lang="en-US" dirty="0" err="1"/>
              <a:t>Whichcar</a:t>
            </a:r>
            <a:r>
              <a:rPr lang="en-US" dirty="0"/>
              <a:t> Wheels Study (2017)</a:t>
            </a:r>
          </a:p>
        </p:txBody>
      </p:sp>
      <p:sp>
        <p:nvSpPr>
          <p:cNvPr id="4" name="Espace réservé de la date 3">
            <a:extLst>
              <a:ext uri="{FF2B5EF4-FFF2-40B4-BE49-F238E27FC236}">
                <a16:creationId xmlns:a16="http://schemas.microsoft.com/office/drawing/2014/main" id="{A197DA3E-C3B1-49AF-9D14-3574F39CA07A}"/>
              </a:ext>
            </a:extLst>
          </p:cNvPr>
          <p:cNvSpPr>
            <a:spLocks noGrp="1"/>
          </p:cNvSpPr>
          <p:nvPr>
            <p:ph type="dt" sz="half" idx="10"/>
          </p:nvPr>
        </p:nvSpPr>
        <p:spPr/>
        <p:txBody>
          <a:bodyPr/>
          <a:lstStyle/>
          <a:p>
            <a:r>
              <a:rPr lang="fr-FR" kern="0"/>
              <a:t>12/09/2019</a:t>
            </a:r>
            <a:endParaRPr lang="fr-FR" kern="0" dirty="0"/>
          </a:p>
        </p:txBody>
      </p:sp>
      <p:sp>
        <p:nvSpPr>
          <p:cNvPr id="5" name="Espace réservé du pied de page 4">
            <a:extLst>
              <a:ext uri="{FF2B5EF4-FFF2-40B4-BE49-F238E27FC236}">
                <a16:creationId xmlns:a16="http://schemas.microsoft.com/office/drawing/2014/main" id="{3C1E9AE0-ACF8-4BA9-9E1C-0244BB645B8F}"/>
              </a:ext>
            </a:extLst>
          </p:cNvPr>
          <p:cNvSpPr>
            <a:spLocks noGrp="1"/>
          </p:cNvSpPr>
          <p:nvPr>
            <p:ph type="ftr" sz="quarter" idx="11"/>
          </p:nvPr>
        </p:nvSpPr>
        <p:spPr/>
        <p:txBody>
          <a:bodyPr/>
          <a:lstStyle/>
          <a:p>
            <a:r>
              <a:rPr lang="fr-FR" kern="0"/>
              <a:t>ACEA Tyre Performance Study</a:t>
            </a:r>
            <a:endParaRPr lang="fr-FR" kern="0" dirty="0"/>
          </a:p>
        </p:txBody>
      </p:sp>
    </p:spTree>
    <p:extLst>
      <p:ext uri="{BB962C8B-B14F-4D97-AF65-F5344CB8AC3E}">
        <p14:creationId xmlns:p14="http://schemas.microsoft.com/office/powerpoint/2010/main" val="144980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678264B-D682-41EF-B30F-B27C8C285F95}"/>
              </a:ext>
            </a:extLst>
          </p:cNvPr>
          <p:cNvSpPr>
            <a:spLocks noGrp="1"/>
          </p:cNvSpPr>
          <p:nvPr>
            <p:ph idx="1"/>
          </p:nvPr>
        </p:nvSpPr>
        <p:spPr>
          <a:xfrm>
            <a:off x="431371" y="1412776"/>
            <a:ext cx="11329259" cy="5040560"/>
          </a:xfrm>
        </p:spPr>
        <p:txBody>
          <a:bodyPr>
            <a:normAutofit/>
          </a:bodyPr>
          <a:lstStyle/>
          <a:p>
            <a:r>
              <a:rPr lang="en-US" sz="1400" dirty="0"/>
              <a:t>Framework</a:t>
            </a:r>
          </a:p>
          <a:p>
            <a:pPr lvl="1"/>
            <a:r>
              <a:rPr lang="en-US" sz="1200" dirty="0"/>
              <a:t>The ministry of Infrastructure and Environment in the Netherlands has asked TNO to perform a ‘quick-scan’ study to evaluate the potential of high-quality </a:t>
            </a:r>
            <a:r>
              <a:rPr lang="en-US" sz="1200" dirty="0" err="1"/>
              <a:t>tyres</a:t>
            </a:r>
            <a:r>
              <a:rPr lang="en-US" sz="1200" dirty="0"/>
              <a:t> in terms of energy, safety and noise</a:t>
            </a:r>
          </a:p>
          <a:p>
            <a:r>
              <a:rPr lang="en-US" sz="1400" dirty="0"/>
              <a:t>The study compares two scenarios of </a:t>
            </a:r>
            <a:r>
              <a:rPr lang="en-US" sz="1400" dirty="0" err="1"/>
              <a:t>tyre</a:t>
            </a:r>
            <a:r>
              <a:rPr lang="en-US" sz="1400" dirty="0"/>
              <a:t> distribution in the Netherlands</a:t>
            </a:r>
          </a:p>
          <a:p>
            <a:pPr lvl="1" algn="just"/>
            <a:r>
              <a:rPr lang="en-US" sz="1200" dirty="0"/>
              <a:t>The baseline scenario : represents the </a:t>
            </a:r>
            <a:r>
              <a:rPr lang="en-US" sz="1200" dirty="0" err="1"/>
              <a:t>tyre</a:t>
            </a:r>
            <a:r>
              <a:rPr lang="en-US" sz="1200" dirty="0"/>
              <a:t> distribution as it currently exists in the Dutch vehicle fleet. The distribution of </a:t>
            </a:r>
            <a:r>
              <a:rPr lang="en-US" sz="1200" dirty="0" err="1"/>
              <a:t>tyre</a:t>
            </a:r>
            <a:r>
              <a:rPr lang="en-US" sz="1200" dirty="0"/>
              <a:t> labels is based on the </a:t>
            </a:r>
            <a:r>
              <a:rPr lang="en-US" sz="1200" dirty="0" err="1"/>
              <a:t>tyre</a:t>
            </a:r>
            <a:r>
              <a:rPr lang="en-US" sz="1200" dirty="0"/>
              <a:t> labels available in the retail database of VACO (VACO is the Dutch industry association for </a:t>
            </a:r>
            <a:r>
              <a:rPr lang="en-US" sz="1200" dirty="0" err="1"/>
              <a:t>tyres</a:t>
            </a:r>
            <a:r>
              <a:rPr lang="en-US" sz="1200" dirty="0"/>
              <a:t> and wheels)</a:t>
            </a:r>
          </a:p>
          <a:p>
            <a:pPr lvl="1" algn="just"/>
            <a:r>
              <a:rPr lang="en-US" sz="1200" dirty="0"/>
              <a:t>The second scenario assumes that all currently-used </a:t>
            </a:r>
            <a:r>
              <a:rPr lang="en-US" sz="1200" dirty="0" err="1"/>
              <a:t>tyres</a:t>
            </a:r>
            <a:r>
              <a:rPr lang="en-US" sz="1200" dirty="0"/>
              <a:t> in the Netherlands are replaced by A-rated </a:t>
            </a:r>
            <a:r>
              <a:rPr lang="en-US" sz="1200" dirty="0" err="1"/>
              <a:t>tyres</a:t>
            </a:r>
            <a:endParaRPr lang="en-US" sz="1200" dirty="0"/>
          </a:p>
          <a:p>
            <a:r>
              <a:rPr lang="en-US" sz="1400" dirty="0"/>
              <a:t>Vehicle type</a:t>
            </a:r>
          </a:p>
          <a:p>
            <a:pPr lvl="1"/>
            <a:r>
              <a:rPr lang="en-US" sz="1200" dirty="0"/>
              <a:t>As the study is carried out on the distribution of </a:t>
            </a:r>
            <a:r>
              <a:rPr lang="en-US" sz="1200" dirty="0" err="1"/>
              <a:t>tyres</a:t>
            </a:r>
            <a:r>
              <a:rPr lang="en-US" sz="1200" dirty="0"/>
              <a:t> as it exists, it does not take into account the model of the vehicle that the </a:t>
            </a:r>
            <a:r>
              <a:rPr lang="en-US" sz="1200" dirty="0" err="1"/>
              <a:t>tyre</a:t>
            </a:r>
            <a:r>
              <a:rPr lang="en-US" sz="1200" dirty="0"/>
              <a:t> equips</a:t>
            </a:r>
          </a:p>
          <a:p>
            <a:r>
              <a:rPr lang="en-US" sz="1400" dirty="0" err="1"/>
              <a:t>Tyre</a:t>
            </a:r>
            <a:r>
              <a:rPr lang="en-US" sz="1400" dirty="0"/>
              <a:t> types, sizes and dimensions</a:t>
            </a:r>
          </a:p>
          <a:p>
            <a:pPr lvl="1"/>
            <a:r>
              <a:rPr lang="en-US" sz="1200" dirty="0"/>
              <a:t>On average vehicles in the Netherlands drive with a D-label for rolling resistance, a C-label for wet grip and a 2 waves label for noise</a:t>
            </a:r>
          </a:p>
          <a:p>
            <a:pPr lvl="1"/>
            <a:r>
              <a:rPr lang="en-US" sz="1200" dirty="0" err="1"/>
              <a:t>Tyres</a:t>
            </a:r>
            <a:r>
              <a:rPr lang="en-US" sz="1200" dirty="0"/>
              <a:t> are classified according to the EU Regulation EC1222/2009</a:t>
            </a:r>
          </a:p>
          <a:p>
            <a:pPr lvl="1"/>
            <a:r>
              <a:rPr lang="en-US" sz="1200" dirty="0"/>
              <a:t>The set is based on the 7 brands and the 7 sizes with the highest market share</a:t>
            </a:r>
          </a:p>
          <a:p>
            <a:r>
              <a:rPr lang="en-US" sz="1400" dirty="0"/>
              <a:t>The energy savings potential of a shift to A-rated </a:t>
            </a:r>
            <a:r>
              <a:rPr lang="en-US" sz="1400" dirty="0" err="1"/>
              <a:t>tyres</a:t>
            </a:r>
            <a:r>
              <a:rPr lang="en-US" sz="1400" dirty="0"/>
              <a:t> for energy is evaluated for different vehicle types and </a:t>
            </a:r>
            <a:r>
              <a:rPr lang="en-US" sz="1400" dirty="0" err="1"/>
              <a:t>tyre</a:t>
            </a:r>
            <a:r>
              <a:rPr lang="en-US" sz="1400" dirty="0"/>
              <a:t> classes based on:</a:t>
            </a:r>
          </a:p>
          <a:p>
            <a:pPr lvl="1"/>
            <a:r>
              <a:rPr lang="en-US" sz="1200" dirty="0"/>
              <a:t>The relative reduction in rolling resistance between the </a:t>
            </a:r>
            <a:r>
              <a:rPr lang="en-US" sz="1200" dirty="0" err="1"/>
              <a:t>tyre</a:t>
            </a:r>
            <a:r>
              <a:rPr lang="en-US" sz="1200" dirty="0"/>
              <a:t> X and </a:t>
            </a:r>
            <a:r>
              <a:rPr lang="en-US" sz="1200" dirty="0" err="1"/>
              <a:t>tyre</a:t>
            </a:r>
            <a:r>
              <a:rPr lang="en-US" sz="1200" dirty="0"/>
              <a:t> Y (based on the average of the range of RRCs)</a:t>
            </a:r>
          </a:p>
          <a:p>
            <a:pPr lvl="1"/>
            <a:r>
              <a:rPr lang="en-US" sz="1200" dirty="0"/>
              <a:t>The driving pattern, e.g. predominantly urban or highway (are estimated) because the rolling resistance is proportional to the vehicle weight and the share of air resistance in the vehicle’s total driving resistance increases with speed</a:t>
            </a:r>
          </a:p>
          <a:p>
            <a:pPr lvl="1"/>
            <a:r>
              <a:rPr lang="en-US" sz="1200" dirty="0"/>
              <a:t>The fuel consumption, mileage and fuel costs (petrol and diesel)</a:t>
            </a:r>
          </a:p>
        </p:txBody>
      </p:sp>
      <p:sp>
        <p:nvSpPr>
          <p:cNvPr id="3" name="Titre 2">
            <a:extLst>
              <a:ext uri="{FF2B5EF4-FFF2-40B4-BE49-F238E27FC236}">
                <a16:creationId xmlns:a16="http://schemas.microsoft.com/office/drawing/2014/main" id="{DA74583F-6DCF-45C0-B162-F8DB7E150EFF}"/>
              </a:ext>
            </a:extLst>
          </p:cNvPr>
          <p:cNvSpPr>
            <a:spLocks noGrp="1"/>
          </p:cNvSpPr>
          <p:nvPr>
            <p:ph type="title"/>
          </p:nvPr>
        </p:nvSpPr>
        <p:spPr/>
        <p:txBody>
          <a:bodyPr/>
          <a:lstStyle/>
          <a:p>
            <a:r>
              <a:rPr lang="en-US" dirty="0"/>
              <a:t>TNO 2014 R10735 report  (June 2014)			    </a:t>
            </a:r>
            <a:r>
              <a:rPr lang="en-US" sz="1800" dirty="0"/>
              <a:t>1/2</a:t>
            </a:r>
            <a:endParaRPr lang="en-US" dirty="0"/>
          </a:p>
        </p:txBody>
      </p:sp>
      <p:sp>
        <p:nvSpPr>
          <p:cNvPr id="4" name="Espace réservé de la date 3">
            <a:extLst>
              <a:ext uri="{FF2B5EF4-FFF2-40B4-BE49-F238E27FC236}">
                <a16:creationId xmlns:a16="http://schemas.microsoft.com/office/drawing/2014/main" id="{A197DA3E-C3B1-49AF-9D14-3574F39CA07A}"/>
              </a:ext>
            </a:extLst>
          </p:cNvPr>
          <p:cNvSpPr>
            <a:spLocks noGrp="1"/>
          </p:cNvSpPr>
          <p:nvPr>
            <p:ph type="dt" sz="half" idx="10"/>
          </p:nvPr>
        </p:nvSpPr>
        <p:spPr/>
        <p:txBody>
          <a:bodyPr/>
          <a:lstStyle/>
          <a:p>
            <a:r>
              <a:rPr lang="fr-FR" kern="0"/>
              <a:t>12/09/2019</a:t>
            </a:r>
            <a:endParaRPr lang="fr-FR" kern="0" dirty="0"/>
          </a:p>
        </p:txBody>
      </p:sp>
      <p:sp>
        <p:nvSpPr>
          <p:cNvPr id="5" name="Espace réservé du pied de page 4">
            <a:extLst>
              <a:ext uri="{FF2B5EF4-FFF2-40B4-BE49-F238E27FC236}">
                <a16:creationId xmlns:a16="http://schemas.microsoft.com/office/drawing/2014/main" id="{3C1E9AE0-ACF8-4BA9-9E1C-0244BB645B8F}"/>
              </a:ext>
            </a:extLst>
          </p:cNvPr>
          <p:cNvSpPr>
            <a:spLocks noGrp="1"/>
          </p:cNvSpPr>
          <p:nvPr>
            <p:ph type="ftr" sz="quarter" idx="11"/>
          </p:nvPr>
        </p:nvSpPr>
        <p:spPr/>
        <p:txBody>
          <a:bodyPr/>
          <a:lstStyle/>
          <a:p>
            <a:r>
              <a:rPr lang="fr-FR" kern="0"/>
              <a:t>ACEA Tyre Performance Study</a:t>
            </a:r>
            <a:endParaRPr lang="fr-FR" kern="0" dirty="0"/>
          </a:p>
        </p:txBody>
      </p:sp>
    </p:spTree>
    <p:extLst>
      <p:ext uri="{BB962C8B-B14F-4D97-AF65-F5344CB8AC3E}">
        <p14:creationId xmlns:p14="http://schemas.microsoft.com/office/powerpoint/2010/main" val="206475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678264B-D682-41EF-B30F-B27C8C285F95}"/>
              </a:ext>
            </a:extLst>
          </p:cNvPr>
          <p:cNvSpPr>
            <a:spLocks noGrp="1"/>
          </p:cNvSpPr>
          <p:nvPr>
            <p:ph idx="1"/>
          </p:nvPr>
        </p:nvSpPr>
        <p:spPr>
          <a:xfrm>
            <a:off x="431371" y="1412776"/>
            <a:ext cx="11329259" cy="5184576"/>
          </a:xfrm>
        </p:spPr>
        <p:txBody>
          <a:bodyPr>
            <a:normAutofit/>
          </a:bodyPr>
          <a:lstStyle/>
          <a:p>
            <a:r>
              <a:rPr lang="en-US" sz="1400" dirty="0"/>
              <a:t>The potential annual safety improvement is calculated as reduced (severe) injuries, fatalities and their societal monetary benefits :</a:t>
            </a:r>
          </a:p>
          <a:p>
            <a:pPr lvl="1"/>
            <a:r>
              <a:rPr lang="en-US" sz="1200" dirty="0"/>
              <a:t>The dry grip performance is therefore not related to the safety label for </a:t>
            </a:r>
            <a:r>
              <a:rPr lang="en-US" sz="1200" dirty="0" err="1"/>
              <a:t>tyres</a:t>
            </a:r>
            <a:r>
              <a:rPr lang="en-US" sz="1200" dirty="0"/>
              <a:t> and thus not assessed in this study</a:t>
            </a:r>
          </a:p>
          <a:p>
            <a:pPr lvl="1"/>
            <a:r>
              <a:rPr lang="en-US" sz="1200" dirty="0"/>
              <a:t>The wet grip performance is assessed by measuring the friction potential, which is highly correlated to the acceleration levels that can be achieved with the vehicle</a:t>
            </a:r>
          </a:p>
          <a:p>
            <a:pPr lvl="1"/>
            <a:r>
              <a:rPr lang="en-US" sz="1200" dirty="0"/>
              <a:t>From the acceleration levels the safety related quantities such as braking distance and safe cornering speed are calculated</a:t>
            </a:r>
          </a:p>
          <a:p>
            <a:pPr lvl="1"/>
            <a:r>
              <a:rPr lang="en-US" sz="1200" dirty="0"/>
              <a:t>In the analyses the calculation is done for a wet grip level of the reference </a:t>
            </a:r>
            <a:r>
              <a:rPr lang="en-US" sz="1200" dirty="0" err="1"/>
              <a:t>tyre</a:t>
            </a:r>
            <a:r>
              <a:rPr lang="en-US" sz="1200" dirty="0"/>
              <a:t> of 0.6</a:t>
            </a:r>
          </a:p>
          <a:p>
            <a:pPr lvl="1"/>
            <a:r>
              <a:rPr lang="en-US" sz="1200" dirty="0"/>
              <a:t>Several assumptions are made in the translation from impact speed reduction to societal cost. Seven assumptions are listed</a:t>
            </a:r>
          </a:p>
          <a:p>
            <a:r>
              <a:rPr lang="en-US" sz="1400" dirty="0"/>
              <a:t>The potential benefits in terms of environmental impact and health of a transition from the currently available </a:t>
            </a:r>
            <a:r>
              <a:rPr lang="en-US" sz="1400" dirty="0" err="1"/>
              <a:t>tyre</a:t>
            </a:r>
            <a:r>
              <a:rPr lang="en-US" sz="1400" dirty="0"/>
              <a:t> mix to </a:t>
            </a:r>
            <a:r>
              <a:rPr lang="en-US" sz="1400" dirty="0" err="1"/>
              <a:t>tyres</a:t>
            </a:r>
            <a:r>
              <a:rPr lang="en-US" sz="1400" dirty="0"/>
              <a:t> with the best performance :</a:t>
            </a:r>
          </a:p>
          <a:p>
            <a:pPr lvl="1"/>
            <a:r>
              <a:rPr lang="en-US" sz="1200" dirty="0"/>
              <a:t>External rolling noise emission are computed according to the methods and assumptions that were developed in the VENOLIVA study</a:t>
            </a:r>
          </a:p>
          <a:p>
            <a:pPr lvl="1"/>
            <a:r>
              <a:rPr lang="en-US" sz="1200" dirty="0"/>
              <a:t>The EC database of type approval test results was used to assess the expected noise emission reduction during the acceleration and the constant speed tests caused by noise reducing measures, either to the power train or to the </a:t>
            </a:r>
            <a:r>
              <a:rPr lang="en-US" sz="1200" dirty="0" err="1"/>
              <a:t>tyres</a:t>
            </a:r>
            <a:r>
              <a:rPr lang="en-US" sz="1200" dirty="0"/>
              <a:t> or to both</a:t>
            </a:r>
          </a:p>
          <a:p>
            <a:pPr lvl="1"/>
            <a:r>
              <a:rPr lang="en-US" sz="1200" dirty="0"/>
              <a:t>From this emission reduction during the test the emission reduction in normal traffic was estimated, making a distinction between accelerating and free flowing traffic</a:t>
            </a:r>
          </a:p>
          <a:p>
            <a:pPr lvl="1"/>
            <a:r>
              <a:rPr lang="en-US" sz="1200" dirty="0"/>
              <a:t>The five different vehicle types used in the VENOLIVA computation method, were regrouped into three different vehicle categories (Light, Medium and Heavy)</a:t>
            </a:r>
          </a:p>
          <a:p>
            <a:pPr lvl="1"/>
            <a:r>
              <a:rPr lang="en-US" sz="1200" dirty="0"/>
              <a:t>A distinction was made between the </a:t>
            </a:r>
            <a:r>
              <a:rPr lang="en-US" sz="1200" dirty="0" err="1"/>
              <a:t>tyre</a:t>
            </a:r>
            <a:r>
              <a:rPr lang="en-US" sz="1200" dirty="0"/>
              <a:t> classes C1, C2 and C3. Within these classes the following subdivisions are made, following the specification of the noise emission limit values</a:t>
            </a:r>
          </a:p>
          <a:p>
            <a:pPr lvl="1"/>
            <a:r>
              <a:rPr lang="en-US" sz="1200" dirty="0"/>
              <a:t>4 computation step was performed :</a:t>
            </a:r>
          </a:p>
          <a:p>
            <a:pPr lvl="2"/>
            <a:r>
              <a:rPr lang="en-US" sz="1000" dirty="0"/>
              <a:t>the average reductions of the </a:t>
            </a:r>
            <a:r>
              <a:rPr lang="en-US" sz="1000" dirty="0" err="1"/>
              <a:t>tyre</a:t>
            </a:r>
            <a:r>
              <a:rPr lang="en-US" sz="1000" dirty="0"/>
              <a:t> rolling noise for each of the </a:t>
            </a:r>
            <a:r>
              <a:rPr lang="en-US" sz="1000" dirty="0" err="1"/>
              <a:t>tyre</a:t>
            </a:r>
            <a:r>
              <a:rPr lang="en-US" sz="1000" dirty="0"/>
              <a:t> classes</a:t>
            </a:r>
          </a:p>
          <a:p>
            <a:pPr lvl="2"/>
            <a:r>
              <a:rPr lang="en-US" sz="1000" dirty="0"/>
              <a:t>the effective reductions of in-traffic vehicle noise emissions (according to vehicle category, driving speed, operating condition, type of road surface)</a:t>
            </a:r>
          </a:p>
          <a:p>
            <a:pPr lvl="2"/>
            <a:r>
              <a:rPr lang="en-US" sz="1000" dirty="0"/>
              <a:t>the reduction of the characteristic noise impact of a traffic flow for 8 different road / traffic combinations</a:t>
            </a:r>
          </a:p>
          <a:p>
            <a:pPr lvl="2"/>
            <a:r>
              <a:rPr lang="en-US" sz="1000" dirty="0"/>
              <a:t>the numbers of (highly) annoyed and (highly) sleep disturbed people from the changes of the traffic flow noise impact</a:t>
            </a:r>
          </a:p>
        </p:txBody>
      </p:sp>
      <p:sp>
        <p:nvSpPr>
          <p:cNvPr id="3" name="Titre 2">
            <a:extLst>
              <a:ext uri="{FF2B5EF4-FFF2-40B4-BE49-F238E27FC236}">
                <a16:creationId xmlns:a16="http://schemas.microsoft.com/office/drawing/2014/main" id="{DA74583F-6DCF-45C0-B162-F8DB7E150EFF}"/>
              </a:ext>
            </a:extLst>
          </p:cNvPr>
          <p:cNvSpPr>
            <a:spLocks noGrp="1"/>
          </p:cNvSpPr>
          <p:nvPr>
            <p:ph type="title"/>
          </p:nvPr>
        </p:nvSpPr>
        <p:spPr/>
        <p:txBody>
          <a:bodyPr/>
          <a:lstStyle/>
          <a:p>
            <a:r>
              <a:rPr lang="en-US" dirty="0"/>
              <a:t>TNO 2014 R10735 report  (June 2014)			    </a:t>
            </a:r>
            <a:r>
              <a:rPr lang="en-US" sz="1800" dirty="0"/>
              <a:t>2/2</a:t>
            </a:r>
            <a:endParaRPr lang="en-US" dirty="0"/>
          </a:p>
        </p:txBody>
      </p:sp>
      <p:sp>
        <p:nvSpPr>
          <p:cNvPr id="4" name="Espace réservé de la date 3">
            <a:extLst>
              <a:ext uri="{FF2B5EF4-FFF2-40B4-BE49-F238E27FC236}">
                <a16:creationId xmlns:a16="http://schemas.microsoft.com/office/drawing/2014/main" id="{A197DA3E-C3B1-49AF-9D14-3574F39CA07A}"/>
              </a:ext>
            </a:extLst>
          </p:cNvPr>
          <p:cNvSpPr>
            <a:spLocks noGrp="1"/>
          </p:cNvSpPr>
          <p:nvPr>
            <p:ph type="dt" sz="half" idx="10"/>
          </p:nvPr>
        </p:nvSpPr>
        <p:spPr/>
        <p:txBody>
          <a:bodyPr/>
          <a:lstStyle/>
          <a:p>
            <a:r>
              <a:rPr lang="fr-FR" kern="0"/>
              <a:t>12/09/2019</a:t>
            </a:r>
            <a:endParaRPr lang="fr-FR" kern="0" dirty="0"/>
          </a:p>
        </p:txBody>
      </p:sp>
      <p:sp>
        <p:nvSpPr>
          <p:cNvPr id="5" name="Espace réservé du pied de page 4">
            <a:extLst>
              <a:ext uri="{FF2B5EF4-FFF2-40B4-BE49-F238E27FC236}">
                <a16:creationId xmlns:a16="http://schemas.microsoft.com/office/drawing/2014/main" id="{3C1E9AE0-ACF8-4BA9-9E1C-0244BB645B8F}"/>
              </a:ext>
            </a:extLst>
          </p:cNvPr>
          <p:cNvSpPr>
            <a:spLocks noGrp="1"/>
          </p:cNvSpPr>
          <p:nvPr>
            <p:ph type="ftr" sz="quarter" idx="11"/>
          </p:nvPr>
        </p:nvSpPr>
        <p:spPr/>
        <p:txBody>
          <a:bodyPr/>
          <a:lstStyle/>
          <a:p>
            <a:r>
              <a:rPr lang="fr-FR" kern="0"/>
              <a:t>ACEA Tyre Performance Study</a:t>
            </a:r>
            <a:endParaRPr lang="fr-FR" kern="0" dirty="0"/>
          </a:p>
        </p:txBody>
      </p:sp>
    </p:spTree>
    <p:extLst>
      <p:ext uri="{BB962C8B-B14F-4D97-AF65-F5344CB8AC3E}">
        <p14:creationId xmlns:p14="http://schemas.microsoft.com/office/powerpoint/2010/main" val="394983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678264B-D682-41EF-B30F-B27C8C285F95}"/>
              </a:ext>
            </a:extLst>
          </p:cNvPr>
          <p:cNvSpPr>
            <a:spLocks noGrp="1"/>
          </p:cNvSpPr>
          <p:nvPr>
            <p:ph idx="1"/>
          </p:nvPr>
        </p:nvSpPr>
        <p:spPr>
          <a:xfrm>
            <a:off x="431371" y="1412776"/>
            <a:ext cx="11329259" cy="5256584"/>
          </a:xfrm>
        </p:spPr>
        <p:txBody>
          <a:bodyPr>
            <a:normAutofit/>
          </a:bodyPr>
          <a:lstStyle/>
          <a:p>
            <a:r>
              <a:rPr lang="en-US" sz="1400" dirty="0"/>
              <a:t>Framework</a:t>
            </a:r>
          </a:p>
          <a:p>
            <a:pPr lvl="1"/>
            <a:r>
              <a:rPr lang="en-US" sz="1200" dirty="0"/>
              <a:t>To assess the potential for reducing </a:t>
            </a:r>
            <a:r>
              <a:rPr lang="en-US" sz="1200" dirty="0" err="1"/>
              <a:t>tyre</a:t>
            </a:r>
            <a:r>
              <a:rPr lang="en-US" sz="1200" dirty="0"/>
              <a:t> noise through the implementation of more stringent type approval limit values, and to assess the impacts that such reductions might have on overall traffic noise, road safety and economy</a:t>
            </a:r>
          </a:p>
          <a:p>
            <a:r>
              <a:rPr lang="en-US" sz="1400" dirty="0"/>
              <a:t>Settings</a:t>
            </a:r>
          </a:p>
          <a:p>
            <a:pPr lvl="1" algn="just"/>
            <a:r>
              <a:rPr lang="en-US" sz="1200" dirty="0"/>
              <a:t>The collation of a comprehensive database collected from previous studies examining </a:t>
            </a:r>
            <a:r>
              <a:rPr lang="en-US" sz="1200" dirty="0" err="1"/>
              <a:t>tyre</a:t>
            </a:r>
            <a:r>
              <a:rPr lang="en-US" sz="1200" dirty="0"/>
              <a:t> noise, safety performance and rolling resistance</a:t>
            </a:r>
          </a:p>
          <a:p>
            <a:pPr lvl="1" algn="just"/>
            <a:r>
              <a:rPr lang="en-US" sz="1200" dirty="0"/>
              <a:t>Some measurements are not taken precisely in accordance with the procedure provided in the </a:t>
            </a:r>
            <a:r>
              <a:rPr lang="en-US" sz="1200" dirty="0" err="1"/>
              <a:t>tyre</a:t>
            </a:r>
            <a:r>
              <a:rPr lang="en-US" sz="1200" dirty="0"/>
              <a:t> noise Directive but they are included in the database as additional useful information</a:t>
            </a:r>
          </a:p>
          <a:p>
            <a:pPr lvl="1" algn="just"/>
            <a:r>
              <a:rPr lang="en-US" sz="1200" dirty="0"/>
              <a:t>To determining the </a:t>
            </a:r>
            <a:r>
              <a:rPr lang="en-US" sz="1200" dirty="0" err="1"/>
              <a:t>tyre</a:t>
            </a:r>
            <a:r>
              <a:rPr lang="en-US" sz="1200" dirty="0"/>
              <a:t> noise level of the database, it is necessary to adjust the raw measured values according to the procedures for rounding stipulated in the Directive</a:t>
            </a:r>
          </a:p>
          <a:p>
            <a:r>
              <a:rPr lang="en-US" sz="1400" dirty="0"/>
              <a:t>Some tests was performed by the UBA/¨TÜV Automotive</a:t>
            </a:r>
          </a:p>
          <a:p>
            <a:pPr lvl="1"/>
            <a:r>
              <a:rPr lang="en-US" sz="1200" dirty="0"/>
              <a:t>Wet grip</a:t>
            </a:r>
          </a:p>
          <a:p>
            <a:pPr lvl="2"/>
            <a:r>
              <a:rPr lang="en-US" sz="1000" dirty="0"/>
              <a:t>on an artificially wetted asphalt surface. The water depth wad permanently kept below 1,5mm in order to exclude the effects of aquaplaning</a:t>
            </a:r>
          </a:p>
          <a:p>
            <a:pPr lvl="2"/>
            <a:r>
              <a:rPr lang="en-US" sz="1000" dirty="0"/>
              <a:t>ABS braking system on the 4 wheels was used</a:t>
            </a:r>
          </a:p>
          <a:p>
            <a:pPr lvl="2"/>
            <a:r>
              <a:rPr lang="en-US" sz="1000" dirty="0"/>
              <a:t>the vehicle was decelerated from approximately 85km/h to standstill. Speed and distance were measured from 80 to 10 km/h with a satellite-based measuring device</a:t>
            </a:r>
          </a:p>
          <a:p>
            <a:pPr lvl="2"/>
            <a:r>
              <a:rPr lang="en-US" sz="1000" dirty="0"/>
              <a:t>for each </a:t>
            </a:r>
            <a:r>
              <a:rPr lang="en-US" sz="1000" dirty="0" err="1"/>
              <a:t>tyre</a:t>
            </a:r>
            <a:r>
              <a:rPr lang="en-US" sz="1000" dirty="0"/>
              <a:t> set, at least 6 valid measurements were performed</a:t>
            </a:r>
          </a:p>
          <a:p>
            <a:pPr lvl="1"/>
            <a:r>
              <a:rPr lang="en-US" sz="1200" dirty="0"/>
              <a:t>Rolling resistance</a:t>
            </a:r>
          </a:p>
          <a:p>
            <a:pPr lvl="2"/>
            <a:r>
              <a:rPr lang="en-US" sz="1000" dirty="0"/>
              <a:t>measured using methods described in ISO 8767:1992 or 9948:1992 (provided by the ISO 18 164 : first edition from the 1st June 2005)</a:t>
            </a:r>
          </a:p>
          <a:p>
            <a:pPr lvl="2"/>
            <a:r>
              <a:rPr lang="en-US" sz="1000" dirty="0"/>
              <a:t>the coefficient Cr [%] is calculated from the average values of the rolling resistance force in Newton [N] divided by the test load in [kg] multiplied by 100 [%]</a:t>
            </a:r>
          </a:p>
          <a:p>
            <a:pPr lvl="2"/>
            <a:r>
              <a:rPr lang="en-US" sz="1000" dirty="0"/>
              <a:t>the mean weight of all four </a:t>
            </a:r>
            <a:r>
              <a:rPr lang="en-US" sz="1000" dirty="0" err="1"/>
              <a:t>tyres</a:t>
            </a:r>
            <a:r>
              <a:rPr lang="en-US" sz="1000" dirty="0"/>
              <a:t> of one set is determined prior the rolling resistance measurements</a:t>
            </a:r>
          </a:p>
          <a:p>
            <a:pPr lvl="1"/>
            <a:r>
              <a:rPr lang="en-US" sz="1200" dirty="0"/>
              <a:t>Longitudinal Aquaplaning</a:t>
            </a:r>
          </a:p>
          <a:p>
            <a:pPr lvl="2"/>
            <a:r>
              <a:rPr lang="en-US" sz="1000" dirty="0"/>
              <a:t>the test vehicles were equipped with rotational speed sensors on both wheels of the front axle</a:t>
            </a:r>
          </a:p>
          <a:p>
            <a:pPr lvl="2"/>
            <a:r>
              <a:rPr lang="en-US" sz="1000" dirty="0"/>
              <a:t>for the measurement of the floating speed the test vehicle was run on the test track with the right front wheel aligned with a water basin with 8mm water depth</a:t>
            </a:r>
          </a:p>
          <a:p>
            <a:pPr lvl="2"/>
            <a:r>
              <a:rPr lang="en-US" sz="1000" dirty="0"/>
              <a:t>when the vehicle reached the basin it was accelerated maximally</a:t>
            </a:r>
          </a:p>
          <a:p>
            <a:pPr lvl="2"/>
            <a:r>
              <a:rPr lang="en-US" sz="1000" dirty="0"/>
              <a:t>the floating speed </a:t>
            </a:r>
            <a:r>
              <a:rPr lang="en-US" sz="1000" dirty="0" err="1"/>
              <a:t>VAqu</a:t>
            </a:r>
            <a:r>
              <a:rPr lang="en-US" sz="1000" dirty="0"/>
              <a:t> is defined as that speed, at which a slip of 15% was reached </a:t>
            </a:r>
          </a:p>
          <a:p>
            <a:pPr lvl="2"/>
            <a:r>
              <a:rPr lang="en-US" sz="1000" dirty="0">
                <a:solidFill>
                  <a:schemeClr val="bg1"/>
                </a:solidFill>
              </a:rPr>
              <a:t>for each </a:t>
            </a:r>
            <a:r>
              <a:rPr lang="en-US" sz="1000" dirty="0" err="1">
                <a:solidFill>
                  <a:schemeClr val="bg1"/>
                </a:solidFill>
              </a:rPr>
              <a:t>tyre</a:t>
            </a:r>
            <a:r>
              <a:rPr lang="en-US" sz="1000" dirty="0">
                <a:solidFill>
                  <a:schemeClr val="bg1"/>
                </a:solidFill>
              </a:rPr>
              <a:t> set, at least 6 valid measurements were performed</a:t>
            </a:r>
          </a:p>
          <a:p>
            <a:pPr marL="914400" lvl="2" indent="0">
              <a:buNone/>
            </a:pPr>
            <a:endParaRPr lang="en-US" sz="1000" dirty="0"/>
          </a:p>
        </p:txBody>
      </p:sp>
      <p:sp>
        <p:nvSpPr>
          <p:cNvPr id="3" name="Titre 2">
            <a:extLst>
              <a:ext uri="{FF2B5EF4-FFF2-40B4-BE49-F238E27FC236}">
                <a16:creationId xmlns:a16="http://schemas.microsoft.com/office/drawing/2014/main" id="{DA74583F-6DCF-45C0-B162-F8DB7E150EFF}"/>
              </a:ext>
            </a:extLst>
          </p:cNvPr>
          <p:cNvSpPr>
            <a:spLocks noGrp="1"/>
          </p:cNvSpPr>
          <p:nvPr>
            <p:ph type="title"/>
          </p:nvPr>
        </p:nvSpPr>
        <p:spPr/>
        <p:txBody>
          <a:bodyPr/>
          <a:lstStyle/>
          <a:p>
            <a:r>
              <a:rPr lang="en-US" dirty="0"/>
              <a:t>FEHRL – Study SI2,408210 </a:t>
            </a:r>
            <a:r>
              <a:rPr lang="en-US" dirty="0" err="1"/>
              <a:t>Tyre</a:t>
            </a:r>
            <a:r>
              <a:rPr lang="en-US" dirty="0"/>
              <a:t>/Road Noise (2007)</a:t>
            </a:r>
            <a:r>
              <a:rPr lang="en-US" sz="2800" dirty="0"/>
              <a:t> </a:t>
            </a:r>
            <a:r>
              <a:rPr lang="en-US" sz="2400" dirty="0"/>
              <a:t> </a:t>
            </a:r>
            <a:r>
              <a:rPr lang="en-US" sz="1800" dirty="0"/>
              <a:t>1/2</a:t>
            </a:r>
            <a:endParaRPr lang="en-US" dirty="0"/>
          </a:p>
        </p:txBody>
      </p:sp>
      <p:sp>
        <p:nvSpPr>
          <p:cNvPr id="4" name="Espace réservé de la date 3">
            <a:extLst>
              <a:ext uri="{FF2B5EF4-FFF2-40B4-BE49-F238E27FC236}">
                <a16:creationId xmlns:a16="http://schemas.microsoft.com/office/drawing/2014/main" id="{A197DA3E-C3B1-49AF-9D14-3574F39CA07A}"/>
              </a:ext>
            </a:extLst>
          </p:cNvPr>
          <p:cNvSpPr>
            <a:spLocks noGrp="1"/>
          </p:cNvSpPr>
          <p:nvPr>
            <p:ph type="dt" sz="half" idx="10"/>
          </p:nvPr>
        </p:nvSpPr>
        <p:spPr/>
        <p:txBody>
          <a:bodyPr/>
          <a:lstStyle/>
          <a:p>
            <a:r>
              <a:rPr lang="fr-FR" kern="0"/>
              <a:t>12/09/2019</a:t>
            </a:r>
            <a:endParaRPr lang="fr-FR" kern="0" dirty="0"/>
          </a:p>
        </p:txBody>
      </p:sp>
      <p:sp>
        <p:nvSpPr>
          <p:cNvPr id="5" name="Espace réservé du pied de page 4">
            <a:extLst>
              <a:ext uri="{FF2B5EF4-FFF2-40B4-BE49-F238E27FC236}">
                <a16:creationId xmlns:a16="http://schemas.microsoft.com/office/drawing/2014/main" id="{3C1E9AE0-ACF8-4BA9-9E1C-0244BB645B8F}"/>
              </a:ext>
            </a:extLst>
          </p:cNvPr>
          <p:cNvSpPr>
            <a:spLocks noGrp="1"/>
          </p:cNvSpPr>
          <p:nvPr>
            <p:ph type="ftr" sz="quarter" idx="11"/>
          </p:nvPr>
        </p:nvSpPr>
        <p:spPr/>
        <p:txBody>
          <a:bodyPr/>
          <a:lstStyle/>
          <a:p>
            <a:r>
              <a:rPr lang="fr-FR" kern="0"/>
              <a:t>ACEA Tyre Performance Study</a:t>
            </a:r>
            <a:endParaRPr lang="fr-FR" kern="0" dirty="0"/>
          </a:p>
        </p:txBody>
      </p:sp>
    </p:spTree>
    <p:extLst>
      <p:ext uri="{BB962C8B-B14F-4D97-AF65-F5344CB8AC3E}">
        <p14:creationId xmlns:p14="http://schemas.microsoft.com/office/powerpoint/2010/main" val="369238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678264B-D682-41EF-B30F-B27C8C285F95}"/>
              </a:ext>
            </a:extLst>
          </p:cNvPr>
          <p:cNvSpPr>
            <a:spLocks noGrp="1"/>
          </p:cNvSpPr>
          <p:nvPr>
            <p:ph idx="1"/>
          </p:nvPr>
        </p:nvSpPr>
        <p:spPr>
          <a:xfrm>
            <a:off x="431371" y="1412776"/>
            <a:ext cx="11329259" cy="5256584"/>
          </a:xfrm>
        </p:spPr>
        <p:txBody>
          <a:bodyPr>
            <a:normAutofit/>
          </a:bodyPr>
          <a:lstStyle/>
          <a:p>
            <a:r>
              <a:rPr lang="en-US" sz="1400" dirty="0"/>
              <a:t>Results of tests performed by the UBA/¨TÜV Automotive</a:t>
            </a:r>
          </a:p>
          <a:p>
            <a:pPr lvl="1"/>
            <a:r>
              <a:rPr lang="en-US" sz="1200" dirty="0" err="1"/>
              <a:t>Tyre</a:t>
            </a:r>
            <a:r>
              <a:rPr lang="en-US" sz="1200" dirty="0"/>
              <a:t> noise and wet braking performance</a:t>
            </a:r>
          </a:p>
          <a:p>
            <a:pPr lvl="2"/>
            <a:r>
              <a:rPr lang="en-US" sz="1000" dirty="0"/>
              <a:t>the </a:t>
            </a:r>
            <a:r>
              <a:rPr lang="en-US" sz="1000" dirty="0" err="1"/>
              <a:t>tyre</a:t>
            </a:r>
            <a:r>
              <a:rPr lang="en-US" sz="1000" dirty="0"/>
              <a:t>/road noise levels are compared with the wet brake deceleration values</a:t>
            </a:r>
          </a:p>
          <a:p>
            <a:pPr lvl="2"/>
            <a:r>
              <a:rPr lang="en-US" sz="1000" dirty="0"/>
              <a:t>no clear trend/correlation can be found between increasing noise levels and with increasing deceleration levels</a:t>
            </a:r>
          </a:p>
          <a:p>
            <a:pPr lvl="1"/>
            <a:r>
              <a:rPr lang="en-US" sz="1200" dirty="0" err="1"/>
              <a:t>Tyre</a:t>
            </a:r>
            <a:r>
              <a:rPr lang="en-US" sz="1200" dirty="0"/>
              <a:t> noise and Rolling resistance</a:t>
            </a:r>
          </a:p>
          <a:p>
            <a:pPr lvl="2"/>
            <a:r>
              <a:rPr lang="en-US" sz="1000" dirty="0"/>
              <a:t>the </a:t>
            </a:r>
            <a:r>
              <a:rPr lang="en-US" sz="1000" dirty="0" err="1"/>
              <a:t>tyre</a:t>
            </a:r>
            <a:r>
              <a:rPr lang="en-US" sz="1000" dirty="0"/>
              <a:t>/road noise levels are compared with the rolling road resistance coefficients values</a:t>
            </a:r>
          </a:p>
          <a:p>
            <a:pPr lvl="2"/>
            <a:r>
              <a:rPr lang="en-US" sz="1000" dirty="0"/>
              <a:t>no clear trend/correlation can be found between </a:t>
            </a:r>
            <a:r>
              <a:rPr lang="en-US" sz="1000" dirty="0" err="1"/>
              <a:t>tyre</a:t>
            </a:r>
            <a:r>
              <a:rPr lang="en-US" sz="1000" dirty="0"/>
              <a:t>/road noise levels and rolling resistance coefficients</a:t>
            </a:r>
          </a:p>
          <a:p>
            <a:pPr lvl="2"/>
            <a:r>
              <a:rPr lang="en-US" sz="1000" dirty="0"/>
              <a:t>C1c winter </a:t>
            </a:r>
            <a:r>
              <a:rPr lang="en-US" sz="1000" dirty="0" err="1"/>
              <a:t>tyres</a:t>
            </a:r>
            <a:r>
              <a:rPr lang="en-US" sz="1000" dirty="0"/>
              <a:t> and C1c summer show opposite trend and no significant trends in either direction cans be seen for the other C1 classes</a:t>
            </a:r>
          </a:p>
          <a:p>
            <a:pPr lvl="1"/>
            <a:r>
              <a:rPr lang="en-US" sz="1200" dirty="0" err="1"/>
              <a:t>Tyres</a:t>
            </a:r>
            <a:r>
              <a:rPr lang="en-US" sz="1200" dirty="0"/>
              <a:t> noise levels and Longitudinal Aquaplaning</a:t>
            </a:r>
          </a:p>
          <a:p>
            <a:pPr lvl="2"/>
            <a:r>
              <a:rPr lang="en-US" sz="1000" dirty="0"/>
              <a:t>the </a:t>
            </a:r>
            <a:r>
              <a:rPr lang="en-US" sz="1000" dirty="0" err="1"/>
              <a:t>tyre</a:t>
            </a:r>
            <a:r>
              <a:rPr lang="en-US" sz="1000" dirty="0"/>
              <a:t>/road noise level are compared with the aquaplaning speed values</a:t>
            </a:r>
          </a:p>
          <a:p>
            <a:pPr lvl="2"/>
            <a:r>
              <a:rPr lang="en-US" sz="1000" dirty="0"/>
              <a:t>no clear trend/correlation can be found between </a:t>
            </a:r>
            <a:r>
              <a:rPr lang="en-US" sz="1000" dirty="0" err="1"/>
              <a:t>tyre</a:t>
            </a:r>
            <a:r>
              <a:rPr lang="en-US" sz="1000" dirty="0"/>
              <a:t>/road noise levels and aquaplaning speed values</a:t>
            </a:r>
          </a:p>
          <a:p>
            <a:r>
              <a:rPr lang="en-US" sz="1400" dirty="0"/>
              <a:t>Addition tests/data (same data inter-noise HAMBURG 2016 ?)</a:t>
            </a:r>
          </a:p>
          <a:p>
            <a:pPr lvl="1"/>
            <a:r>
              <a:rPr lang="en-US" sz="1200" dirty="0"/>
              <a:t>All data confirm the results present in the previous conclusion</a:t>
            </a:r>
          </a:p>
          <a:p>
            <a:r>
              <a:rPr lang="en-US" sz="1400" dirty="0"/>
              <a:t>Future trends in </a:t>
            </a:r>
            <a:r>
              <a:rPr lang="en-US" sz="1400" dirty="0" err="1"/>
              <a:t>tyre</a:t>
            </a:r>
            <a:r>
              <a:rPr lang="en-US" sz="1400" dirty="0"/>
              <a:t> design</a:t>
            </a:r>
          </a:p>
          <a:p>
            <a:pPr lvl="1"/>
            <a:r>
              <a:rPr lang="en-US" sz="1200" dirty="0"/>
              <a:t>Regarding conventional </a:t>
            </a:r>
            <a:r>
              <a:rPr lang="en-US" sz="1200" dirty="0" err="1"/>
              <a:t>tyres</a:t>
            </a:r>
            <a:r>
              <a:rPr lang="en-US" sz="1200" dirty="0"/>
              <a:t> the literature review examines the potential benefits from adapting winter </a:t>
            </a:r>
            <a:r>
              <a:rPr lang="en-US" sz="1200" dirty="0" err="1"/>
              <a:t>tyres</a:t>
            </a:r>
            <a:r>
              <a:rPr lang="en-US" sz="1200" dirty="0"/>
              <a:t> for all year round use and describes modifications to the tread design to include :</a:t>
            </a:r>
          </a:p>
          <a:p>
            <a:pPr lvl="2"/>
            <a:r>
              <a:rPr lang="en-US" sz="1000" dirty="0"/>
              <a:t>changing the air/rubber ratio</a:t>
            </a:r>
          </a:p>
          <a:p>
            <a:pPr lvl="2"/>
            <a:r>
              <a:rPr lang="en-US" sz="1000" dirty="0"/>
              <a:t>changing the size of the tread elements and using different rubber compounds</a:t>
            </a:r>
          </a:p>
          <a:p>
            <a:pPr lvl="1"/>
            <a:r>
              <a:rPr lang="en-US" sz="1200" dirty="0"/>
              <a:t>The increasing use of run-flat </a:t>
            </a:r>
            <a:r>
              <a:rPr lang="en-US" sz="1200" dirty="0" err="1"/>
              <a:t>tyre</a:t>
            </a:r>
            <a:r>
              <a:rPr lang="en-US" sz="1200" dirty="0"/>
              <a:t> designs is also examined together with the potential noise advantages of ensuring that </a:t>
            </a:r>
            <a:r>
              <a:rPr lang="en-US" sz="1200" dirty="0" err="1"/>
              <a:t>tyres</a:t>
            </a:r>
            <a:r>
              <a:rPr lang="en-US" sz="1200" dirty="0"/>
              <a:t> are correctly inflated in use</a:t>
            </a:r>
          </a:p>
          <a:p>
            <a:pPr lvl="1"/>
            <a:r>
              <a:rPr lang="en-US" sz="1200" dirty="0"/>
              <a:t>Unconventional </a:t>
            </a:r>
            <a:r>
              <a:rPr lang="en-US" sz="1200" dirty="0" err="1"/>
              <a:t>tyre</a:t>
            </a:r>
            <a:r>
              <a:rPr lang="en-US" sz="1200" dirty="0"/>
              <a:t> designs include an overview of non-pneumatic composite </a:t>
            </a:r>
            <a:r>
              <a:rPr lang="en-US" sz="1200" dirty="0" err="1"/>
              <a:t>tyres</a:t>
            </a:r>
            <a:r>
              <a:rPr lang="en-US" sz="1200" dirty="0"/>
              <a:t>. The noise-reducing potential for a composite wheel has been demonstrated to be around 10dB(A)</a:t>
            </a:r>
          </a:p>
          <a:p>
            <a:r>
              <a:rPr lang="en-US" sz="1400" dirty="0"/>
              <a:t>Part of the mismatch between testing and real situations lies in the test surface used for type approval</a:t>
            </a:r>
          </a:p>
        </p:txBody>
      </p:sp>
      <p:sp>
        <p:nvSpPr>
          <p:cNvPr id="3" name="Titre 2">
            <a:extLst>
              <a:ext uri="{FF2B5EF4-FFF2-40B4-BE49-F238E27FC236}">
                <a16:creationId xmlns:a16="http://schemas.microsoft.com/office/drawing/2014/main" id="{DA74583F-6DCF-45C0-B162-F8DB7E150EFF}"/>
              </a:ext>
            </a:extLst>
          </p:cNvPr>
          <p:cNvSpPr>
            <a:spLocks noGrp="1"/>
          </p:cNvSpPr>
          <p:nvPr>
            <p:ph type="title"/>
          </p:nvPr>
        </p:nvSpPr>
        <p:spPr/>
        <p:txBody>
          <a:bodyPr/>
          <a:lstStyle/>
          <a:p>
            <a:r>
              <a:rPr lang="en-US" dirty="0"/>
              <a:t>FEHRL – Study SI2,408210 </a:t>
            </a:r>
            <a:r>
              <a:rPr lang="en-US" dirty="0" err="1"/>
              <a:t>Tyre</a:t>
            </a:r>
            <a:r>
              <a:rPr lang="en-US" dirty="0"/>
              <a:t>/Road Noise (2007)</a:t>
            </a:r>
            <a:r>
              <a:rPr lang="en-US" sz="2800" dirty="0"/>
              <a:t> </a:t>
            </a:r>
            <a:r>
              <a:rPr lang="en-US" sz="2400" dirty="0"/>
              <a:t> </a:t>
            </a:r>
            <a:r>
              <a:rPr lang="en-US" sz="1800" dirty="0"/>
              <a:t>2/2</a:t>
            </a:r>
            <a:endParaRPr lang="en-US" dirty="0"/>
          </a:p>
        </p:txBody>
      </p:sp>
      <p:sp>
        <p:nvSpPr>
          <p:cNvPr id="4" name="Espace réservé de la date 3">
            <a:extLst>
              <a:ext uri="{FF2B5EF4-FFF2-40B4-BE49-F238E27FC236}">
                <a16:creationId xmlns:a16="http://schemas.microsoft.com/office/drawing/2014/main" id="{A197DA3E-C3B1-49AF-9D14-3574F39CA07A}"/>
              </a:ext>
            </a:extLst>
          </p:cNvPr>
          <p:cNvSpPr>
            <a:spLocks noGrp="1"/>
          </p:cNvSpPr>
          <p:nvPr>
            <p:ph type="dt" sz="half" idx="10"/>
          </p:nvPr>
        </p:nvSpPr>
        <p:spPr/>
        <p:txBody>
          <a:bodyPr/>
          <a:lstStyle/>
          <a:p>
            <a:r>
              <a:rPr lang="fr-FR" kern="0"/>
              <a:t>12/09/2019</a:t>
            </a:r>
            <a:endParaRPr lang="fr-FR" kern="0" dirty="0"/>
          </a:p>
        </p:txBody>
      </p:sp>
      <p:sp>
        <p:nvSpPr>
          <p:cNvPr id="5" name="Espace réservé du pied de page 4">
            <a:extLst>
              <a:ext uri="{FF2B5EF4-FFF2-40B4-BE49-F238E27FC236}">
                <a16:creationId xmlns:a16="http://schemas.microsoft.com/office/drawing/2014/main" id="{3C1E9AE0-ACF8-4BA9-9E1C-0244BB645B8F}"/>
              </a:ext>
            </a:extLst>
          </p:cNvPr>
          <p:cNvSpPr>
            <a:spLocks noGrp="1"/>
          </p:cNvSpPr>
          <p:nvPr>
            <p:ph type="ftr" sz="quarter" idx="11"/>
          </p:nvPr>
        </p:nvSpPr>
        <p:spPr/>
        <p:txBody>
          <a:bodyPr/>
          <a:lstStyle/>
          <a:p>
            <a:r>
              <a:rPr lang="fr-FR" kern="0"/>
              <a:t>ACEA Tyre Performance Study</a:t>
            </a:r>
            <a:endParaRPr lang="fr-FR" kern="0" dirty="0"/>
          </a:p>
        </p:txBody>
      </p:sp>
    </p:spTree>
    <p:extLst>
      <p:ext uri="{BB962C8B-B14F-4D97-AF65-F5344CB8AC3E}">
        <p14:creationId xmlns:p14="http://schemas.microsoft.com/office/powerpoint/2010/main" val="251428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678264B-D682-41EF-B30F-B27C8C285F95}"/>
              </a:ext>
            </a:extLst>
          </p:cNvPr>
          <p:cNvSpPr>
            <a:spLocks noGrp="1"/>
          </p:cNvSpPr>
          <p:nvPr>
            <p:ph idx="1"/>
          </p:nvPr>
        </p:nvSpPr>
        <p:spPr>
          <a:xfrm>
            <a:off x="431371" y="1412776"/>
            <a:ext cx="11329259" cy="5184576"/>
          </a:xfrm>
        </p:spPr>
        <p:txBody>
          <a:bodyPr>
            <a:normAutofit fontScale="92500" lnSpcReduction="10000"/>
          </a:bodyPr>
          <a:lstStyle/>
          <a:p>
            <a:r>
              <a:rPr lang="en-US" sz="1500" dirty="0"/>
              <a:t>Framework</a:t>
            </a:r>
          </a:p>
          <a:p>
            <a:pPr lvl="1"/>
            <a:r>
              <a:rPr lang="en-US" sz="1300" dirty="0" err="1"/>
              <a:t>Tyre</a:t>
            </a:r>
            <a:r>
              <a:rPr lang="en-US" sz="1300" dirty="0"/>
              <a:t> development is managing of target conflicts : Rolling Resistance – Braking – Noise</a:t>
            </a:r>
          </a:p>
          <a:p>
            <a:pPr lvl="1"/>
            <a:r>
              <a:rPr lang="en-US" sz="1300" dirty="0"/>
              <a:t>A </a:t>
            </a:r>
            <a:r>
              <a:rPr lang="en-US" sz="1300" dirty="0" err="1"/>
              <a:t>tyre</a:t>
            </a:r>
            <a:r>
              <a:rPr lang="en-US" sz="1300" dirty="0"/>
              <a:t> which have a Rolling Resistance optimized compound, is impacted by the performance on : Dry Grip, Wet Grip, Mileage and Noise</a:t>
            </a:r>
          </a:p>
          <a:p>
            <a:r>
              <a:rPr lang="en-US" sz="1500" dirty="0"/>
              <a:t>Settings</a:t>
            </a:r>
          </a:p>
          <a:p>
            <a:pPr lvl="1" algn="just"/>
            <a:r>
              <a:rPr lang="en-US" sz="1300" dirty="0"/>
              <a:t>Use an (internal ?) methodology to simulate the </a:t>
            </a:r>
            <a:r>
              <a:rPr lang="en-US" sz="1300" dirty="0" err="1"/>
              <a:t>tyre</a:t>
            </a:r>
            <a:r>
              <a:rPr lang="en-US" sz="1300" dirty="0"/>
              <a:t> noise</a:t>
            </a:r>
          </a:p>
          <a:p>
            <a:pPr lvl="2" algn="just"/>
            <a:r>
              <a:rPr lang="en-US" sz="1100" dirty="0"/>
              <a:t>Focus on a </a:t>
            </a:r>
            <a:r>
              <a:rPr lang="en-US" sz="1100" dirty="0" err="1"/>
              <a:t>tyre</a:t>
            </a:r>
            <a:r>
              <a:rPr lang="en-US" sz="1100" dirty="0"/>
              <a:t> perimeter (contact with the road surface)</a:t>
            </a:r>
          </a:p>
          <a:p>
            <a:pPr lvl="2" algn="just"/>
            <a:r>
              <a:rPr lang="en-US" sz="1100" dirty="0"/>
              <a:t>Divide the </a:t>
            </a:r>
            <a:r>
              <a:rPr lang="en-US" sz="1100" dirty="0" err="1"/>
              <a:t>tyre</a:t>
            </a:r>
            <a:r>
              <a:rPr lang="en-US" sz="1100" dirty="0"/>
              <a:t> by tracks (groove separation) (in general n)</a:t>
            </a:r>
          </a:p>
          <a:p>
            <a:pPr lvl="2" algn="just"/>
            <a:r>
              <a:rPr lang="en-US" sz="1100" dirty="0"/>
              <a:t>Suppose a shift step</a:t>
            </a:r>
          </a:p>
          <a:p>
            <a:pPr lvl="2" algn="just"/>
            <a:r>
              <a:rPr lang="en-US" sz="1100" dirty="0"/>
              <a:t>Compute the total number of positions for each track (in general m)</a:t>
            </a:r>
          </a:p>
          <a:p>
            <a:pPr lvl="1" algn="just"/>
            <a:r>
              <a:rPr lang="en-US" sz="1300" dirty="0"/>
              <a:t>These assumptions allow to compute the total number of track constellations for a pattern : m(n-1)</a:t>
            </a:r>
          </a:p>
          <a:p>
            <a:r>
              <a:rPr lang="en-US" sz="1500" dirty="0"/>
              <a:t>Only one test for rolling noise is presented (serves as a preface)</a:t>
            </a:r>
          </a:p>
          <a:p>
            <a:pPr lvl="1"/>
            <a:r>
              <a:rPr lang="en-US" sz="1300" dirty="0"/>
              <a:t>4 car </a:t>
            </a:r>
            <a:r>
              <a:rPr lang="en-US" sz="1300" dirty="0" err="1"/>
              <a:t>tyres</a:t>
            </a:r>
            <a:r>
              <a:rPr lang="en-US" sz="1300" dirty="0"/>
              <a:t> of size 235/45R17 but with different tread compounds. A motorcycle slick </a:t>
            </a:r>
            <a:r>
              <a:rPr lang="en-US" sz="1300" dirty="0" err="1"/>
              <a:t>tyre</a:t>
            </a:r>
            <a:r>
              <a:rPr lang="en-US" sz="1300" dirty="0"/>
              <a:t> is used as a reference</a:t>
            </a:r>
            <a:endParaRPr lang="en-US" sz="1500" dirty="0"/>
          </a:p>
          <a:p>
            <a:pPr lvl="1"/>
            <a:r>
              <a:rPr lang="en-US" sz="1300" dirty="0"/>
              <a:t>No information on the tracks and vehicle used. Measurements according to the ECE R117</a:t>
            </a:r>
          </a:p>
          <a:p>
            <a:pPr lvl="1"/>
            <a:r>
              <a:rPr lang="en-US" sz="1300" dirty="0"/>
              <a:t>Conclusion :</a:t>
            </a:r>
          </a:p>
          <a:p>
            <a:pPr lvl="2"/>
            <a:r>
              <a:rPr lang="en-US" sz="1100" dirty="0"/>
              <a:t>Small slick tires are not always less noisy than wide slick </a:t>
            </a:r>
            <a:r>
              <a:rPr lang="en-US" sz="1100" dirty="0" err="1"/>
              <a:t>tyres</a:t>
            </a:r>
            <a:r>
              <a:rPr lang="en-US" sz="1100" dirty="0"/>
              <a:t>. The average sound level of a modern slick </a:t>
            </a:r>
            <a:r>
              <a:rPr lang="en-US" sz="1100" dirty="0" err="1"/>
              <a:t>tyre</a:t>
            </a:r>
            <a:r>
              <a:rPr lang="en-US" sz="1100" dirty="0"/>
              <a:t> is 68dB (A).</a:t>
            </a:r>
          </a:p>
          <a:p>
            <a:pPr lvl="2"/>
            <a:r>
              <a:rPr lang="en-US" sz="1100" dirty="0"/>
              <a:t>The sound level depends on the tread compound</a:t>
            </a:r>
          </a:p>
          <a:p>
            <a:r>
              <a:rPr lang="en-US" sz="1500" dirty="0" err="1"/>
              <a:t>Tyre</a:t>
            </a:r>
            <a:r>
              <a:rPr lang="en-US" sz="1500" dirty="0"/>
              <a:t> design trade-offs</a:t>
            </a:r>
          </a:p>
          <a:p>
            <a:pPr lvl="1"/>
            <a:r>
              <a:rPr lang="en-US" sz="1300" dirty="0"/>
              <a:t>Tread pattern design</a:t>
            </a:r>
          </a:p>
          <a:p>
            <a:pPr lvl="2"/>
            <a:r>
              <a:rPr lang="en-US" sz="1100" dirty="0"/>
              <a:t>A </a:t>
            </a:r>
            <a:r>
              <a:rPr lang="en-US" sz="1100" dirty="0" err="1"/>
              <a:t>tyre</a:t>
            </a:r>
            <a:r>
              <a:rPr lang="en-US" sz="1100" dirty="0"/>
              <a:t> with a 34% void ratio is better than a slick </a:t>
            </a:r>
            <a:r>
              <a:rPr lang="en-US" sz="1100" dirty="0" err="1"/>
              <a:t>tyre</a:t>
            </a:r>
            <a:r>
              <a:rPr lang="en-US" sz="1100" dirty="0"/>
              <a:t> for the wet braking and the aquaplaning in curve but is 3dB(A) noisier</a:t>
            </a:r>
          </a:p>
          <a:p>
            <a:pPr lvl="1"/>
            <a:r>
              <a:rPr lang="en-US" sz="1300" dirty="0"/>
              <a:t>Tread material</a:t>
            </a:r>
          </a:p>
          <a:p>
            <a:pPr lvl="2"/>
            <a:r>
              <a:rPr lang="en-US" sz="1100" dirty="0"/>
              <a:t>A </a:t>
            </a:r>
            <a:r>
              <a:rPr lang="en-US" sz="1100" dirty="0" err="1"/>
              <a:t>tyre</a:t>
            </a:r>
            <a:r>
              <a:rPr lang="en-US" sz="1100" dirty="0"/>
              <a:t> with a summer tread compound is better than a </a:t>
            </a:r>
            <a:r>
              <a:rPr lang="en-US" sz="1100" dirty="0" err="1"/>
              <a:t>tyre</a:t>
            </a:r>
            <a:r>
              <a:rPr lang="en-US" sz="1100" dirty="0"/>
              <a:t> with a very low stiffness tread compound for the cornering stiffness and the wear but is 3dB(A) noisier</a:t>
            </a:r>
          </a:p>
          <a:p>
            <a:pPr lvl="1"/>
            <a:r>
              <a:rPr lang="en-US" sz="1300" dirty="0"/>
              <a:t>Tread thickness</a:t>
            </a:r>
          </a:p>
          <a:p>
            <a:pPr lvl="2"/>
            <a:r>
              <a:rPr lang="en-US" sz="1100" dirty="0"/>
              <a:t>A </a:t>
            </a:r>
            <a:r>
              <a:rPr lang="en-US" sz="1100" dirty="0" err="1"/>
              <a:t>tyre</a:t>
            </a:r>
            <a:r>
              <a:rPr lang="en-US" sz="1100" dirty="0"/>
              <a:t> with a very low stiffness tread compound is 3dB(A) quieter than a </a:t>
            </a:r>
            <a:r>
              <a:rPr lang="en-US" sz="1100" dirty="0" err="1"/>
              <a:t>tyre</a:t>
            </a:r>
            <a:r>
              <a:rPr lang="en-US" sz="1100" dirty="0"/>
              <a:t> with normal tread but has a 15% increase in rolling resistance</a:t>
            </a:r>
          </a:p>
          <a:p>
            <a:pPr lvl="1"/>
            <a:r>
              <a:rPr lang="en-US" sz="1300" dirty="0"/>
              <a:t>Void volume effect on </a:t>
            </a:r>
            <a:r>
              <a:rPr lang="en-US" sz="1300" dirty="0" err="1"/>
              <a:t>tyre</a:t>
            </a:r>
            <a:r>
              <a:rPr lang="en-US" sz="1300" dirty="0"/>
              <a:t> noise</a:t>
            </a:r>
          </a:p>
          <a:p>
            <a:pPr lvl="2"/>
            <a:r>
              <a:rPr lang="en-US" sz="1100" dirty="0"/>
              <a:t>Longitudinal void is less important</a:t>
            </a:r>
          </a:p>
          <a:p>
            <a:pPr lvl="2"/>
            <a:r>
              <a:rPr lang="en-US" sz="1100" dirty="0"/>
              <a:t>Lateral void influences the noise level more</a:t>
            </a:r>
          </a:p>
        </p:txBody>
      </p:sp>
      <p:sp>
        <p:nvSpPr>
          <p:cNvPr id="3" name="Titre 2">
            <a:extLst>
              <a:ext uri="{FF2B5EF4-FFF2-40B4-BE49-F238E27FC236}">
                <a16:creationId xmlns:a16="http://schemas.microsoft.com/office/drawing/2014/main" id="{DA74583F-6DCF-45C0-B162-F8DB7E150EFF}"/>
              </a:ext>
            </a:extLst>
          </p:cNvPr>
          <p:cNvSpPr>
            <a:spLocks noGrp="1"/>
          </p:cNvSpPr>
          <p:nvPr>
            <p:ph type="title"/>
          </p:nvPr>
        </p:nvSpPr>
        <p:spPr/>
        <p:txBody>
          <a:bodyPr/>
          <a:lstStyle/>
          <a:p>
            <a:r>
              <a:rPr lang="en-US" dirty="0"/>
              <a:t>Noise Technology - Continental (April 2011)</a:t>
            </a:r>
          </a:p>
        </p:txBody>
      </p:sp>
      <p:sp>
        <p:nvSpPr>
          <p:cNvPr id="4" name="Espace réservé de la date 3">
            <a:extLst>
              <a:ext uri="{FF2B5EF4-FFF2-40B4-BE49-F238E27FC236}">
                <a16:creationId xmlns:a16="http://schemas.microsoft.com/office/drawing/2014/main" id="{A197DA3E-C3B1-49AF-9D14-3574F39CA07A}"/>
              </a:ext>
            </a:extLst>
          </p:cNvPr>
          <p:cNvSpPr>
            <a:spLocks noGrp="1"/>
          </p:cNvSpPr>
          <p:nvPr>
            <p:ph type="dt" sz="half" idx="10"/>
          </p:nvPr>
        </p:nvSpPr>
        <p:spPr/>
        <p:txBody>
          <a:bodyPr/>
          <a:lstStyle/>
          <a:p>
            <a:r>
              <a:rPr lang="fr-FR" kern="0"/>
              <a:t>12/09/2019</a:t>
            </a:r>
            <a:endParaRPr lang="fr-FR" kern="0" dirty="0"/>
          </a:p>
        </p:txBody>
      </p:sp>
      <p:sp>
        <p:nvSpPr>
          <p:cNvPr id="5" name="Espace réservé du pied de page 4">
            <a:extLst>
              <a:ext uri="{FF2B5EF4-FFF2-40B4-BE49-F238E27FC236}">
                <a16:creationId xmlns:a16="http://schemas.microsoft.com/office/drawing/2014/main" id="{3C1E9AE0-ACF8-4BA9-9E1C-0244BB645B8F}"/>
              </a:ext>
            </a:extLst>
          </p:cNvPr>
          <p:cNvSpPr>
            <a:spLocks noGrp="1"/>
          </p:cNvSpPr>
          <p:nvPr>
            <p:ph type="ftr" sz="quarter" idx="11"/>
          </p:nvPr>
        </p:nvSpPr>
        <p:spPr/>
        <p:txBody>
          <a:bodyPr/>
          <a:lstStyle/>
          <a:p>
            <a:r>
              <a:rPr lang="fr-FR" kern="0"/>
              <a:t>ACEA Tyre Performance Study</a:t>
            </a:r>
            <a:endParaRPr lang="fr-FR" kern="0" dirty="0"/>
          </a:p>
        </p:txBody>
      </p:sp>
    </p:spTree>
    <p:extLst>
      <p:ext uri="{BB962C8B-B14F-4D97-AF65-F5344CB8AC3E}">
        <p14:creationId xmlns:p14="http://schemas.microsoft.com/office/powerpoint/2010/main" val="219114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678264B-D682-41EF-B30F-B27C8C285F95}"/>
              </a:ext>
            </a:extLst>
          </p:cNvPr>
          <p:cNvSpPr>
            <a:spLocks noGrp="1"/>
          </p:cNvSpPr>
          <p:nvPr>
            <p:ph idx="1"/>
          </p:nvPr>
        </p:nvSpPr>
        <p:spPr>
          <a:xfrm>
            <a:off x="431371" y="1412776"/>
            <a:ext cx="11329259" cy="5184576"/>
          </a:xfrm>
        </p:spPr>
        <p:txBody>
          <a:bodyPr>
            <a:normAutofit/>
          </a:bodyPr>
          <a:lstStyle/>
          <a:p>
            <a:r>
              <a:rPr lang="en-US" sz="1400" dirty="0"/>
              <a:t>Framework</a:t>
            </a:r>
          </a:p>
          <a:p>
            <a:pPr lvl="1"/>
            <a:r>
              <a:rPr lang="en-US" sz="1200" dirty="0"/>
              <a:t>Reduction of </a:t>
            </a:r>
            <a:r>
              <a:rPr lang="en-US" sz="1200" dirty="0" err="1"/>
              <a:t>tyre</a:t>
            </a:r>
            <a:r>
              <a:rPr lang="en-US" sz="1200" dirty="0"/>
              <a:t>/road noise through </a:t>
            </a:r>
            <a:r>
              <a:rPr lang="en-US" sz="1200" dirty="0" err="1"/>
              <a:t>tyre</a:t>
            </a:r>
            <a:r>
              <a:rPr lang="en-US" sz="1200" dirty="0"/>
              <a:t> design :</a:t>
            </a:r>
          </a:p>
          <a:p>
            <a:pPr lvl="2"/>
            <a:r>
              <a:rPr lang="en-US" sz="1000" dirty="0"/>
              <a:t>Tread pattern design</a:t>
            </a:r>
          </a:p>
          <a:p>
            <a:pPr lvl="2"/>
            <a:r>
              <a:rPr lang="en-US" sz="1000" dirty="0"/>
              <a:t>Tread rubber compound</a:t>
            </a:r>
          </a:p>
          <a:p>
            <a:pPr lvl="2"/>
            <a:r>
              <a:rPr lang="en-US" sz="1000" dirty="0" err="1"/>
              <a:t>Tyre</a:t>
            </a:r>
            <a:r>
              <a:rPr lang="en-US" sz="1000" dirty="0"/>
              <a:t> internal structure</a:t>
            </a:r>
          </a:p>
          <a:p>
            <a:r>
              <a:rPr lang="en-US" sz="1400" dirty="0"/>
              <a:t>No specific test describe. Seems to be a  cluster of studies (experience feedback)</a:t>
            </a:r>
          </a:p>
          <a:p>
            <a:pPr lvl="1"/>
            <a:r>
              <a:rPr lang="en-US" sz="1200" dirty="0"/>
              <a:t>For each items : </a:t>
            </a:r>
            <a:r>
              <a:rPr lang="en-US" sz="1200" dirty="0" err="1"/>
              <a:t>behaviour</a:t>
            </a:r>
            <a:r>
              <a:rPr lang="en-US" sz="1200" dirty="0"/>
              <a:t> description between two </a:t>
            </a:r>
            <a:r>
              <a:rPr lang="en-US" sz="1200" dirty="0" err="1"/>
              <a:t>tyres</a:t>
            </a:r>
            <a:endParaRPr lang="en-US" sz="1200" dirty="0"/>
          </a:p>
          <a:p>
            <a:pPr lvl="1"/>
            <a:r>
              <a:rPr lang="en-US" sz="1200" dirty="0"/>
              <a:t>Effect on longitudinal aquaplaning</a:t>
            </a:r>
          </a:p>
          <a:p>
            <a:pPr lvl="2"/>
            <a:r>
              <a:rPr lang="en-US" sz="1000" dirty="0"/>
              <a:t>Speed at onset of aquaplaning : 82km/h to 66km/h. Water depth 8mm</a:t>
            </a:r>
          </a:p>
          <a:p>
            <a:pPr lvl="2"/>
            <a:r>
              <a:rPr lang="en-US" sz="1000" dirty="0"/>
              <a:t>Sculptured </a:t>
            </a:r>
            <a:r>
              <a:rPr lang="en-US" sz="1000" dirty="0" err="1"/>
              <a:t>tyre</a:t>
            </a:r>
            <a:r>
              <a:rPr lang="en-US" sz="1000" dirty="0"/>
              <a:t> with a void ratio of 28% is 3,5dB(A) noisier than a slick </a:t>
            </a:r>
            <a:r>
              <a:rPr lang="en-US" sz="1000" dirty="0" err="1"/>
              <a:t>tyre</a:t>
            </a:r>
            <a:r>
              <a:rPr lang="en-US" sz="1000" dirty="0"/>
              <a:t> but is more safety on a longitudinal aquaplaning</a:t>
            </a:r>
          </a:p>
          <a:p>
            <a:pPr lvl="1"/>
            <a:r>
              <a:rPr lang="en-US" sz="1200" dirty="0"/>
              <a:t>Effect on aquaplaning in curve</a:t>
            </a:r>
          </a:p>
          <a:p>
            <a:pPr lvl="2"/>
            <a:r>
              <a:rPr lang="en-US" sz="1000" dirty="0"/>
              <a:t>Mean lateral acceleration between 55km/h to 85 km/h. Water depth 7mm</a:t>
            </a:r>
          </a:p>
          <a:p>
            <a:pPr lvl="2"/>
            <a:r>
              <a:rPr lang="en-US" sz="1000" dirty="0"/>
              <a:t>Sculptured </a:t>
            </a:r>
            <a:r>
              <a:rPr lang="en-US" sz="1000" dirty="0" err="1"/>
              <a:t>tyre</a:t>
            </a:r>
            <a:r>
              <a:rPr lang="en-US" sz="1000" dirty="0"/>
              <a:t> with a void ratio of 28% is 3,5dB(A) noisier than a slick </a:t>
            </a:r>
            <a:r>
              <a:rPr lang="en-US" sz="1000" dirty="0" err="1"/>
              <a:t>tyre</a:t>
            </a:r>
            <a:r>
              <a:rPr lang="en-US" sz="1000" dirty="0"/>
              <a:t> but is more safety on an aquaplaning in curve</a:t>
            </a:r>
          </a:p>
          <a:p>
            <a:pPr lvl="1"/>
            <a:r>
              <a:rPr lang="en-US" sz="1200" dirty="0"/>
              <a:t>Effect on wet braking</a:t>
            </a:r>
          </a:p>
          <a:p>
            <a:pPr lvl="2"/>
            <a:r>
              <a:rPr lang="en-US" sz="1000" dirty="0"/>
              <a:t>From 80 to 10 km/h on macro rough surface</a:t>
            </a:r>
          </a:p>
          <a:p>
            <a:pPr lvl="2"/>
            <a:r>
              <a:rPr lang="en-US" sz="1000" dirty="0"/>
              <a:t>Sculptured </a:t>
            </a:r>
            <a:r>
              <a:rPr lang="en-US" sz="1000" dirty="0" err="1"/>
              <a:t>tyre</a:t>
            </a:r>
            <a:r>
              <a:rPr lang="en-US" sz="1000" dirty="0"/>
              <a:t> with a void ratio of 28% is 3,5dB(A) noisier than a slick </a:t>
            </a:r>
            <a:r>
              <a:rPr lang="en-US" sz="1000" dirty="0" err="1"/>
              <a:t>tyre</a:t>
            </a:r>
            <a:r>
              <a:rPr lang="en-US" sz="1000" dirty="0"/>
              <a:t> but is more safety on a wet braking</a:t>
            </a:r>
          </a:p>
          <a:p>
            <a:pPr lvl="1"/>
            <a:r>
              <a:rPr lang="en-US" sz="1200" dirty="0"/>
              <a:t>Effects on wear and handling</a:t>
            </a:r>
          </a:p>
          <a:p>
            <a:pPr lvl="2"/>
            <a:r>
              <a:rPr lang="en-US" sz="1000" dirty="0"/>
              <a:t>A </a:t>
            </a:r>
            <a:r>
              <a:rPr lang="en-US" sz="1000" dirty="0" err="1"/>
              <a:t>tyre</a:t>
            </a:r>
            <a:r>
              <a:rPr lang="en-US" sz="1000" dirty="0"/>
              <a:t> with a very soft tread compound is quieter of -1dB(A) than a Standard tread compound but it is -15% in handling, thus less safety in avoidance </a:t>
            </a:r>
            <a:r>
              <a:rPr lang="en-US" sz="1000" dirty="0" err="1"/>
              <a:t>manoeuvres</a:t>
            </a:r>
            <a:r>
              <a:rPr lang="en-US" sz="1000" dirty="0"/>
              <a:t>. Furthermore, the wear decrease of -25%</a:t>
            </a:r>
          </a:p>
          <a:p>
            <a:pPr lvl="2"/>
            <a:r>
              <a:rPr lang="en-US" sz="1000" dirty="0"/>
              <a:t>A </a:t>
            </a:r>
            <a:r>
              <a:rPr lang="en-US" sz="1000" dirty="0" err="1"/>
              <a:t>tyre</a:t>
            </a:r>
            <a:r>
              <a:rPr lang="en-US" sz="1000" dirty="0"/>
              <a:t> with a thicker under-tread more important is quieter of -2dB than a </a:t>
            </a:r>
            <a:r>
              <a:rPr lang="en-US" sz="1000" dirty="0" err="1"/>
              <a:t>tyre</a:t>
            </a:r>
            <a:r>
              <a:rPr lang="en-US" sz="1000" dirty="0"/>
              <a:t> with a normal tread but it is -15% in handling</a:t>
            </a:r>
          </a:p>
          <a:p>
            <a:pPr lvl="1"/>
            <a:r>
              <a:rPr lang="en-US" sz="1200" dirty="0"/>
              <a:t>Effect on cost</a:t>
            </a:r>
          </a:p>
          <a:p>
            <a:pPr lvl="2"/>
            <a:r>
              <a:rPr lang="en-US" sz="1000" dirty="0"/>
              <a:t>A </a:t>
            </a:r>
            <a:r>
              <a:rPr lang="en-US" sz="1000" dirty="0" err="1"/>
              <a:t>tyre</a:t>
            </a:r>
            <a:r>
              <a:rPr lang="en-US" sz="1000" dirty="0"/>
              <a:t> with a thicker under-tread more important is +12% more expensive than a </a:t>
            </a:r>
            <a:r>
              <a:rPr lang="en-US" sz="1000" dirty="0" err="1"/>
              <a:t>tyre</a:t>
            </a:r>
            <a:r>
              <a:rPr lang="en-US" sz="1000" dirty="0"/>
              <a:t> with a normal tread</a:t>
            </a:r>
          </a:p>
        </p:txBody>
      </p:sp>
      <p:sp>
        <p:nvSpPr>
          <p:cNvPr id="3" name="Titre 2">
            <a:extLst>
              <a:ext uri="{FF2B5EF4-FFF2-40B4-BE49-F238E27FC236}">
                <a16:creationId xmlns:a16="http://schemas.microsoft.com/office/drawing/2014/main" id="{DA74583F-6DCF-45C0-B162-F8DB7E150EFF}"/>
              </a:ext>
            </a:extLst>
          </p:cNvPr>
          <p:cNvSpPr>
            <a:spLocks noGrp="1"/>
          </p:cNvSpPr>
          <p:nvPr>
            <p:ph type="title"/>
          </p:nvPr>
        </p:nvSpPr>
        <p:spPr/>
        <p:txBody>
          <a:bodyPr/>
          <a:lstStyle/>
          <a:p>
            <a:r>
              <a:rPr lang="en-US" dirty="0"/>
              <a:t>Noise Trade-Offs - Michelin (October 2007)</a:t>
            </a:r>
          </a:p>
        </p:txBody>
      </p:sp>
      <p:sp>
        <p:nvSpPr>
          <p:cNvPr id="4" name="Espace réservé de la date 3">
            <a:extLst>
              <a:ext uri="{FF2B5EF4-FFF2-40B4-BE49-F238E27FC236}">
                <a16:creationId xmlns:a16="http://schemas.microsoft.com/office/drawing/2014/main" id="{A197DA3E-C3B1-49AF-9D14-3574F39CA07A}"/>
              </a:ext>
            </a:extLst>
          </p:cNvPr>
          <p:cNvSpPr>
            <a:spLocks noGrp="1"/>
          </p:cNvSpPr>
          <p:nvPr>
            <p:ph type="dt" sz="half" idx="10"/>
          </p:nvPr>
        </p:nvSpPr>
        <p:spPr/>
        <p:txBody>
          <a:bodyPr/>
          <a:lstStyle/>
          <a:p>
            <a:r>
              <a:rPr lang="fr-FR" kern="0"/>
              <a:t>12/09/2019</a:t>
            </a:r>
            <a:endParaRPr lang="fr-FR" kern="0" dirty="0"/>
          </a:p>
        </p:txBody>
      </p:sp>
      <p:sp>
        <p:nvSpPr>
          <p:cNvPr id="5" name="Espace réservé du pied de page 4">
            <a:extLst>
              <a:ext uri="{FF2B5EF4-FFF2-40B4-BE49-F238E27FC236}">
                <a16:creationId xmlns:a16="http://schemas.microsoft.com/office/drawing/2014/main" id="{3C1E9AE0-ACF8-4BA9-9E1C-0244BB645B8F}"/>
              </a:ext>
            </a:extLst>
          </p:cNvPr>
          <p:cNvSpPr>
            <a:spLocks noGrp="1"/>
          </p:cNvSpPr>
          <p:nvPr>
            <p:ph type="ftr" sz="quarter" idx="11"/>
          </p:nvPr>
        </p:nvSpPr>
        <p:spPr/>
        <p:txBody>
          <a:bodyPr/>
          <a:lstStyle/>
          <a:p>
            <a:r>
              <a:rPr lang="fr-FR" kern="0"/>
              <a:t>ACEA Tyre Performance Study</a:t>
            </a:r>
            <a:endParaRPr lang="fr-FR" kern="0" dirty="0"/>
          </a:p>
        </p:txBody>
      </p:sp>
    </p:spTree>
    <p:extLst>
      <p:ext uri="{BB962C8B-B14F-4D97-AF65-F5344CB8AC3E}">
        <p14:creationId xmlns:p14="http://schemas.microsoft.com/office/powerpoint/2010/main" val="266781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678264B-D682-41EF-B30F-B27C8C285F95}"/>
              </a:ext>
            </a:extLst>
          </p:cNvPr>
          <p:cNvSpPr>
            <a:spLocks noGrp="1"/>
          </p:cNvSpPr>
          <p:nvPr>
            <p:ph idx="1"/>
          </p:nvPr>
        </p:nvSpPr>
        <p:spPr>
          <a:xfrm>
            <a:off x="431371" y="1412776"/>
            <a:ext cx="11329259" cy="5184576"/>
          </a:xfrm>
        </p:spPr>
        <p:txBody>
          <a:bodyPr>
            <a:normAutofit/>
          </a:bodyPr>
          <a:lstStyle/>
          <a:p>
            <a:r>
              <a:rPr lang="en-US" sz="1200" dirty="0"/>
              <a:t>Framework</a:t>
            </a:r>
          </a:p>
          <a:p>
            <a:pPr lvl="1"/>
            <a:r>
              <a:rPr lang="en-US" sz="1100" dirty="0"/>
              <a:t>Goodyear Dunlop’s development goal is a balanced </a:t>
            </a:r>
            <a:r>
              <a:rPr lang="en-US" sz="1100" dirty="0" err="1"/>
              <a:t>tyre</a:t>
            </a:r>
            <a:r>
              <a:rPr lang="en-US" sz="1100" dirty="0"/>
              <a:t> with a strong focus on safety-related criteria</a:t>
            </a:r>
          </a:p>
          <a:p>
            <a:pPr lvl="1"/>
            <a:r>
              <a:rPr lang="en-US" sz="1100" dirty="0" err="1"/>
              <a:t>Tyre</a:t>
            </a:r>
            <a:r>
              <a:rPr lang="en-US" sz="1100" dirty="0"/>
              <a:t> development considers +50 </a:t>
            </a:r>
            <a:r>
              <a:rPr lang="en-US" sz="1100" dirty="0" err="1"/>
              <a:t>tyre</a:t>
            </a:r>
            <a:r>
              <a:rPr lang="en-US" sz="1100" dirty="0"/>
              <a:t> performances. Optimized performances in function of vehicle, road and weather conditions</a:t>
            </a:r>
          </a:p>
          <a:p>
            <a:r>
              <a:rPr lang="en-US" sz="1200" dirty="0"/>
              <a:t>Significantly different noise testing in </a:t>
            </a:r>
            <a:r>
              <a:rPr lang="en-US" sz="1200" dirty="0" err="1"/>
              <a:t>tyre</a:t>
            </a:r>
            <a:r>
              <a:rPr lang="en-US" sz="1200" dirty="0"/>
              <a:t> and vehicle legislation</a:t>
            </a:r>
          </a:p>
          <a:p>
            <a:pPr lvl="1"/>
            <a:r>
              <a:rPr lang="en-US" sz="1100" dirty="0" err="1"/>
              <a:t>Tyre</a:t>
            </a:r>
            <a:r>
              <a:rPr lang="en-US" sz="1100" dirty="0"/>
              <a:t> Noise : Reg. (EC) No 661/2009</a:t>
            </a:r>
          </a:p>
          <a:p>
            <a:pPr lvl="1"/>
            <a:r>
              <a:rPr lang="en-US" sz="1100" dirty="0"/>
              <a:t>Vehicle Noise : Reg. (EC) No 540/2014</a:t>
            </a:r>
          </a:p>
          <a:p>
            <a:r>
              <a:rPr lang="en-US" sz="1200" dirty="0"/>
              <a:t>Balancing of the different noise sources required to reach an overall vehicle noise target under the vehicle noise regulation</a:t>
            </a:r>
          </a:p>
          <a:p>
            <a:r>
              <a:rPr lang="en-US" sz="1200" dirty="0" err="1"/>
              <a:t>Tyre</a:t>
            </a:r>
            <a:r>
              <a:rPr lang="en-US" sz="1200" dirty="0"/>
              <a:t>/Road Noise Generation Mechanisms</a:t>
            </a:r>
          </a:p>
          <a:p>
            <a:pPr lvl="1"/>
            <a:r>
              <a:rPr lang="en-US" sz="1100" dirty="0"/>
              <a:t>Tread element impact		Running deflections		Road texture impact</a:t>
            </a:r>
          </a:p>
          <a:p>
            <a:pPr lvl="1"/>
            <a:r>
              <a:rPr lang="en-US" sz="1100" dirty="0"/>
              <a:t>Stick-slip adhesion		Air turbulence		Air displacement		Stick-snap adhesion</a:t>
            </a:r>
          </a:p>
          <a:p>
            <a:pPr lvl="1"/>
            <a:r>
              <a:rPr lang="en-US" sz="1100" dirty="0"/>
              <a:t>Helmholtz resonator		Pipe resonators 		Horn amplification</a:t>
            </a:r>
          </a:p>
          <a:p>
            <a:pPr lvl="1"/>
            <a:r>
              <a:rPr lang="en-US" sz="1100" dirty="0"/>
              <a:t>Key role of road surface in all aspects of tire/road generation</a:t>
            </a:r>
          </a:p>
          <a:p>
            <a:r>
              <a:rPr lang="en-US" sz="1200" dirty="0" err="1"/>
              <a:t>Tyre</a:t>
            </a:r>
            <a:r>
              <a:rPr lang="en-US" sz="1200" dirty="0"/>
              <a:t> and Road Influence on Noise</a:t>
            </a:r>
          </a:p>
          <a:p>
            <a:pPr lvl="1"/>
            <a:r>
              <a:rPr lang="en-US" sz="1100" dirty="0"/>
              <a:t>Laboratory noise test at 50 km/h on a drum with 2 different road surfaces :  Smooth road replica and coarse road replica</a:t>
            </a:r>
          </a:p>
          <a:p>
            <a:pPr lvl="1"/>
            <a:r>
              <a:rPr lang="en-US" sz="1100" dirty="0"/>
              <a:t>6 </a:t>
            </a:r>
            <a:r>
              <a:rPr lang="en-US" sz="1100" dirty="0" err="1"/>
              <a:t>tyres</a:t>
            </a:r>
            <a:r>
              <a:rPr lang="en-US" sz="1100" dirty="0"/>
              <a:t> of the same size with different construction and tread pattern. 1 slick </a:t>
            </a:r>
            <a:r>
              <a:rPr lang="en-US" sz="1100" dirty="0" err="1"/>
              <a:t>tyre</a:t>
            </a:r>
            <a:r>
              <a:rPr lang="en-US" sz="1100" dirty="0"/>
              <a:t> (no tread pattern) with low noise construction</a:t>
            </a:r>
          </a:p>
          <a:p>
            <a:pPr lvl="1"/>
            <a:r>
              <a:rPr lang="en-US" sz="1100" dirty="0"/>
              <a:t>Result : 10dB difference between the two road surfaces. For majority frequency, slick </a:t>
            </a:r>
            <a:r>
              <a:rPr lang="en-US" sz="1100" dirty="0" err="1"/>
              <a:t>tyre</a:t>
            </a:r>
            <a:r>
              <a:rPr lang="en-US" sz="1100" dirty="0"/>
              <a:t> is quieter</a:t>
            </a:r>
          </a:p>
          <a:p>
            <a:r>
              <a:rPr lang="en-US" sz="1200" dirty="0"/>
              <a:t>Performed </a:t>
            </a:r>
            <a:r>
              <a:rPr lang="en-US" sz="1200" dirty="0" err="1"/>
              <a:t>tyre</a:t>
            </a:r>
            <a:r>
              <a:rPr lang="en-US" sz="1200" dirty="0"/>
              <a:t> sound power measurements in Low/High spatial resolution with a specific method describes</a:t>
            </a:r>
          </a:p>
          <a:p>
            <a:r>
              <a:rPr lang="en-US" sz="1200" dirty="0"/>
              <a:t>Examples of </a:t>
            </a:r>
            <a:r>
              <a:rPr lang="en-US" sz="1200" dirty="0" err="1"/>
              <a:t>tyre</a:t>
            </a:r>
            <a:r>
              <a:rPr lang="en-US" sz="1200" dirty="0"/>
              <a:t>/road noise trade-offs</a:t>
            </a:r>
          </a:p>
          <a:p>
            <a:pPr lvl="1"/>
            <a:r>
              <a:rPr lang="en-US" sz="1100" dirty="0"/>
              <a:t>Slick </a:t>
            </a:r>
            <a:r>
              <a:rPr lang="en-US" sz="1100" dirty="0" err="1"/>
              <a:t>tyres</a:t>
            </a:r>
            <a:r>
              <a:rPr lang="en-US" sz="1100" dirty="0"/>
              <a:t>. normal </a:t>
            </a:r>
            <a:r>
              <a:rPr lang="en-US" sz="1100" dirty="0" err="1"/>
              <a:t>tyres</a:t>
            </a:r>
            <a:r>
              <a:rPr lang="en-US" sz="1100" dirty="0"/>
              <a:t> : Size and dimensions : 235/40 R19. Noise at 50km/h : 67dB(A). Slick </a:t>
            </a:r>
            <a:r>
              <a:rPr lang="en-US" sz="1100" dirty="0" err="1"/>
              <a:t>tyre</a:t>
            </a:r>
            <a:r>
              <a:rPr lang="en-US" sz="1100" dirty="0"/>
              <a:t> is -1,5dB(A) quieter ; RR : Slick </a:t>
            </a:r>
            <a:r>
              <a:rPr lang="en-US" sz="1100" dirty="0" err="1"/>
              <a:t>tyre</a:t>
            </a:r>
            <a:r>
              <a:rPr lang="en-US" sz="1100" dirty="0"/>
              <a:t> is 10% worse ; Straight Aquaplaning : Slick </a:t>
            </a:r>
            <a:r>
              <a:rPr lang="en-US" sz="1100" dirty="0" err="1"/>
              <a:t>tyre</a:t>
            </a:r>
            <a:r>
              <a:rPr lang="en-US" sz="1100" dirty="0"/>
              <a:t> have an unacceptable level</a:t>
            </a:r>
          </a:p>
          <a:p>
            <a:pPr lvl="1"/>
            <a:r>
              <a:rPr lang="en-US" sz="1100" dirty="0"/>
              <a:t>Tread compound vs. High hysteresis tread compound : Noise at 50km/h : High hysteresis tread compound is -0,5dB(A) quieter ; RR :High hysteresis tread compound 25% worse</a:t>
            </a:r>
          </a:p>
          <a:p>
            <a:pPr lvl="1"/>
            <a:r>
              <a:rPr lang="en-US" sz="1100" dirty="0"/>
              <a:t>Standard belt vs. Heavy belt : Noise at 50km/h : Heavy belt is -0,3dB(A) quieter ; </a:t>
            </a:r>
            <a:r>
              <a:rPr lang="en-US" sz="1100" dirty="0" err="1"/>
              <a:t>tyre</a:t>
            </a:r>
            <a:r>
              <a:rPr lang="en-US" sz="1100" dirty="0"/>
              <a:t> weight : Heavy belt is 10% heavier</a:t>
            </a:r>
          </a:p>
          <a:p>
            <a:pPr lvl="1"/>
            <a:r>
              <a:rPr lang="en-US" sz="1100" dirty="0"/>
              <a:t>Tread pattern vs. Tread 25% lower groove volume: Noise at 50km/h : tread 25% lower groove volume is -0,5dB(A) quieter ; RR : Same result ; Straight Aquaplaning : tread 25% lower groove volume is 15% worse</a:t>
            </a:r>
          </a:p>
        </p:txBody>
      </p:sp>
      <p:sp>
        <p:nvSpPr>
          <p:cNvPr id="3" name="Titre 2">
            <a:extLst>
              <a:ext uri="{FF2B5EF4-FFF2-40B4-BE49-F238E27FC236}">
                <a16:creationId xmlns:a16="http://schemas.microsoft.com/office/drawing/2014/main" id="{DA74583F-6DCF-45C0-B162-F8DB7E150EFF}"/>
              </a:ext>
            </a:extLst>
          </p:cNvPr>
          <p:cNvSpPr>
            <a:spLocks noGrp="1"/>
          </p:cNvSpPr>
          <p:nvPr>
            <p:ph type="title"/>
          </p:nvPr>
        </p:nvSpPr>
        <p:spPr/>
        <p:txBody>
          <a:bodyPr/>
          <a:lstStyle/>
          <a:p>
            <a:r>
              <a:rPr lang="en-US" dirty="0"/>
              <a:t>Tire-Road Noise - </a:t>
            </a:r>
            <a:r>
              <a:rPr lang="en-US" dirty="0" err="1"/>
              <a:t>GoodYear</a:t>
            </a:r>
            <a:r>
              <a:rPr lang="en-US" dirty="0"/>
              <a:t> (November 2018)</a:t>
            </a:r>
          </a:p>
        </p:txBody>
      </p:sp>
      <p:sp>
        <p:nvSpPr>
          <p:cNvPr id="4" name="Espace réservé de la date 3">
            <a:extLst>
              <a:ext uri="{FF2B5EF4-FFF2-40B4-BE49-F238E27FC236}">
                <a16:creationId xmlns:a16="http://schemas.microsoft.com/office/drawing/2014/main" id="{A197DA3E-C3B1-49AF-9D14-3574F39CA07A}"/>
              </a:ext>
            </a:extLst>
          </p:cNvPr>
          <p:cNvSpPr>
            <a:spLocks noGrp="1"/>
          </p:cNvSpPr>
          <p:nvPr>
            <p:ph type="dt" sz="half" idx="10"/>
          </p:nvPr>
        </p:nvSpPr>
        <p:spPr/>
        <p:txBody>
          <a:bodyPr/>
          <a:lstStyle/>
          <a:p>
            <a:r>
              <a:rPr lang="fr-FR" kern="0"/>
              <a:t>12/09/2019</a:t>
            </a:r>
            <a:endParaRPr lang="fr-FR" kern="0" dirty="0"/>
          </a:p>
        </p:txBody>
      </p:sp>
      <p:sp>
        <p:nvSpPr>
          <p:cNvPr id="5" name="Espace réservé du pied de page 4">
            <a:extLst>
              <a:ext uri="{FF2B5EF4-FFF2-40B4-BE49-F238E27FC236}">
                <a16:creationId xmlns:a16="http://schemas.microsoft.com/office/drawing/2014/main" id="{3C1E9AE0-ACF8-4BA9-9E1C-0244BB645B8F}"/>
              </a:ext>
            </a:extLst>
          </p:cNvPr>
          <p:cNvSpPr>
            <a:spLocks noGrp="1"/>
          </p:cNvSpPr>
          <p:nvPr>
            <p:ph type="ftr" sz="quarter" idx="11"/>
          </p:nvPr>
        </p:nvSpPr>
        <p:spPr/>
        <p:txBody>
          <a:bodyPr/>
          <a:lstStyle/>
          <a:p>
            <a:r>
              <a:rPr lang="fr-FR" kern="0"/>
              <a:t>ACEA Tyre Performance Study</a:t>
            </a:r>
            <a:endParaRPr lang="fr-FR" kern="0" dirty="0"/>
          </a:p>
        </p:txBody>
      </p:sp>
    </p:spTree>
    <p:extLst>
      <p:ext uri="{BB962C8B-B14F-4D97-AF65-F5344CB8AC3E}">
        <p14:creationId xmlns:p14="http://schemas.microsoft.com/office/powerpoint/2010/main" val="247454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678264B-D682-41EF-B30F-B27C8C285F95}"/>
              </a:ext>
            </a:extLst>
          </p:cNvPr>
          <p:cNvSpPr>
            <a:spLocks noGrp="1"/>
          </p:cNvSpPr>
          <p:nvPr>
            <p:ph idx="1"/>
          </p:nvPr>
        </p:nvSpPr>
        <p:spPr>
          <a:xfrm>
            <a:off x="431371" y="1412776"/>
            <a:ext cx="11329259" cy="5184576"/>
          </a:xfrm>
        </p:spPr>
        <p:txBody>
          <a:bodyPr>
            <a:normAutofit/>
          </a:bodyPr>
          <a:lstStyle/>
          <a:p>
            <a:r>
              <a:rPr lang="en-US" sz="1200" dirty="0"/>
              <a:t>Framework</a:t>
            </a:r>
          </a:p>
          <a:p>
            <a:pPr lvl="1"/>
            <a:r>
              <a:rPr lang="en-US" sz="1100" dirty="0"/>
              <a:t>A few words about mechanisms, an overview of the noise test procedure and impacting factors</a:t>
            </a:r>
          </a:p>
          <a:p>
            <a:r>
              <a:rPr lang="en-US" sz="1200" dirty="0"/>
              <a:t>2 main phenomena dominate the generation of exterior noise</a:t>
            </a:r>
          </a:p>
          <a:p>
            <a:pPr lvl="1"/>
            <a:r>
              <a:rPr lang="en-US" sz="1100" dirty="0"/>
              <a:t>The structural vibration of the </a:t>
            </a:r>
            <a:r>
              <a:rPr lang="en-US" sz="1100" dirty="0" err="1"/>
              <a:t>tyre</a:t>
            </a:r>
            <a:r>
              <a:rPr lang="en-US" sz="1100" dirty="0"/>
              <a:t> caused by the roughness of the road surface and the </a:t>
            </a:r>
            <a:r>
              <a:rPr lang="en-US" sz="1100" dirty="0" err="1"/>
              <a:t>tyre’s</a:t>
            </a:r>
            <a:r>
              <a:rPr lang="en-US" sz="1100" dirty="0"/>
              <a:t> tread pattern</a:t>
            </a:r>
          </a:p>
          <a:p>
            <a:pPr lvl="1"/>
            <a:r>
              <a:rPr lang="en-US" sz="1100" dirty="0"/>
              <a:t>Air pumping caused by the compression and decompression of the air trapped within the tread block and the road surface</a:t>
            </a:r>
          </a:p>
          <a:p>
            <a:r>
              <a:rPr lang="en-US" sz="1200" dirty="0"/>
              <a:t>3 main phenomena dominate the mechanisms that affect the exterior noise</a:t>
            </a:r>
          </a:p>
          <a:p>
            <a:pPr lvl="1"/>
            <a:r>
              <a:rPr lang="en-US" sz="1100" dirty="0"/>
              <a:t>Resonance of air in the void network: Organ pipe</a:t>
            </a:r>
          </a:p>
          <a:p>
            <a:pPr lvl="1"/>
            <a:r>
              <a:rPr lang="en-US" sz="1100" dirty="0"/>
              <a:t>The horn effect in front and behind the contact patch</a:t>
            </a:r>
          </a:p>
          <a:p>
            <a:pPr lvl="1"/>
            <a:r>
              <a:rPr lang="en-US" sz="1100" dirty="0"/>
              <a:t>The absorption of the ground</a:t>
            </a:r>
          </a:p>
          <a:p>
            <a:r>
              <a:rPr lang="en-US" sz="1200" dirty="0"/>
              <a:t>Temperature impacts the noise level because tyre behavior and road surface behavior are temperature dependent</a:t>
            </a:r>
            <a:endParaRPr lang="en-US" sz="1100" dirty="0"/>
          </a:p>
          <a:p>
            <a:r>
              <a:rPr lang="en-US" sz="1200" dirty="0"/>
              <a:t>The increase of the load leads to the expansion of the contact patch area but have a small effect on contact pressure</a:t>
            </a:r>
          </a:p>
          <a:p>
            <a:r>
              <a:rPr lang="en-US" sz="1200" dirty="0"/>
              <a:t>The increase of inflation pressure leads to the shrinkage of the contact patch area and higher contact pressure</a:t>
            </a:r>
          </a:p>
          <a:p>
            <a:r>
              <a:rPr lang="en-US" sz="1200" dirty="0"/>
              <a:t>Car manufacturer choses </a:t>
            </a:r>
            <a:r>
              <a:rPr lang="en-US" sz="1200" dirty="0" err="1"/>
              <a:t>tyre</a:t>
            </a:r>
            <a:r>
              <a:rPr lang="en-US" sz="1200" dirty="0"/>
              <a:t> size and category (sporty, all season, luxury, winter, …) to fit the vehicle</a:t>
            </a:r>
          </a:p>
          <a:p>
            <a:pPr lvl="1"/>
            <a:r>
              <a:rPr lang="en-US" sz="1100" dirty="0"/>
              <a:t>For a given </a:t>
            </a:r>
            <a:r>
              <a:rPr lang="en-US" sz="1100" dirty="0" err="1"/>
              <a:t>tyre</a:t>
            </a:r>
            <a:r>
              <a:rPr lang="en-US" sz="1100" dirty="0"/>
              <a:t> size and category, difference in noise may be up to 3 dB(A)</a:t>
            </a:r>
          </a:p>
          <a:p>
            <a:r>
              <a:rPr lang="en-US" sz="1200" dirty="0"/>
              <a:t>Noise test procedure</a:t>
            </a:r>
          </a:p>
          <a:p>
            <a:pPr lvl="1"/>
            <a:r>
              <a:rPr lang="en-US" sz="1100" dirty="0"/>
              <a:t>Coast-down (engine-off) at several speeds between 70 kph &amp; 90 kph. At least 10 dB(A) difference with ambient noise</a:t>
            </a:r>
          </a:p>
          <a:p>
            <a:pPr lvl="1"/>
            <a:r>
              <a:rPr lang="en-US" sz="1100" dirty="0"/>
              <a:t>Load: Average between 70% &amp; 80% of reference load</a:t>
            </a:r>
          </a:p>
          <a:p>
            <a:pPr lvl="1"/>
            <a:r>
              <a:rPr lang="en-US" sz="1100" dirty="0"/>
              <a:t>ISO surface (ISO 10844). 50m zone cleared of any obstacle</a:t>
            </a:r>
          </a:p>
          <a:p>
            <a:pPr lvl="1"/>
            <a:r>
              <a:rPr lang="en-US" sz="1100" dirty="0"/>
              <a:t>Preparatory phase : 100 km run-in for each set of tires and warming-up</a:t>
            </a:r>
          </a:p>
          <a:p>
            <a:pPr lvl="1"/>
            <a:r>
              <a:rPr lang="en-US" sz="1100" dirty="0"/>
              <a:t>Max pressure of each microphone is retained. Value is temperature corrected and rounded</a:t>
            </a:r>
          </a:p>
          <a:p>
            <a:pPr lvl="1"/>
            <a:r>
              <a:rPr lang="en-US" sz="1100" dirty="0"/>
              <a:t>A necessary linear regression is applied for measurement random deviation and speed peed sensitive </a:t>
            </a:r>
            <a:r>
              <a:rPr lang="en-US" sz="1100" dirty="0" err="1"/>
              <a:t>tyre</a:t>
            </a:r>
            <a:r>
              <a:rPr lang="en-US" sz="1100" dirty="0"/>
              <a:t> vibration effects</a:t>
            </a:r>
          </a:p>
          <a:p>
            <a:pPr lvl="1"/>
            <a:r>
              <a:rPr lang="en-US" sz="1100" dirty="0"/>
              <a:t>Interpolated value at 80 kph (C1 tires) is calculated</a:t>
            </a:r>
          </a:p>
          <a:p>
            <a:r>
              <a:rPr lang="en-US" sz="1200" dirty="0"/>
              <a:t>No specific test describe. Seems to be a  cluster of studies (experience feedback) </a:t>
            </a:r>
            <a:r>
              <a:rPr lang="en-US" sz="1200" dirty="0">
                <a:sym typeface="Wingdings" panose="05000000000000000000" pitchFamily="2" charset="2"/>
              </a:rPr>
              <a:t> Noise Trade-Offs - Michelin (October 2007)</a:t>
            </a:r>
            <a:endParaRPr lang="en-US" sz="1200" dirty="0"/>
          </a:p>
        </p:txBody>
      </p:sp>
      <p:sp>
        <p:nvSpPr>
          <p:cNvPr id="3" name="Titre 2">
            <a:extLst>
              <a:ext uri="{FF2B5EF4-FFF2-40B4-BE49-F238E27FC236}">
                <a16:creationId xmlns:a16="http://schemas.microsoft.com/office/drawing/2014/main" id="{DA74583F-6DCF-45C0-B162-F8DB7E150EFF}"/>
              </a:ext>
            </a:extLst>
          </p:cNvPr>
          <p:cNvSpPr>
            <a:spLocks noGrp="1"/>
          </p:cNvSpPr>
          <p:nvPr>
            <p:ph type="title"/>
          </p:nvPr>
        </p:nvSpPr>
        <p:spPr/>
        <p:txBody>
          <a:bodyPr/>
          <a:lstStyle/>
          <a:p>
            <a:r>
              <a:rPr lang="en-US" dirty="0"/>
              <a:t>Noise - Michelin (March 2015)</a:t>
            </a:r>
          </a:p>
        </p:txBody>
      </p:sp>
      <p:sp>
        <p:nvSpPr>
          <p:cNvPr id="4" name="Espace réservé de la date 3">
            <a:extLst>
              <a:ext uri="{FF2B5EF4-FFF2-40B4-BE49-F238E27FC236}">
                <a16:creationId xmlns:a16="http://schemas.microsoft.com/office/drawing/2014/main" id="{A197DA3E-C3B1-49AF-9D14-3574F39CA07A}"/>
              </a:ext>
            </a:extLst>
          </p:cNvPr>
          <p:cNvSpPr>
            <a:spLocks noGrp="1"/>
          </p:cNvSpPr>
          <p:nvPr>
            <p:ph type="dt" sz="half" idx="10"/>
          </p:nvPr>
        </p:nvSpPr>
        <p:spPr/>
        <p:txBody>
          <a:bodyPr/>
          <a:lstStyle/>
          <a:p>
            <a:r>
              <a:rPr lang="fr-FR" kern="0"/>
              <a:t>12/09/2019</a:t>
            </a:r>
            <a:endParaRPr lang="fr-FR" kern="0" dirty="0"/>
          </a:p>
        </p:txBody>
      </p:sp>
      <p:sp>
        <p:nvSpPr>
          <p:cNvPr id="5" name="Espace réservé du pied de page 4">
            <a:extLst>
              <a:ext uri="{FF2B5EF4-FFF2-40B4-BE49-F238E27FC236}">
                <a16:creationId xmlns:a16="http://schemas.microsoft.com/office/drawing/2014/main" id="{3C1E9AE0-ACF8-4BA9-9E1C-0244BB645B8F}"/>
              </a:ext>
            </a:extLst>
          </p:cNvPr>
          <p:cNvSpPr>
            <a:spLocks noGrp="1"/>
          </p:cNvSpPr>
          <p:nvPr>
            <p:ph type="ftr" sz="quarter" idx="11"/>
          </p:nvPr>
        </p:nvSpPr>
        <p:spPr/>
        <p:txBody>
          <a:bodyPr/>
          <a:lstStyle/>
          <a:p>
            <a:r>
              <a:rPr lang="fr-FR" kern="0"/>
              <a:t>ACEA Tyre Performance Study</a:t>
            </a:r>
            <a:endParaRPr lang="fr-FR" kern="0" dirty="0"/>
          </a:p>
        </p:txBody>
      </p:sp>
    </p:spTree>
    <p:extLst>
      <p:ext uri="{BB962C8B-B14F-4D97-AF65-F5344CB8AC3E}">
        <p14:creationId xmlns:p14="http://schemas.microsoft.com/office/powerpoint/2010/main" val="369518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678264B-D682-41EF-B30F-B27C8C285F95}"/>
              </a:ext>
            </a:extLst>
          </p:cNvPr>
          <p:cNvSpPr>
            <a:spLocks noGrp="1"/>
          </p:cNvSpPr>
          <p:nvPr>
            <p:ph idx="1"/>
          </p:nvPr>
        </p:nvSpPr>
        <p:spPr>
          <a:xfrm>
            <a:off x="431371" y="1412776"/>
            <a:ext cx="11329259" cy="5040560"/>
          </a:xfrm>
        </p:spPr>
        <p:txBody>
          <a:bodyPr>
            <a:normAutofit/>
          </a:bodyPr>
          <a:lstStyle/>
          <a:p>
            <a:r>
              <a:rPr lang="en-US" sz="1400" dirty="0"/>
              <a:t>Framework</a:t>
            </a:r>
          </a:p>
          <a:p>
            <a:pPr lvl="1"/>
            <a:r>
              <a:rPr lang="en-US" sz="1200" dirty="0"/>
              <a:t>Framework and goal of the studies</a:t>
            </a:r>
          </a:p>
          <a:p>
            <a:endParaRPr lang="en-US" sz="1400" dirty="0">
              <a:solidFill>
                <a:srgbClr val="FF0000"/>
              </a:solidFill>
              <a:highlight>
                <a:srgbClr val="FFFF00"/>
              </a:highlight>
            </a:endParaRPr>
          </a:p>
          <a:p>
            <a:r>
              <a:rPr lang="en-US" sz="1400" dirty="0"/>
              <a:t>Content</a:t>
            </a:r>
          </a:p>
          <a:p>
            <a:pPr lvl="1"/>
            <a:r>
              <a:rPr lang="en-US" sz="1200" dirty="0"/>
              <a:t>Description of the content and the parameters of the studies</a:t>
            </a:r>
          </a:p>
          <a:p>
            <a:endParaRPr lang="en-US" sz="1400" dirty="0">
              <a:highlight>
                <a:srgbClr val="FFFF00"/>
              </a:highlight>
            </a:endParaRPr>
          </a:p>
          <a:p>
            <a:r>
              <a:rPr lang="en-US" sz="1400" dirty="0"/>
              <a:t>Vehicle type</a:t>
            </a:r>
          </a:p>
          <a:p>
            <a:pPr lvl="1"/>
            <a:r>
              <a:rPr lang="en-US" sz="1200" dirty="0"/>
              <a:t>Information about vehicles used for each tests</a:t>
            </a:r>
          </a:p>
          <a:p>
            <a:endParaRPr lang="en-US" sz="1400" dirty="0"/>
          </a:p>
          <a:p>
            <a:r>
              <a:rPr lang="en-US" sz="1400" dirty="0"/>
              <a:t>Tyre types, sizes and dimensions</a:t>
            </a:r>
          </a:p>
          <a:p>
            <a:pPr lvl="1"/>
            <a:r>
              <a:rPr lang="en-US" sz="1200" dirty="0"/>
              <a:t>Description of the sample used for each tests</a:t>
            </a:r>
          </a:p>
          <a:p>
            <a:endParaRPr lang="en-US" sz="1400" dirty="0"/>
          </a:p>
          <a:p>
            <a:r>
              <a:rPr lang="en-US" sz="1400" dirty="0"/>
              <a:t>Tracks</a:t>
            </a:r>
          </a:p>
          <a:p>
            <a:pPr lvl="1"/>
            <a:r>
              <a:rPr lang="en-US" sz="1200" dirty="0"/>
              <a:t>Description of the tracks used for each tests</a:t>
            </a:r>
          </a:p>
          <a:p>
            <a:endParaRPr lang="en-US" sz="1400" dirty="0"/>
          </a:p>
          <a:p>
            <a:r>
              <a:rPr lang="en-US" sz="1400" dirty="0"/>
              <a:t>Test methods</a:t>
            </a:r>
          </a:p>
          <a:p>
            <a:pPr lvl="1"/>
            <a:r>
              <a:rPr lang="en-US" sz="1200" dirty="0"/>
              <a:t>Description of the tests methods used</a:t>
            </a:r>
          </a:p>
          <a:p>
            <a:pPr lvl="1"/>
            <a:r>
              <a:rPr lang="en-US" sz="1200" dirty="0"/>
              <a:t>Description of the tests conditions</a:t>
            </a:r>
          </a:p>
          <a:p>
            <a:pPr lvl="1"/>
            <a:r>
              <a:rPr lang="en-US" sz="1200" dirty="0"/>
              <a:t>Description of the tests equipment</a:t>
            </a:r>
            <a:endParaRPr lang="en-US" sz="1000" dirty="0"/>
          </a:p>
          <a:p>
            <a:pPr marL="457200" lvl="1" indent="0">
              <a:buNone/>
            </a:pPr>
            <a:endParaRPr lang="en-US" sz="1200" dirty="0">
              <a:highlight>
                <a:srgbClr val="FFFF00"/>
              </a:highlight>
            </a:endParaRPr>
          </a:p>
        </p:txBody>
      </p:sp>
      <p:sp>
        <p:nvSpPr>
          <p:cNvPr id="3" name="Titre 2">
            <a:extLst>
              <a:ext uri="{FF2B5EF4-FFF2-40B4-BE49-F238E27FC236}">
                <a16:creationId xmlns:a16="http://schemas.microsoft.com/office/drawing/2014/main" id="{DA74583F-6DCF-45C0-B162-F8DB7E150EFF}"/>
              </a:ext>
            </a:extLst>
          </p:cNvPr>
          <p:cNvSpPr>
            <a:spLocks noGrp="1"/>
          </p:cNvSpPr>
          <p:nvPr>
            <p:ph type="title"/>
          </p:nvPr>
        </p:nvSpPr>
        <p:spPr/>
        <p:txBody>
          <a:bodyPr/>
          <a:lstStyle/>
          <a:p>
            <a:r>
              <a:rPr lang="en-US" dirty="0"/>
              <a:t>Analysis template</a:t>
            </a:r>
          </a:p>
        </p:txBody>
      </p:sp>
      <p:sp>
        <p:nvSpPr>
          <p:cNvPr id="4" name="Espace réservé de la date 3">
            <a:extLst>
              <a:ext uri="{FF2B5EF4-FFF2-40B4-BE49-F238E27FC236}">
                <a16:creationId xmlns:a16="http://schemas.microsoft.com/office/drawing/2014/main" id="{A197DA3E-C3B1-49AF-9D14-3574F39CA07A}"/>
              </a:ext>
            </a:extLst>
          </p:cNvPr>
          <p:cNvSpPr>
            <a:spLocks noGrp="1"/>
          </p:cNvSpPr>
          <p:nvPr>
            <p:ph type="dt" sz="half" idx="10"/>
          </p:nvPr>
        </p:nvSpPr>
        <p:spPr/>
        <p:txBody>
          <a:bodyPr/>
          <a:lstStyle/>
          <a:p>
            <a:r>
              <a:rPr lang="fr-FR" kern="0"/>
              <a:t>12/09/2019</a:t>
            </a:r>
            <a:endParaRPr lang="fr-FR" kern="0" dirty="0"/>
          </a:p>
        </p:txBody>
      </p:sp>
      <p:sp>
        <p:nvSpPr>
          <p:cNvPr id="5" name="Espace réservé du pied de page 4">
            <a:extLst>
              <a:ext uri="{FF2B5EF4-FFF2-40B4-BE49-F238E27FC236}">
                <a16:creationId xmlns:a16="http://schemas.microsoft.com/office/drawing/2014/main" id="{3C1E9AE0-ACF8-4BA9-9E1C-0244BB645B8F}"/>
              </a:ext>
            </a:extLst>
          </p:cNvPr>
          <p:cNvSpPr>
            <a:spLocks noGrp="1"/>
          </p:cNvSpPr>
          <p:nvPr>
            <p:ph type="ftr" sz="quarter" idx="11"/>
          </p:nvPr>
        </p:nvSpPr>
        <p:spPr/>
        <p:txBody>
          <a:bodyPr/>
          <a:lstStyle/>
          <a:p>
            <a:r>
              <a:rPr lang="fr-FR" kern="0"/>
              <a:t>ACEA Tyre Performance Study</a:t>
            </a:r>
            <a:endParaRPr lang="fr-FR" kern="0" dirty="0"/>
          </a:p>
        </p:txBody>
      </p:sp>
    </p:spTree>
    <p:extLst>
      <p:ext uri="{BB962C8B-B14F-4D97-AF65-F5344CB8AC3E}">
        <p14:creationId xmlns:p14="http://schemas.microsoft.com/office/powerpoint/2010/main" val="353363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678264B-D682-41EF-B30F-B27C8C285F95}"/>
              </a:ext>
            </a:extLst>
          </p:cNvPr>
          <p:cNvSpPr>
            <a:spLocks noGrp="1"/>
          </p:cNvSpPr>
          <p:nvPr>
            <p:ph idx="1"/>
          </p:nvPr>
        </p:nvSpPr>
        <p:spPr>
          <a:xfrm>
            <a:off x="431371" y="1412776"/>
            <a:ext cx="11329259" cy="5040560"/>
          </a:xfrm>
        </p:spPr>
        <p:txBody>
          <a:bodyPr>
            <a:normAutofit fontScale="92500" lnSpcReduction="10000"/>
          </a:bodyPr>
          <a:lstStyle/>
          <a:p>
            <a:r>
              <a:rPr lang="en-US" sz="1400" dirty="0"/>
              <a:t>Framework</a:t>
            </a:r>
          </a:p>
          <a:p>
            <a:pPr lvl="1"/>
            <a:r>
              <a:rPr lang="en-US" sz="1200" dirty="0"/>
              <a:t>This paper presents a study where noise and rolling resistance properties of </a:t>
            </a:r>
            <a:r>
              <a:rPr lang="en-US" sz="1200" dirty="0" err="1"/>
              <a:t>tyres</a:t>
            </a:r>
            <a:r>
              <a:rPr lang="en-US" sz="1200" dirty="0"/>
              <a:t> for winter conditions are compared to summer and all-season </a:t>
            </a:r>
            <a:r>
              <a:rPr lang="en-US" sz="1200" dirty="0" err="1"/>
              <a:t>tyres</a:t>
            </a:r>
            <a:endParaRPr lang="en-US" sz="1200" dirty="0"/>
          </a:p>
          <a:p>
            <a:pPr lvl="1"/>
            <a:r>
              <a:rPr lang="en-US" sz="1200" dirty="0"/>
              <a:t>3 Studies : first in 1995 to 2000, a second in 2011 to 2012 and the last in 2015 to 2016</a:t>
            </a:r>
          </a:p>
          <a:p>
            <a:r>
              <a:rPr lang="en-US" sz="1400" dirty="0"/>
              <a:t>Settings</a:t>
            </a:r>
          </a:p>
          <a:p>
            <a:pPr lvl="1" algn="just"/>
            <a:r>
              <a:rPr lang="en-US" sz="1200" dirty="0"/>
              <a:t>All measurements results have been normalized to a reference air temperature of 10°C in order to minimize that varying temperatures during the measurements affect the results</a:t>
            </a:r>
          </a:p>
          <a:p>
            <a:pPr lvl="1" algn="just"/>
            <a:r>
              <a:rPr lang="en-US" sz="1200" dirty="0"/>
              <a:t>A measurements correction was applied for noise according to ISO/DTS 13 471-1</a:t>
            </a:r>
          </a:p>
          <a:p>
            <a:r>
              <a:rPr lang="en-US" sz="1400" dirty="0"/>
              <a:t>Vehicle type</a:t>
            </a:r>
          </a:p>
          <a:p>
            <a:pPr lvl="1"/>
            <a:r>
              <a:rPr lang="en-US" sz="1200" dirty="0"/>
              <a:t>No vehicle. Use a trailer</a:t>
            </a:r>
          </a:p>
          <a:p>
            <a:r>
              <a:rPr lang="en-US" sz="1400" dirty="0" err="1"/>
              <a:t>Tyre</a:t>
            </a:r>
            <a:r>
              <a:rPr lang="en-US" sz="1400" dirty="0"/>
              <a:t> types, sizes and dimensions</a:t>
            </a:r>
          </a:p>
          <a:p>
            <a:pPr lvl="1"/>
            <a:r>
              <a:rPr lang="en-US" sz="1200" dirty="0"/>
              <a:t>Approximatively 50 car </a:t>
            </a:r>
            <a:r>
              <a:rPr lang="en-US" sz="1200" dirty="0" err="1"/>
              <a:t>tyres</a:t>
            </a:r>
            <a:r>
              <a:rPr lang="en-US" sz="1200" dirty="0"/>
              <a:t> have been measured with a trailer method</a:t>
            </a:r>
          </a:p>
          <a:p>
            <a:pPr lvl="1"/>
            <a:r>
              <a:rPr lang="en-US" sz="1200" dirty="0"/>
              <a:t>The winter </a:t>
            </a:r>
            <a:r>
              <a:rPr lang="en-US" sz="1200" dirty="0" err="1"/>
              <a:t>tyres</a:t>
            </a:r>
            <a:r>
              <a:rPr lang="en-US" sz="1200" dirty="0"/>
              <a:t> include types optimized for central European climate, </a:t>
            </a:r>
            <a:r>
              <a:rPr lang="en-US" sz="1200" dirty="0" err="1"/>
              <a:t>tyres</a:t>
            </a:r>
            <a:r>
              <a:rPr lang="en-US" sz="1200" dirty="0"/>
              <a:t> optimized for Nordic climate and </a:t>
            </a:r>
            <a:r>
              <a:rPr lang="en-US" sz="1200" dirty="0" err="1"/>
              <a:t>tyres</a:t>
            </a:r>
            <a:r>
              <a:rPr lang="en-US" sz="1200" dirty="0"/>
              <a:t> with studs</a:t>
            </a:r>
          </a:p>
          <a:p>
            <a:pPr lvl="1"/>
            <a:r>
              <a:rPr lang="en-US" sz="1200" dirty="0"/>
              <a:t>There is a special winter </a:t>
            </a:r>
            <a:r>
              <a:rPr lang="en-US" sz="1200" dirty="0" err="1"/>
              <a:t>tyre</a:t>
            </a:r>
            <a:r>
              <a:rPr lang="en-US" sz="1200" dirty="0"/>
              <a:t> design which is essentially optimized for northern climates but having </a:t>
            </a:r>
            <a:r>
              <a:rPr lang="en-US" sz="1200" dirty="0" err="1"/>
              <a:t>silicium</a:t>
            </a:r>
            <a:r>
              <a:rPr lang="en-US" sz="1200" dirty="0"/>
              <a:t> carbide granules evenly mixed into the rubber compound of the </a:t>
            </a:r>
            <a:r>
              <a:rPr lang="en-US" sz="1200" dirty="0" err="1"/>
              <a:t>tyres</a:t>
            </a:r>
            <a:r>
              <a:rPr lang="en-US" sz="1200" dirty="0"/>
              <a:t> tread</a:t>
            </a:r>
          </a:p>
          <a:p>
            <a:pPr lvl="1"/>
            <a:r>
              <a:rPr lang="en-US" sz="1200" dirty="0"/>
              <a:t>Use a SRTT : Standard Reference Test </a:t>
            </a:r>
            <a:r>
              <a:rPr lang="en-US" sz="1200" dirty="0" err="1"/>
              <a:t>Tyre</a:t>
            </a:r>
            <a:r>
              <a:rPr lang="en-US" sz="1200" dirty="0"/>
              <a:t> according to ASTM 2493:14</a:t>
            </a:r>
          </a:p>
          <a:p>
            <a:pPr lvl="1"/>
            <a:r>
              <a:rPr lang="en-US" sz="1200" dirty="0"/>
              <a:t>Use </a:t>
            </a:r>
            <a:r>
              <a:rPr lang="en-US" sz="1200" dirty="0" err="1"/>
              <a:t>tyres</a:t>
            </a:r>
            <a:r>
              <a:rPr lang="en-US" sz="1200" dirty="0"/>
              <a:t> in new condition and in used condition</a:t>
            </a:r>
          </a:p>
          <a:p>
            <a:pPr lvl="1"/>
            <a:r>
              <a:rPr lang="en-US" sz="1200" dirty="0" err="1"/>
              <a:t>Tyres</a:t>
            </a:r>
            <a:r>
              <a:rPr lang="en-US" sz="1200" dirty="0"/>
              <a:t> were loaded essentially in accordance with ECE regulation R117 (406kg for noise, 408kg for rolling resistance)</a:t>
            </a:r>
          </a:p>
          <a:p>
            <a:pPr lvl="1"/>
            <a:r>
              <a:rPr lang="en-US" sz="1200" dirty="0"/>
              <a:t>Inflation pressure was adjusted in accordance with the specifications in ECE R117 : fixed 180kPa in cold condition for noise, regulated 200kPa for rolling resistance</a:t>
            </a:r>
          </a:p>
          <a:p>
            <a:r>
              <a:rPr lang="en-US" sz="1400" dirty="0"/>
              <a:t>Tracks</a:t>
            </a:r>
          </a:p>
          <a:p>
            <a:pPr lvl="1"/>
            <a:r>
              <a:rPr lang="en-US" sz="1200" dirty="0"/>
              <a:t>All measurements made on two road surfaces : SMA 8 (the surface texture was characterized according to ISO 13 473-1) and DAC 16 (its texture appeared to be similar to the SMA 16)</a:t>
            </a:r>
          </a:p>
          <a:p>
            <a:r>
              <a:rPr lang="en-US" sz="1400" dirty="0"/>
              <a:t>Test methods are describe precisely</a:t>
            </a:r>
          </a:p>
          <a:p>
            <a:pPr lvl="1"/>
            <a:r>
              <a:rPr lang="en-US" sz="1200" dirty="0"/>
              <a:t>For noise : using a dedicated CPX trailer, according to the procedure given in ISO/FDIS 11 819-2. With 3 speeds : 30, 50 and 80km/h an minimum 2 runs</a:t>
            </a:r>
          </a:p>
          <a:p>
            <a:pPr lvl="1"/>
            <a:r>
              <a:rPr lang="en-US" sz="1200" dirty="0"/>
              <a:t>For Rolling resistance : measurements were performed with the trailer owned and operate by the Technical University of Gdansk (TUG). With 2 speeds 50 and 80km/h</a:t>
            </a:r>
          </a:p>
        </p:txBody>
      </p:sp>
      <p:sp>
        <p:nvSpPr>
          <p:cNvPr id="3" name="Titre 2">
            <a:extLst>
              <a:ext uri="{FF2B5EF4-FFF2-40B4-BE49-F238E27FC236}">
                <a16:creationId xmlns:a16="http://schemas.microsoft.com/office/drawing/2014/main" id="{DA74583F-6DCF-45C0-B162-F8DB7E150EFF}"/>
              </a:ext>
            </a:extLst>
          </p:cNvPr>
          <p:cNvSpPr>
            <a:spLocks noGrp="1"/>
          </p:cNvSpPr>
          <p:nvPr>
            <p:ph type="title"/>
          </p:nvPr>
        </p:nvSpPr>
        <p:spPr/>
        <p:txBody>
          <a:bodyPr/>
          <a:lstStyle/>
          <a:p>
            <a:r>
              <a:rPr lang="en-US" dirty="0"/>
              <a:t>Inter-noise HAMBURG (2016)</a:t>
            </a:r>
          </a:p>
        </p:txBody>
      </p:sp>
      <p:sp>
        <p:nvSpPr>
          <p:cNvPr id="4" name="Espace réservé de la date 3">
            <a:extLst>
              <a:ext uri="{FF2B5EF4-FFF2-40B4-BE49-F238E27FC236}">
                <a16:creationId xmlns:a16="http://schemas.microsoft.com/office/drawing/2014/main" id="{A197DA3E-C3B1-49AF-9D14-3574F39CA07A}"/>
              </a:ext>
            </a:extLst>
          </p:cNvPr>
          <p:cNvSpPr>
            <a:spLocks noGrp="1"/>
          </p:cNvSpPr>
          <p:nvPr>
            <p:ph type="dt" sz="half" idx="10"/>
          </p:nvPr>
        </p:nvSpPr>
        <p:spPr/>
        <p:txBody>
          <a:bodyPr/>
          <a:lstStyle/>
          <a:p>
            <a:r>
              <a:rPr lang="fr-FR" kern="0"/>
              <a:t>12/09/2019</a:t>
            </a:r>
            <a:endParaRPr lang="fr-FR" kern="0" dirty="0"/>
          </a:p>
        </p:txBody>
      </p:sp>
      <p:sp>
        <p:nvSpPr>
          <p:cNvPr id="5" name="Espace réservé du pied de page 4">
            <a:extLst>
              <a:ext uri="{FF2B5EF4-FFF2-40B4-BE49-F238E27FC236}">
                <a16:creationId xmlns:a16="http://schemas.microsoft.com/office/drawing/2014/main" id="{3C1E9AE0-ACF8-4BA9-9E1C-0244BB645B8F}"/>
              </a:ext>
            </a:extLst>
          </p:cNvPr>
          <p:cNvSpPr>
            <a:spLocks noGrp="1"/>
          </p:cNvSpPr>
          <p:nvPr>
            <p:ph type="ftr" sz="quarter" idx="11"/>
          </p:nvPr>
        </p:nvSpPr>
        <p:spPr/>
        <p:txBody>
          <a:bodyPr/>
          <a:lstStyle/>
          <a:p>
            <a:r>
              <a:rPr lang="fr-FR" kern="0"/>
              <a:t>ACEA Tyre Performance Study</a:t>
            </a:r>
            <a:endParaRPr lang="fr-FR" kern="0" dirty="0"/>
          </a:p>
        </p:txBody>
      </p:sp>
    </p:spTree>
    <p:extLst>
      <p:ext uri="{BB962C8B-B14F-4D97-AF65-F5344CB8AC3E}">
        <p14:creationId xmlns:p14="http://schemas.microsoft.com/office/powerpoint/2010/main" val="185401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678264B-D682-41EF-B30F-B27C8C285F95}"/>
              </a:ext>
            </a:extLst>
          </p:cNvPr>
          <p:cNvSpPr>
            <a:spLocks noGrp="1"/>
          </p:cNvSpPr>
          <p:nvPr>
            <p:ph idx="1"/>
          </p:nvPr>
        </p:nvSpPr>
        <p:spPr>
          <a:xfrm>
            <a:off x="431371" y="1412776"/>
            <a:ext cx="11329259" cy="5040560"/>
          </a:xfrm>
        </p:spPr>
        <p:txBody>
          <a:bodyPr>
            <a:normAutofit/>
          </a:bodyPr>
          <a:lstStyle/>
          <a:p>
            <a:r>
              <a:rPr lang="en-US" sz="1400" dirty="0"/>
              <a:t>Framework</a:t>
            </a:r>
          </a:p>
          <a:p>
            <a:pPr lvl="1"/>
            <a:r>
              <a:rPr lang="en-US" sz="1200" dirty="0"/>
              <a:t>This study investigates mathematical models based on physical understanding and literature reviews of </a:t>
            </a:r>
            <a:r>
              <a:rPr lang="en-US" sz="1200" dirty="0" err="1"/>
              <a:t>tyre</a:t>
            </a:r>
            <a:r>
              <a:rPr lang="en-US" sz="1200" dirty="0"/>
              <a:t> rolling resistance phenomena</a:t>
            </a:r>
          </a:p>
          <a:p>
            <a:pPr lvl="1"/>
            <a:r>
              <a:rPr lang="en-US" sz="1200" dirty="0"/>
              <a:t>The work aims to develop a </a:t>
            </a:r>
            <a:r>
              <a:rPr lang="en-US" sz="1200" dirty="0" err="1"/>
              <a:t>tyre</a:t>
            </a:r>
            <a:r>
              <a:rPr lang="en-US" sz="1200" dirty="0"/>
              <a:t> model that explains the influence of </a:t>
            </a:r>
            <a:r>
              <a:rPr lang="en-US" sz="1200" dirty="0" err="1"/>
              <a:t>tyre</a:t>
            </a:r>
            <a:r>
              <a:rPr lang="en-US" sz="1200" dirty="0"/>
              <a:t> inflation pressure, </a:t>
            </a:r>
            <a:r>
              <a:rPr lang="en-US" sz="1200" dirty="0" err="1"/>
              <a:t>tyre</a:t>
            </a:r>
            <a:r>
              <a:rPr lang="en-US" sz="1200" dirty="0"/>
              <a:t> size, velocity and normal load on the rolling resistance coefficient</a:t>
            </a:r>
          </a:p>
          <a:p>
            <a:r>
              <a:rPr lang="en-US" sz="1400" dirty="0"/>
              <a:t>Settings</a:t>
            </a:r>
          </a:p>
          <a:p>
            <a:pPr lvl="1" algn="just"/>
            <a:r>
              <a:rPr lang="en-US" sz="1200" dirty="0"/>
              <a:t>Some design parameters such as </a:t>
            </a:r>
            <a:r>
              <a:rPr lang="en-US" sz="1200" dirty="0" err="1"/>
              <a:t>tyre</a:t>
            </a:r>
            <a:r>
              <a:rPr lang="en-US" sz="1200" dirty="0"/>
              <a:t> material, tread pattern, road types and temperature are not considered</a:t>
            </a:r>
          </a:p>
          <a:p>
            <a:pPr lvl="1" algn="just"/>
            <a:r>
              <a:rPr lang="en-US" sz="1200" dirty="0"/>
              <a:t>The </a:t>
            </a:r>
            <a:r>
              <a:rPr lang="en-US" sz="1200" dirty="0" err="1"/>
              <a:t>tyre</a:t>
            </a:r>
            <a:r>
              <a:rPr lang="en-US" sz="1200" dirty="0"/>
              <a:t> model applies to free rolling cases and does not include any torque application to wheels or longitudinal slip</a:t>
            </a:r>
          </a:p>
          <a:p>
            <a:pPr lvl="1" algn="just"/>
            <a:r>
              <a:rPr lang="en-US" sz="1200" dirty="0"/>
              <a:t>There are many assumptions such as :</a:t>
            </a:r>
          </a:p>
          <a:p>
            <a:pPr lvl="2" algn="just"/>
            <a:r>
              <a:rPr lang="en-US" sz="1000" dirty="0"/>
              <a:t>Contact patch shape is assumed to be perfect rectangle</a:t>
            </a:r>
          </a:p>
          <a:p>
            <a:pPr lvl="2" algn="just"/>
            <a:r>
              <a:rPr lang="en-US" sz="1000" dirty="0"/>
              <a:t>Inflation pressure doesn’t change with deflection</a:t>
            </a:r>
          </a:p>
          <a:p>
            <a:pPr lvl="2" algn="just"/>
            <a:r>
              <a:rPr lang="en-US" sz="1000" dirty="0" err="1"/>
              <a:t>Tyre</a:t>
            </a:r>
            <a:r>
              <a:rPr lang="en-US" sz="1000" dirty="0"/>
              <a:t> material and tread pattern are kept constant</a:t>
            </a:r>
          </a:p>
          <a:p>
            <a:pPr lvl="2" algn="just"/>
            <a:r>
              <a:rPr lang="en-US" sz="1000" dirty="0"/>
              <a:t>Road type is fixed to hard, dry and flat surface</a:t>
            </a:r>
          </a:p>
          <a:p>
            <a:pPr lvl="1" algn="just"/>
            <a:r>
              <a:rPr lang="en-US" sz="1200" dirty="0"/>
              <a:t>Most of the </a:t>
            </a:r>
            <a:r>
              <a:rPr lang="en-US" sz="1200" dirty="0" err="1"/>
              <a:t>tyre</a:t>
            </a:r>
            <a:r>
              <a:rPr lang="en-US" sz="1200" dirty="0"/>
              <a:t> information has been taken from various research papers and correspondingly, most constants used have been obtained thereof</a:t>
            </a:r>
          </a:p>
          <a:p>
            <a:r>
              <a:rPr lang="en-US" sz="1400" dirty="0"/>
              <a:t>Vehicle type</a:t>
            </a:r>
          </a:p>
          <a:p>
            <a:pPr lvl="1"/>
            <a:r>
              <a:rPr lang="en-US" sz="1200" dirty="0"/>
              <a:t>No vehicle used in this study</a:t>
            </a:r>
          </a:p>
          <a:p>
            <a:r>
              <a:rPr lang="en-US" sz="1400" dirty="0" err="1"/>
              <a:t>Tyre</a:t>
            </a:r>
            <a:r>
              <a:rPr lang="en-US" sz="1400" dirty="0"/>
              <a:t> types, sizes and dimensions</a:t>
            </a:r>
          </a:p>
          <a:p>
            <a:pPr lvl="1"/>
            <a:r>
              <a:rPr lang="en-US" sz="1200" dirty="0"/>
              <a:t>No specifics </a:t>
            </a:r>
            <a:r>
              <a:rPr lang="en-US" sz="1200" dirty="0" err="1"/>
              <a:t>tyres</a:t>
            </a:r>
            <a:r>
              <a:rPr lang="en-US" sz="1200" dirty="0"/>
              <a:t> types, sizes and dimensions used in this study</a:t>
            </a:r>
          </a:p>
          <a:p>
            <a:r>
              <a:rPr lang="en-US" sz="1400" dirty="0"/>
              <a:t>Tracks</a:t>
            </a:r>
          </a:p>
          <a:p>
            <a:pPr lvl="1"/>
            <a:r>
              <a:rPr lang="en-US" sz="1200" dirty="0"/>
              <a:t>No tracks used in this study</a:t>
            </a:r>
          </a:p>
          <a:p>
            <a:r>
              <a:rPr lang="en-US" sz="1400" dirty="0"/>
              <a:t>The results are describe for 4 parameters which influence on the rolling resistance</a:t>
            </a:r>
          </a:p>
          <a:p>
            <a:pPr lvl="1"/>
            <a:endParaRPr lang="en-US" sz="1200" dirty="0"/>
          </a:p>
        </p:txBody>
      </p:sp>
      <p:sp>
        <p:nvSpPr>
          <p:cNvPr id="3" name="Titre 2">
            <a:extLst>
              <a:ext uri="{FF2B5EF4-FFF2-40B4-BE49-F238E27FC236}">
                <a16:creationId xmlns:a16="http://schemas.microsoft.com/office/drawing/2014/main" id="{DA74583F-6DCF-45C0-B162-F8DB7E150EFF}"/>
              </a:ext>
            </a:extLst>
          </p:cNvPr>
          <p:cNvSpPr>
            <a:spLocks noGrp="1"/>
          </p:cNvSpPr>
          <p:nvPr>
            <p:ph type="title"/>
          </p:nvPr>
        </p:nvSpPr>
        <p:spPr/>
        <p:txBody>
          <a:bodyPr/>
          <a:lstStyle/>
          <a:p>
            <a:r>
              <a:rPr lang="en-US" dirty="0"/>
              <a:t>Thesis Report </a:t>
            </a:r>
            <a:r>
              <a:rPr lang="en-US" dirty="0" err="1"/>
              <a:t>Tyre</a:t>
            </a:r>
            <a:r>
              <a:rPr lang="en-US" dirty="0"/>
              <a:t> Modelling For RR (2014)</a:t>
            </a:r>
          </a:p>
        </p:txBody>
      </p:sp>
      <p:sp>
        <p:nvSpPr>
          <p:cNvPr id="4" name="Espace réservé de la date 3">
            <a:extLst>
              <a:ext uri="{FF2B5EF4-FFF2-40B4-BE49-F238E27FC236}">
                <a16:creationId xmlns:a16="http://schemas.microsoft.com/office/drawing/2014/main" id="{A197DA3E-C3B1-49AF-9D14-3574F39CA07A}"/>
              </a:ext>
            </a:extLst>
          </p:cNvPr>
          <p:cNvSpPr>
            <a:spLocks noGrp="1"/>
          </p:cNvSpPr>
          <p:nvPr>
            <p:ph type="dt" sz="half" idx="10"/>
          </p:nvPr>
        </p:nvSpPr>
        <p:spPr/>
        <p:txBody>
          <a:bodyPr/>
          <a:lstStyle/>
          <a:p>
            <a:r>
              <a:rPr lang="fr-FR" kern="0"/>
              <a:t>12/09/2019</a:t>
            </a:r>
            <a:endParaRPr lang="fr-FR" kern="0" dirty="0"/>
          </a:p>
        </p:txBody>
      </p:sp>
      <p:sp>
        <p:nvSpPr>
          <p:cNvPr id="5" name="Espace réservé du pied de page 4">
            <a:extLst>
              <a:ext uri="{FF2B5EF4-FFF2-40B4-BE49-F238E27FC236}">
                <a16:creationId xmlns:a16="http://schemas.microsoft.com/office/drawing/2014/main" id="{3C1E9AE0-ACF8-4BA9-9E1C-0244BB645B8F}"/>
              </a:ext>
            </a:extLst>
          </p:cNvPr>
          <p:cNvSpPr>
            <a:spLocks noGrp="1"/>
          </p:cNvSpPr>
          <p:nvPr>
            <p:ph type="ftr" sz="quarter" idx="11"/>
          </p:nvPr>
        </p:nvSpPr>
        <p:spPr/>
        <p:txBody>
          <a:bodyPr/>
          <a:lstStyle/>
          <a:p>
            <a:r>
              <a:rPr lang="fr-FR" kern="0"/>
              <a:t>ACEA Tyre Performance Study</a:t>
            </a:r>
            <a:endParaRPr lang="fr-FR" kern="0" dirty="0"/>
          </a:p>
        </p:txBody>
      </p:sp>
    </p:spTree>
    <p:extLst>
      <p:ext uri="{BB962C8B-B14F-4D97-AF65-F5344CB8AC3E}">
        <p14:creationId xmlns:p14="http://schemas.microsoft.com/office/powerpoint/2010/main" val="19922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C74CA0D-5287-4F1A-AE97-D0C9C1FF899F}"/>
              </a:ext>
            </a:extLst>
          </p:cNvPr>
          <p:cNvSpPr>
            <a:spLocks noGrp="1"/>
          </p:cNvSpPr>
          <p:nvPr>
            <p:ph type="title"/>
          </p:nvPr>
        </p:nvSpPr>
        <p:spPr/>
        <p:txBody>
          <a:bodyPr/>
          <a:lstStyle/>
          <a:p>
            <a:r>
              <a:rPr lang="fr-FR" dirty="0"/>
              <a:t>APPENDIX 2 – </a:t>
            </a:r>
            <a:r>
              <a:rPr lang="fr-FR" dirty="0" err="1"/>
              <a:t>Statistical</a:t>
            </a:r>
            <a:r>
              <a:rPr lang="fr-FR" dirty="0"/>
              <a:t> </a:t>
            </a:r>
            <a:r>
              <a:rPr lang="fr-FR" dirty="0" err="1"/>
              <a:t>Analysis</a:t>
            </a:r>
            <a:endParaRPr lang="fr-FR" dirty="0"/>
          </a:p>
        </p:txBody>
      </p:sp>
      <p:sp>
        <p:nvSpPr>
          <p:cNvPr id="4" name="Espace réservé de la date 3">
            <a:extLst>
              <a:ext uri="{FF2B5EF4-FFF2-40B4-BE49-F238E27FC236}">
                <a16:creationId xmlns:a16="http://schemas.microsoft.com/office/drawing/2014/main" id="{CCC1C012-45AB-45D1-9F7B-5BAEF04BE330}"/>
              </a:ext>
            </a:extLst>
          </p:cNvPr>
          <p:cNvSpPr>
            <a:spLocks noGrp="1"/>
          </p:cNvSpPr>
          <p:nvPr>
            <p:ph type="dt" sz="half" idx="10"/>
          </p:nvPr>
        </p:nvSpPr>
        <p:spPr/>
        <p:txBody>
          <a:bodyPr/>
          <a:lstStyle/>
          <a:p>
            <a:r>
              <a:rPr lang="fr-FR" kern="0"/>
              <a:t>12/09/2019</a:t>
            </a:r>
            <a:endParaRPr lang="fr-FR" kern="0" dirty="0"/>
          </a:p>
        </p:txBody>
      </p:sp>
      <p:sp>
        <p:nvSpPr>
          <p:cNvPr id="5" name="Espace réservé du pied de page 4">
            <a:extLst>
              <a:ext uri="{FF2B5EF4-FFF2-40B4-BE49-F238E27FC236}">
                <a16:creationId xmlns:a16="http://schemas.microsoft.com/office/drawing/2014/main" id="{56450DD9-7AC1-49B3-8319-C4829140644E}"/>
              </a:ext>
            </a:extLst>
          </p:cNvPr>
          <p:cNvSpPr>
            <a:spLocks noGrp="1"/>
          </p:cNvSpPr>
          <p:nvPr>
            <p:ph type="ftr" sz="quarter" idx="11"/>
          </p:nvPr>
        </p:nvSpPr>
        <p:spPr/>
        <p:txBody>
          <a:bodyPr/>
          <a:lstStyle/>
          <a:p>
            <a:r>
              <a:rPr lang="en-GB" kern="0"/>
              <a:t>ACEA Tyre Performance Study</a:t>
            </a:r>
            <a:endParaRPr lang="fr-FR" kern="0" dirty="0"/>
          </a:p>
        </p:txBody>
      </p:sp>
    </p:spTree>
    <p:extLst>
      <p:ext uri="{BB962C8B-B14F-4D97-AF65-F5344CB8AC3E}">
        <p14:creationId xmlns:p14="http://schemas.microsoft.com/office/powerpoint/2010/main" val="7783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a:t>Representing Rolling Sound (1/6)</a:t>
            </a:r>
            <a:endParaRPr lang="fr-FR" dirty="0"/>
          </a:p>
        </p:txBody>
      </p:sp>
      <p:pic>
        <p:nvPicPr>
          <p:cNvPr id="11" name="Image 10">
            <a:extLst>
              <a:ext uri="{FF2B5EF4-FFF2-40B4-BE49-F238E27FC236}">
                <a16:creationId xmlns:a16="http://schemas.microsoft.com/office/drawing/2014/main" id="{0306D17D-8446-4F95-9703-FF5CC249246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2841" y="72008"/>
            <a:ext cx="2622799" cy="404664"/>
          </a:xfrm>
          <a:prstGeom prst="rect">
            <a:avLst/>
          </a:prstGeom>
        </p:spPr>
      </p:pic>
      <p:pic>
        <p:nvPicPr>
          <p:cNvPr id="2" name="Image 1">
            <a:extLst>
              <a:ext uri="{FF2B5EF4-FFF2-40B4-BE49-F238E27FC236}">
                <a16:creationId xmlns:a16="http://schemas.microsoft.com/office/drawing/2014/main" id="{5AB42B76-06D8-4A10-8853-D8B9E0D2DFA7}"/>
              </a:ext>
            </a:extLst>
          </p:cNvPr>
          <p:cNvPicPr>
            <a:picLocks noChangeAspect="1"/>
          </p:cNvPicPr>
          <p:nvPr/>
        </p:nvPicPr>
        <p:blipFill rotWithShape="1">
          <a:blip r:embed="rId4" cstate="email">
            <a:grayscl/>
            <a:extLst>
              <a:ext uri="{28A0092B-C50C-407E-A947-70E740481C1C}">
                <a14:useLocalDpi xmlns:a14="http://schemas.microsoft.com/office/drawing/2010/main"/>
              </a:ext>
            </a:extLst>
          </a:blip>
          <a:srcRect/>
          <a:stretch/>
        </p:blipFill>
        <p:spPr>
          <a:xfrm>
            <a:off x="471000" y="1729465"/>
            <a:ext cx="5543945" cy="4084535"/>
          </a:xfrm>
          <a:prstGeom prst="rect">
            <a:avLst/>
          </a:prstGeom>
        </p:spPr>
      </p:pic>
      <p:sp>
        <p:nvSpPr>
          <p:cNvPr id="12" name="ZoneTexte 11">
            <a:extLst>
              <a:ext uri="{FF2B5EF4-FFF2-40B4-BE49-F238E27FC236}">
                <a16:creationId xmlns:a16="http://schemas.microsoft.com/office/drawing/2014/main" id="{2250672F-C05F-4D59-B77B-2B8A0E897ED4}"/>
              </a:ext>
            </a:extLst>
          </p:cNvPr>
          <p:cNvSpPr txBox="1"/>
          <p:nvPr/>
        </p:nvSpPr>
        <p:spPr>
          <a:xfrm>
            <a:off x="279256" y="1199545"/>
            <a:ext cx="7166744" cy="400110"/>
          </a:xfrm>
          <a:prstGeom prst="rect">
            <a:avLst/>
          </a:prstGeom>
          <a:noFill/>
        </p:spPr>
        <p:txBody>
          <a:bodyPr wrap="square" rtlCol="0">
            <a:spAutoFit/>
          </a:bodyPr>
          <a:lstStyle/>
          <a:p>
            <a:r>
              <a:rPr lang="en-US" sz="2000" dirty="0">
                <a:solidFill>
                  <a:schemeClr val="tx1">
                    <a:lumMod val="50000"/>
                    <a:lumOff val="50000"/>
                  </a:schemeClr>
                </a:solidFill>
                <a:latin typeface="Century Gothic" pitchFamily="34" charset="0"/>
                <a:cs typeface="Arial" pitchFamily="34" charset="0"/>
              </a:rPr>
              <a:t>Representation of Noise and R117_80 vs Axis 1 Safety</a:t>
            </a:r>
          </a:p>
        </p:txBody>
      </p:sp>
      <p:sp>
        <p:nvSpPr>
          <p:cNvPr id="17" name="ZoneTexte 16">
            <a:extLst>
              <a:ext uri="{FF2B5EF4-FFF2-40B4-BE49-F238E27FC236}">
                <a16:creationId xmlns:a16="http://schemas.microsoft.com/office/drawing/2014/main" id="{2211D7C3-33EC-4F39-BEFB-476EEDD3D389}"/>
              </a:ext>
            </a:extLst>
          </p:cNvPr>
          <p:cNvSpPr txBox="1"/>
          <p:nvPr/>
        </p:nvSpPr>
        <p:spPr>
          <a:xfrm>
            <a:off x="1952506" y="5800624"/>
            <a:ext cx="2616988" cy="446276"/>
          </a:xfrm>
          <a:prstGeom prst="rect">
            <a:avLst/>
          </a:prstGeom>
          <a:noFill/>
        </p:spPr>
        <p:txBody>
          <a:bodyPr wrap="square" rtlCol="0">
            <a:spAutoFit/>
          </a:bodyPr>
          <a:lstStyle/>
          <a:p>
            <a:pPr algn="ctr"/>
            <a:r>
              <a:rPr lang="fr-FR" sz="2300" dirty="0">
                <a:solidFill>
                  <a:schemeClr val="tx1">
                    <a:lumMod val="50000"/>
                    <a:lumOff val="50000"/>
                  </a:schemeClr>
                </a:solidFill>
                <a:latin typeface="Century Gothic" pitchFamily="34" charset="0"/>
                <a:cs typeface="Arial" pitchFamily="34" charset="0"/>
              </a:rPr>
              <a:t>Axis 1 </a:t>
            </a:r>
            <a:r>
              <a:rPr lang="fr-FR" sz="2300" dirty="0" err="1">
                <a:solidFill>
                  <a:schemeClr val="tx1">
                    <a:lumMod val="50000"/>
                    <a:lumOff val="50000"/>
                  </a:schemeClr>
                </a:solidFill>
                <a:latin typeface="Century Gothic" pitchFamily="34" charset="0"/>
                <a:cs typeface="Arial" pitchFamily="34" charset="0"/>
              </a:rPr>
              <a:t>Safety</a:t>
            </a:r>
            <a:endParaRPr lang="fr-FR" sz="2300" dirty="0">
              <a:solidFill>
                <a:schemeClr val="tx1">
                  <a:lumMod val="50000"/>
                  <a:lumOff val="50000"/>
                </a:schemeClr>
              </a:solidFill>
              <a:latin typeface="Century Gothic" pitchFamily="34" charset="0"/>
              <a:cs typeface="Arial" pitchFamily="34" charset="0"/>
            </a:endParaRPr>
          </a:p>
        </p:txBody>
      </p:sp>
      <p:sp>
        <p:nvSpPr>
          <p:cNvPr id="19" name="ZoneTexte 18">
            <a:extLst>
              <a:ext uri="{FF2B5EF4-FFF2-40B4-BE49-F238E27FC236}">
                <a16:creationId xmlns:a16="http://schemas.microsoft.com/office/drawing/2014/main" id="{FF85D0F9-7331-4E1C-9F11-3C4885299367}"/>
              </a:ext>
            </a:extLst>
          </p:cNvPr>
          <p:cNvSpPr txBox="1"/>
          <p:nvPr/>
        </p:nvSpPr>
        <p:spPr>
          <a:xfrm>
            <a:off x="8066410" y="5800624"/>
            <a:ext cx="2616988" cy="446276"/>
          </a:xfrm>
          <a:prstGeom prst="rect">
            <a:avLst/>
          </a:prstGeom>
          <a:noFill/>
        </p:spPr>
        <p:txBody>
          <a:bodyPr wrap="square" rtlCol="0">
            <a:spAutoFit/>
          </a:bodyPr>
          <a:lstStyle/>
          <a:p>
            <a:pPr algn="ctr"/>
            <a:r>
              <a:rPr lang="fr-FR" sz="2300" dirty="0">
                <a:solidFill>
                  <a:schemeClr val="tx1">
                    <a:lumMod val="50000"/>
                    <a:lumOff val="50000"/>
                  </a:schemeClr>
                </a:solidFill>
                <a:latin typeface="Century Gothic" pitchFamily="34" charset="0"/>
                <a:cs typeface="Arial" pitchFamily="34" charset="0"/>
              </a:rPr>
              <a:t>Axis 1 </a:t>
            </a:r>
            <a:r>
              <a:rPr lang="fr-FR" sz="2300" dirty="0" err="1">
                <a:solidFill>
                  <a:schemeClr val="tx1">
                    <a:lumMod val="50000"/>
                    <a:lumOff val="50000"/>
                  </a:schemeClr>
                </a:solidFill>
                <a:latin typeface="Century Gothic" pitchFamily="34" charset="0"/>
                <a:cs typeface="Arial" pitchFamily="34" charset="0"/>
              </a:rPr>
              <a:t>Safety</a:t>
            </a:r>
            <a:endParaRPr lang="fr-FR" sz="2300" dirty="0">
              <a:solidFill>
                <a:schemeClr val="tx1">
                  <a:lumMod val="50000"/>
                  <a:lumOff val="50000"/>
                </a:schemeClr>
              </a:solidFill>
              <a:latin typeface="Century Gothic" pitchFamily="34" charset="0"/>
              <a:cs typeface="Arial" pitchFamily="34" charset="0"/>
            </a:endParaRPr>
          </a:p>
        </p:txBody>
      </p:sp>
      <p:sp>
        <p:nvSpPr>
          <p:cNvPr id="21" name="ZoneTexte 20">
            <a:extLst>
              <a:ext uri="{FF2B5EF4-FFF2-40B4-BE49-F238E27FC236}">
                <a16:creationId xmlns:a16="http://schemas.microsoft.com/office/drawing/2014/main" id="{344B799C-8590-4367-8F89-4AFD98C66E53}"/>
              </a:ext>
            </a:extLst>
          </p:cNvPr>
          <p:cNvSpPr txBox="1"/>
          <p:nvPr/>
        </p:nvSpPr>
        <p:spPr>
          <a:xfrm rot="16200000">
            <a:off x="-1653657" y="3488799"/>
            <a:ext cx="3893036" cy="446276"/>
          </a:xfrm>
          <a:prstGeom prst="rect">
            <a:avLst/>
          </a:prstGeom>
          <a:noFill/>
        </p:spPr>
        <p:txBody>
          <a:bodyPr wrap="square" rtlCol="0">
            <a:spAutoFit/>
          </a:bodyPr>
          <a:lstStyle/>
          <a:p>
            <a:pPr algn="ctr"/>
            <a:r>
              <a:rPr lang="fr-FR" sz="2300" dirty="0">
                <a:solidFill>
                  <a:schemeClr val="tx1">
                    <a:lumMod val="50000"/>
                    <a:lumOff val="50000"/>
                  </a:schemeClr>
                </a:solidFill>
                <a:latin typeface="Century Gothic" pitchFamily="34" charset="0"/>
                <a:cs typeface="Arial" pitchFamily="34" charset="0"/>
              </a:rPr>
              <a:t>Rolling Sound</a:t>
            </a:r>
          </a:p>
        </p:txBody>
      </p:sp>
      <p:sp>
        <p:nvSpPr>
          <p:cNvPr id="22" name="ZoneTexte 21">
            <a:extLst>
              <a:ext uri="{FF2B5EF4-FFF2-40B4-BE49-F238E27FC236}">
                <a16:creationId xmlns:a16="http://schemas.microsoft.com/office/drawing/2014/main" id="{6FC09E0D-BDC5-4A27-8256-E941DEDC12B5}"/>
              </a:ext>
            </a:extLst>
          </p:cNvPr>
          <p:cNvSpPr txBox="1"/>
          <p:nvPr/>
        </p:nvSpPr>
        <p:spPr>
          <a:xfrm rot="16200000">
            <a:off x="4385546" y="3553112"/>
            <a:ext cx="3893036" cy="446276"/>
          </a:xfrm>
          <a:prstGeom prst="rect">
            <a:avLst/>
          </a:prstGeom>
          <a:noFill/>
        </p:spPr>
        <p:txBody>
          <a:bodyPr wrap="square" rtlCol="0">
            <a:spAutoFit/>
          </a:bodyPr>
          <a:lstStyle/>
          <a:p>
            <a:pPr algn="ctr"/>
            <a:r>
              <a:rPr lang="fr-FR" sz="2300" dirty="0">
                <a:solidFill>
                  <a:schemeClr val="tx1">
                    <a:lumMod val="50000"/>
                    <a:lumOff val="50000"/>
                  </a:schemeClr>
                </a:solidFill>
                <a:latin typeface="Century Gothic" pitchFamily="34" charset="0"/>
                <a:cs typeface="Arial" pitchFamily="34" charset="0"/>
              </a:rPr>
              <a:t>R117_80</a:t>
            </a:r>
          </a:p>
        </p:txBody>
      </p:sp>
      <p:sp>
        <p:nvSpPr>
          <p:cNvPr id="5" name="Espace réservé du pied de page 4">
            <a:extLst>
              <a:ext uri="{FF2B5EF4-FFF2-40B4-BE49-F238E27FC236}">
                <a16:creationId xmlns:a16="http://schemas.microsoft.com/office/drawing/2014/main" id="{BE2B0236-B9DF-4CE6-A1CD-EBD1294BAF52}"/>
              </a:ext>
            </a:extLst>
          </p:cNvPr>
          <p:cNvSpPr>
            <a:spLocks noGrp="1"/>
          </p:cNvSpPr>
          <p:nvPr>
            <p:ph type="ftr" sz="quarter" idx="11"/>
          </p:nvPr>
        </p:nvSpPr>
        <p:spPr/>
        <p:txBody>
          <a:bodyPr/>
          <a:lstStyle/>
          <a:p>
            <a:r>
              <a:rPr lang="en-GB" kern="0"/>
              <a:t>ACEA Tyre Performance Study</a:t>
            </a:r>
            <a:endParaRPr lang="fr-FR" kern="0" dirty="0"/>
          </a:p>
        </p:txBody>
      </p:sp>
      <p:pic>
        <p:nvPicPr>
          <p:cNvPr id="9218" name="Picture 2">
            <a:extLst>
              <a:ext uri="{FF2B5EF4-FFF2-40B4-BE49-F238E27FC236}">
                <a16:creationId xmlns:a16="http://schemas.microsoft.com/office/drawing/2014/main" id="{7D8CFA4E-2328-4D8A-A3D3-1CCE80A85EB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501000" y="1720086"/>
            <a:ext cx="5638462" cy="4123911"/>
          </a:xfrm>
          <a:prstGeom prst="rect">
            <a:avLst/>
          </a:prstGeom>
          <a:noFill/>
          <a:extLst>
            <a:ext uri="{909E8E84-426E-40DD-AFC4-6F175D3DCCD1}">
              <a14:hiddenFill xmlns:a14="http://schemas.microsoft.com/office/drawing/2010/main">
                <a:solidFill>
                  <a:srgbClr val="FFFFFF"/>
                </a:solidFill>
              </a14:hiddenFill>
            </a:ext>
          </a:extLst>
        </p:spPr>
      </p:pic>
      <p:sp>
        <p:nvSpPr>
          <p:cNvPr id="15" name="Espace réservé de la date 3">
            <a:extLst>
              <a:ext uri="{FF2B5EF4-FFF2-40B4-BE49-F238E27FC236}">
                <a16:creationId xmlns:a16="http://schemas.microsoft.com/office/drawing/2014/main" id="{F9B2DDAF-2C50-4FF7-8127-22D53DF15879}"/>
              </a:ext>
            </a:extLst>
          </p:cNvPr>
          <p:cNvSpPr>
            <a:spLocks noGrp="1"/>
          </p:cNvSpPr>
          <p:nvPr>
            <p:ph type="dt" sz="half" idx="10"/>
          </p:nvPr>
        </p:nvSpPr>
        <p:spPr>
          <a:xfrm>
            <a:off x="0" y="6520260"/>
            <a:ext cx="1295467" cy="365125"/>
          </a:xfrm>
        </p:spPr>
        <p:txBody>
          <a:bodyPr/>
          <a:lstStyle/>
          <a:p>
            <a:r>
              <a:rPr lang="fr-FR" kern="0"/>
              <a:t>12/09/2019</a:t>
            </a:r>
            <a:endParaRPr lang="fr-FR" kern="0" dirty="0"/>
          </a:p>
        </p:txBody>
      </p:sp>
    </p:spTree>
    <p:extLst>
      <p:ext uri="{BB962C8B-B14F-4D97-AF65-F5344CB8AC3E}">
        <p14:creationId xmlns:p14="http://schemas.microsoft.com/office/powerpoint/2010/main" val="290929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a:t>Representing Rolling Sound (2/6)</a:t>
            </a:r>
            <a:endParaRPr lang="fr-FR" dirty="0"/>
          </a:p>
        </p:txBody>
      </p:sp>
      <p:pic>
        <p:nvPicPr>
          <p:cNvPr id="11" name="Image 10">
            <a:extLst>
              <a:ext uri="{FF2B5EF4-FFF2-40B4-BE49-F238E27FC236}">
                <a16:creationId xmlns:a16="http://schemas.microsoft.com/office/drawing/2014/main" id="{0306D17D-8446-4F95-9703-FF5CC249246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2841" y="72008"/>
            <a:ext cx="2622799" cy="404664"/>
          </a:xfrm>
          <a:prstGeom prst="rect">
            <a:avLst/>
          </a:prstGeom>
        </p:spPr>
      </p:pic>
      <p:sp>
        <p:nvSpPr>
          <p:cNvPr id="12" name="ZoneTexte 11">
            <a:extLst>
              <a:ext uri="{FF2B5EF4-FFF2-40B4-BE49-F238E27FC236}">
                <a16:creationId xmlns:a16="http://schemas.microsoft.com/office/drawing/2014/main" id="{9849C6A5-1E0D-406B-B81B-F324C3E80F25}"/>
              </a:ext>
            </a:extLst>
          </p:cNvPr>
          <p:cNvSpPr txBox="1"/>
          <p:nvPr/>
        </p:nvSpPr>
        <p:spPr>
          <a:xfrm>
            <a:off x="279256" y="1199545"/>
            <a:ext cx="7166744" cy="400110"/>
          </a:xfrm>
          <a:prstGeom prst="rect">
            <a:avLst/>
          </a:prstGeom>
          <a:noFill/>
        </p:spPr>
        <p:txBody>
          <a:bodyPr wrap="square" rtlCol="0">
            <a:spAutoFit/>
          </a:bodyPr>
          <a:lstStyle/>
          <a:p>
            <a:r>
              <a:rPr lang="en-US" sz="2000">
                <a:solidFill>
                  <a:schemeClr val="tx1">
                    <a:lumMod val="50000"/>
                    <a:lumOff val="50000"/>
                  </a:schemeClr>
                </a:solidFill>
                <a:latin typeface="Century Gothic" pitchFamily="34" charset="0"/>
                <a:cs typeface="Arial" pitchFamily="34" charset="0"/>
              </a:rPr>
              <a:t>Representation of R117_80 vs Axis 2 Handling</a:t>
            </a:r>
          </a:p>
        </p:txBody>
      </p:sp>
      <p:sp>
        <p:nvSpPr>
          <p:cNvPr id="16" name="ZoneTexte 15">
            <a:extLst>
              <a:ext uri="{FF2B5EF4-FFF2-40B4-BE49-F238E27FC236}">
                <a16:creationId xmlns:a16="http://schemas.microsoft.com/office/drawing/2014/main" id="{16D52A54-6D19-452A-B159-FBEBF65F6B91}"/>
              </a:ext>
            </a:extLst>
          </p:cNvPr>
          <p:cNvSpPr txBox="1"/>
          <p:nvPr/>
        </p:nvSpPr>
        <p:spPr>
          <a:xfrm>
            <a:off x="1952506" y="5800624"/>
            <a:ext cx="2616988" cy="446276"/>
          </a:xfrm>
          <a:prstGeom prst="rect">
            <a:avLst/>
          </a:prstGeom>
          <a:noFill/>
        </p:spPr>
        <p:txBody>
          <a:bodyPr wrap="square" rtlCol="0">
            <a:spAutoFit/>
          </a:bodyPr>
          <a:lstStyle/>
          <a:p>
            <a:pPr algn="ctr"/>
            <a:r>
              <a:rPr lang="fr-FR" sz="2300" dirty="0">
                <a:solidFill>
                  <a:schemeClr val="tx1">
                    <a:lumMod val="50000"/>
                    <a:lumOff val="50000"/>
                  </a:schemeClr>
                </a:solidFill>
                <a:latin typeface="Century Gothic" pitchFamily="34" charset="0"/>
                <a:cs typeface="Arial" pitchFamily="34" charset="0"/>
              </a:rPr>
              <a:t>Axis 2 Handling</a:t>
            </a:r>
          </a:p>
        </p:txBody>
      </p:sp>
      <p:pic>
        <p:nvPicPr>
          <p:cNvPr id="25" name="Image 24">
            <a:extLst>
              <a:ext uri="{FF2B5EF4-FFF2-40B4-BE49-F238E27FC236}">
                <a16:creationId xmlns:a16="http://schemas.microsoft.com/office/drawing/2014/main" id="{6A76E8E8-28DC-41F3-ABE7-63AD959A9866}"/>
              </a:ext>
            </a:extLst>
          </p:cNvPr>
          <p:cNvPicPr>
            <a:picLocks noChangeAspect="1"/>
          </p:cNvPicPr>
          <p:nvPr/>
        </p:nvPicPr>
        <p:blipFill>
          <a:blip r:embed="rId4" cstate="email">
            <a:grayscl/>
            <a:extLst>
              <a:ext uri="{28A0092B-C50C-407E-A947-70E740481C1C}">
                <a14:useLocalDpi xmlns:a14="http://schemas.microsoft.com/office/drawing/2010/main"/>
              </a:ext>
            </a:extLst>
          </a:blip>
          <a:stretch>
            <a:fillRect/>
          </a:stretch>
        </p:blipFill>
        <p:spPr>
          <a:xfrm>
            <a:off x="516000" y="1695301"/>
            <a:ext cx="5490000" cy="4109148"/>
          </a:xfrm>
          <a:prstGeom prst="rect">
            <a:avLst/>
          </a:prstGeom>
        </p:spPr>
      </p:pic>
      <p:sp>
        <p:nvSpPr>
          <p:cNvPr id="26" name="ZoneTexte 25">
            <a:extLst>
              <a:ext uri="{FF2B5EF4-FFF2-40B4-BE49-F238E27FC236}">
                <a16:creationId xmlns:a16="http://schemas.microsoft.com/office/drawing/2014/main" id="{A483C94E-2B4D-42FF-937A-42D6CD7AA968}"/>
              </a:ext>
            </a:extLst>
          </p:cNvPr>
          <p:cNvSpPr txBox="1"/>
          <p:nvPr/>
        </p:nvSpPr>
        <p:spPr>
          <a:xfrm rot="16200000">
            <a:off x="-1653657" y="3488799"/>
            <a:ext cx="3893036" cy="446276"/>
          </a:xfrm>
          <a:prstGeom prst="rect">
            <a:avLst/>
          </a:prstGeom>
          <a:noFill/>
        </p:spPr>
        <p:txBody>
          <a:bodyPr wrap="square" rtlCol="0">
            <a:spAutoFit/>
          </a:bodyPr>
          <a:lstStyle/>
          <a:p>
            <a:pPr algn="ctr"/>
            <a:r>
              <a:rPr lang="fr-FR" sz="2300" dirty="0">
                <a:solidFill>
                  <a:schemeClr val="tx1">
                    <a:lumMod val="50000"/>
                    <a:lumOff val="50000"/>
                  </a:schemeClr>
                </a:solidFill>
                <a:latin typeface="Century Gothic" pitchFamily="34" charset="0"/>
                <a:cs typeface="Arial" pitchFamily="34" charset="0"/>
              </a:rPr>
              <a:t>Rolling Sound</a:t>
            </a:r>
          </a:p>
        </p:txBody>
      </p:sp>
      <p:sp>
        <p:nvSpPr>
          <p:cNvPr id="27" name="ZoneTexte 26">
            <a:extLst>
              <a:ext uri="{FF2B5EF4-FFF2-40B4-BE49-F238E27FC236}">
                <a16:creationId xmlns:a16="http://schemas.microsoft.com/office/drawing/2014/main" id="{F7F5BA48-FC0A-48F2-8C6D-59FBCA9BF5BB}"/>
              </a:ext>
            </a:extLst>
          </p:cNvPr>
          <p:cNvSpPr txBox="1"/>
          <p:nvPr/>
        </p:nvSpPr>
        <p:spPr>
          <a:xfrm>
            <a:off x="8066410" y="5800624"/>
            <a:ext cx="2616988" cy="446276"/>
          </a:xfrm>
          <a:prstGeom prst="rect">
            <a:avLst/>
          </a:prstGeom>
          <a:noFill/>
        </p:spPr>
        <p:txBody>
          <a:bodyPr wrap="square" rtlCol="0">
            <a:spAutoFit/>
          </a:bodyPr>
          <a:lstStyle/>
          <a:p>
            <a:pPr algn="ctr"/>
            <a:r>
              <a:rPr lang="fr-FR" sz="2300" dirty="0">
                <a:solidFill>
                  <a:schemeClr val="tx1">
                    <a:lumMod val="50000"/>
                    <a:lumOff val="50000"/>
                  </a:schemeClr>
                </a:solidFill>
                <a:latin typeface="Century Gothic" pitchFamily="34" charset="0"/>
                <a:cs typeface="Arial" pitchFamily="34" charset="0"/>
              </a:rPr>
              <a:t>Axis 2 Handling</a:t>
            </a:r>
          </a:p>
        </p:txBody>
      </p:sp>
      <p:sp>
        <p:nvSpPr>
          <p:cNvPr id="15" name="ZoneTexte 14">
            <a:extLst>
              <a:ext uri="{FF2B5EF4-FFF2-40B4-BE49-F238E27FC236}">
                <a16:creationId xmlns:a16="http://schemas.microsoft.com/office/drawing/2014/main" id="{18C505BA-7565-4B49-BA5C-A3BB91012BE4}"/>
              </a:ext>
            </a:extLst>
          </p:cNvPr>
          <p:cNvSpPr txBox="1"/>
          <p:nvPr/>
        </p:nvSpPr>
        <p:spPr>
          <a:xfrm rot="16200000">
            <a:off x="4385546" y="3553112"/>
            <a:ext cx="3893036" cy="446276"/>
          </a:xfrm>
          <a:prstGeom prst="rect">
            <a:avLst/>
          </a:prstGeom>
          <a:noFill/>
        </p:spPr>
        <p:txBody>
          <a:bodyPr wrap="square" rtlCol="0">
            <a:spAutoFit/>
          </a:bodyPr>
          <a:lstStyle/>
          <a:p>
            <a:pPr algn="ctr"/>
            <a:r>
              <a:rPr lang="fr-FR" sz="2300" dirty="0">
                <a:solidFill>
                  <a:schemeClr val="tx1">
                    <a:lumMod val="50000"/>
                    <a:lumOff val="50000"/>
                  </a:schemeClr>
                </a:solidFill>
                <a:latin typeface="Century Gothic" pitchFamily="34" charset="0"/>
                <a:cs typeface="Arial" pitchFamily="34" charset="0"/>
              </a:rPr>
              <a:t>R117_80</a:t>
            </a:r>
          </a:p>
        </p:txBody>
      </p:sp>
      <p:sp>
        <p:nvSpPr>
          <p:cNvPr id="5" name="Espace réservé du pied de page 4">
            <a:extLst>
              <a:ext uri="{FF2B5EF4-FFF2-40B4-BE49-F238E27FC236}">
                <a16:creationId xmlns:a16="http://schemas.microsoft.com/office/drawing/2014/main" id="{289E40D0-416E-43AE-8C3A-8042AA70C8D8}"/>
              </a:ext>
            </a:extLst>
          </p:cNvPr>
          <p:cNvSpPr>
            <a:spLocks noGrp="1"/>
          </p:cNvSpPr>
          <p:nvPr>
            <p:ph type="ftr" sz="quarter" idx="11"/>
          </p:nvPr>
        </p:nvSpPr>
        <p:spPr/>
        <p:txBody>
          <a:bodyPr/>
          <a:lstStyle/>
          <a:p>
            <a:r>
              <a:rPr lang="en-GB" kern="0"/>
              <a:t>ACEA Tyre Performance Study</a:t>
            </a:r>
            <a:endParaRPr lang="fr-FR" kern="0" dirty="0"/>
          </a:p>
        </p:txBody>
      </p:sp>
      <p:pic>
        <p:nvPicPr>
          <p:cNvPr id="10242" name="Picture 2">
            <a:extLst>
              <a:ext uri="{FF2B5EF4-FFF2-40B4-BE49-F238E27FC236}">
                <a16:creationId xmlns:a16="http://schemas.microsoft.com/office/drawing/2014/main" id="{6AEEB63D-C008-4D50-A7F5-310D54D87EB3}"/>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555202" y="1713385"/>
            <a:ext cx="5611430" cy="4109148"/>
          </a:xfrm>
          <a:prstGeom prst="rect">
            <a:avLst/>
          </a:prstGeom>
          <a:noFill/>
          <a:extLst>
            <a:ext uri="{909E8E84-426E-40DD-AFC4-6F175D3DCCD1}">
              <a14:hiddenFill xmlns:a14="http://schemas.microsoft.com/office/drawing/2010/main">
                <a:solidFill>
                  <a:srgbClr val="FFFFFF"/>
                </a:solidFill>
              </a14:hiddenFill>
            </a:ext>
          </a:extLst>
        </p:spPr>
      </p:pic>
      <p:sp>
        <p:nvSpPr>
          <p:cNvPr id="17" name="Espace réservé de la date 3">
            <a:extLst>
              <a:ext uri="{FF2B5EF4-FFF2-40B4-BE49-F238E27FC236}">
                <a16:creationId xmlns:a16="http://schemas.microsoft.com/office/drawing/2014/main" id="{7702820D-4D53-4709-99B8-44D14CF5D675}"/>
              </a:ext>
            </a:extLst>
          </p:cNvPr>
          <p:cNvSpPr>
            <a:spLocks noGrp="1"/>
          </p:cNvSpPr>
          <p:nvPr>
            <p:ph type="dt" sz="half" idx="10"/>
          </p:nvPr>
        </p:nvSpPr>
        <p:spPr>
          <a:xfrm>
            <a:off x="0" y="6520260"/>
            <a:ext cx="1295467" cy="365125"/>
          </a:xfrm>
        </p:spPr>
        <p:txBody>
          <a:bodyPr/>
          <a:lstStyle/>
          <a:p>
            <a:r>
              <a:rPr lang="fr-FR" kern="0"/>
              <a:t>12/09/2019</a:t>
            </a:r>
            <a:endParaRPr lang="fr-FR" kern="0" dirty="0"/>
          </a:p>
        </p:txBody>
      </p:sp>
    </p:spTree>
    <p:extLst>
      <p:ext uri="{BB962C8B-B14F-4D97-AF65-F5344CB8AC3E}">
        <p14:creationId xmlns:p14="http://schemas.microsoft.com/office/powerpoint/2010/main" val="240368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a:t>Representing </a:t>
            </a:r>
            <a:r>
              <a:rPr lang="en-GB" dirty="0"/>
              <a:t>Rolling Sound</a:t>
            </a:r>
            <a:r>
              <a:rPr lang="en-US" dirty="0"/>
              <a:t> (3/6)</a:t>
            </a:r>
          </a:p>
        </p:txBody>
      </p:sp>
      <p:pic>
        <p:nvPicPr>
          <p:cNvPr id="11" name="Image 10">
            <a:extLst>
              <a:ext uri="{FF2B5EF4-FFF2-40B4-BE49-F238E27FC236}">
                <a16:creationId xmlns:a16="http://schemas.microsoft.com/office/drawing/2014/main" id="{0306D17D-8446-4F95-9703-FF5CC249246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2841" y="72008"/>
            <a:ext cx="2622799" cy="404664"/>
          </a:xfrm>
          <a:prstGeom prst="rect">
            <a:avLst/>
          </a:prstGeom>
        </p:spPr>
      </p:pic>
      <p:sp>
        <p:nvSpPr>
          <p:cNvPr id="12" name="ZoneTexte 11">
            <a:extLst>
              <a:ext uri="{FF2B5EF4-FFF2-40B4-BE49-F238E27FC236}">
                <a16:creationId xmlns:a16="http://schemas.microsoft.com/office/drawing/2014/main" id="{9849C6A5-1E0D-406B-B81B-F324C3E80F25}"/>
              </a:ext>
            </a:extLst>
          </p:cNvPr>
          <p:cNvSpPr txBox="1"/>
          <p:nvPr/>
        </p:nvSpPr>
        <p:spPr>
          <a:xfrm>
            <a:off x="279256" y="1199545"/>
            <a:ext cx="7166744" cy="400110"/>
          </a:xfrm>
          <a:prstGeom prst="rect">
            <a:avLst/>
          </a:prstGeom>
          <a:noFill/>
        </p:spPr>
        <p:txBody>
          <a:bodyPr wrap="square" rtlCol="0">
            <a:spAutoFit/>
          </a:bodyPr>
          <a:lstStyle/>
          <a:p>
            <a:r>
              <a:rPr lang="en-US" sz="2000" dirty="0">
                <a:solidFill>
                  <a:schemeClr val="tx1">
                    <a:lumMod val="50000"/>
                    <a:lumOff val="50000"/>
                  </a:schemeClr>
                </a:solidFill>
                <a:latin typeface="Century Gothic" pitchFamily="34" charset="0"/>
                <a:cs typeface="Arial" pitchFamily="34" charset="0"/>
              </a:rPr>
              <a:t>Representation of R117_80 vs Axis 3 CO2 Emissions</a:t>
            </a:r>
          </a:p>
        </p:txBody>
      </p:sp>
      <p:sp>
        <p:nvSpPr>
          <p:cNvPr id="16" name="ZoneTexte 15">
            <a:extLst>
              <a:ext uri="{FF2B5EF4-FFF2-40B4-BE49-F238E27FC236}">
                <a16:creationId xmlns:a16="http://schemas.microsoft.com/office/drawing/2014/main" id="{16D52A54-6D19-452A-B159-FBEBF65F6B91}"/>
              </a:ext>
            </a:extLst>
          </p:cNvPr>
          <p:cNvSpPr txBox="1"/>
          <p:nvPr/>
        </p:nvSpPr>
        <p:spPr>
          <a:xfrm>
            <a:off x="2366926" y="5846760"/>
            <a:ext cx="1780703" cy="446276"/>
          </a:xfrm>
          <a:prstGeom prst="rect">
            <a:avLst/>
          </a:prstGeom>
          <a:noFill/>
        </p:spPr>
        <p:txBody>
          <a:bodyPr wrap="square" rtlCol="0">
            <a:spAutoFit/>
          </a:bodyPr>
          <a:lstStyle/>
          <a:p>
            <a:pPr algn="ctr"/>
            <a:r>
              <a:rPr lang="en-US" sz="2300">
                <a:solidFill>
                  <a:schemeClr val="tx1">
                    <a:lumMod val="50000"/>
                    <a:lumOff val="50000"/>
                  </a:schemeClr>
                </a:solidFill>
                <a:latin typeface="Century Gothic" pitchFamily="34" charset="0"/>
                <a:cs typeface="Arial" pitchFamily="34" charset="0"/>
              </a:rPr>
              <a:t>Axis 3 CO2</a:t>
            </a:r>
          </a:p>
        </p:txBody>
      </p:sp>
      <p:sp>
        <p:nvSpPr>
          <p:cNvPr id="26" name="ZoneTexte 25">
            <a:extLst>
              <a:ext uri="{FF2B5EF4-FFF2-40B4-BE49-F238E27FC236}">
                <a16:creationId xmlns:a16="http://schemas.microsoft.com/office/drawing/2014/main" id="{A483C94E-2B4D-42FF-937A-42D6CD7AA968}"/>
              </a:ext>
            </a:extLst>
          </p:cNvPr>
          <p:cNvSpPr txBox="1"/>
          <p:nvPr/>
        </p:nvSpPr>
        <p:spPr>
          <a:xfrm rot="16200000">
            <a:off x="-1657377" y="3483660"/>
            <a:ext cx="3893036" cy="446276"/>
          </a:xfrm>
          <a:prstGeom prst="rect">
            <a:avLst/>
          </a:prstGeom>
          <a:noFill/>
        </p:spPr>
        <p:txBody>
          <a:bodyPr wrap="square" rtlCol="0">
            <a:spAutoFit/>
          </a:bodyPr>
          <a:lstStyle/>
          <a:p>
            <a:pPr algn="ctr"/>
            <a:r>
              <a:rPr lang="en-US" sz="2300" dirty="0">
                <a:solidFill>
                  <a:schemeClr val="tx1">
                    <a:lumMod val="50000"/>
                    <a:lumOff val="50000"/>
                  </a:schemeClr>
                </a:solidFill>
                <a:latin typeface="Century Gothic" pitchFamily="34" charset="0"/>
                <a:cs typeface="Arial" pitchFamily="34" charset="0"/>
              </a:rPr>
              <a:t>Rolling Sound</a:t>
            </a:r>
          </a:p>
        </p:txBody>
      </p:sp>
      <p:sp>
        <p:nvSpPr>
          <p:cNvPr id="27" name="ZoneTexte 26">
            <a:extLst>
              <a:ext uri="{FF2B5EF4-FFF2-40B4-BE49-F238E27FC236}">
                <a16:creationId xmlns:a16="http://schemas.microsoft.com/office/drawing/2014/main" id="{F7F5BA48-FC0A-48F2-8C6D-59FBCA9BF5BB}"/>
              </a:ext>
            </a:extLst>
          </p:cNvPr>
          <p:cNvSpPr txBox="1"/>
          <p:nvPr/>
        </p:nvSpPr>
        <p:spPr>
          <a:xfrm>
            <a:off x="8450666" y="5846760"/>
            <a:ext cx="1780703" cy="446276"/>
          </a:xfrm>
          <a:prstGeom prst="rect">
            <a:avLst/>
          </a:prstGeom>
          <a:noFill/>
        </p:spPr>
        <p:txBody>
          <a:bodyPr wrap="square" rtlCol="0">
            <a:spAutoFit/>
          </a:bodyPr>
          <a:lstStyle/>
          <a:p>
            <a:pPr algn="ctr"/>
            <a:r>
              <a:rPr lang="en-US" sz="2300">
                <a:solidFill>
                  <a:schemeClr val="tx1">
                    <a:lumMod val="50000"/>
                    <a:lumOff val="50000"/>
                  </a:schemeClr>
                </a:solidFill>
                <a:latin typeface="Century Gothic" pitchFamily="34" charset="0"/>
                <a:cs typeface="Arial" pitchFamily="34" charset="0"/>
              </a:rPr>
              <a:t>Axis 3 CO2</a:t>
            </a:r>
          </a:p>
        </p:txBody>
      </p:sp>
      <p:sp>
        <p:nvSpPr>
          <p:cNvPr id="20" name="ZoneTexte 19">
            <a:extLst>
              <a:ext uri="{FF2B5EF4-FFF2-40B4-BE49-F238E27FC236}">
                <a16:creationId xmlns:a16="http://schemas.microsoft.com/office/drawing/2014/main" id="{C9990783-BC57-4C38-A282-7328E2E4E017}"/>
              </a:ext>
            </a:extLst>
          </p:cNvPr>
          <p:cNvSpPr txBox="1"/>
          <p:nvPr/>
        </p:nvSpPr>
        <p:spPr>
          <a:xfrm rot="16200000">
            <a:off x="4406424" y="3483660"/>
            <a:ext cx="3893036" cy="446276"/>
          </a:xfrm>
          <a:prstGeom prst="rect">
            <a:avLst/>
          </a:prstGeom>
          <a:noFill/>
        </p:spPr>
        <p:txBody>
          <a:bodyPr wrap="square" rtlCol="0">
            <a:spAutoFit/>
          </a:bodyPr>
          <a:lstStyle/>
          <a:p>
            <a:pPr algn="ctr"/>
            <a:r>
              <a:rPr lang="en-US" sz="2300" dirty="0">
                <a:solidFill>
                  <a:schemeClr val="tx1">
                    <a:lumMod val="50000"/>
                    <a:lumOff val="50000"/>
                  </a:schemeClr>
                </a:solidFill>
                <a:latin typeface="Century Gothic" pitchFamily="34" charset="0"/>
                <a:cs typeface="Arial" pitchFamily="34" charset="0"/>
              </a:rPr>
              <a:t>R117_80</a:t>
            </a:r>
          </a:p>
        </p:txBody>
      </p:sp>
      <p:sp>
        <p:nvSpPr>
          <p:cNvPr id="4" name="Espace réservé du pied de page 3">
            <a:extLst>
              <a:ext uri="{FF2B5EF4-FFF2-40B4-BE49-F238E27FC236}">
                <a16:creationId xmlns:a16="http://schemas.microsoft.com/office/drawing/2014/main" id="{EB4C2E1D-CABC-4FC2-B2CF-B276B29E89CE}"/>
              </a:ext>
            </a:extLst>
          </p:cNvPr>
          <p:cNvSpPr>
            <a:spLocks noGrp="1"/>
          </p:cNvSpPr>
          <p:nvPr>
            <p:ph type="ftr" sz="quarter" idx="11"/>
          </p:nvPr>
        </p:nvSpPr>
        <p:spPr/>
        <p:txBody>
          <a:bodyPr/>
          <a:lstStyle/>
          <a:p>
            <a:r>
              <a:rPr lang="en-GB" kern="0"/>
              <a:t>ACEA Tyre Performance Study</a:t>
            </a:r>
            <a:endParaRPr lang="fr-FR" kern="0" dirty="0"/>
          </a:p>
        </p:txBody>
      </p:sp>
      <p:pic>
        <p:nvPicPr>
          <p:cNvPr id="6146" name="Picture 2">
            <a:extLst>
              <a:ext uri="{FF2B5EF4-FFF2-40B4-BE49-F238E27FC236}">
                <a16:creationId xmlns:a16="http://schemas.microsoft.com/office/drawing/2014/main" id="{398636A9-5820-4D33-98B4-B03E7F062340}"/>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613733" y="1760861"/>
            <a:ext cx="5571224" cy="411263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97742C8F-9764-4F3C-91EA-D1A290DB5A3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46" t="3706" b="4329"/>
          <a:stretch/>
        </p:blipFill>
        <p:spPr bwMode="auto">
          <a:xfrm>
            <a:off x="512279" y="1760279"/>
            <a:ext cx="5579871" cy="4101347"/>
          </a:xfrm>
          <a:prstGeom prst="rect">
            <a:avLst/>
          </a:prstGeom>
          <a:noFill/>
          <a:extLst>
            <a:ext uri="{909E8E84-426E-40DD-AFC4-6F175D3DCCD1}">
              <a14:hiddenFill xmlns:a14="http://schemas.microsoft.com/office/drawing/2010/main">
                <a:solidFill>
                  <a:srgbClr val="FFFFFF"/>
                </a:solidFill>
              </a14:hiddenFill>
            </a:ext>
          </a:extLst>
        </p:spPr>
      </p:pic>
      <p:sp>
        <p:nvSpPr>
          <p:cNvPr id="15" name="Espace réservé de la date 3">
            <a:extLst>
              <a:ext uri="{FF2B5EF4-FFF2-40B4-BE49-F238E27FC236}">
                <a16:creationId xmlns:a16="http://schemas.microsoft.com/office/drawing/2014/main" id="{90FF910C-01D5-4151-BE03-DEB5EF0D1E47}"/>
              </a:ext>
            </a:extLst>
          </p:cNvPr>
          <p:cNvSpPr>
            <a:spLocks noGrp="1"/>
          </p:cNvSpPr>
          <p:nvPr>
            <p:ph type="dt" sz="half" idx="10"/>
          </p:nvPr>
        </p:nvSpPr>
        <p:spPr>
          <a:xfrm>
            <a:off x="0" y="6520260"/>
            <a:ext cx="1295467" cy="365125"/>
          </a:xfrm>
        </p:spPr>
        <p:txBody>
          <a:bodyPr/>
          <a:lstStyle/>
          <a:p>
            <a:r>
              <a:rPr lang="fr-FR" kern="0"/>
              <a:t>12/09/2019</a:t>
            </a:r>
            <a:endParaRPr lang="fr-FR" kern="0" dirty="0"/>
          </a:p>
        </p:txBody>
      </p:sp>
    </p:spTree>
    <p:extLst>
      <p:ext uri="{BB962C8B-B14F-4D97-AF65-F5344CB8AC3E}">
        <p14:creationId xmlns:p14="http://schemas.microsoft.com/office/powerpoint/2010/main" val="234719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a:t>Representing Rolling Sound (4/6)</a:t>
            </a:r>
            <a:endParaRPr lang="fr-FR" dirty="0"/>
          </a:p>
        </p:txBody>
      </p:sp>
      <p:pic>
        <p:nvPicPr>
          <p:cNvPr id="11" name="Image 10">
            <a:extLst>
              <a:ext uri="{FF2B5EF4-FFF2-40B4-BE49-F238E27FC236}">
                <a16:creationId xmlns:a16="http://schemas.microsoft.com/office/drawing/2014/main" id="{0306D17D-8446-4F95-9703-FF5CC249246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2841" y="72008"/>
            <a:ext cx="2622799" cy="404664"/>
          </a:xfrm>
          <a:prstGeom prst="rect">
            <a:avLst/>
          </a:prstGeom>
        </p:spPr>
      </p:pic>
      <p:pic>
        <p:nvPicPr>
          <p:cNvPr id="2" name="Image 1">
            <a:extLst>
              <a:ext uri="{FF2B5EF4-FFF2-40B4-BE49-F238E27FC236}">
                <a16:creationId xmlns:a16="http://schemas.microsoft.com/office/drawing/2014/main" id="{5AB42B76-06D8-4A10-8853-D8B9E0D2DFA7}"/>
              </a:ext>
            </a:extLst>
          </p:cNvPr>
          <p:cNvPicPr>
            <a:picLocks noChangeAspect="1"/>
          </p:cNvPicPr>
          <p:nvPr/>
        </p:nvPicPr>
        <p:blipFill rotWithShape="1">
          <a:blip r:embed="rId4" cstate="email">
            <a:grayscl/>
            <a:extLst>
              <a:ext uri="{28A0092B-C50C-407E-A947-70E740481C1C}">
                <a14:useLocalDpi xmlns:a14="http://schemas.microsoft.com/office/drawing/2010/main"/>
              </a:ext>
            </a:extLst>
          </a:blip>
          <a:srcRect/>
          <a:stretch/>
        </p:blipFill>
        <p:spPr>
          <a:xfrm>
            <a:off x="471000" y="1729465"/>
            <a:ext cx="5543945" cy="4084535"/>
          </a:xfrm>
          <a:prstGeom prst="rect">
            <a:avLst/>
          </a:prstGeom>
        </p:spPr>
      </p:pic>
      <p:sp>
        <p:nvSpPr>
          <p:cNvPr id="12" name="ZoneTexte 11">
            <a:extLst>
              <a:ext uri="{FF2B5EF4-FFF2-40B4-BE49-F238E27FC236}">
                <a16:creationId xmlns:a16="http://schemas.microsoft.com/office/drawing/2014/main" id="{2250672F-C05F-4D59-B77B-2B8A0E897ED4}"/>
              </a:ext>
            </a:extLst>
          </p:cNvPr>
          <p:cNvSpPr txBox="1"/>
          <p:nvPr/>
        </p:nvSpPr>
        <p:spPr>
          <a:xfrm>
            <a:off x="279256" y="1199545"/>
            <a:ext cx="7166744" cy="400110"/>
          </a:xfrm>
          <a:prstGeom prst="rect">
            <a:avLst/>
          </a:prstGeom>
          <a:noFill/>
        </p:spPr>
        <p:txBody>
          <a:bodyPr wrap="square" rtlCol="0">
            <a:spAutoFit/>
          </a:bodyPr>
          <a:lstStyle/>
          <a:p>
            <a:r>
              <a:rPr lang="en-US" sz="2000" dirty="0">
                <a:solidFill>
                  <a:schemeClr val="tx1">
                    <a:lumMod val="50000"/>
                    <a:lumOff val="50000"/>
                  </a:schemeClr>
                </a:solidFill>
                <a:latin typeface="Century Gothic" pitchFamily="34" charset="0"/>
                <a:cs typeface="Arial" pitchFamily="34" charset="0"/>
              </a:rPr>
              <a:t>Representation of Noise and R51C_50 vs Axis 1 Safety</a:t>
            </a:r>
          </a:p>
        </p:txBody>
      </p:sp>
      <p:sp>
        <p:nvSpPr>
          <p:cNvPr id="17" name="ZoneTexte 16">
            <a:extLst>
              <a:ext uri="{FF2B5EF4-FFF2-40B4-BE49-F238E27FC236}">
                <a16:creationId xmlns:a16="http://schemas.microsoft.com/office/drawing/2014/main" id="{2211D7C3-33EC-4F39-BEFB-476EEDD3D389}"/>
              </a:ext>
            </a:extLst>
          </p:cNvPr>
          <p:cNvSpPr txBox="1"/>
          <p:nvPr/>
        </p:nvSpPr>
        <p:spPr>
          <a:xfrm>
            <a:off x="1952506" y="5800624"/>
            <a:ext cx="2616988" cy="446276"/>
          </a:xfrm>
          <a:prstGeom prst="rect">
            <a:avLst/>
          </a:prstGeom>
          <a:noFill/>
        </p:spPr>
        <p:txBody>
          <a:bodyPr wrap="square" rtlCol="0">
            <a:spAutoFit/>
          </a:bodyPr>
          <a:lstStyle/>
          <a:p>
            <a:pPr algn="ctr"/>
            <a:r>
              <a:rPr lang="fr-FR" sz="2300" dirty="0">
                <a:solidFill>
                  <a:schemeClr val="tx1">
                    <a:lumMod val="50000"/>
                    <a:lumOff val="50000"/>
                  </a:schemeClr>
                </a:solidFill>
                <a:latin typeface="Century Gothic" pitchFamily="34" charset="0"/>
                <a:cs typeface="Arial" pitchFamily="34" charset="0"/>
              </a:rPr>
              <a:t>Axis 1 </a:t>
            </a:r>
            <a:r>
              <a:rPr lang="fr-FR" sz="2300" dirty="0" err="1">
                <a:solidFill>
                  <a:schemeClr val="tx1">
                    <a:lumMod val="50000"/>
                    <a:lumOff val="50000"/>
                  </a:schemeClr>
                </a:solidFill>
                <a:latin typeface="Century Gothic" pitchFamily="34" charset="0"/>
                <a:cs typeface="Arial" pitchFamily="34" charset="0"/>
              </a:rPr>
              <a:t>Safety</a:t>
            </a:r>
            <a:endParaRPr lang="fr-FR" sz="2300" dirty="0">
              <a:solidFill>
                <a:schemeClr val="tx1">
                  <a:lumMod val="50000"/>
                  <a:lumOff val="50000"/>
                </a:schemeClr>
              </a:solidFill>
              <a:latin typeface="Century Gothic" pitchFamily="34" charset="0"/>
              <a:cs typeface="Arial" pitchFamily="34" charset="0"/>
            </a:endParaRPr>
          </a:p>
        </p:txBody>
      </p:sp>
      <p:sp>
        <p:nvSpPr>
          <p:cNvPr id="19" name="ZoneTexte 18">
            <a:extLst>
              <a:ext uri="{FF2B5EF4-FFF2-40B4-BE49-F238E27FC236}">
                <a16:creationId xmlns:a16="http://schemas.microsoft.com/office/drawing/2014/main" id="{FF85D0F9-7331-4E1C-9F11-3C4885299367}"/>
              </a:ext>
            </a:extLst>
          </p:cNvPr>
          <p:cNvSpPr txBox="1"/>
          <p:nvPr/>
        </p:nvSpPr>
        <p:spPr>
          <a:xfrm>
            <a:off x="8066410" y="5800624"/>
            <a:ext cx="2616988" cy="446276"/>
          </a:xfrm>
          <a:prstGeom prst="rect">
            <a:avLst/>
          </a:prstGeom>
          <a:noFill/>
        </p:spPr>
        <p:txBody>
          <a:bodyPr wrap="square" rtlCol="0">
            <a:spAutoFit/>
          </a:bodyPr>
          <a:lstStyle/>
          <a:p>
            <a:pPr algn="ctr"/>
            <a:r>
              <a:rPr lang="fr-FR" sz="2300" dirty="0">
                <a:solidFill>
                  <a:schemeClr val="tx1">
                    <a:lumMod val="50000"/>
                    <a:lumOff val="50000"/>
                  </a:schemeClr>
                </a:solidFill>
                <a:latin typeface="Century Gothic" pitchFamily="34" charset="0"/>
                <a:cs typeface="Arial" pitchFamily="34" charset="0"/>
              </a:rPr>
              <a:t>Axis 1 </a:t>
            </a:r>
            <a:r>
              <a:rPr lang="fr-FR" sz="2300" dirty="0" err="1">
                <a:solidFill>
                  <a:schemeClr val="tx1">
                    <a:lumMod val="50000"/>
                    <a:lumOff val="50000"/>
                  </a:schemeClr>
                </a:solidFill>
                <a:latin typeface="Century Gothic" pitchFamily="34" charset="0"/>
                <a:cs typeface="Arial" pitchFamily="34" charset="0"/>
              </a:rPr>
              <a:t>Safety</a:t>
            </a:r>
            <a:endParaRPr lang="fr-FR" sz="2300" dirty="0">
              <a:solidFill>
                <a:schemeClr val="tx1">
                  <a:lumMod val="50000"/>
                  <a:lumOff val="50000"/>
                </a:schemeClr>
              </a:solidFill>
              <a:latin typeface="Century Gothic" pitchFamily="34" charset="0"/>
              <a:cs typeface="Arial" pitchFamily="34" charset="0"/>
            </a:endParaRPr>
          </a:p>
        </p:txBody>
      </p:sp>
      <p:sp>
        <p:nvSpPr>
          <p:cNvPr id="21" name="ZoneTexte 20">
            <a:extLst>
              <a:ext uri="{FF2B5EF4-FFF2-40B4-BE49-F238E27FC236}">
                <a16:creationId xmlns:a16="http://schemas.microsoft.com/office/drawing/2014/main" id="{344B799C-8590-4367-8F89-4AFD98C66E53}"/>
              </a:ext>
            </a:extLst>
          </p:cNvPr>
          <p:cNvSpPr txBox="1"/>
          <p:nvPr/>
        </p:nvSpPr>
        <p:spPr>
          <a:xfrm rot="16200000">
            <a:off x="-1653657" y="3488799"/>
            <a:ext cx="3893036" cy="446276"/>
          </a:xfrm>
          <a:prstGeom prst="rect">
            <a:avLst/>
          </a:prstGeom>
          <a:noFill/>
        </p:spPr>
        <p:txBody>
          <a:bodyPr wrap="square" rtlCol="0">
            <a:spAutoFit/>
          </a:bodyPr>
          <a:lstStyle/>
          <a:p>
            <a:pPr algn="ctr"/>
            <a:r>
              <a:rPr lang="fr-FR" sz="2300" dirty="0">
                <a:solidFill>
                  <a:schemeClr val="tx1">
                    <a:lumMod val="50000"/>
                    <a:lumOff val="50000"/>
                  </a:schemeClr>
                </a:solidFill>
                <a:latin typeface="Century Gothic" pitchFamily="34" charset="0"/>
                <a:cs typeface="Arial" pitchFamily="34" charset="0"/>
              </a:rPr>
              <a:t>Rolling Sound</a:t>
            </a:r>
          </a:p>
        </p:txBody>
      </p:sp>
      <p:sp>
        <p:nvSpPr>
          <p:cNvPr id="22" name="ZoneTexte 21">
            <a:extLst>
              <a:ext uri="{FF2B5EF4-FFF2-40B4-BE49-F238E27FC236}">
                <a16:creationId xmlns:a16="http://schemas.microsoft.com/office/drawing/2014/main" id="{6FC09E0D-BDC5-4A27-8256-E941DEDC12B5}"/>
              </a:ext>
            </a:extLst>
          </p:cNvPr>
          <p:cNvSpPr txBox="1"/>
          <p:nvPr/>
        </p:nvSpPr>
        <p:spPr>
          <a:xfrm rot="16200000">
            <a:off x="4385546" y="3553112"/>
            <a:ext cx="3893036" cy="446276"/>
          </a:xfrm>
          <a:prstGeom prst="rect">
            <a:avLst/>
          </a:prstGeom>
          <a:noFill/>
        </p:spPr>
        <p:txBody>
          <a:bodyPr wrap="square" rtlCol="0">
            <a:spAutoFit/>
          </a:bodyPr>
          <a:lstStyle/>
          <a:p>
            <a:pPr algn="ctr"/>
            <a:r>
              <a:rPr lang="en-US" sz="2300" dirty="0">
                <a:solidFill>
                  <a:schemeClr val="tx1">
                    <a:lumMod val="50000"/>
                    <a:lumOff val="50000"/>
                  </a:schemeClr>
                </a:solidFill>
                <a:latin typeface="Century Gothic" pitchFamily="34" charset="0"/>
                <a:cs typeface="Arial" pitchFamily="34" charset="0"/>
              </a:rPr>
              <a:t>R51C_50</a:t>
            </a:r>
          </a:p>
        </p:txBody>
      </p:sp>
      <p:sp>
        <p:nvSpPr>
          <p:cNvPr id="5" name="Espace réservé du pied de page 4">
            <a:extLst>
              <a:ext uri="{FF2B5EF4-FFF2-40B4-BE49-F238E27FC236}">
                <a16:creationId xmlns:a16="http://schemas.microsoft.com/office/drawing/2014/main" id="{BE2B0236-B9DF-4CE6-A1CD-EBD1294BAF52}"/>
              </a:ext>
            </a:extLst>
          </p:cNvPr>
          <p:cNvSpPr>
            <a:spLocks noGrp="1"/>
          </p:cNvSpPr>
          <p:nvPr>
            <p:ph type="ftr" sz="quarter" idx="11"/>
          </p:nvPr>
        </p:nvSpPr>
        <p:spPr/>
        <p:txBody>
          <a:bodyPr/>
          <a:lstStyle/>
          <a:p>
            <a:r>
              <a:rPr lang="en-GB" kern="0"/>
              <a:t>ACEA Tyre Performance Study</a:t>
            </a:r>
            <a:endParaRPr lang="fr-FR" kern="0" dirty="0"/>
          </a:p>
        </p:txBody>
      </p:sp>
      <p:pic>
        <p:nvPicPr>
          <p:cNvPr id="8194" name="Picture 2">
            <a:extLst>
              <a:ext uri="{FF2B5EF4-FFF2-40B4-BE49-F238E27FC236}">
                <a16:creationId xmlns:a16="http://schemas.microsoft.com/office/drawing/2014/main" id="{07C3B6CF-DDCE-4D2D-8DCE-40171DAF6347}"/>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555202" y="1729465"/>
            <a:ext cx="5453908" cy="4071159"/>
          </a:xfrm>
          <a:prstGeom prst="rect">
            <a:avLst/>
          </a:prstGeom>
          <a:noFill/>
          <a:extLst>
            <a:ext uri="{909E8E84-426E-40DD-AFC4-6F175D3DCCD1}">
              <a14:hiddenFill xmlns:a14="http://schemas.microsoft.com/office/drawing/2010/main">
                <a:solidFill>
                  <a:srgbClr val="FFFFFF"/>
                </a:solidFill>
              </a14:hiddenFill>
            </a:ext>
          </a:extLst>
        </p:spPr>
      </p:pic>
      <p:sp>
        <p:nvSpPr>
          <p:cNvPr id="13" name="Espace réservé de la date 3">
            <a:extLst>
              <a:ext uri="{FF2B5EF4-FFF2-40B4-BE49-F238E27FC236}">
                <a16:creationId xmlns:a16="http://schemas.microsoft.com/office/drawing/2014/main" id="{2C8F33A6-ADC8-462F-92E5-ECB76EBCA79E}"/>
              </a:ext>
            </a:extLst>
          </p:cNvPr>
          <p:cNvSpPr>
            <a:spLocks noGrp="1"/>
          </p:cNvSpPr>
          <p:nvPr>
            <p:ph type="dt" sz="half" idx="10"/>
          </p:nvPr>
        </p:nvSpPr>
        <p:spPr>
          <a:xfrm>
            <a:off x="0" y="6520260"/>
            <a:ext cx="1295467" cy="365125"/>
          </a:xfrm>
        </p:spPr>
        <p:txBody>
          <a:bodyPr/>
          <a:lstStyle/>
          <a:p>
            <a:r>
              <a:rPr lang="fr-FR" kern="0"/>
              <a:t>12/09/2019</a:t>
            </a:r>
            <a:endParaRPr lang="fr-FR" kern="0" dirty="0"/>
          </a:p>
        </p:txBody>
      </p:sp>
    </p:spTree>
    <p:extLst>
      <p:ext uri="{BB962C8B-B14F-4D97-AF65-F5344CB8AC3E}">
        <p14:creationId xmlns:p14="http://schemas.microsoft.com/office/powerpoint/2010/main" val="404576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a:t>Representing Rolling Sound (5/6)</a:t>
            </a:r>
            <a:endParaRPr lang="fr-FR" dirty="0"/>
          </a:p>
        </p:txBody>
      </p:sp>
      <p:pic>
        <p:nvPicPr>
          <p:cNvPr id="11" name="Image 10">
            <a:extLst>
              <a:ext uri="{FF2B5EF4-FFF2-40B4-BE49-F238E27FC236}">
                <a16:creationId xmlns:a16="http://schemas.microsoft.com/office/drawing/2014/main" id="{0306D17D-8446-4F95-9703-FF5CC249246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2841" y="72008"/>
            <a:ext cx="2622799" cy="404664"/>
          </a:xfrm>
          <a:prstGeom prst="rect">
            <a:avLst/>
          </a:prstGeom>
        </p:spPr>
      </p:pic>
      <p:sp>
        <p:nvSpPr>
          <p:cNvPr id="12" name="ZoneTexte 11">
            <a:extLst>
              <a:ext uri="{FF2B5EF4-FFF2-40B4-BE49-F238E27FC236}">
                <a16:creationId xmlns:a16="http://schemas.microsoft.com/office/drawing/2014/main" id="{9849C6A5-1E0D-406B-B81B-F324C3E80F25}"/>
              </a:ext>
            </a:extLst>
          </p:cNvPr>
          <p:cNvSpPr txBox="1"/>
          <p:nvPr/>
        </p:nvSpPr>
        <p:spPr>
          <a:xfrm>
            <a:off x="279256" y="1199545"/>
            <a:ext cx="7166744" cy="400110"/>
          </a:xfrm>
          <a:prstGeom prst="rect">
            <a:avLst/>
          </a:prstGeom>
          <a:noFill/>
        </p:spPr>
        <p:txBody>
          <a:bodyPr wrap="square" rtlCol="0">
            <a:spAutoFit/>
          </a:bodyPr>
          <a:lstStyle/>
          <a:p>
            <a:r>
              <a:rPr lang="en-US" sz="2000" dirty="0">
                <a:solidFill>
                  <a:schemeClr val="tx1">
                    <a:lumMod val="50000"/>
                    <a:lumOff val="50000"/>
                  </a:schemeClr>
                </a:solidFill>
                <a:latin typeface="Century Gothic" pitchFamily="34" charset="0"/>
                <a:cs typeface="Arial" pitchFamily="34" charset="0"/>
              </a:rPr>
              <a:t>Representation of R51C_50 vs Axis 2 Handling</a:t>
            </a:r>
          </a:p>
        </p:txBody>
      </p:sp>
      <p:sp>
        <p:nvSpPr>
          <p:cNvPr id="16" name="ZoneTexte 15">
            <a:extLst>
              <a:ext uri="{FF2B5EF4-FFF2-40B4-BE49-F238E27FC236}">
                <a16:creationId xmlns:a16="http://schemas.microsoft.com/office/drawing/2014/main" id="{16D52A54-6D19-452A-B159-FBEBF65F6B91}"/>
              </a:ext>
            </a:extLst>
          </p:cNvPr>
          <p:cNvSpPr txBox="1"/>
          <p:nvPr/>
        </p:nvSpPr>
        <p:spPr>
          <a:xfrm>
            <a:off x="1952506" y="5800624"/>
            <a:ext cx="2616988" cy="446276"/>
          </a:xfrm>
          <a:prstGeom prst="rect">
            <a:avLst/>
          </a:prstGeom>
          <a:noFill/>
        </p:spPr>
        <p:txBody>
          <a:bodyPr wrap="square" rtlCol="0">
            <a:spAutoFit/>
          </a:bodyPr>
          <a:lstStyle/>
          <a:p>
            <a:pPr algn="ctr"/>
            <a:r>
              <a:rPr lang="fr-FR" sz="2300" dirty="0">
                <a:solidFill>
                  <a:schemeClr val="tx1">
                    <a:lumMod val="50000"/>
                    <a:lumOff val="50000"/>
                  </a:schemeClr>
                </a:solidFill>
                <a:latin typeface="Century Gothic" pitchFamily="34" charset="0"/>
                <a:cs typeface="Arial" pitchFamily="34" charset="0"/>
              </a:rPr>
              <a:t>Axis 2 Handling</a:t>
            </a:r>
          </a:p>
        </p:txBody>
      </p:sp>
      <p:pic>
        <p:nvPicPr>
          <p:cNvPr id="25" name="Image 24">
            <a:extLst>
              <a:ext uri="{FF2B5EF4-FFF2-40B4-BE49-F238E27FC236}">
                <a16:creationId xmlns:a16="http://schemas.microsoft.com/office/drawing/2014/main" id="{6A76E8E8-28DC-41F3-ABE7-63AD959A9866}"/>
              </a:ext>
            </a:extLst>
          </p:cNvPr>
          <p:cNvPicPr>
            <a:picLocks noChangeAspect="1"/>
          </p:cNvPicPr>
          <p:nvPr/>
        </p:nvPicPr>
        <p:blipFill>
          <a:blip r:embed="rId4" cstate="email">
            <a:grayscl/>
            <a:extLst>
              <a:ext uri="{28A0092B-C50C-407E-A947-70E740481C1C}">
                <a14:useLocalDpi xmlns:a14="http://schemas.microsoft.com/office/drawing/2010/main"/>
              </a:ext>
            </a:extLst>
          </a:blip>
          <a:stretch>
            <a:fillRect/>
          </a:stretch>
        </p:blipFill>
        <p:spPr>
          <a:xfrm>
            <a:off x="516000" y="1695301"/>
            <a:ext cx="5490000" cy="4109148"/>
          </a:xfrm>
          <a:prstGeom prst="rect">
            <a:avLst/>
          </a:prstGeom>
        </p:spPr>
      </p:pic>
      <p:sp>
        <p:nvSpPr>
          <p:cNvPr id="26" name="ZoneTexte 25">
            <a:extLst>
              <a:ext uri="{FF2B5EF4-FFF2-40B4-BE49-F238E27FC236}">
                <a16:creationId xmlns:a16="http://schemas.microsoft.com/office/drawing/2014/main" id="{A483C94E-2B4D-42FF-937A-42D6CD7AA968}"/>
              </a:ext>
            </a:extLst>
          </p:cNvPr>
          <p:cNvSpPr txBox="1"/>
          <p:nvPr/>
        </p:nvSpPr>
        <p:spPr>
          <a:xfrm rot="16200000">
            <a:off x="-1653657" y="3488799"/>
            <a:ext cx="3893036" cy="446276"/>
          </a:xfrm>
          <a:prstGeom prst="rect">
            <a:avLst/>
          </a:prstGeom>
          <a:noFill/>
        </p:spPr>
        <p:txBody>
          <a:bodyPr wrap="square" rtlCol="0">
            <a:spAutoFit/>
          </a:bodyPr>
          <a:lstStyle/>
          <a:p>
            <a:pPr algn="ctr"/>
            <a:r>
              <a:rPr lang="fr-FR" sz="2300" dirty="0">
                <a:solidFill>
                  <a:schemeClr val="tx1">
                    <a:lumMod val="50000"/>
                    <a:lumOff val="50000"/>
                  </a:schemeClr>
                </a:solidFill>
                <a:latin typeface="Century Gothic" pitchFamily="34" charset="0"/>
                <a:cs typeface="Arial" pitchFamily="34" charset="0"/>
              </a:rPr>
              <a:t>Rolling Sound</a:t>
            </a:r>
          </a:p>
        </p:txBody>
      </p:sp>
      <p:sp>
        <p:nvSpPr>
          <p:cNvPr id="27" name="ZoneTexte 26">
            <a:extLst>
              <a:ext uri="{FF2B5EF4-FFF2-40B4-BE49-F238E27FC236}">
                <a16:creationId xmlns:a16="http://schemas.microsoft.com/office/drawing/2014/main" id="{F7F5BA48-FC0A-48F2-8C6D-59FBCA9BF5BB}"/>
              </a:ext>
            </a:extLst>
          </p:cNvPr>
          <p:cNvSpPr txBox="1"/>
          <p:nvPr/>
        </p:nvSpPr>
        <p:spPr>
          <a:xfrm>
            <a:off x="8066410" y="5800624"/>
            <a:ext cx="2616988" cy="446276"/>
          </a:xfrm>
          <a:prstGeom prst="rect">
            <a:avLst/>
          </a:prstGeom>
          <a:noFill/>
        </p:spPr>
        <p:txBody>
          <a:bodyPr wrap="square" rtlCol="0">
            <a:spAutoFit/>
          </a:bodyPr>
          <a:lstStyle/>
          <a:p>
            <a:pPr algn="ctr"/>
            <a:r>
              <a:rPr lang="fr-FR" sz="2300" dirty="0">
                <a:solidFill>
                  <a:schemeClr val="tx1">
                    <a:lumMod val="50000"/>
                    <a:lumOff val="50000"/>
                  </a:schemeClr>
                </a:solidFill>
                <a:latin typeface="Century Gothic" pitchFamily="34" charset="0"/>
                <a:cs typeface="Arial" pitchFamily="34" charset="0"/>
              </a:rPr>
              <a:t>Axis 2 Handling</a:t>
            </a:r>
          </a:p>
        </p:txBody>
      </p:sp>
      <p:sp>
        <p:nvSpPr>
          <p:cNvPr id="15" name="ZoneTexte 14">
            <a:extLst>
              <a:ext uri="{FF2B5EF4-FFF2-40B4-BE49-F238E27FC236}">
                <a16:creationId xmlns:a16="http://schemas.microsoft.com/office/drawing/2014/main" id="{18C505BA-7565-4B49-BA5C-A3BB91012BE4}"/>
              </a:ext>
            </a:extLst>
          </p:cNvPr>
          <p:cNvSpPr txBox="1"/>
          <p:nvPr/>
        </p:nvSpPr>
        <p:spPr>
          <a:xfrm rot="16200000">
            <a:off x="4385546" y="3553112"/>
            <a:ext cx="3893036" cy="446276"/>
          </a:xfrm>
          <a:prstGeom prst="rect">
            <a:avLst/>
          </a:prstGeom>
          <a:noFill/>
        </p:spPr>
        <p:txBody>
          <a:bodyPr wrap="square" rtlCol="0">
            <a:spAutoFit/>
          </a:bodyPr>
          <a:lstStyle/>
          <a:p>
            <a:pPr algn="ctr"/>
            <a:r>
              <a:rPr lang="en-US" sz="2300" dirty="0">
                <a:solidFill>
                  <a:schemeClr val="tx1">
                    <a:lumMod val="50000"/>
                    <a:lumOff val="50000"/>
                  </a:schemeClr>
                </a:solidFill>
                <a:latin typeface="Century Gothic" pitchFamily="34" charset="0"/>
                <a:cs typeface="Arial" pitchFamily="34" charset="0"/>
              </a:rPr>
              <a:t>R51C_50</a:t>
            </a:r>
          </a:p>
        </p:txBody>
      </p:sp>
      <p:sp>
        <p:nvSpPr>
          <p:cNvPr id="5" name="Espace réservé du pied de page 4">
            <a:extLst>
              <a:ext uri="{FF2B5EF4-FFF2-40B4-BE49-F238E27FC236}">
                <a16:creationId xmlns:a16="http://schemas.microsoft.com/office/drawing/2014/main" id="{289E40D0-416E-43AE-8C3A-8042AA70C8D8}"/>
              </a:ext>
            </a:extLst>
          </p:cNvPr>
          <p:cNvSpPr>
            <a:spLocks noGrp="1"/>
          </p:cNvSpPr>
          <p:nvPr>
            <p:ph type="ftr" sz="quarter" idx="11"/>
          </p:nvPr>
        </p:nvSpPr>
        <p:spPr/>
        <p:txBody>
          <a:bodyPr/>
          <a:lstStyle/>
          <a:p>
            <a:r>
              <a:rPr lang="en-GB" kern="0"/>
              <a:t>ACEA Tyre Performance Study</a:t>
            </a:r>
            <a:endParaRPr lang="fr-FR" kern="0" dirty="0"/>
          </a:p>
        </p:txBody>
      </p:sp>
      <p:pic>
        <p:nvPicPr>
          <p:cNvPr id="9218" name="Picture 2">
            <a:extLst>
              <a:ext uri="{FF2B5EF4-FFF2-40B4-BE49-F238E27FC236}">
                <a16:creationId xmlns:a16="http://schemas.microsoft.com/office/drawing/2014/main" id="{687E9154-A93A-47AA-A7FB-02F10F809B9D}"/>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579406" y="1695327"/>
            <a:ext cx="5549778" cy="4105297"/>
          </a:xfrm>
          <a:prstGeom prst="rect">
            <a:avLst/>
          </a:prstGeom>
          <a:noFill/>
          <a:extLst>
            <a:ext uri="{909E8E84-426E-40DD-AFC4-6F175D3DCCD1}">
              <a14:hiddenFill xmlns:a14="http://schemas.microsoft.com/office/drawing/2010/main">
                <a:solidFill>
                  <a:srgbClr val="FFFFFF"/>
                </a:solidFill>
              </a14:hiddenFill>
            </a:ext>
          </a:extLst>
        </p:spPr>
      </p:pic>
      <p:sp>
        <p:nvSpPr>
          <p:cNvPr id="13" name="Espace réservé de la date 3">
            <a:extLst>
              <a:ext uri="{FF2B5EF4-FFF2-40B4-BE49-F238E27FC236}">
                <a16:creationId xmlns:a16="http://schemas.microsoft.com/office/drawing/2014/main" id="{1568F5BB-26EA-4EED-905C-5CF86F17BC16}"/>
              </a:ext>
            </a:extLst>
          </p:cNvPr>
          <p:cNvSpPr>
            <a:spLocks noGrp="1"/>
          </p:cNvSpPr>
          <p:nvPr>
            <p:ph type="dt" sz="half" idx="10"/>
          </p:nvPr>
        </p:nvSpPr>
        <p:spPr>
          <a:xfrm>
            <a:off x="0" y="6520260"/>
            <a:ext cx="1295467" cy="365125"/>
          </a:xfrm>
        </p:spPr>
        <p:txBody>
          <a:bodyPr/>
          <a:lstStyle/>
          <a:p>
            <a:r>
              <a:rPr lang="fr-FR" kern="0"/>
              <a:t>12/09/2019</a:t>
            </a:r>
            <a:endParaRPr lang="fr-FR" kern="0" dirty="0"/>
          </a:p>
        </p:txBody>
      </p:sp>
    </p:spTree>
    <p:extLst>
      <p:ext uri="{BB962C8B-B14F-4D97-AF65-F5344CB8AC3E}">
        <p14:creationId xmlns:p14="http://schemas.microsoft.com/office/powerpoint/2010/main" val="2684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a:t>Representing </a:t>
            </a:r>
            <a:r>
              <a:rPr lang="en-GB" dirty="0"/>
              <a:t>Rolling Sound</a:t>
            </a:r>
            <a:r>
              <a:rPr lang="en-US" dirty="0"/>
              <a:t> (6/6)</a:t>
            </a:r>
          </a:p>
        </p:txBody>
      </p:sp>
      <p:pic>
        <p:nvPicPr>
          <p:cNvPr id="11" name="Image 10">
            <a:extLst>
              <a:ext uri="{FF2B5EF4-FFF2-40B4-BE49-F238E27FC236}">
                <a16:creationId xmlns:a16="http://schemas.microsoft.com/office/drawing/2014/main" id="{0306D17D-8446-4F95-9703-FF5CC249246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2841" y="72008"/>
            <a:ext cx="2622799" cy="404664"/>
          </a:xfrm>
          <a:prstGeom prst="rect">
            <a:avLst/>
          </a:prstGeom>
        </p:spPr>
      </p:pic>
      <p:sp>
        <p:nvSpPr>
          <p:cNvPr id="12" name="ZoneTexte 11">
            <a:extLst>
              <a:ext uri="{FF2B5EF4-FFF2-40B4-BE49-F238E27FC236}">
                <a16:creationId xmlns:a16="http://schemas.microsoft.com/office/drawing/2014/main" id="{9849C6A5-1E0D-406B-B81B-F324C3E80F25}"/>
              </a:ext>
            </a:extLst>
          </p:cNvPr>
          <p:cNvSpPr txBox="1"/>
          <p:nvPr/>
        </p:nvSpPr>
        <p:spPr>
          <a:xfrm>
            <a:off x="279256" y="1199545"/>
            <a:ext cx="7166744" cy="400110"/>
          </a:xfrm>
          <a:prstGeom prst="rect">
            <a:avLst/>
          </a:prstGeom>
          <a:noFill/>
        </p:spPr>
        <p:txBody>
          <a:bodyPr wrap="square" rtlCol="0">
            <a:spAutoFit/>
          </a:bodyPr>
          <a:lstStyle/>
          <a:p>
            <a:r>
              <a:rPr lang="en-US" sz="2000" dirty="0">
                <a:solidFill>
                  <a:schemeClr val="tx1">
                    <a:lumMod val="50000"/>
                    <a:lumOff val="50000"/>
                  </a:schemeClr>
                </a:solidFill>
                <a:latin typeface="Century Gothic" pitchFamily="34" charset="0"/>
                <a:cs typeface="Arial" pitchFamily="34" charset="0"/>
              </a:rPr>
              <a:t>Representation of R51C_50 vs Axis 3 CO2 Emissions</a:t>
            </a:r>
          </a:p>
        </p:txBody>
      </p:sp>
      <p:sp>
        <p:nvSpPr>
          <p:cNvPr id="16" name="ZoneTexte 15">
            <a:extLst>
              <a:ext uri="{FF2B5EF4-FFF2-40B4-BE49-F238E27FC236}">
                <a16:creationId xmlns:a16="http://schemas.microsoft.com/office/drawing/2014/main" id="{16D52A54-6D19-452A-B159-FBEBF65F6B91}"/>
              </a:ext>
            </a:extLst>
          </p:cNvPr>
          <p:cNvSpPr txBox="1"/>
          <p:nvPr/>
        </p:nvSpPr>
        <p:spPr>
          <a:xfrm>
            <a:off x="2366926" y="5846760"/>
            <a:ext cx="1780703" cy="446276"/>
          </a:xfrm>
          <a:prstGeom prst="rect">
            <a:avLst/>
          </a:prstGeom>
          <a:noFill/>
        </p:spPr>
        <p:txBody>
          <a:bodyPr wrap="square" rtlCol="0">
            <a:spAutoFit/>
          </a:bodyPr>
          <a:lstStyle/>
          <a:p>
            <a:pPr algn="ctr"/>
            <a:r>
              <a:rPr lang="en-US" sz="2300">
                <a:solidFill>
                  <a:schemeClr val="tx1">
                    <a:lumMod val="50000"/>
                    <a:lumOff val="50000"/>
                  </a:schemeClr>
                </a:solidFill>
                <a:latin typeface="Century Gothic" pitchFamily="34" charset="0"/>
                <a:cs typeface="Arial" pitchFamily="34" charset="0"/>
              </a:rPr>
              <a:t>Axis 3 CO2</a:t>
            </a:r>
          </a:p>
        </p:txBody>
      </p:sp>
      <p:sp>
        <p:nvSpPr>
          <p:cNvPr id="26" name="ZoneTexte 25">
            <a:extLst>
              <a:ext uri="{FF2B5EF4-FFF2-40B4-BE49-F238E27FC236}">
                <a16:creationId xmlns:a16="http://schemas.microsoft.com/office/drawing/2014/main" id="{A483C94E-2B4D-42FF-937A-42D6CD7AA968}"/>
              </a:ext>
            </a:extLst>
          </p:cNvPr>
          <p:cNvSpPr txBox="1"/>
          <p:nvPr/>
        </p:nvSpPr>
        <p:spPr>
          <a:xfrm rot="16200000">
            <a:off x="-1657377" y="3483660"/>
            <a:ext cx="3893036" cy="446276"/>
          </a:xfrm>
          <a:prstGeom prst="rect">
            <a:avLst/>
          </a:prstGeom>
          <a:noFill/>
        </p:spPr>
        <p:txBody>
          <a:bodyPr wrap="square" rtlCol="0">
            <a:spAutoFit/>
          </a:bodyPr>
          <a:lstStyle/>
          <a:p>
            <a:pPr algn="ctr"/>
            <a:r>
              <a:rPr lang="en-US" sz="2300" dirty="0">
                <a:solidFill>
                  <a:schemeClr val="tx1">
                    <a:lumMod val="50000"/>
                    <a:lumOff val="50000"/>
                  </a:schemeClr>
                </a:solidFill>
                <a:latin typeface="Century Gothic" pitchFamily="34" charset="0"/>
                <a:cs typeface="Arial" pitchFamily="34" charset="0"/>
              </a:rPr>
              <a:t>Rolling Sound</a:t>
            </a:r>
          </a:p>
        </p:txBody>
      </p:sp>
      <p:sp>
        <p:nvSpPr>
          <p:cNvPr id="27" name="ZoneTexte 26">
            <a:extLst>
              <a:ext uri="{FF2B5EF4-FFF2-40B4-BE49-F238E27FC236}">
                <a16:creationId xmlns:a16="http://schemas.microsoft.com/office/drawing/2014/main" id="{F7F5BA48-FC0A-48F2-8C6D-59FBCA9BF5BB}"/>
              </a:ext>
            </a:extLst>
          </p:cNvPr>
          <p:cNvSpPr txBox="1"/>
          <p:nvPr/>
        </p:nvSpPr>
        <p:spPr>
          <a:xfrm>
            <a:off x="8450666" y="5846760"/>
            <a:ext cx="1780703" cy="446276"/>
          </a:xfrm>
          <a:prstGeom prst="rect">
            <a:avLst/>
          </a:prstGeom>
          <a:noFill/>
        </p:spPr>
        <p:txBody>
          <a:bodyPr wrap="square" rtlCol="0">
            <a:spAutoFit/>
          </a:bodyPr>
          <a:lstStyle/>
          <a:p>
            <a:pPr algn="ctr"/>
            <a:r>
              <a:rPr lang="en-US" sz="2300">
                <a:solidFill>
                  <a:schemeClr val="tx1">
                    <a:lumMod val="50000"/>
                    <a:lumOff val="50000"/>
                  </a:schemeClr>
                </a:solidFill>
                <a:latin typeface="Century Gothic" pitchFamily="34" charset="0"/>
                <a:cs typeface="Arial" pitchFamily="34" charset="0"/>
              </a:rPr>
              <a:t>Axis 3 CO2</a:t>
            </a:r>
          </a:p>
        </p:txBody>
      </p:sp>
      <p:sp>
        <p:nvSpPr>
          <p:cNvPr id="20" name="ZoneTexte 19">
            <a:extLst>
              <a:ext uri="{FF2B5EF4-FFF2-40B4-BE49-F238E27FC236}">
                <a16:creationId xmlns:a16="http://schemas.microsoft.com/office/drawing/2014/main" id="{C9990783-BC57-4C38-A282-7328E2E4E017}"/>
              </a:ext>
            </a:extLst>
          </p:cNvPr>
          <p:cNvSpPr txBox="1"/>
          <p:nvPr/>
        </p:nvSpPr>
        <p:spPr>
          <a:xfrm rot="16200000">
            <a:off x="4406424" y="3483660"/>
            <a:ext cx="3893036" cy="446276"/>
          </a:xfrm>
          <a:prstGeom prst="rect">
            <a:avLst/>
          </a:prstGeom>
          <a:noFill/>
        </p:spPr>
        <p:txBody>
          <a:bodyPr wrap="square" rtlCol="0">
            <a:spAutoFit/>
          </a:bodyPr>
          <a:lstStyle/>
          <a:p>
            <a:pPr algn="ctr"/>
            <a:r>
              <a:rPr lang="en-US" sz="2300" dirty="0">
                <a:solidFill>
                  <a:schemeClr val="tx1">
                    <a:lumMod val="50000"/>
                    <a:lumOff val="50000"/>
                  </a:schemeClr>
                </a:solidFill>
                <a:latin typeface="Century Gothic" pitchFamily="34" charset="0"/>
                <a:cs typeface="Arial" pitchFamily="34" charset="0"/>
              </a:rPr>
              <a:t>R51C_50</a:t>
            </a:r>
          </a:p>
        </p:txBody>
      </p:sp>
      <p:sp>
        <p:nvSpPr>
          <p:cNvPr id="4" name="Espace réservé du pied de page 3">
            <a:extLst>
              <a:ext uri="{FF2B5EF4-FFF2-40B4-BE49-F238E27FC236}">
                <a16:creationId xmlns:a16="http://schemas.microsoft.com/office/drawing/2014/main" id="{EB4C2E1D-CABC-4FC2-B2CF-B276B29E89CE}"/>
              </a:ext>
            </a:extLst>
          </p:cNvPr>
          <p:cNvSpPr>
            <a:spLocks noGrp="1"/>
          </p:cNvSpPr>
          <p:nvPr>
            <p:ph type="ftr" sz="quarter" idx="11"/>
          </p:nvPr>
        </p:nvSpPr>
        <p:spPr/>
        <p:txBody>
          <a:bodyPr/>
          <a:lstStyle/>
          <a:p>
            <a:r>
              <a:rPr lang="en-GB" kern="0"/>
              <a:t>ACEA Tyre Performance Study</a:t>
            </a:r>
            <a:endParaRPr lang="fr-FR" kern="0" dirty="0"/>
          </a:p>
        </p:txBody>
      </p:sp>
      <p:pic>
        <p:nvPicPr>
          <p:cNvPr id="7172" name="Picture 4">
            <a:extLst>
              <a:ext uri="{FF2B5EF4-FFF2-40B4-BE49-F238E27FC236}">
                <a16:creationId xmlns:a16="http://schemas.microsoft.com/office/drawing/2014/main" id="{F10B0DCC-1993-474F-90FF-774D46BB4DC4}"/>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46000" y="1768345"/>
            <a:ext cx="5564664" cy="4100596"/>
          </a:xfrm>
          <a:prstGeom prst="rect">
            <a:avLst/>
          </a:prstGeom>
          <a:noFill/>
          <a:extLst>
            <a:ext uri="{909E8E84-426E-40DD-AFC4-6F175D3DCCD1}">
              <a14:hiddenFill xmlns:a14="http://schemas.microsoft.com/office/drawing/2010/main">
                <a:solidFill>
                  <a:srgbClr val="FFFFFF"/>
                </a:solidFill>
              </a14:hiddenFill>
            </a:ext>
          </a:extLst>
        </p:spPr>
      </p:pic>
      <p:sp>
        <p:nvSpPr>
          <p:cNvPr id="13" name="Espace réservé de la date 3">
            <a:extLst>
              <a:ext uri="{FF2B5EF4-FFF2-40B4-BE49-F238E27FC236}">
                <a16:creationId xmlns:a16="http://schemas.microsoft.com/office/drawing/2014/main" id="{1CE9F91B-306A-4EA3-8EEB-753F4E8D00AC}"/>
              </a:ext>
            </a:extLst>
          </p:cNvPr>
          <p:cNvSpPr>
            <a:spLocks noGrp="1"/>
          </p:cNvSpPr>
          <p:nvPr>
            <p:ph type="dt" sz="half" idx="10"/>
          </p:nvPr>
        </p:nvSpPr>
        <p:spPr>
          <a:xfrm>
            <a:off x="0" y="6520260"/>
            <a:ext cx="1295467" cy="365125"/>
          </a:xfrm>
        </p:spPr>
        <p:txBody>
          <a:bodyPr/>
          <a:lstStyle/>
          <a:p>
            <a:r>
              <a:rPr lang="fr-FR" kern="0"/>
              <a:t>12/09/2019</a:t>
            </a:r>
            <a:endParaRPr lang="fr-FR" kern="0" dirty="0"/>
          </a:p>
        </p:txBody>
      </p:sp>
      <p:pic>
        <p:nvPicPr>
          <p:cNvPr id="15" name="Picture 2">
            <a:extLst>
              <a:ext uri="{FF2B5EF4-FFF2-40B4-BE49-F238E27FC236}">
                <a16:creationId xmlns:a16="http://schemas.microsoft.com/office/drawing/2014/main" id="{22FDB1D5-D614-48AB-9053-BED407C3C90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46" t="3706" b="4329"/>
          <a:stretch/>
        </p:blipFill>
        <p:spPr bwMode="auto">
          <a:xfrm>
            <a:off x="512279" y="1760279"/>
            <a:ext cx="5579871" cy="4101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58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a:extLst>
              <a:ext uri="{FF2B5EF4-FFF2-40B4-BE49-F238E27FC236}">
                <a16:creationId xmlns:a16="http://schemas.microsoft.com/office/drawing/2014/main" id="{3F738788-15DF-4494-ACA8-E4D029E95975}"/>
              </a:ext>
            </a:extLst>
          </p:cNvPr>
          <p:cNvGraphicFramePr>
            <a:graphicFrameLocks noGrp="1"/>
          </p:cNvGraphicFramePr>
          <p:nvPr>
            <p:ph idx="1"/>
            <p:extLst>
              <p:ext uri="{D42A27DB-BD31-4B8C-83A1-F6EECF244321}">
                <p14:modId xmlns:p14="http://schemas.microsoft.com/office/powerpoint/2010/main" val="1726840016"/>
              </p:ext>
            </p:extLst>
          </p:nvPr>
        </p:nvGraphicFramePr>
        <p:xfrm>
          <a:off x="183760" y="1404000"/>
          <a:ext cx="11759313" cy="4724439"/>
        </p:xfrm>
        <a:graphic>
          <a:graphicData uri="http://schemas.openxmlformats.org/drawingml/2006/table">
            <a:tbl>
              <a:tblPr firstRow="1" bandRow="1">
                <a:tableStyleId>{00A15C55-8517-42AA-B614-E9B94910E393}</a:tableStyleId>
              </a:tblPr>
              <a:tblGrid>
                <a:gridCol w="1050706">
                  <a:extLst>
                    <a:ext uri="{9D8B030D-6E8A-4147-A177-3AD203B41FA5}">
                      <a16:colId xmlns:a16="http://schemas.microsoft.com/office/drawing/2014/main" val="1278053076"/>
                    </a:ext>
                  </a:extLst>
                </a:gridCol>
                <a:gridCol w="1186268">
                  <a:extLst>
                    <a:ext uri="{9D8B030D-6E8A-4147-A177-3AD203B41FA5}">
                      <a16:colId xmlns:a16="http://schemas.microsoft.com/office/drawing/2014/main" val="3991325511"/>
                    </a:ext>
                  </a:extLst>
                </a:gridCol>
                <a:gridCol w="1186268">
                  <a:extLst>
                    <a:ext uri="{9D8B030D-6E8A-4147-A177-3AD203B41FA5}">
                      <a16:colId xmlns:a16="http://schemas.microsoft.com/office/drawing/2014/main" val="3903736129"/>
                    </a:ext>
                  </a:extLst>
                </a:gridCol>
                <a:gridCol w="1186268">
                  <a:extLst>
                    <a:ext uri="{9D8B030D-6E8A-4147-A177-3AD203B41FA5}">
                      <a16:colId xmlns:a16="http://schemas.microsoft.com/office/drawing/2014/main" val="1280863733"/>
                    </a:ext>
                  </a:extLst>
                </a:gridCol>
                <a:gridCol w="970583">
                  <a:extLst>
                    <a:ext uri="{9D8B030D-6E8A-4147-A177-3AD203B41FA5}">
                      <a16:colId xmlns:a16="http://schemas.microsoft.com/office/drawing/2014/main" val="3687047375"/>
                    </a:ext>
                  </a:extLst>
                </a:gridCol>
                <a:gridCol w="922655">
                  <a:extLst>
                    <a:ext uri="{9D8B030D-6E8A-4147-A177-3AD203B41FA5}">
                      <a16:colId xmlns:a16="http://schemas.microsoft.com/office/drawing/2014/main" val="1611773869"/>
                    </a:ext>
                  </a:extLst>
                </a:gridCol>
                <a:gridCol w="970583">
                  <a:extLst>
                    <a:ext uri="{9D8B030D-6E8A-4147-A177-3AD203B41FA5}">
                      <a16:colId xmlns:a16="http://schemas.microsoft.com/office/drawing/2014/main" val="2984870635"/>
                    </a:ext>
                  </a:extLst>
                </a:gridCol>
                <a:gridCol w="1050706">
                  <a:extLst>
                    <a:ext uri="{9D8B030D-6E8A-4147-A177-3AD203B41FA5}">
                      <a16:colId xmlns:a16="http://schemas.microsoft.com/office/drawing/2014/main" val="3045860592"/>
                    </a:ext>
                  </a:extLst>
                </a:gridCol>
                <a:gridCol w="1186268">
                  <a:extLst>
                    <a:ext uri="{9D8B030D-6E8A-4147-A177-3AD203B41FA5}">
                      <a16:colId xmlns:a16="http://schemas.microsoft.com/office/drawing/2014/main" val="2665041975"/>
                    </a:ext>
                  </a:extLst>
                </a:gridCol>
                <a:gridCol w="1078425">
                  <a:extLst>
                    <a:ext uri="{9D8B030D-6E8A-4147-A177-3AD203B41FA5}">
                      <a16:colId xmlns:a16="http://schemas.microsoft.com/office/drawing/2014/main" val="2381819113"/>
                    </a:ext>
                  </a:extLst>
                </a:gridCol>
                <a:gridCol w="970583">
                  <a:extLst>
                    <a:ext uri="{9D8B030D-6E8A-4147-A177-3AD203B41FA5}">
                      <a16:colId xmlns:a16="http://schemas.microsoft.com/office/drawing/2014/main" val="2433732143"/>
                    </a:ext>
                  </a:extLst>
                </a:gridCol>
              </a:tblGrid>
              <a:tr h="379330">
                <a:tc>
                  <a:txBody>
                    <a:bodyPr/>
                    <a:lstStyle/>
                    <a:p>
                      <a:pPr algn="ctr"/>
                      <a:r>
                        <a:rPr lang="en-US" sz="900" dirty="0"/>
                        <a:t>Study</a:t>
                      </a:r>
                    </a:p>
                  </a:txBody>
                  <a:tcPr anchor="ct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solidFill>
                  </a:tcPr>
                </a:tc>
                <a:tc>
                  <a:txBody>
                    <a:bodyPr/>
                    <a:lstStyle/>
                    <a:p>
                      <a:pPr algn="ctr"/>
                      <a:r>
                        <a:rPr lang="en-US" sz="900" b="1" dirty="0">
                          <a:solidFill>
                            <a:schemeClr val="bg1"/>
                          </a:solidFill>
                        </a:rPr>
                        <a:t>Wet-Grip</a:t>
                      </a:r>
                    </a:p>
                  </a:txBody>
                  <a:tcPr anchor="ctr">
                    <a:lnB w="38100" cap="flat" cmpd="sng" algn="ctr">
                      <a:solidFill>
                        <a:schemeClr val="bg1"/>
                      </a:solidFill>
                      <a:prstDash val="solid"/>
                      <a:round/>
                      <a:headEnd type="none" w="med" len="med"/>
                      <a:tailEnd type="none" w="med" len="med"/>
                    </a:lnB>
                    <a:solidFill>
                      <a:schemeClr val="accent4"/>
                    </a:solidFill>
                  </a:tcPr>
                </a:tc>
                <a:tc>
                  <a:txBody>
                    <a:bodyPr/>
                    <a:lstStyle/>
                    <a:p>
                      <a:pPr algn="ctr"/>
                      <a:r>
                        <a:rPr lang="en-US" sz="900" b="1" dirty="0">
                          <a:solidFill>
                            <a:schemeClr val="bg1"/>
                          </a:solidFill>
                        </a:rPr>
                        <a:t>Longitudinal aquaplaning</a:t>
                      </a:r>
                    </a:p>
                  </a:txBody>
                  <a:tcPr anchor="ctr">
                    <a:lnB w="38100" cap="flat" cmpd="sng" algn="ctr">
                      <a:solidFill>
                        <a:schemeClr val="bg1"/>
                      </a:solidFill>
                      <a:prstDash val="solid"/>
                      <a:round/>
                      <a:headEnd type="none" w="med" len="med"/>
                      <a:tailEnd type="none" w="med" len="med"/>
                    </a:lnB>
                    <a:solidFill>
                      <a:schemeClr val="accent4"/>
                    </a:solidFill>
                  </a:tcPr>
                </a:tc>
                <a:tc>
                  <a:txBody>
                    <a:bodyPr/>
                    <a:lstStyle/>
                    <a:p>
                      <a:pPr algn="ctr"/>
                      <a:r>
                        <a:rPr lang="en-US" sz="800" b="1" dirty="0">
                          <a:solidFill>
                            <a:schemeClr val="bg1"/>
                          </a:solidFill>
                        </a:rPr>
                        <a:t>Aquaplaning</a:t>
                      </a:r>
                    </a:p>
                    <a:p>
                      <a:pPr algn="ctr"/>
                      <a:r>
                        <a:rPr lang="en-US" sz="800" b="1" dirty="0">
                          <a:solidFill>
                            <a:schemeClr val="bg1"/>
                          </a:solidFill>
                        </a:rPr>
                        <a:t>in curve</a:t>
                      </a:r>
                    </a:p>
                  </a:txBody>
                  <a:tcPr anchor="ctr">
                    <a:lnB w="38100" cap="flat" cmpd="sng" algn="ctr">
                      <a:solidFill>
                        <a:schemeClr val="bg1"/>
                      </a:solidFill>
                      <a:prstDash val="solid"/>
                      <a:round/>
                      <a:headEnd type="none" w="med" len="med"/>
                      <a:tailEnd type="none" w="med" len="med"/>
                    </a:lnB>
                    <a:solidFill>
                      <a:schemeClr val="accent4"/>
                    </a:solidFill>
                  </a:tcPr>
                </a:tc>
                <a:tc>
                  <a:txBody>
                    <a:bodyPr/>
                    <a:lstStyle/>
                    <a:p>
                      <a:pPr algn="ctr"/>
                      <a:r>
                        <a:rPr lang="en-US" sz="900" b="1" dirty="0">
                          <a:solidFill>
                            <a:schemeClr val="bg1"/>
                          </a:solidFill>
                        </a:rPr>
                        <a:t>Dry-Grip</a:t>
                      </a:r>
                    </a:p>
                  </a:txBody>
                  <a:tcPr anchor="ctr">
                    <a:lnB w="38100" cap="flat" cmpd="sng" algn="ctr">
                      <a:solidFill>
                        <a:schemeClr val="bg1"/>
                      </a:solidFill>
                      <a:prstDash val="solid"/>
                      <a:round/>
                      <a:headEnd type="none" w="med" len="med"/>
                      <a:tailEnd type="none" w="med" len="med"/>
                    </a:lnB>
                    <a:solidFill>
                      <a:schemeClr val="accent4"/>
                    </a:solidFill>
                  </a:tcPr>
                </a:tc>
                <a:tc>
                  <a:txBody>
                    <a:bodyPr/>
                    <a:lstStyle/>
                    <a:p>
                      <a:pPr algn="ctr"/>
                      <a:r>
                        <a:rPr lang="en-US" sz="900" b="1" dirty="0">
                          <a:solidFill>
                            <a:schemeClr val="bg1"/>
                          </a:solidFill>
                        </a:rPr>
                        <a:t>Handling</a:t>
                      </a:r>
                    </a:p>
                  </a:txBody>
                  <a:tcPr anchor="ctr">
                    <a:lnB w="38100" cap="flat" cmpd="sng" algn="ctr">
                      <a:solidFill>
                        <a:schemeClr val="bg1"/>
                      </a:solidFill>
                      <a:prstDash val="solid"/>
                      <a:round/>
                      <a:headEnd type="none" w="med" len="med"/>
                      <a:tailEnd type="none" w="med" len="med"/>
                    </a:lnB>
                    <a:solidFill>
                      <a:schemeClr val="accent4"/>
                    </a:solidFill>
                  </a:tcPr>
                </a:tc>
                <a:tc>
                  <a:txBody>
                    <a:bodyPr/>
                    <a:lstStyle/>
                    <a:p>
                      <a:pPr algn="ctr"/>
                      <a:r>
                        <a:rPr lang="en-US" sz="900" b="1" dirty="0">
                          <a:solidFill>
                            <a:schemeClr val="bg1"/>
                          </a:solidFill>
                        </a:rPr>
                        <a:t>Snow Performance</a:t>
                      </a:r>
                    </a:p>
                  </a:txBody>
                  <a:tcPr anchor="ctr">
                    <a:lnB w="38100" cap="flat" cmpd="sng" algn="ctr">
                      <a:solidFill>
                        <a:schemeClr val="bg1"/>
                      </a:solidFill>
                      <a:prstDash val="solid"/>
                      <a:round/>
                      <a:headEnd type="none" w="med" len="med"/>
                      <a:tailEnd type="none" w="med" len="med"/>
                    </a:lnB>
                    <a:solidFill>
                      <a:schemeClr val="accent4"/>
                    </a:solidFill>
                  </a:tcPr>
                </a:tc>
                <a:tc>
                  <a:txBody>
                    <a:bodyPr/>
                    <a:lstStyle/>
                    <a:p>
                      <a:pPr algn="ctr"/>
                      <a:r>
                        <a:rPr lang="en-US" sz="900" b="1" dirty="0">
                          <a:solidFill>
                            <a:schemeClr val="bg1"/>
                          </a:solidFill>
                        </a:rPr>
                        <a:t>Rolling Resistance</a:t>
                      </a:r>
                    </a:p>
                  </a:txBody>
                  <a:tcPr anchor="ctr">
                    <a:lnB w="38100" cap="flat" cmpd="sng" algn="ctr">
                      <a:solidFill>
                        <a:schemeClr val="bg1"/>
                      </a:solidFill>
                      <a:prstDash val="solid"/>
                      <a:round/>
                      <a:headEnd type="none" w="med" len="med"/>
                      <a:tailEnd type="none" w="med" len="med"/>
                    </a:lnB>
                    <a:solidFill>
                      <a:schemeClr val="accent4"/>
                    </a:solidFill>
                  </a:tcPr>
                </a:tc>
                <a:tc>
                  <a:txBody>
                    <a:bodyPr/>
                    <a:lstStyle/>
                    <a:p>
                      <a:pPr algn="ctr"/>
                      <a:r>
                        <a:rPr lang="en-US" sz="900" b="1" dirty="0">
                          <a:solidFill>
                            <a:schemeClr val="bg1"/>
                          </a:solidFill>
                        </a:rPr>
                        <a:t>Rolling Sound</a:t>
                      </a:r>
                    </a:p>
                  </a:txBody>
                  <a:tcPr anchor="ctr">
                    <a:lnB w="38100" cap="flat" cmpd="sng" algn="ctr">
                      <a:solidFill>
                        <a:schemeClr val="bg1"/>
                      </a:solidFill>
                      <a:prstDash val="solid"/>
                      <a:round/>
                      <a:headEnd type="none" w="med" len="med"/>
                      <a:tailEnd type="none" w="med" len="med"/>
                    </a:lnB>
                    <a:solidFill>
                      <a:schemeClr val="accent4"/>
                    </a:solidFill>
                  </a:tcPr>
                </a:tc>
                <a:tc>
                  <a:txBody>
                    <a:bodyPr/>
                    <a:lstStyle/>
                    <a:p>
                      <a:pPr algn="ctr"/>
                      <a:r>
                        <a:rPr lang="en-US" sz="900" b="1" dirty="0">
                          <a:solidFill>
                            <a:schemeClr val="bg1"/>
                          </a:solidFill>
                        </a:rPr>
                        <a:t>RS during acceleration</a:t>
                      </a:r>
                    </a:p>
                  </a:txBody>
                  <a:tcPr anchor="ctr">
                    <a:lnB w="38100" cap="flat" cmpd="sng" algn="ctr">
                      <a:solidFill>
                        <a:schemeClr val="bg1"/>
                      </a:solidFill>
                      <a:prstDash val="solid"/>
                      <a:round/>
                      <a:headEnd type="none" w="med" len="med"/>
                      <a:tailEnd type="none" w="med" len="med"/>
                    </a:lnB>
                    <a:solidFill>
                      <a:schemeClr val="accent4"/>
                    </a:solidFill>
                  </a:tcPr>
                </a:tc>
                <a:tc>
                  <a:txBody>
                    <a:bodyPr/>
                    <a:lstStyle/>
                    <a:p>
                      <a:pPr algn="ctr"/>
                      <a:r>
                        <a:rPr lang="en-US" sz="900" b="1" dirty="0">
                          <a:solidFill>
                            <a:schemeClr val="bg1"/>
                          </a:solidFill>
                        </a:rPr>
                        <a:t>Wear</a:t>
                      </a:r>
                    </a:p>
                  </a:txBody>
                  <a:tcPr anchor="ctr">
                    <a:lnB w="381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71442460"/>
                  </a:ext>
                </a:extLst>
              </a:tr>
              <a:tr h="521578">
                <a:tc>
                  <a:txBody>
                    <a:bodyPr/>
                    <a:lstStyle/>
                    <a:p>
                      <a:pPr algn="l"/>
                      <a:r>
                        <a:rPr lang="en-US" sz="900" dirty="0"/>
                        <a:t>TNO R10735 report (2014)</a:t>
                      </a:r>
                    </a:p>
                  </a:txBody>
                  <a:tcPr anchor="ctr">
                    <a:lnT w="38100" cap="flat" cmpd="sng" algn="ctr">
                      <a:solidFill>
                        <a:schemeClr val="bg1"/>
                      </a:solidFill>
                      <a:prstDash val="solid"/>
                      <a:round/>
                      <a:headEnd type="none" w="med" len="med"/>
                      <a:tailEnd type="none" w="med" len="med"/>
                    </a:lnT>
                  </a:tcPr>
                </a:tc>
                <a:tc>
                  <a:txBody>
                    <a:bodyPr/>
                    <a:lstStyle/>
                    <a:p>
                      <a:pPr algn="ctr"/>
                      <a:r>
                        <a:rPr lang="en-US" sz="900" dirty="0"/>
                        <a:t>EU Regulation EC1222/2009</a:t>
                      </a:r>
                    </a:p>
                  </a:txBody>
                  <a:tcPr anchor="ctr">
                    <a:lnT w="38100" cap="flat" cmpd="sng" algn="ctr">
                      <a:solidFill>
                        <a:schemeClr val="bg1"/>
                      </a:solidFill>
                      <a:prstDash val="solid"/>
                      <a:round/>
                      <a:headEnd type="none" w="med" len="med"/>
                      <a:tailEnd type="none" w="med" len="med"/>
                    </a:lnT>
                  </a:tcPr>
                </a:tc>
                <a:tc>
                  <a:txBody>
                    <a:bodyPr/>
                    <a:lstStyle/>
                    <a:p>
                      <a:pPr algn="ctr"/>
                      <a:r>
                        <a:rPr lang="en-US" sz="900" dirty="0">
                          <a:solidFill>
                            <a:srgbClr val="C00000"/>
                          </a:solidFill>
                        </a:rPr>
                        <a:t>No Information</a:t>
                      </a:r>
                    </a:p>
                  </a:txBody>
                  <a:tcPr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EU Regulation EC1222/2009</a:t>
                      </a:r>
                    </a:p>
                  </a:txBody>
                  <a:tcPr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 EU Regulation EC1222/2009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 VENOLIVA</a:t>
                      </a:r>
                    </a:p>
                  </a:txBody>
                  <a:tcPr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 EU Regulation EC1222/2009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 VENOLIVA</a:t>
                      </a:r>
                    </a:p>
                  </a:txBody>
                  <a:tcPr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558929400"/>
                  </a:ext>
                </a:extLst>
              </a:tr>
              <a:tr h="531177">
                <a:tc>
                  <a:txBody>
                    <a:bodyPr/>
                    <a:lstStyle/>
                    <a:p>
                      <a:pPr algn="l"/>
                      <a:r>
                        <a:rPr lang="en-US" sz="900" dirty="0"/>
                        <a:t>FEHRL – Study</a:t>
                      </a:r>
                    </a:p>
                    <a:p>
                      <a:pPr algn="l"/>
                      <a:r>
                        <a:rPr lang="en-US" sz="900" dirty="0"/>
                        <a:t>(2007)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 ECE R117</a:t>
                      </a:r>
                    </a:p>
                    <a:p>
                      <a:pPr algn="ctr"/>
                      <a:r>
                        <a:rPr lang="en-US" sz="900" dirty="0"/>
                        <a:t>- 80 to 10km/h ; water depth 1,5mm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 ECE R117</a:t>
                      </a:r>
                    </a:p>
                    <a:p>
                      <a:pPr algn="ctr"/>
                      <a:r>
                        <a:rPr lang="en-US" sz="900" dirty="0"/>
                        <a:t>- Water depth 8 mm ; slip of 15% was reach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algn="ctr"/>
                      <a:r>
                        <a:rPr lang="en-US" sz="900" dirty="0"/>
                        <a:t>- ISO 8767:1992 or 9948:1992</a:t>
                      </a:r>
                    </a:p>
                    <a:p>
                      <a:pPr algn="ctr"/>
                      <a:r>
                        <a:rPr lang="en-US" sz="900" dirty="0"/>
                        <a:t>- ISO 18 164 : 2005</a:t>
                      </a:r>
                    </a:p>
                  </a:txBody>
                  <a:tcPr anchor="ctr"/>
                </a:tc>
                <a:tc>
                  <a:txBody>
                    <a:bodyPr/>
                    <a:lstStyle/>
                    <a:p>
                      <a:pPr algn="ctr"/>
                      <a:r>
                        <a:rPr lang="en-US" sz="900" dirty="0"/>
                        <a:t>ECE R117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0000"/>
                          </a:solidFill>
                          <a:effectLst/>
                          <a:uLnTx/>
                          <a:uFillTx/>
                          <a:latin typeface="Calibri"/>
                          <a:ea typeface="+mn-ea"/>
                          <a:cs typeface="+mn-cs"/>
                        </a:rPr>
                        <a:t>No Information</a:t>
                      </a:r>
                      <a:endParaRPr kumimoji="0" lang="en-US" sz="900" b="0" i="0" u="none" strike="noStrike" kern="1200" cap="none" spc="0" normalizeH="0" baseline="0" noProof="0" dirty="0">
                        <a:ln>
                          <a:noFill/>
                        </a:ln>
                        <a:solidFill>
                          <a:srgbClr val="C00000"/>
                        </a:solidFill>
                        <a:effectLst/>
                        <a:uLnTx/>
                        <a:uFillTx/>
                        <a:latin typeface="Calibri"/>
                        <a:ea typeface="+mn-ea"/>
                        <a:cs typeface="+mn-cs"/>
                      </a:endParaRPr>
                    </a:p>
                  </a:txBody>
                  <a:tcPr anchor="ctr"/>
                </a:tc>
                <a:extLst>
                  <a:ext uri="{0D108BD9-81ED-4DB2-BD59-A6C34878D82A}">
                    <a16:rowId xmlns:a16="http://schemas.microsoft.com/office/drawing/2014/main" val="3629738308"/>
                  </a:ext>
                </a:extLst>
              </a:tr>
              <a:tr h="298786">
                <a:tc>
                  <a:txBody>
                    <a:bodyPr/>
                    <a:lstStyle/>
                    <a:p>
                      <a:pPr algn="l"/>
                      <a:r>
                        <a:rPr lang="en-US" sz="900" dirty="0"/>
                        <a:t>Continental (2011)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0000"/>
                          </a:solidFill>
                          <a:effectLst/>
                          <a:uLnTx/>
                          <a:uFillTx/>
                          <a:latin typeface="Calibri"/>
                          <a:ea typeface="+mn-ea"/>
                          <a:cs typeface="+mn-cs"/>
                        </a:rPr>
                        <a:t>No Information</a:t>
                      </a:r>
                      <a:endParaRPr kumimoji="0" lang="en-US" sz="900" b="0" i="0" u="none" strike="noStrike" kern="1200" cap="none" spc="0" normalizeH="0" baseline="0" noProof="0" dirty="0">
                        <a:ln>
                          <a:noFill/>
                        </a:ln>
                        <a:solidFill>
                          <a:srgbClr val="C00000"/>
                        </a:solidFill>
                        <a:effectLst/>
                        <a:uLnTx/>
                        <a:uFillTx/>
                        <a:latin typeface="Calibri"/>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0000"/>
                          </a:solidFill>
                          <a:effectLst/>
                          <a:uLnTx/>
                          <a:uFillTx/>
                          <a:latin typeface="Calibri"/>
                          <a:ea typeface="+mn-ea"/>
                          <a:cs typeface="+mn-cs"/>
                        </a:rPr>
                        <a:t>No Information</a:t>
                      </a:r>
                      <a:endParaRPr kumimoji="0" lang="en-US" sz="900" b="0" i="0" u="none" strike="noStrike" kern="1200" cap="none" spc="0" normalizeH="0" baseline="0" noProof="0" dirty="0">
                        <a:ln>
                          <a:noFill/>
                        </a:ln>
                        <a:solidFill>
                          <a:srgbClr val="C00000"/>
                        </a:solidFill>
                        <a:effectLst/>
                        <a:uLnTx/>
                        <a:uFillTx/>
                        <a:latin typeface="Calibri"/>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0000"/>
                          </a:solidFill>
                          <a:effectLst/>
                          <a:uLnTx/>
                          <a:uFillTx/>
                          <a:latin typeface="Calibri"/>
                          <a:ea typeface="+mn-ea"/>
                          <a:cs typeface="+mn-cs"/>
                        </a:rPr>
                        <a:t>No Information</a:t>
                      </a:r>
                      <a:endParaRPr kumimoji="0" lang="en-US" sz="900" b="0" i="0" u="none" strike="noStrike" kern="1200" cap="none" spc="0" normalizeH="0" baseline="0" noProof="0" dirty="0">
                        <a:ln>
                          <a:noFill/>
                        </a:ln>
                        <a:solidFill>
                          <a:srgbClr val="C00000"/>
                        </a:solidFill>
                        <a:effectLst/>
                        <a:uLnTx/>
                        <a:uFillTx/>
                        <a:latin typeface="Calibri"/>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0000"/>
                          </a:solidFill>
                          <a:effectLst/>
                          <a:uLnTx/>
                          <a:uFillTx/>
                          <a:latin typeface="Calibri"/>
                          <a:ea typeface="+mn-ea"/>
                          <a:cs typeface="+mn-cs"/>
                        </a:rPr>
                        <a:t>No Information</a:t>
                      </a:r>
                      <a:endParaRPr kumimoji="0" lang="en-US" sz="900" b="0" i="0" u="none" strike="noStrike" kern="1200" cap="none" spc="0" normalizeH="0" baseline="0" noProof="0" dirty="0">
                        <a:ln>
                          <a:noFill/>
                        </a:ln>
                        <a:solidFill>
                          <a:srgbClr val="C00000"/>
                        </a:solidFill>
                        <a:effectLst/>
                        <a:uLnTx/>
                        <a:uFillTx/>
                        <a:latin typeface="Calibri"/>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algn="ctr"/>
                      <a:r>
                        <a:rPr lang="en-US" sz="900" dirty="0"/>
                        <a:t>ECE R117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0000"/>
                          </a:solidFill>
                          <a:effectLst/>
                          <a:uLnTx/>
                          <a:uFillTx/>
                          <a:latin typeface="Calibri"/>
                          <a:ea typeface="+mn-ea"/>
                          <a:cs typeface="+mn-cs"/>
                        </a:rPr>
                        <a:t>No Information</a:t>
                      </a:r>
                      <a:endParaRPr kumimoji="0" lang="en-US" sz="900" b="0" i="0" u="none" strike="noStrike" kern="1200" cap="none" spc="0" normalizeH="0" baseline="0" noProof="0" dirty="0">
                        <a:ln>
                          <a:noFill/>
                        </a:ln>
                        <a:solidFill>
                          <a:srgbClr val="C00000"/>
                        </a:solidFill>
                        <a:effectLst/>
                        <a:uLnTx/>
                        <a:uFillTx/>
                        <a:latin typeface="Calibri"/>
                        <a:ea typeface="+mn-ea"/>
                        <a:cs typeface="+mn-cs"/>
                      </a:endParaRPr>
                    </a:p>
                  </a:txBody>
                  <a:tcPr anchor="ctr"/>
                </a:tc>
                <a:extLst>
                  <a:ext uri="{0D108BD9-81ED-4DB2-BD59-A6C34878D82A}">
                    <a16:rowId xmlns:a16="http://schemas.microsoft.com/office/drawing/2014/main" val="1307042066"/>
                  </a:ext>
                </a:extLst>
              </a:tr>
              <a:tr h="531177">
                <a:tc>
                  <a:txBody>
                    <a:bodyPr/>
                    <a:lstStyle/>
                    <a:p>
                      <a:pPr algn="l"/>
                      <a:r>
                        <a:rPr lang="en-US" sz="900" dirty="0"/>
                        <a:t>Michelin</a:t>
                      </a:r>
                    </a:p>
                    <a:p>
                      <a:pPr algn="l"/>
                      <a:r>
                        <a:rPr lang="en-US" sz="900" dirty="0"/>
                        <a:t>(2007 &amp; 2015)</a:t>
                      </a:r>
                    </a:p>
                  </a:txBody>
                  <a:tcPr anchor="ctr"/>
                </a:tc>
                <a:tc>
                  <a:txBody>
                    <a:bodyPr/>
                    <a:lstStyle/>
                    <a:p>
                      <a:pPr algn="ctr"/>
                      <a:r>
                        <a:rPr lang="en-US" sz="900" dirty="0"/>
                        <a:t>- 80 to 10 km/h</a:t>
                      </a:r>
                    </a:p>
                    <a:p>
                      <a:pPr algn="ctr"/>
                      <a:r>
                        <a:rPr lang="en-US" sz="900" dirty="0"/>
                        <a:t>- on macro rough surface </a:t>
                      </a:r>
                    </a:p>
                  </a:txBody>
                  <a:tcPr anchor="ctr"/>
                </a:tc>
                <a:tc>
                  <a:txBody>
                    <a:bodyPr/>
                    <a:lstStyle/>
                    <a:p>
                      <a:pPr algn="ctr"/>
                      <a:r>
                        <a:rPr lang="en-US" sz="900" dirty="0"/>
                        <a:t>- Water depth 8mm</a:t>
                      </a:r>
                    </a:p>
                    <a:p>
                      <a:pPr algn="ctr"/>
                      <a:r>
                        <a:rPr lang="en-US" sz="900" dirty="0"/>
                        <a:t>- 82 to 66km/h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 Water depth 7mm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 acceleration 55 to 85km/h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0000"/>
                          </a:solidFill>
                          <a:effectLst/>
                          <a:uLnTx/>
                          <a:uFillTx/>
                          <a:latin typeface="Calibri"/>
                          <a:ea typeface="+mn-ea"/>
                          <a:cs typeface="+mn-cs"/>
                        </a:rPr>
                        <a:t>No Information</a:t>
                      </a:r>
                      <a:endParaRPr kumimoji="0" lang="en-US" sz="900" b="0" i="0" u="none" strike="noStrike" kern="1200" cap="none" spc="0" normalizeH="0" baseline="0" noProof="0" dirty="0">
                        <a:ln>
                          <a:noFill/>
                        </a:ln>
                        <a:solidFill>
                          <a:srgbClr val="C00000"/>
                        </a:solidFill>
                        <a:effectLst/>
                        <a:uLnTx/>
                        <a:uFillTx/>
                        <a:latin typeface="Calibri"/>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algn="ctr"/>
                      <a:r>
                        <a:rPr lang="en-US" sz="900" dirty="0"/>
                        <a:t>ISO 10 844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extLst>
                  <a:ext uri="{0D108BD9-81ED-4DB2-BD59-A6C34878D82A}">
                    <a16:rowId xmlns:a16="http://schemas.microsoft.com/office/drawing/2014/main" val="843942081"/>
                  </a:ext>
                </a:extLst>
              </a:tr>
              <a:tr h="521578">
                <a:tc>
                  <a:txBody>
                    <a:bodyPr/>
                    <a:lstStyle/>
                    <a:p>
                      <a:pPr algn="l"/>
                      <a:r>
                        <a:rPr lang="en-US" sz="900" dirty="0" err="1"/>
                        <a:t>GoodYear</a:t>
                      </a:r>
                      <a:r>
                        <a:rPr lang="en-US" sz="900" dirty="0"/>
                        <a:t> (2018)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C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mn-lt"/>
                          <a:ea typeface="+mn-ea"/>
                          <a:cs typeface="+mn-cs"/>
                        </a:rPr>
                        <a:t>No Information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C00000"/>
                        </a:solidFill>
                        <a:effectLst/>
                        <a:uLnTx/>
                        <a:uFillTx/>
                        <a:latin typeface="Calibri"/>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algn="ctr"/>
                      <a:r>
                        <a:rPr lang="en-US" sz="900" dirty="0"/>
                        <a:t>- ISO 10 844</a:t>
                      </a:r>
                    </a:p>
                    <a:p>
                      <a:pPr algn="ctr"/>
                      <a:r>
                        <a:rPr lang="en-US" sz="900" dirty="0"/>
                        <a:t>At 50km/h</a:t>
                      </a:r>
                    </a:p>
                    <a:p>
                      <a:pPr algn="ctr"/>
                      <a:r>
                        <a:rPr lang="en-US" sz="900" dirty="0"/>
                        <a:t>- ISO 3745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0000"/>
                          </a:solidFill>
                          <a:effectLst/>
                          <a:uLnTx/>
                          <a:uFillTx/>
                          <a:latin typeface="Calibri"/>
                          <a:ea typeface="+mn-ea"/>
                          <a:cs typeface="+mn-cs"/>
                        </a:rPr>
                        <a:t>No Information</a:t>
                      </a:r>
                      <a:endParaRPr kumimoji="0" lang="en-US" sz="900" b="0" i="0" u="none" strike="noStrike" kern="1200" cap="none" spc="0" normalizeH="0" baseline="0" noProof="0" dirty="0">
                        <a:ln>
                          <a:noFill/>
                        </a:ln>
                        <a:solidFill>
                          <a:srgbClr val="C00000"/>
                        </a:solidFill>
                        <a:effectLst/>
                        <a:uLnTx/>
                        <a:uFillTx/>
                        <a:latin typeface="Calibri"/>
                        <a:ea typeface="+mn-ea"/>
                        <a:cs typeface="+mn-cs"/>
                      </a:endParaRPr>
                    </a:p>
                  </a:txBody>
                  <a:tcPr anchor="ctr"/>
                </a:tc>
                <a:extLst>
                  <a:ext uri="{0D108BD9-81ED-4DB2-BD59-A6C34878D82A}">
                    <a16:rowId xmlns:a16="http://schemas.microsoft.com/office/drawing/2014/main" val="3854254142"/>
                  </a:ext>
                </a:extLst>
              </a:tr>
              <a:tr h="531177">
                <a:tc>
                  <a:txBody>
                    <a:bodyPr/>
                    <a:lstStyle/>
                    <a:p>
                      <a:pPr algn="l"/>
                      <a:r>
                        <a:rPr lang="en-US" sz="900" dirty="0"/>
                        <a:t>Inter-noise HAMBURG  (2016)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0000"/>
                          </a:solidFill>
                          <a:effectLst/>
                          <a:uLnTx/>
                          <a:uFillTx/>
                          <a:latin typeface="Calibri"/>
                          <a:ea typeface="+mn-ea"/>
                          <a:cs typeface="+mn-cs"/>
                        </a:rPr>
                        <a:t>No Information</a:t>
                      </a:r>
                      <a:endParaRPr kumimoji="0" lang="en-US" sz="900" b="0" i="0" u="none" strike="noStrike" kern="1200" cap="none" spc="0" normalizeH="0" baseline="0" noProof="0" dirty="0">
                        <a:ln>
                          <a:noFill/>
                        </a:ln>
                        <a:solidFill>
                          <a:srgbClr val="C00000"/>
                        </a:solidFill>
                        <a:effectLst/>
                        <a:uLnTx/>
                        <a:uFillTx/>
                        <a:latin typeface="Calibri"/>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0000"/>
                          </a:solidFill>
                          <a:effectLst/>
                          <a:uLnTx/>
                          <a:uFillTx/>
                          <a:latin typeface="Calibri"/>
                          <a:ea typeface="+mn-ea"/>
                          <a:cs typeface="+mn-cs"/>
                        </a:rPr>
                        <a:t>No Information</a:t>
                      </a:r>
                      <a:endParaRPr kumimoji="0" lang="en-US" sz="900" b="0" i="0" u="none" strike="noStrike" kern="1200" cap="none" spc="0" normalizeH="0" baseline="0" noProof="0" dirty="0">
                        <a:ln>
                          <a:noFill/>
                        </a:ln>
                        <a:solidFill>
                          <a:srgbClr val="C00000"/>
                        </a:solidFill>
                        <a:effectLst/>
                        <a:uLnTx/>
                        <a:uFillTx/>
                        <a:latin typeface="Calibri"/>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0000"/>
                          </a:solidFill>
                          <a:effectLst/>
                          <a:uLnTx/>
                          <a:uFillTx/>
                          <a:latin typeface="Calibri"/>
                          <a:ea typeface="+mn-ea"/>
                          <a:cs typeface="+mn-cs"/>
                        </a:rPr>
                        <a:t>No Information</a:t>
                      </a:r>
                      <a:endParaRPr kumimoji="0" lang="en-US" sz="900" b="0" i="0" u="none" strike="noStrike" kern="1200" cap="none" spc="0" normalizeH="0" baseline="0" noProof="0" dirty="0">
                        <a:ln>
                          <a:noFill/>
                        </a:ln>
                        <a:solidFill>
                          <a:srgbClr val="C00000"/>
                        </a:solidFill>
                        <a:effectLst/>
                        <a:uLnTx/>
                        <a:uFillTx/>
                        <a:latin typeface="Calibri"/>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0000"/>
                          </a:solidFill>
                          <a:effectLst/>
                          <a:uLnTx/>
                          <a:uFillTx/>
                          <a:latin typeface="Calibri"/>
                          <a:ea typeface="+mn-ea"/>
                          <a:cs typeface="+mn-cs"/>
                        </a:rPr>
                        <a:t>No Information</a:t>
                      </a:r>
                      <a:endParaRPr kumimoji="0" lang="en-US" sz="900" b="0" i="0" u="none" strike="noStrike" kern="1200" cap="none" spc="0" normalizeH="0" baseline="0" noProof="0" dirty="0">
                        <a:ln>
                          <a:noFill/>
                        </a:ln>
                        <a:solidFill>
                          <a:srgbClr val="C00000"/>
                        </a:solidFill>
                        <a:effectLst/>
                        <a:uLnTx/>
                        <a:uFillTx/>
                        <a:latin typeface="Calibri"/>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0000"/>
                          </a:solidFill>
                          <a:effectLst/>
                          <a:uLnTx/>
                          <a:uFillTx/>
                          <a:latin typeface="Calibri"/>
                          <a:ea typeface="+mn-ea"/>
                          <a:cs typeface="+mn-cs"/>
                        </a:rPr>
                        <a:t>No Information</a:t>
                      </a:r>
                      <a:endParaRPr kumimoji="0" lang="en-US" sz="900" b="0" i="0" u="none" strike="noStrike" kern="1200" cap="none" spc="0" normalizeH="0" baseline="0" noProof="0" dirty="0">
                        <a:ln>
                          <a:noFill/>
                        </a:ln>
                        <a:solidFill>
                          <a:srgbClr val="C00000"/>
                        </a:solidFill>
                        <a:effectLst/>
                        <a:uLnTx/>
                        <a:uFillTx/>
                        <a:latin typeface="Calibri"/>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0000"/>
                          </a:solidFill>
                          <a:effectLst/>
                          <a:uLnTx/>
                          <a:uFillTx/>
                          <a:latin typeface="Calibri"/>
                          <a:ea typeface="+mn-ea"/>
                          <a:cs typeface="+mn-cs"/>
                        </a:rPr>
                        <a:t>No Information</a:t>
                      </a:r>
                      <a:endParaRPr kumimoji="0" lang="en-US" sz="900" b="0" i="0" u="none" strike="noStrike" kern="1200" cap="none" spc="0" normalizeH="0" baseline="0" noProof="0" dirty="0">
                        <a:ln>
                          <a:noFill/>
                        </a:ln>
                        <a:solidFill>
                          <a:srgbClr val="C00000"/>
                        </a:solidFill>
                        <a:effectLst/>
                        <a:uLnTx/>
                        <a:uFillTx/>
                        <a:latin typeface="Calibri"/>
                        <a:ea typeface="+mn-ea"/>
                        <a:cs typeface="+mn-cs"/>
                      </a:endParaRPr>
                    </a:p>
                  </a:txBody>
                  <a:tcPr anchor="ctr"/>
                </a:tc>
                <a:tc>
                  <a:txBody>
                    <a:bodyPr/>
                    <a:lstStyle/>
                    <a:p>
                      <a:pPr algn="ctr"/>
                      <a:r>
                        <a:rPr lang="en-US" sz="900" dirty="0"/>
                        <a:t>Trailer method</a:t>
                      </a:r>
                    </a:p>
                  </a:txBody>
                  <a:tcPr anchor="ctr"/>
                </a:tc>
                <a:tc>
                  <a:txBody>
                    <a:bodyPr/>
                    <a:lstStyle/>
                    <a:p>
                      <a:pPr algn="ctr"/>
                      <a:r>
                        <a:rPr lang="en-US" sz="900" dirty="0"/>
                        <a:t>CPX method nowadays specified ISO/FDIS 11 819-2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extLst>
                  <a:ext uri="{0D108BD9-81ED-4DB2-BD59-A6C34878D82A}">
                    <a16:rowId xmlns:a16="http://schemas.microsoft.com/office/drawing/2014/main" val="3131357139"/>
                  </a:ext>
                </a:extLst>
              </a:tr>
              <a:tr h="379330">
                <a:tc>
                  <a:txBody>
                    <a:bodyPr/>
                    <a:lstStyle/>
                    <a:p>
                      <a:pPr algn="l"/>
                      <a:r>
                        <a:rPr lang="en-US" sz="900" dirty="0"/>
                        <a:t>Tyre modelling for RR (2014)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mn-lt"/>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extLst>
                  <a:ext uri="{0D108BD9-81ED-4DB2-BD59-A6C34878D82A}">
                    <a16:rowId xmlns:a16="http://schemas.microsoft.com/office/drawing/2014/main" val="3175529926"/>
                  </a:ext>
                </a:extLst>
              </a:tr>
              <a:tr h="298786">
                <a:tc>
                  <a:txBody>
                    <a:bodyPr/>
                    <a:lstStyle/>
                    <a:p>
                      <a:pPr algn="l"/>
                      <a:r>
                        <a:rPr lang="en-US" sz="900" dirty="0"/>
                        <a:t>EVO103_LD (2015)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mn-lt"/>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extLst>
                  <a:ext uri="{0D108BD9-81ED-4DB2-BD59-A6C34878D82A}">
                    <a16:rowId xmlns:a16="http://schemas.microsoft.com/office/drawing/2014/main" val="1939784602"/>
                  </a:ext>
                </a:extLst>
              </a:tr>
              <a:tr h="237081">
                <a:tc>
                  <a:txBody>
                    <a:bodyPr/>
                    <a:lstStyle/>
                    <a:p>
                      <a:pPr algn="l"/>
                      <a:r>
                        <a:rPr lang="en-US" sz="900" dirty="0"/>
                        <a:t>Auto Express Studies (2018)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mn-lt"/>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extLst>
                  <a:ext uri="{0D108BD9-81ED-4DB2-BD59-A6C34878D82A}">
                    <a16:rowId xmlns:a16="http://schemas.microsoft.com/office/drawing/2014/main" val="4022204561"/>
                  </a:ext>
                </a:extLst>
              </a:tr>
              <a:tr h="237081">
                <a:tc>
                  <a:txBody>
                    <a:bodyPr/>
                    <a:lstStyle/>
                    <a:p>
                      <a:pPr algn="l"/>
                      <a:r>
                        <a:rPr lang="en-US" sz="900" dirty="0" err="1"/>
                        <a:t>Whichcar</a:t>
                      </a:r>
                      <a:r>
                        <a:rPr lang="en-US" sz="900" dirty="0"/>
                        <a:t> Wheels (2017)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mn-lt"/>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Calibri"/>
                          <a:ea typeface="+mn-ea"/>
                          <a:cs typeface="+mn-cs"/>
                        </a:rPr>
                        <a:t>No Information</a:t>
                      </a:r>
                    </a:p>
                  </a:txBody>
                  <a:tcPr anchor="ctr"/>
                </a:tc>
                <a:extLst>
                  <a:ext uri="{0D108BD9-81ED-4DB2-BD59-A6C34878D82A}">
                    <a16:rowId xmlns:a16="http://schemas.microsoft.com/office/drawing/2014/main" val="1042282828"/>
                  </a:ext>
                </a:extLst>
              </a:tr>
            </a:tbl>
          </a:graphicData>
        </a:graphic>
      </p:graphicFrame>
      <p:sp>
        <p:nvSpPr>
          <p:cNvPr id="3" name="Titre 2">
            <a:extLst>
              <a:ext uri="{FF2B5EF4-FFF2-40B4-BE49-F238E27FC236}">
                <a16:creationId xmlns:a16="http://schemas.microsoft.com/office/drawing/2014/main" id="{2A3A9F77-2CC1-474D-B45D-7CE44D0AB821}"/>
              </a:ext>
            </a:extLst>
          </p:cNvPr>
          <p:cNvSpPr>
            <a:spLocks noGrp="1"/>
          </p:cNvSpPr>
          <p:nvPr>
            <p:ph type="title"/>
          </p:nvPr>
        </p:nvSpPr>
        <p:spPr/>
        <p:txBody>
          <a:bodyPr/>
          <a:lstStyle/>
          <a:p>
            <a:r>
              <a:rPr lang="en-US" sz="2800" dirty="0"/>
              <a:t>Summary of all important information regarding measured parameters and test method used</a:t>
            </a:r>
          </a:p>
        </p:txBody>
      </p:sp>
      <p:sp>
        <p:nvSpPr>
          <p:cNvPr id="4" name="Espace réservé de la date 3">
            <a:extLst>
              <a:ext uri="{FF2B5EF4-FFF2-40B4-BE49-F238E27FC236}">
                <a16:creationId xmlns:a16="http://schemas.microsoft.com/office/drawing/2014/main" id="{5A3B406F-0B04-4D97-9035-BC90BA1476F2}"/>
              </a:ext>
            </a:extLst>
          </p:cNvPr>
          <p:cNvSpPr>
            <a:spLocks noGrp="1"/>
          </p:cNvSpPr>
          <p:nvPr>
            <p:ph type="dt" sz="half" idx="10"/>
          </p:nvPr>
        </p:nvSpPr>
        <p:spPr/>
        <p:txBody>
          <a:bodyPr/>
          <a:lstStyle/>
          <a:p>
            <a:r>
              <a:rPr lang="fr-FR" kern="0"/>
              <a:t>12/09/2019</a:t>
            </a:r>
            <a:endParaRPr lang="fr-FR" kern="0" dirty="0"/>
          </a:p>
        </p:txBody>
      </p:sp>
      <p:sp>
        <p:nvSpPr>
          <p:cNvPr id="5" name="Espace réservé du pied de page 4">
            <a:extLst>
              <a:ext uri="{FF2B5EF4-FFF2-40B4-BE49-F238E27FC236}">
                <a16:creationId xmlns:a16="http://schemas.microsoft.com/office/drawing/2014/main" id="{AC75B204-D703-4BFC-A3FB-FB452C4D135E}"/>
              </a:ext>
            </a:extLst>
          </p:cNvPr>
          <p:cNvSpPr>
            <a:spLocks noGrp="1"/>
          </p:cNvSpPr>
          <p:nvPr>
            <p:ph type="ftr" sz="quarter" idx="11"/>
          </p:nvPr>
        </p:nvSpPr>
        <p:spPr/>
        <p:txBody>
          <a:bodyPr/>
          <a:lstStyle/>
          <a:p>
            <a:r>
              <a:rPr lang="fr-FR" kern="0"/>
              <a:t>ACEA Tyre Performance Study</a:t>
            </a:r>
            <a:endParaRPr lang="fr-FR" kern="0" dirty="0"/>
          </a:p>
        </p:txBody>
      </p:sp>
      <p:sp>
        <p:nvSpPr>
          <p:cNvPr id="7" name="ZoneTexte 6">
            <a:extLst>
              <a:ext uri="{FF2B5EF4-FFF2-40B4-BE49-F238E27FC236}">
                <a16:creationId xmlns:a16="http://schemas.microsoft.com/office/drawing/2014/main" id="{CD6D3A58-F8A6-46F3-A11C-77D5B2B91F5E}"/>
              </a:ext>
            </a:extLst>
          </p:cNvPr>
          <p:cNvSpPr txBox="1"/>
          <p:nvPr/>
        </p:nvSpPr>
        <p:spPr>
          <a:xfrm>
            <a:off x="3201943" y="6091951"/>
            <a:ext cx="5770874" cy="400110"/>
          </a:xfrm>
          <a:prstGeom prst="rect">
            <a:avLst/>
          </a:prstGeom>
          <a:noFill/>
        </p:spPr>
        <p:txBody>
          <a:bodyPr wrap="square" rtlCol="0">
            <a:spAutoFit/>
          </a:bodyPr>
          <a:lstStyle/>
          <a:p>
            <a:pPr algn="ctr"/>
            <a:r>
              <a:rPr lang="en-US" sz="2000" b="1" dirty="0">
                <a:solidFill>
                  <a:srgbClr val="C00000"/>
                </a:solidFill>
                <a:latin typeface="Century Gothic" pitchFamily="34" charset="0"/>
                <a:cs typeface="Arial" pitchFamily="34" charset="0"/>
                <a:sym typeface="Wingdings" panose="05000000000000000000" pitchFamily="2" charset="2"/>
              </a:rPr>
              <a:t> </a:t>
            </a:r>
            <a:r>
              <a:rPr lang="en-US" sz="2000" b="1" dirty="0">
                <a:solidFill>
                  <a:srgbClr val="C00000"/>
                </a:solidFill>
                <a:latin typeface="Century Gothic" pitchFamily="34" charset="0"/>
                <a:cs typeface="Arial" pitchFamily="34" charset="0"/>
              </a:rPr>
              <a:t>No study has information in each cell</a:t>
            </a:r>
          </a:p>
        </p:txBody>
      </p:sp>
    </p:spTree>
    <p:extLst>
      <p:ext uri="{BB962C8B-B14F-4D97-AF65-F5344CB8AC3E}">
        <p14:creationId xmlns:p14="http://schemas.microsoft.com/office/powerpoint/2010/main" val="412599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BD01A32-B9AD-438F-BBF0-56CBEE75F921}"/>
              </a:ext>
            </a:extLst>
          </p:cNvPr>
          <p:cNvSpPr>
            <a:spLocks noGrp="1"/>
          </p:cNvSpPr>
          <p:nvPr>
            <p:ph idx="1"/>
          </p:nvPr>
        </p:nvSpPr>
        <p:spPr>
          <a:xfrm>
            <a:off x="431371" y="1412776"/>
            <a:ext cx="11329259" cy="4968552"/>
          </a:xfrm>
        </p:spPr>
        <p:txBody>
          <a:bodyPr>
            <a:normAutofit fontScale="92500" lnSpcReduction="10000"/>
          </a:bodyPr>
          <a:lstStyle/>
          <a:p>
            <a:pPr algn="just"/>
            <a:r>
              <a:rPr lang="en-US" dirty="0"/>
              <a:t>3 Tyre Manufacturers studies show antagonistic relationship between Noise and Safety (Aquaplaning, Wet Grip and Handling)</a:t>
            </a:r>
            <a:endParaRPr lang="en-US" dirty="0">
              <a:highlight>
                <a:srgbClr val="FFFF00"/>
              </a:highlight>
            </a:endParaRPr>
          </a:p>
          <a:p>
            <a:pPr algn="just"/>
            <a:r>
              <a:rPr lang="en-US" dirty="0"/>
              <a:t>2 Tyre Manufacturers studies show relationship between Noise and Rolling Resistance</a:t>
            </a:r>
          </a:p>
          <a:p>
            <a:pPr marL="0" indent="0" algn="just">
              <a:buNone/>
            </a:pPr>
            <a:endParaRPr lang="en-US" dirty="0"/>
          </a:p>
          <a:p>
            <a:r>
              <a:rPr lang="en-US" dirty="0"/>
              <a:t>Test procedures or testing methods are disparate from one study to another</a:t>
            </a:r>
          </a:p>
          <a:p>
            <a:endParaRPr lang="en-US" dirty="0"/>
          </a:p>
          <a:p>
            <a:r>
              <a:rPr lang="en-US" dirty="0"/>
              <a:t>General agreement on the major role of road surface on the noise emission</a:t>
            </a:r>
          </a:p>
          <a:p>
            <a:endParaRPr lang="en-US" dirty="0"/>
          </a:p>
          <a:p>
            <a:r>
              <a:rPr lang="en-US" dirty="0"/>
              <a:t>Due to the purpose of the journalistic studies and the lack of technical information it is difficult to make a statement about the results</a:t>
            </a:r>
          </a:p>
          <a:p>
            <a:pPr lvl="1"/>
            <a:r>
              <a:rPr lang="en-US" dirty="0"/>
              <a:t>The main goal of the journalistic studies is to rank a sample of tyres</a:t>
            </a:r>
          </a:p>
          <a:p>
            <a:pPr lvl="1"/>
            <a:r>
              <a:rPr lang="en-US" dirty="0"/>
              <a:t>Test methods are not described precisely and are different from one study to another</a:t>
            </a:r>
          </a:p>
          <a:p>
            <a:pPr lvl="1"/>
            <a:r>
              <a:rPr lang="en-US" dirty="0"/>
              <a:t>In some studies, repeatability conditions are questionable</a:t>
            </a:r>
          </a:p>
          <a:p>
            <a:pPr lvl="1"/>
            <a:r>
              <a:rPr lang="en-US" dirty="0"/>
              <a:t>Test data are not provided</a:t>
            </a:r>
          </a:p>
          <a:p>
            <a:endParaRPr lang="en-US" dirty="0"/>
          </a:p>
          <a:p>
            <a:pPr algn="just"/>
            <a:r>
              <a:rPr lang="en-US" dirty="0">
                <a:solidFill>
                  <a:srgbClr val="FF0000"/>
                </a:solidFill>
              </a:rPr>
              <a:t>ACEA Tyre Performance Study aims at determining the inter-dependency between rolling sound, rolling resistance and the main safety performances by carrying out tests according to regulatory or standard procedures</a:t>
            </a:r>
          </a:p>
        </p:txBody>
      </p:sp>
      <p:sp>
        <p:nvSpPr>
          <p:cNvPr id="3" name="Titre 2">
            <a:extLst>
              <a:ext uri="{FF2B5EF4-FFF2-40B4-BE49-F238E27FC236}">
                <a16:creationId xmlns:a16="http://schemas.microsoft.com/office/drawing/2014/main" id="{3DADEA6D-BE50-47AF-AD39-BC9623DB9AC2}"/>
              </a:ext>
            </a:extLst>
          </p:cNvPr>
          <p:cNvSpPr>
            <a:spLocks noGrp="1"/>
          </p:cNvSpPr>
          <p:nvPr>
            <p:ph type="title"/>
          </p:nvPr>
        </p:nvSpPr>
        <p:spPr/>
        <p:txBody>
          <a:bodyPr/>
          <a:lstStyle/>
          <a:p>
            <a:r>
              <a:rPr lang="en-US" dirty="0"/>
              <a:t>Conclusions</a:t>
            </a:r>
          </a:p>
        </p:txBody>
      </p:sp>
      <p:sp>
        <p:nvSpPr>
          <p:cNvPr id="4" name="Espace réservé de la date 3">
            <a:extLst>
              <a:ext uri="{FF2B5EF4-FFF2-40B4-BE49-F238E27FC236}">
                <a16:creationId xmlns:a16="http://schemas.microsoft.com/office/drawing/2014/main" id="{EDAD5B30-0CD9-4B0D-B765-386599F38E52}"/>
              </a:ext>
            </a:extLst>
          </p:cNvPr>
          <p:cNvSpPr>
            <a:spLocks noGrp="1"/>
          </p:cNvSpPr>
          <p:nvPr>
            <p:ph type="dt" sz="half" idx="10"/>
          </p:nvPr>
        </p:nvSpPr>
        <p:spPr/>
        <p:txBody>
          <a:bodyPr/>
          <a:lstStyle/>
          <a:p>
            <a:r>
              <a:rPr lang="fr-FR" kern="0"/>
              <a:t>12/09/2019</a:t>
            </a:r>
            <a:endParaRPr lang="fr-FR" kern="0" dirty="0"/>
          </a:p>
        </p:txBody>
      </p:sp>
      <p:sp>
        <p:nvSpPr>
          <p:cNvPr id="5" name="Espace réservé du pied de page 4">
            <a:extLst>
              <a:ext uri="{FF2B5EF4-FFF2-40B4-BE49-F238E27FC236}">
                <a16:creationId xmlns:a16="http://schemas.microsoft.com/office/drawing/2014/main" id="{D2168BEB-BF2A-4CF7-AC85-D3D7D292B033}"/>
              </a:ext>
            </a:extLst>
          </p:cNvPr>
          <p:cNvSpPr>
            <a:spLocks noGrp="1"/>
          </p:cNvSpPr>
          <p:nvPr>
            <p:ph type="ftr" sz="quarter" idx="11"/>
          </p:nvPr>
        </p:nvSpPr>
        <p:spPr/>
        <p:txBody>
          <a:bodyPr/>
          <a:lstStyle/>
          <a:p>
            <a:r>
              <a:rPr lang="fr-FR" kern="0"/>
              <a:t>ACEA Tyre Performance Study</a:t>
            </a:r>
            <a:endParaRPr lang="fr-FR" kern="0" dirty="0"/>
          </a:p>
        </p:txBody>
      </p:sp>
    </p:spTree>
    <p:extLst>
      <p:ext uri="{BB962C8B-B14F-4D97-AF65-F5344CB8AC3E}">
        <p14:creationId xmlns:p14="http://schemas.microsoft.com/office/powerpoint/2010/main" val="414747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F88B254-193D-42C6-AF57-C525B9882FEE}"/>
              </a:ext>
            </a:extLst>
          </p:cNvPr>
          <p:cNvSpPr>
            <a:spLocks noGrp="1"/>
          </p:cNvSpPr>
          <p:nvPr>
            <p:ph idx="1"/>
          </p:nvPr>
        </p:nvSpPr>
        <p:spPr/>
        <p:txBody>
          <a:bodyPr/>
          <a:lstStyle/>
          <a:p>
            <a:r>
              <a:rPr lang="fr-FR" dirty="0"/>
              <a:t>For </a:t>
            </a:r>
            <a:r>
              <a:rPr lang="fr-FR" dirty="0" err="1"/>
              <a:t>detailed</a:t>
            </a:r>
            <a:r>
              <a:rPr lang="fr-FR" dirty="0"/>
              <a:t> information, </a:t>
            </a:r>
            <a:r>
              <a:rPr lang="fr-FR" dirty="0" err="1"/>
              <a:t>see</a:t>
            </a:r>
            <a:r>
              <a:rPr lang="fr-FR" dirty="0"/>
              <a:t> Appendix 1</a:t>
            </a:r>
          </a:p>
        </p:txBody>
      </p:sp>
      <p:sp>
        <p:nvSpPr>
          <p:cNvPr id="3" name="Titre 2">
            <a:extLst>
              <a:ext uri="{FF2B5EF4-FFF2-40B4-BE49-F238E27FC236}">
                <a16:creationId xmlns:a16="http://schemas.microsoft.com/office/drawing/2014/main" id="{DF017BA3-C09D-4C2D-98B5-8F9352107889}"/>
              </a:ext>
            </a:extLst>
          </p:cNvPr>
          <p:cNvSpPr>
            <a:spLocks noGrp="1"/>
          </p:cNvSpPr>
          <p:nvPr>
            <p:ph type="title"/>
          </p:nvPr>
        </p:nvSpPr>
        <p:spPr/>
        <p:txBody>
          <a:bodyPr/>
          <a:lstStyle/>
          <a:p>
            <a:r>
              <a:rPr lang="fr-FR" dirty="0" err="1"/>
              <a:t>Literature</a:t>
            </a:r>
            <a:r>
              <a:rPr lang="fr-FR" dirty="0"/>
              <a:t> </a:t>
            </a:r>
            <a:r>
              <a:rPr lang="fr-FR" dirty="0" err="1"/>
              <a:t>study</a:t>
            </a:r>
            <a:endParaRPr lang="fr-FR" dirty="0"/>
          </a:p>
        </p:txBody>
      </p:sp>
      <p:sp>
        <p:nvSpPr>
          <p:cNvPr id="4" name="Espace réservé de la date 3">
            <a:extLst>
              <a:ext uri="{FF2B5EF4-FFF2-40B4-BE49-F238E27FC236}">
                <a16:creationId xmlns:a16="http://schemas.microsoft.com/office/drawing/2014/main" id="{3333B01B-A83B-4C2F-BDAF-97DDFD89EBCF}"/>
              </a:ext>
            </a:extLst>
          </p:cNvPr>
          <p:cNvSpPr>
            <a:spLocks noGrp="1"/>
          </p:cNvSpPr>
          <p:nvPr>
            <p:ph type="dt" sz="half" idx="10"/>
          </p:nvPr>
        </p:nvSpPr>
        <p:spPr/>
        <p:txBody>
          <a:bodyPr/>
          <a:lstStyle/>
          <a:p>
            <a:r>
              <a:rPr lang="fr-FR" kern="0"/>
              <a:t>12/09/2019</a:t>
            </a:r>
            <a:endParaRPr lang="fr-FR" kern="0" dirty="0"/>
          </a:p>
        </p:txBody>
      </p:sp>
      <p:sp>
        <p:nvSpPr>
          <p:cNvPr id="5" name="Espace réservé du pied de page 4">
            <a:extLst>
              <a:ext uri="{FF2B5EF4-FFF2-40B4-BE49-F238E27FC236}">
                <a16:creationId xmlns:a16="http://schemas.microsoft.com/office/drawing/2014/main" id="{F4462AC4-F490-4B23-8B78-A505553E365E}"/>
              </a:ext>
            </a:extLst>
          </p:cNvPr>
          <p:cNvSpPr>
            <a:spLocks noGrp="1"/>
          </p:cNvSpPr>
          <p:nvPr>
            <p:ph type="ftr" sz="quarter" idx="11"/>
          </p:nvPr>
        </p:nvSpPr>
        <p:spPr/>
        <p:txBody>
          <a:bodyPr/>
          <a:lstStyle/>
          <a:p>
            <a:r>
              <a:rPr lang="en-GB" kern="0"/>
              <a:t>ACEA Tyre Performance Study</a:t>
            </a:r>
            <a:endParaRPr lang="fr-FR" kern="0" dirty="0"/>
          </a:p>
        </p:txBody>
      </p:sp>
    </p:spTree>
    <p:extLst>
      <p:ext uri="{BB962C8B-B14F-4D97-AF65-F5344CB8AC3E}">
        <p14:creationId xmlns:p14="http://schemas.microsoft.com/office/powerpoint/2010/main" val="164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_UTAC-CERAM_2017">
  <a:themeElements>
    <a:clrScheme name="Personnalisé 10">
      <a:dk1>
        <a:sysClr val="windowText" lastClr="000000"/>
      </a:dk1>
      <a:lt1>
        <a:sysClr val="window" lastClr="FFFFFF"/>
      </a:lt1>
      <a:dk2>
        <a:srgbClr val="666699"/>
      </a:dk2>
      <a:lt2>
        <a:srgbClr val="EEECE1"/>
      </a:lt2>
      <a:accent1>
        <a:srgbClr val="4F81BD"/>
      </a:accent1>
      <a:accent2>
        <a:srgbClr val="C0504D"/>
      </a:accent2>
      <a:accent3>
        <a:srgbClr val="9BBB59"/>
      </a:accent3>
      <a:accent4>
        <a:srgbClr val="666699"/>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694F17BA5CBA48A83E7F777865D0E9" ma:contentTypeVersion="6" ma:contentTypeDescription="Crée un document." ma:contentTypeScope="" ma:versionID="d0504467ef658f0fd7fec17f8506c55b">
  <xsd:schema xmlns:xsd="http://www.w3.org/2001/XMLSchema" xmlns:xs="http://www.w3.org/2001/XMLSchema" xmlns:p="http://schemas.microsoft.com/office/2006/metadata/properties" xmlns:ns2="5d3105cd-94aa-4dc4-82d3-585d05b3fe98" targetNamespace="http://schemas.microsoft.com/office/2006/metadata/properties" ma:root="true" ma:fieldsID="ab515a5465291b7ceb5fa272a4e8c07a" ns2:_="">
    <xsd:import namespace="5d3105cd-94aa-4dc4-82d3-585d05b3fe9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3105cd-94aa-4dc4-82d3-585d05b3fe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1088C6-7ABC-46A1-B1D2-FCC34228C9A9}">
  <ds:schemaRefs>
    <ds:schemaRef ds:uri="http://purl.org/dc/terms/"/>
    <ds:schemaRef ds:uri="http://schemas.openxmlformats.org/package/2006/metadata/core-properties"/>
    <ds:schemaRef ds:uri="http://purl.org/dc/dcmitype/"/>
    <ds:schemaRef ds:uri="http://schemas.microsoft.com/office/infopath/2007/PartnerControls"/>
    <ds:schemaRef ds:uri="5d3105cd-94aa-4dc4-82d3-585d05b3fe98"/>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163A7B46-038B-43BC-AFDB-B35FB5E30C4C}">
  <ds:schemaRefs>
    <ds:schemaRef ds:uri="http://schemas.microsoft.com/sharepoint/v3/contenttype/forms"/>
  </ds:schemaRefs>
</ds:datastoreItem>
</file>

<file path=customXml/itemProps3.xml><?xml version="1.0" encoding="utf-8"?>
<ds:datastoreItem xmlns:ds="http://schemas.openxmlformats.org/officeDocument/2006/customXml" ds:itemID="{0449360D-5813-45CF-BF66-7986901CE3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3105cd-94aa-4dc4-82d3-585d05b3fe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Thème_UTAC-CERAM_2017</Template>
  <TotalTime>7794</TotalTime>
  <Words>7166</Words>
  <Application>Microsoft Office PowerPoint</Application>
  <PresentationFormat>Widescreen</PresentationFormat>
  <Paragraphs>1098</Paragraphs>
  <Slides>68</Slides>
  <Notes>36</Notes>
  <HiddenSlides>28</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6" baseType="lpstr">
      <vt:lpstr>Corbel,Bold</vt:lpstr>
      <vt:lpstr>Arial</vt:lpstr>
      <vt:lpstr>Calibri</vt:lpstr>
      <vt:lpstr>Century Gothic</vt:lpstr>
      <vt:lpstr>Corbel</vt:lpstr>
      <vt:lpstr>Wingdings</vt:lpstr>
      <vt:lpstr>Thème_UTAC-CERAM_2017</vt:lpstr>
      <vt:lpstr>Worksheet</vt:lpstr>
      <vt:lpstr>ACEA - Tyre Performance Study Noise VS other performances</vt:lpstr>
      <vt:lpstr>Content</vt:lpstr>
      <vt:lpstr>1 - Literature Study</vt:lpstr>
      <vt:lpstr>Reason for why the literature study was conducted</vt:lpstr>
      <vt:lpstr>Significant studies which have been analysed</vt:lpstr>
      <vt:lpstr>Analysis template</vt:lpstr>
      <vt:lpstr>Summary of all important information regarding measured parameters and test method used</vt:lpstr>
      <vt:lpstr>Conclusions</vt:lpstr>
      <vt:lpstr>Literature study</vt:lpstr>
      <vt:lpstr>2 - Test Program</vt:lpstr>
      <vt:lpstr>Test Program</vt:lpstr>
      <vt:lpstr>Test Programs</vt:lpstr>
      <vt:lpstr>Tests Program</vt:lpstr>
      <vt:lpstr>Tests Schedule</vt:lpstr>
      <vt:lpstr>3 - Statistical Analysis</vt:lpstr>
      <vt:lpstr>Interdependence analysis</vt:lpstr>
      <vt:lpstr>Results Table</vt:lpstr>
      <vt:lpstr>Spider Diagrams</vt:lpstr>
      <vt:lpstr>Spider Diagrams</vt:lpstr>
      <vt:lpstr>Toolbox </vt:lpstr>
      <vt:lpstr>Toolbox</vt:lpstr>
      <vt:lpstr>Toolbox</vt:lpstr>
      <vt:lpstr>2D charts and Scatterplots for rolling sounds</vt:lpstr>
      <vt:lpstr>Rolling Sound tests correlation</vt:lpstr>
      <vt:lpstr>Representing Rolling Sound</vt:lpstr>
      <vt:lpstr>Statistical Analysis</vt:lpstr>
      <vt:lpstr>2D charts and Scatterplots</vt:lpstr>
      <vt:lpstr>Tests results -  Visualization</vt:lpstr>
      <vt:lpstr>Multidimensional Analysis - Axis</vt:lpstr>
      <vt:lpstr>2D representation</vt:lpstr>
      <vt:lpstr>Principal Component Analysis (PCA)</vt:lpstr>
      <vt:lpstr>PCA Results (1st axis)</vt:lpstr>
      <vt:lpstr>Interpretations (1st axis)</vt:lpstr>
      <vt:lpstr>PCA Results (2nd axis)</vt:lpstr>
      <vt:lpstr>Interpretations (2nd axis)</vt:lpstr>
      <vt:lpstr>PCA Results (3rd axis)</vt:lpstr>
      <vt:lpstr>Interpretations (3rd axis)</vt:lpstr>
      <vt:lpstr>Conclusions – Literature Study</vt:lpstr>
      <vt:lpstr>Conclusions</vt:lpstr>
      <vt:lpstr>Conclusions</vt:lpstr>
      <vt:lpstr>Conclusions</vt:lpstr>
      <vt:lpstr>Conclusions</vt:lpstr>
      <vt:lpstr>Conclusions</vt:lpstr>
      <vt:lpstr>Conclusions</vt:lpstr>
      <vt:lpstr>PowerPoint Presentation</vt:lpstr>
      <vt:lpstr>PowerPoint Presentation</vt:lpstr>
      <vt:lpstr>APPENDIX 1 – LITERATURE STUDY</vt:lpstr>
      <vt:lpstr>Literature study analysis Appendixes</vt:lpstr>
      <vt:lpstr>EVO103_LD Study (2015)</vt:lpstr>
      <vt:lpstr>Auto Express Study (2018)</vt:lpstr>
      <vt:lpstr>Whichcar Wheels Study (2017)</vt:lpstr>
      <vt:lpstr>TNO 2014 R10735 report  (June 2014)       1/2</vt:lpstr>
      <vt:lpstr>TNO 2014 R10735 report  (June 2014)       2/2</vt:lpstr>
      <vt:lpstr>FEHRL – Study SI2,408210 Tyre/Road Noise (2007)  1/2</vt:lpstr>
      <vt:lpstr>FEHRL – Study SI2,408210 Tyre/Road Noise (2007)  2/2</vt:lpstr>
      <vt:lpstr>Noise Technology - Continental (April 2011)</vt:lpstr>
      <vt:lpstr>Noise Trade-Offs - Michelin (October 2007)</vt:lpstr>
      <vt:lpstr>Tire-Road Noise - GoodYear (November 2018)</vt:lpstr>
      <vt:lpstr>Noise - Michelin (March 2015)</vt:lpstr>
      <vt:lpstr>Inter-noise HAMBURG (2016)</vt:lpstr>
      <vt:lpstr>Thesis Report Tyre Modelling For RR (2014)</vt:lpstr>
      <vt:lpstr>APPENDIX 2 – Statistical Analysis</vt:lpstr>
      <vt:lpstr>Representing Rolling Sound (1/6)</vt:lpstr>
      <vt:lpstr>Representing Rolling Sound (2/6)</vt:lpstr>
      <vt:lpstr>Representing Rolling Sound (3/6)</vt:lpstr>
      <vt:lpstr>Representing Rolling Sound (4/6)</vt:lpstr>
      <vt:lpstr>Representing Rolling Sound (5/6)</vt:lpstr>
      <vt:lpstr>Representing Rolling Sound (6/6)</vt:lpstr>
    </vt:vector>
  </TitlesOfParts>
  <Company>UTAC SAS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WIRTZ Reinhard</dc:creator>
  <cp:lastModifiedBy>Konstantin Glukhenkiy</cp:lastModifiedBy>
  <cp:revision>675</cp:revision>
  <dcterms:created xsi:type="dcterms:W3CDTF">2017-03-06T08:24:39Z</dcterms:created>
  <dcterms:modified xsi:type="dcterms:W3CDTF">2019-09-30T09:44:40Z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0x01010039694F17BA5CBA48A83E7F777865D0E9</vt:lpwstr>
  </property>
  <property fmtid="{D5CDD505-2E9C-101B-9397-08002B2CF9AE}" pid="3" name="MSIP_Label_a7f2ec83-e677-438d-afb7-4c7c0dbc872b_Enabled">
    <vt:lpwstr>True</vt:lpwstr>
  </property>
  <property fmtid="{D5CDD505-2E9C-101B-9397-08002B2CF9AE}" pid="4" name="MSIP_Label_a7f2ec83-e677-438d-afb7-4c7c0dbc872b_SiteId">
    <vt:lpwstr>3bc062e4-ac9d-4c17-b4dd-3aad637ff1ac</vt:lpwstr>
  </property>
  <property fmtid="{D5CDD505-2E9C-101B-9397-08002B2CF9AE}" pid="5" name="MSIP_Label_a7f2ec83-e677-438d-afb7-4c7c0dbc872b_Ref">
    <vt:lpwstr>https://api.informationprotection.azure.com/api/3bc062e4-ac9d-4c17-b4dd-3aad637ff1ac</vt:lpwstr>
  </property>
  <property fmtid="{D5CDD505-2E9C-101B-9397-08002B2CF9AE}" pid="6" name="MSIP_Label_a7f2ec83-e677-438d-afb7-4c7c0dbc872b_Owner">
    <vt:lpwstr>manfred.klopotek@scania.com</vt:lpwstr>
  </property>
  <property fmtid="{D5CDD505-2E9C-101B-9397-08002B2CF9AE}" pid="7" name="MSIP_Label_a7f2ec83-e677-438d-afb7-4c7c0dbc872b_SetDate">
    <vt:lpwstr>2019-09-04T14:32:37.2387705+02:00</vt:lpwstr>
  </property>
  <property fmtid="{D5CDD505-2E9C-101B-9397-08002B2CF9AE}" pid="8" name="MSIP_Label_a7f2ec83-e677-438d-afb7-4c7c0dbc872b_Name">
    <vt:lpwstr>Internal</vt:lpwstr>
  </property>
  <property fmtid="{D5CDD505-2E9C-101B-9397-08002B2CF9AE}" pid="9" name="MSIP_Label_a7f2ec83-e677-438d-afb7-4c7c0dbc872b_Application">
    <vt:lpwstr>Microsoft Azure Information Protection</vt:lpwstr>
  </property>
  <property fmtid="{D5CDD505-2E9C-101B-9397-08002B2CF9AE}" pid="10" name="MSIP_Label_a7f2ec83-e677-438d-afb7-4c7c0dbc872b_Extended_MSFT_Method">
    <vt:lpwstr>Automatic</vt:lpwstr>
  </property>
  <property fmtid="{D5CDD505-2E9C-101B-9397-08002B2CF9AE}" pid="11" name="Sensitivity">
    <vt:lpwstr>Internal</vt:lpwstr>
  </property>
</Properties>
</file>