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57" r:id="rId6"/>
    <p:sldId id="260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D6E6-9FD3-4F46-A2D1-D2C71BCC5B69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70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(September 2019)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819084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document </a:t>
            </a:r>
            <a:r>
              <a:rPr lang="en-GB" b="1" dirty="0">
                <a:solidFill>
                  <a:schemeClr val="tx1"/>
                </a:solidFill>
              </a:rPr>
              <a:t>GRBP-70-23 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(70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GRBP, September 11-13, 2019,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 6.)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122528" y="204401"/>
            <a:ext cx="508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2122D-D990-4705-86F4-47080187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roles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5732F-584B-4857-AA2F-EC7619C6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614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Background</a:t>
            </a:r>
          </a:p>
          <a:p>
            <a:pPr lvl="1"/>
            <a:r>
              <a:rPr lang="en-GB" dirty="0"/>
              <a:t>During last GRBP (69th), France proposed a wet adhesion requirement for C1 tyres in worn state </a:t>
            </a:r>
          </a:p>
          <a:p>
            <a:pPr lvl="1"/>
            <a:r>
              <a:rPr lang="en-GB" dirty="0"/>
              <a:t>GRBP agreed to create an IWG on Wet Grip of Worn Tyres</a:t>
            </a:r>
          </a:p>
          <a:p>
            <a:pPr lvl="1"/>
            <a:r>
              <a:rPr lang="en-GB" dirty="0"/>
              <a:t>March-2019 WP29 approved the WGWT IWG Terms of Reference</a:t>
            </a:r>
          </a:p>
          <a:p>
            <a:pPr lvl="1"/>
            <a:endParaRPr lang="en-GB" dirty="0"/>
          </a:p>
          <a:p>
            <a:r>
              <a:rPr lang="en-GB" dirty="0"/>
              <a:t>Roles</a:t>
            </a:r>
          </a:p>
          <a:p>
            <a:pPr lvl="1"/>
            <a:r>
              <a:rPr lang="en-GB" u="sng" dirty="0"/>
              <a:t>Chair</a:t>
            </a:r>
            <a:r>
              <a:rPr lang="en-GB" dirty="0"/>
              <a:t>: France (E. Collot) </a:t>
            </a:r>
          </a:p>
          <a:p>
            <a:pPr lvl="1"/>
            <a:r>
              <a:rPr lang="en-GB" u="sng" dirty="0"/>
              <a:t>Co-chair</a:t>
            </a:r>
            <a:r>
              <a:rPr lang="en-GB" dirty="0"/>
              <a:t>: European Commission (A. </a:t>
            </a:r>
            <a:r>
              <a:rPr lang="en-GB" dirty="0" err="1"/>
              <a:t>Vosinis</a:t>
            </a:r>
            <a:r>
              <a:rPr lang="en-GB" dirty="0"/>
              <a:t>)</a:t>
            </a:r>
          </a:p>
          <a:p>
            <a:pPr lvl="1"/>
            <a:r>
              <a:rPr lang="en-GB" u="sng" dirty="0"/>
              <a:t>Secretary</a:t>
            </a:r>
            <a:r>
              <a:rPr lang="en-GB" b="1" dirty="0"/>
              <a:t>: </a:t>
            </a:r>
            <a:r>
              <a:rPr lang="en-GB" dirty="0"/>
              <a:t>ETRTO (N. de Mahieu)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IWG WGWT webpage: </a:t>
            </a:r>
            <a:r>
              <a:rPr lang="en-GB" dirty="0">
                <a:hlinkClick r:id="rId2"/>
              </a:rPr>
              <a:t>https://wiki.unece.org/pages/viewpage.action?pageId=80380967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0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99B39-335B-481D-BDBB-03E30E73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and time constraints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7C316-DEA3-4A13-9AD4-9BF00979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Purpose is to have</a:t>
            </a:r>
          </a:p>
          <a:p>
            <a:pPr lvl="1"/>
            <a:r>
              <a:rPr lang="en-GB" dirty="0"/>
              <a:t>An Informal document for GRBP 72</a:t>
            </a:r>
            <a:r>
              <a:rPr lang="en-GB" baseline="30000" dirty="0"/>
              <a:t>nd</a:t>
            </a:r>
            <a:r>
              <a:rPr lang="en-GB" dirty="0"/>
              <a:t>   session (September 2020)</a:t>
            </a:r>
          </a:p>
          <a:p>
            <a:pPr lvl="1"/>
            <a:r>
              <a:rPr lang="en-GB" dirty="0"/>
              <a:t>A Working Document for adoption in GRBP 73</a:t>
            </a:r>
            <a:r>
              <a:rPr lang="en-GB" baseline="30000" dirty="0"/>
              <a:t>rd</a:t>
            </a:r>
            <a:r>
              <a:rPr lang="en-GB" dirty="0"/>
              <a:t> </a:t>
            </a:r>
            <a:r>
              <a:rPr lang="en-GB" baseline="30000" dirty="0"/>
              <a:t> </a:t>
            </a:r>
            <a:r>
              <a:rPr lang="en-GB" dirty="0"/>
              <a:t>session (January 2021)</a:t>
            </a:r>
          </a:p>
          <a:p>
            <a:endParaRPr lang="en-GB" dirty="0"/>
          </a:p>
          <a:p>
            <a:r>
              <a:rPr lang="en-GB" dirty="0"/>
              <a:t>Regional requirement</a:t>
            </a:r>
          </a:p>
          <a:p>
            <a:pPr lvl="1"/>
            <a:r>
              <a:rPr lang="en-GB" dirty="0"/>
              <a:t>European Union: European Global Safety Regulation 2 (estimated to be published in November 2019)</a:t>
            </a:r>
            <a:br>
              <a:rPr lang="en-GB" dirty="0"/>
            </a:br>
            <a:r>
              <a:rPr lang="en-GB" sz="1100" dirty="0"/>
              <a:t> </a:t>
            </a:r>
            <a:br>
              <a:rPr lang="en-GB" dirty="0"/>
            </a:br>
            <a:r>
              <a:rPr lang="en-GB" sz="1800" i="1" dirty="0"/>
              <a:t>“[…] </a:t>
            </a:r>
            <a:r>
              <a:rPr lang="en-US" sz="1800" i="1" dirty="0"/>
              <a:t>the Commission will support the development of appropriate testing protocols [for </a:t>
            </a:r>
            <a:r>
              <a:rPr lang="en-US" sz="1800" i="1" dirty="0" err="1"/>
              <a:t>tyre</a:t>
            </a:r>
            <a:r>
              <a:rPr lang="en-US" sz="1800" i="1" dirty="0"/>
              <a:t> in worn condition] in the context of the United Nations world forum for the harmonization of vehicle regulations. If this process is however not </a:t>
            </a:r>
            <a:r>
              <a:rPr lang="en-US" sz="1800" i="1" dirty="0" err="1"/>
              <a:t>finalised</a:t>
            </a:r>
            <a:r>
              <a:rPr lang="en-US" sz="1800" i="1" dirty="0"/>
              <a:t> </a:t>
            </a:r>
            <a:r>
              <a:rPr lang="en-US" sz="1800" i="1" u="sng" dirty="0"/>
              <a:t>by July 2023</a:t>
            </a:r>
            <a:r>
              <a:rPr lang="en-US" sz="1800" i="1" dirty="0"/>
              <a:t>, the Commission intends to propose EU legislation that specifically covers testing of </a:t>
            </a:r>
            <a:r>
              <a:rPr lang="en-US" sz="1800" i="1" dirty="0" err="1"/>
              <a:t>tyres</a:t>
            </a:r>
            <a:r>
              <a:rPr lang="en-US" sz="1800" i="1" dirty="0"/>
              <a:t> in worn condition.”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326359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BFD0-571E-4DB5-B6B4-DE02235E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43E90-9E55-44F9-B793-6117E0CE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group met already on:</a:t>
            </a:r>
          </a:p>
          <a:p>
            <a:pPr lvl="1"/>
            <a:r>
              <a:rPr lang="en-GB" dirty="0"/>
              <a:t>2-3 May 2019 in Brussels</a:t>
            </a:r>
          </a:p>
          <a:p>
            <a:pPr lvl="1"/>
            <a:r>
              <a:rPr lang="en-GB" dirty="0"/>
              <a:t>17 July 2019 web conference</a:t>
            </a:r>
          </a:p>
          <a:p>
            <a:pPr lvl="1"/>
            <a:r>
              <a:rPr lang="en-GB" dirty="0"/>
              <a:t>10-11 September 2019 in Geneva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Planned next meetings:</a:t>
            </a:r>
          </a:p>
          <a:p>
            <a:pPr lvl="1"/>
            <a:r>
              <a:rPr lang="en-GB" dirty="0"/>
              <a:t>October 18th, 2019 (Brussels and </a:t>
            </a:r>
            <a:r>
              <a:rPr lang="en-GB" dirty="0" err="1"/>
              <a:t>webconference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January 27th  and 28th , 2020 in Geneva.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490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9A34D-CAC3-43DF-BD20-CF5280B19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/>
          <a:lstStyle/>
          <a:p>
            <a:r>
              <a:rPr lang="en-GB" dirty="0"/>
              <a:t>Mandate: Wet Grip on Worn Tyre IWG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6AB0E7-9A57-45AD-AA77-3D04CBE1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4199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Terms of reference: GRB-69-23</a:t>
            </a:r>
          </a:p>
          <a:p>
            <a:endParaRPr lang="en-GB" dirty="0"/>
          </a:p>
          <a:p>
            <a:r>
              <a:rPr lang="en-GB" dirty="0"/>
              <a:t>To guarantee an adequate safety level up to the minimum legal tread depth of the tyre</a:t>
            </a:r>
          </a:p>
          <a:p>
            <a:pPr lvl="1"/>
            <a:r>
              <a:rPr lang="en-GB" dirty="0"/>
              <a:t>Assessment of wet grip performance of tyres in worn state is proposed</a:t>
            </a:r>
          </a:p>
          <a:p>
            <a:pPr lvl="1"/>
            <a:r>
              <a:rPr lang="en-GB" dirty="0"/>
              <a:t>Additionally it will increase the environmental protection</a:t>
            </a:r>
          </a:p>
          <a:p>
            <a:endParaRPr lang="en-GB" dirty="0"/>
          </a:p>
          <a:p>
            <a:r>
              <a:rPr lang="en-GB" dirty="0"/>
              <a:t>Aim is to follow the current UN R117 and to add new requirements on wet grip for worn tyres according to the results of the IWG work. </a:t>
            </a:r>
          </a:p>
          <a:p>
            <a:pPr lvl="1"/>
            <a:r>
              <a:rPr lang="en-GB" dirty="0"/>
              <a:t>UN Regulation N° 117 </a:t>
            </a:r>
          </a:p>
          <a:p>
            <a:pPr lvl="1"/>
            <a:r>
              <a:rPr lang="en-GB" dirty="0"/>
              <a:t>for pneumatic tyres of class C1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CDFC5-DDA0-4005-BAB4-D6E2D626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and next step of the IWG WGWT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41869-86D2-457B-ACE5-AF1BB99AA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589" y="1531427"/>
            <a:ext cx="11080806" cy="496144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Ongoing discussion on the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Definition of worn tyres in terms of</a:t>
            </a:r>
          </a:p>
          <a:p>
            <a:pPr lvl="2"/>
            <a:r>
              <a:rPr lang="en-GB" dirty="0"/>
              <a:t>Tread depth 	</a:t>
            </a: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 Agreement</a:t>
            </a:r>
            <a:endParaRPr lang="en-GB" dirty="0">
              <a:solidFill>
                <a:srgbClr val="0070C0"/>
              </a:solidFill>
            </a:endParaRPr>
          </a:p>
          <a:p>
            <a:pPr lvl="2"/>
            <a:r>
              <a:rPr lang="en-GB" dirty="0"/>
              <a:t>Wear profile 	</a:t>
            </a: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 Agreement on the concept, additional comments to be considered</a:t>
            </a:r>
            <a:endParaRPr lang="en-GB" dirty="0">
              <a:solidFill>
                <a:srgbClr val="0070C0"/>
              </a:solidFill>
            </a:endParaRPr>
          </a:p>
          <a:p>
            <a:pPr lvl="2"/>
            <a:r>
              <a:rPr lang="en-GB" dirty="0"/>
              <a:t>Ageing	 	</a:t>
            </a: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 Agreement on the natural worn tyre age to be investigated in the test 	campaign</a:t>
            </a:r>
            <a:endParaRPr lang="en-GB" dirty="0">
              <a:solidFill>
                <a:srgbClr val="0070C0"/>
              </a:solidFill>
            </a:endParaRPr>
          </a:p>
          <a:p>
            <a:pPr lvl="2"/>
            <a:r>
              <a:rPr lang="en-GB" dirty="0"/>
              <a:t>Roughness	</a:t>
            </a: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 verification of the IWG WGWT defined roughness during the test campaign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endParaRPr lang="en-GB" dirty="0"/>
          </a:p>
          <a:p>
            <a:pPr lvl="1"/>
            <a:r>
              <a:rPr lang="en-GB" dirty="0"/>
              <a:t>Wet grip test procedure</a:t>
            </a:r>
          </a:p>
          <a:p>
            <a:pPr marL="914400" lvl="2" indent="0">
              <a:buNone/>
            </a:pPr>
            <a:r>
              <a:rPr lang="en-GB" dirty="0"/>
              <a:t>The IWG agreed to use the future wet grip test procedure for Passenger car tyres (ISO DIS 23671)</a:t>
            </a:r>
          </a:p>
          <a:p>
            <a:pPr marL="914400" lvl="2" indent="0">
              <a:buNone/>
            </a:pPr>
            <a:r>
              <a:rPr lang="en-GB" dirty="0"/>
              <a:t>Parameters to be assessed:</a:t>
            </a:r>
          </a:p>
          <a:p>
            <a:pPr lvl="2"/>
            <a:r>
              <a:rPr lang="en-GB" dirty="0"/>
              <a:t>water depth tolerance and test dispersion</a:t>
            </a:r>
          </a:p>
          <a:p>
            <a:pPr lvl="2"/>
            <a:r>
              <a:rPr lang="en-GB" dirty="0"/>
              <a:t>SRTT new/worn</a:t>
            </a:r>
          </a:p>
          <a:p>
            <a:pPr lvl="2"/>
            <a:r>
              <a:rPr lang="en-GB" dirty="0"/>
              <a:t>Vehicle / Trailer</a:t>
            </a:r>
          </a:p>
          <a:p>
            <a:pPr lvl="6">
              <a:buFont typeface="Wingdings" panose="05000000000000000000" pitchFamily="2" charset="2"/>
              <a:buChar char="à"/>
            </a:pPr>
            <a:r>
              <a:rPr lang="fr-FR" sz="2000" dirty="0">
                <a:solidFill>
                  <a:srgbClr val="0070C0"/>
                </a:solidFill>
                <a:sym typeface="Wingdings" panose="05000000000000000000" pitchFamily="2" charset="2"/>
              </a:rPr>
              <a:t>The open points </a:t>
            </a:r>
            <a:r>
              <a:rPr lang="fr-FR" sz="2000" dirty="0" err="1">
                <a:solidFill>
                  <a:srgbClr val="0070C0"/>
                </a:solidFill>
                <a:sym typeface="Wingdings" panose="05000000000000000000" pitchFamily="2" charset="2"/>
              </a:rPr>
              <a:t>will</a:t>
            </a:r>
            <a:r>
              <a:rPr lang="fr-FR" sz="20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r-FR" sz="2000" dirty="0" err="1">
                <a:solidFill>
                  <a:srgbClr val="0070C0"/>
                </a:solidFill>
                <a:sym typeface="Wingdings" panose="05000000000000000000" pitchFamily="2" charset="2"/>
              </a:rPr>
              <a:t>be</a:t>
            </a:r>
            <a:r>
              <a:rPr lang="fr-FR" sz="20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r-FR" sz="2000" dirty="0" err="1">
                <a:solidFill>
                  <a:srgbClr val="0070C0"/>
                </a:solidFill>
                <a:sym typeface="Wingdings" panose="05000000000000000000" pitchFamily="2" charset="2"/>
              </a:rPr>
              <a:t>defined</a:t>
            </a:r>
            <a:r>
              <a:rPr lang="fr-FR" sz="2000" dirty="0">
                <a:solidFill>
                  <a:srgbClr val="0070C0"/>
                </a:solidFill>
                <a:sym typeface="Wingdings" panose="05000000000000000000" pitchFamily="2" charset="2"/>
              </a:rPr>
              <a:t> in the IWG WGWT </a:t>
            </a:r>
            <a:r>
              <a:rPr lang="fr-FR" sz="2000" dirty="0" err="1">
                <a:solidFill>
                  <a:srgbClr val="0070C0"/>
                </a:solidFill>
                <a:sym typeface="Wingdings" panose="05000000000000000000" pitchFamily="2" charset="2"/>
              </a:rPr>
              <a:t>workplan</a:t>
            </a:r>
            <a:r>
              <a:rPr lang="fr-FR" sz="2000" dirty="0">
                <a:solidFill>
                  <a:srgbClr val="0070C0"/>
                </a:solidFill>
                <a:sym typeface="Wingdings" panose="05000000000000000000" pitchFamily="2" charset="2"/>
              </a:rPr>
              <a:t>. </a:t>
            </a:r>
          </a:p>
          <a:p>
            <a:pPr marL="1828800" lvl="4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	Workplan will be defined in the dedicated IWG meeting  of 18 October</a:t>
            </a:r>
          </a:p>
          <a:p>
            <a:pPr marL="1828800" lvl="4" indent="0">
              <a:buNone/>
            </a:pPr>
            <a:endParaRPr lang="en-GB" dirty="0"/>
          </a:p>
          <a:p>
            <a:pPr lvl="1"/>
            <a:r>
              <a:rPr lang="en-GB" dirty="0"/>
              <a:t>Limits: 		</a:t>
            </a:r>
            <a:r>
              <a:rPr lang="en-GB" sz="2100" dirty="0">
                <a:solidFill>
                  <a:srgbClr val="0070C0"/>
                </a:solidFill>
                <a:sym typeface="Wingdings" panose="05000000000000000000" pitchFamily="2" charset="2"/>
              </a:rPr>
              <a:t> to be considered in a further step. It will be based on the test campaign outcome</a:t>
            </a:r>
            <a:endParaRPr lang="en-GB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3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335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PowerPoint Presentation</vt:lpstr>
      <vt:lpstr>Background and roles</vt:lpstr>
      <vt:lpstr>Schedule and time constraints</vt:lpstr>
      <vt:lpstr>Meetings</vt:lpstr>
      <vt:lpstr>Mandate: Wet Grip on Worn Tyre IWG</vt:lpstr>
      <vt:lpstr>Status and next step of the IWG WGWT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Konstantin Glukhenkiy</cp:lastModifiedBy>
  <cp:revision>41</cp:revision>
  <dcterms:created xsi:type="dcterms:W3CDTF">2019-09-06T13:35:01Z</dcterms:created>
  <dcterms:modified xsi:type="dcterms:W3CDTF">2019-09-11T09:57:05Z</dcterms:modified>
</cp:coreProperties>
</file>