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7" r:id="rId2"/>
    <p:sldId id="285" r:id="rId3"/>
    <p:sldId id="288" r:id="rId4"/>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3" d="100"/>
          <a:sy n="83" d="100"/>
        </p:scale>
        <p:origin x="1685"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04-Sep-19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04/09/2019</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Noise (GRB)</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contact data (especially the email-address) and correct them, if necessary, then sign to confirm your presence.</a:t>
            </a:r>
          </a:p>
          <a:p>
            <a:pPr marL="266700"/>
            <a:r>
              <a:rPr lang="en-GB" sz="1800" dirty="0"/>
              <a:t>If your name not listed, fill out one of the registration forms annexed to the file.</a:t>
            </a:r>
          </a:p>
          <a:p>
            <a:pPr marL="266700"/>
            <a:r>
              <a:rPr lang="en-GB" sz="1800" dirty="0"/>
              <a:t>At the end of the session, we will circulate the updated address list by email to all participants.</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Tax free petrol coupons</a:t>
            </a:r>
          </a:p>
          <a:p>
            <a:pPr marL="266700"/>
            <a:r>
              <a:rPr lang="en-GB" sz="1800" dirty="0"/>
              <a:t>For delegates of Contracting Parties: as usual, tax free petrol coupons are available</a:t>
            </a:r>
          </a:p>
          <a:p>
            <a:pPr marL="266700"/>
            <a:r>
              <a:rPr lang="en-GB" sz="1800" dirty="0"/>
              <a:t>Please fill in the details requested and return them to the secretariat</a:t>
            </a:r>
          </a:p>
          <a:p>
            <a:pPr marL="266700"/>
            <a:r>
              <a:rPr lang="en-GB" sz="1800" dirty="0"/>
              <a:t>Copies of passport and car registration papers are needed for this purpose</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Next session</a:t>
            </a:r>
          </a:p>
          <a:p>
            <a:pPr marL="447675" indent="-180975">
              <a:buFont typeface="Arial" pitchFamily="34" charset="0"/>
              <a:buChar char="•"/>
            </a:pPr>
            <a:r>
              <a:rPr lang="en-GB" sz="1800" dirty="0"/>
              <a:t>The </a:t>
            </a:r>
            <a:r>
              <a:rPr lang="en-GB" sz="1800" b="1" dirty="0"/>
              <a:t>next session</a:t>
            </a:r>
            <a:r>
              <a:rPr lang="en-GB" sz="1800" dirty="0"/>
              <a:t> will be held on </a:t>
            </a:r>
            <a:r>
              <a:rPr lang="en-GB" sz="1800" b="1" dirty="0"/>
              <a:t>28 – 31 January 2020</a:t>
            </a:r>
          </a:p>
          <a:p>
            <a:pPr marL="447675" indent="-180975">
              <a:buFont typeface="Arial" pitchFamily="34" charset="0"/>
              <a:buChar char="•"/>
            </a:pPr>
            <a:r>
              <a:rPr lang="en-GB" sz="1800" dirty="0"/>
              <a:t>The </a:t>
            </a:r>
            <a:r>
              <a:rPr lang="en-GB" sz="1800" b="1" dirty="0"/>
              <a:t>deadline for the submission of official working documents</a:t>
            </a:r>
            <a:r>
              <a:rPr lang="en-GB" sz="1800" dirty="0"/>
              <a:t> is</a:t>
            </a:r>
            <a:r>
              <a:rPr lang="en-GB" sz="1800" b="1" dirty="0"/>
              <a:t> 4 November 2019</a:t>
            </a:r>
          </a:p>
          <a:p>
            <a:pPr marL="447675" indent="-180975">
              <a:buFont typeface="Arial" pitchFamily="34" charset="0"/>
              <a:buChar char="•"/>
            </a:pPr>
            <a:r>
              <a:rPr lang="en-GB" sz="1800" dirty="0"/>
              <a:t>For new pictures with notes, all text should be editable. No text as an embedded image!   </a:t>
            </a:r>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GRBP-70-13</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(70</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GRBP, 11-13 September 2019,</a:t>
            </a:r>
          </a:p>
          <a:p>
            <a:r>
              <a:rPr lang="en-US" sz="1200" dirty="0">
                <a:solidFill>
                  <a:schemeClr val="bg1"/>
                </a:solidFill>
                <a:latin typeface="Times New Roman" pitchFamily="18" charset="0"/>
                <a:cs typeface="Times New Roman" pitchFamily="18" charset="0"/>
              </a:rPr>
              <a:t>agenda items 1 and 12)</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last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772816"/>
            <a:ext cx="9648949" cy="4320481"/>
          </a:xfrm>
        </p:spPr>
        <p:txBody>
          <a:bodyPr>
            <a:normAutofit lnSpcReduction="10000"/>
          </a:bodyPr>
          <a:lstStyle/>
          <a:p>
            <a:pPr>
              <a:spcBef>
                <a:spcPts val="0"/>
              </a:spcBef>
            </a:pPr>
            <a:r>
              <a:rPr lang="en-GB" sz="2000" dirty="0">
                <a:solidFill>
                  <a:schemeClr val="accent2"/>
                </a:solidFill>
              </a:rPr>
              <a:t>March 2019 (177th) </a:t>
            </a:r>
            <a:endParaRPr lang="en-GB" sz="2000" b="1" dirty="0">
              <a:solidFill>
                <a:schemeClr val="accent2"/>
              </a:solidFill>
            </a:endParaRPr>
          </a:p>
          <a:p>
            <a:pPr marL="341313" indent="-341313">
              <a:spcBef>
                <a:spcPts val="0"/>
              </a:spcBef>
              <a:buFont typeface="Arial" panose="020B0604020202020204" pitchFamily="34" charset="0"/>
              <a:buChar char="•"/>
            </a:pPr>
            <a:r>
              <a:rPr lang="en-US" sz="2000" dirty="0"/>
              <a:t>Draft amendments to Schedule 4 of the 1958 Agreement (ECE/TRANS/WP.29/2018/165) adopted, with the aim to clarify approval numbering. Entry into force expected by the end of 2019 </a:t>
            </a:r>
          </a:p>
          <a:p>
            <a:pPr marL="341313" indent="-341313">
              <a:spcBef>
                <a:spcPts val="0"/>
              </a:spcBef>
              <a:buFont typeface="Arial" panose="020B0604020202020204" pitchFamily="34" charset="0"/>
              <a:buChar char="•"/>
            </a:pPr>
            <a:r>
              <a:rPr lang="en-US" sz="2000" dirty="0"/>
              <a:t>WP.29 noted that candidates of UN Regulations applicable to IWVTA Phase II were referred to the responsible GRs for review, with a request to report the outcome of their reviews to IWG on IWVTA by June 2019 at the latest</a:t>
            </a:r>
          </a:p>
          <a:p>
            <a:pPr marL="341313" indent="-341313">
              <a:spcBef>
                <a:spcPts val="0"/>
              </a:spcBef>
              <a:buFont typeface="Arial" panose="020B0604020202020204" pitchFamily="34" charset="0"/>
              <a:buChar char="•"/>
            </a:pPr>
            <a:r>
              <a:rPr lang="en-US" sz="2000" dirty="0"/>
              <a:t>WP.29 noted the official startup of DETA on 18 March 2019 and requested that all Type Approval Authorities (TAA) of Contracting Parties to the 1958 Agreement start using DETA as soon as possible (access rights were given in Annex V)</a:t>
            </a:r>
          </a:p>
          <a:p>
            <a:pPr marL="341313" indent="-341313">
              <a:spcBef>
                <a:spcPts val="0"/>
              </a:spcBef>
              <a:buFont typeface="Arial" panose="020B0604020202020204" pitchFamily="34" charset="0"/>
              <a:buChar char="•"/>
            </a:pPr>
            <a:r>
              <a:rPr lang="en-US" sz="2000" dirty="0"/>
              <a:t>WP.29 reminded that changes to the national Type Approval Authorities and designated Technical Services  should be introduced by the national Single Points of Contact (SPOC) via the “343 app”. Notifications received on paper will no longer be followed up by the secretariat, as previously agreed by WP.29 </a:t>
            </a:r>
          </a:p>
          <a:p>
            <a:pPr marL="341313" indent="-341313">
              <a:spcBef>
                <a:spcPts val="0"/>
              </a:spcBef>
              <a:buFont typeface="Arial" panose="020B0604020202020204" pitchFamily="34" charset="0"/>
              <a:buChar char="•"/>
            </a:pPr>
            <a:r>
              <a:rPr lang="en-US" sz="2000" dirty="0"/>
              <a:t>See report in ECE/TRANS/WP.29/1145</a:t>
            </a:r>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156133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last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772816"/>
            <a:ext cx="9648949" cy="4100261"/>
          </a:xfrm>
        </p:spPr>
        <p:txBody>
          <a:bodyPr>
            <a:normAutofit/>
          </a:bodyPr>
          <a:lstStyle/>
          <a:p>
            <a:pPr>
              <a:spcBef>
                <a:spcPts val="0"/>
              </a:spcBef>
            </a:pPr>
            <a:r>
              <a:rPr lang="en-GB" sz="2000" dirty="0">
                <a:solidFill>
                  <a:schemeClr val="accent2"/>
                </a:solidFill>
              </a:rPr>
              <a:t>June 2019 (178th) </a:t>
            </a:r>
            <a:endParaRPr lang="en-GB" sz="2000" b="1" dirty="0">
              <a:solidFill>
                <a:schemeClr val="accent2"/>
              </a:solidFill>
            </a:endParaRPr>
          </a:p>
          <a:p>
            <a:pPr marL="341313" indent="-341313">
              <a:spcBef>
                <a:spcPts val="0"/>
              </a:spcBef>
              <a:buFont typeface="Arial" panose="020B0604020202020204" pitchFamily="34" charset="0"/>
              <a:buChar char="•"/>
            </a:pPr>
            <a:r>
              <a:rPr lang="en-US" sz="2000" dirty="0"/>
              <a:t>AC.2 reviewed the revised </a:t>
            </a:r>
            <a:r>
              <a:rPr lang="en-US" sz="2000" dirty="0" err="1"/>
              <a:t>Programme</a:t>
            </a:r>
            <a:r>
              <a:rPr lang="en-US" sz="2000" dirty="0"/>
              <a:t> of Work for WP.29 (ECE/TRANS/WP.29/2019/1/Rev.1) and welcomed the work on strategic planning by the Chairs of GRBP and GRPE</a:t>
            </a:r>
          </a:p>
          <a:p>
            <a:pPr marL="341313" indent="-341313">
              <a:spcBef>
                <a:spcPts val="0"/>
              </a:spcBef>
              <a:buFont typeface="Arial" panose="020B0604020202020204" pitchFamily="34" charset="0"/>
              <a:buChar char="•"/>
            </a:pPr>
            <a:r>
              <a:rPr lang="en-US" sz="2000" dirty="0"/>
              <a:t>WP.29 noted that, in November 2019, IWG IWVTA would submit amendment proposals to the original version and to the 01 series amendments to UN Regulation No. 0 as well as a proposal for the 02 series of amendments to UN Regulation No. 0. IWG also planned to submit a revised list of UN Regulations for IWVTA, Phase 2</a:t>
            </a:r>
          </a:p>
          <a:p>
            <a:pPr marL="341313" indent="-341313">
              <a:spcBef>
                <a:spcPts val="0"/>
              </a:spcBef>
              <a:buFont typeface="Arial" panose="020B0604020202020204" pitchFamily="34" charset="0"/>
              <a:buChar char="•"/>
            </a:pPr>
            <a:r>
              <a:rPr lang="en-US" sz="2000" dirty="0"/>
              <a:t>WP.29 noted that DETA was still being developed to include the Unique Identifier (UI) and the Declaration of Conformance (</a:t>
            </a:r>
            <a:r>
              <a:rPr lang="en-US" sz="2000" dirty="0" err="1"/>
              <a:t>DoC</a:t>
            </a:r>
            <a:r>
              <a:rPr lang="en-US" sz="2000" dirty="0"/>
              <a:t>) functionalities, together with the expected timeline for their implementation</a:t>
            </a:r>
          </a:p>
          <a:p>
            <a:pPr marL="341313" indent="-341313">
              <a:spcBef>
                <a:spcPts val="0"/>
              </a:spcBef>
              <a:buFont typeface="Arial" panose="020B0604020202020204" pitchFamily="34" charset="0"/>
              <a:buChar char="•"/>
            </a:pPr>
            <a:r>
              <a:rPr lang="en-US" sz="2000" dirty="0"/>
              <a:t>See report in ECE/TRANS/WP.29/1147</a:t>
            </a:r>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19900</TotalTime>
  <Words>569</Words>
  <Application>Microsoft Office PowerPoint</Application>
  <PresentationFormat>A4 Paper (210x297 mm)</PresentationFormat>
  <Paragraphs>32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Noise (GRB) General information and WP.29 highlights</vt:lpstr>
      <vt:lpstr>Highlights of the last session(s) of WP.29  </vt:lpstr>
      <vt:lpstr>Highlights of the last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Konstantin Glukhenkiy</cp:lastModifiedBy>
  <cp:revision>182</cp:revision>
  <cp:lastPrinted>2014-03-30T15:01:41Z</cp:lastPrinted>
  <dcterms:created xsi:type="dcterms:W3CDTF">2014-03-30T12:17:15Z</dcterms:created>
  <dcterms:modified xsi:type="dcterms:W3CDTF">2019-09-04T15:21:16Z</dcterms:modified>
</cp:coreProperties>
</file>