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67" r:id="rId2"/>
    <p:sldId id="265" r:id="rId3"/>
    <p:sldId id="297" r:id="rId4"/>
    <p:sldId id="294" r:id="rId5"/>
    <p:sldId id="300" r:id="rId6"/>
    <p:sldId id="301" r:id="rId7"/>
    <p:sldId id="303" r:id="rId8"/>
    <p:sldId id="299" r:id="rId9"/>
    <p:sldId id="286" r:id="rId10"/>
    <p:sldId id="282" r:id="rId11"/>
    <p:sldId id="306" r:id="rId12"/>
    <p:sldId id="307" r:id="rId13"/>
    <p:sldId id="287" r:id="rId14"/>
    <p:sldId id="305" r:id="rId15"/>
    <p:sldId id="292" r:id="rId16"/>
    <p:sldId id="302" r:id="rId17"/>
    <p:sldId id="304" r:id="rId18"/>
    <p:sldId id="266" r:id="rId19"/>
    <p:sldId id="288" r:id="rId20"/>
    <p:sldId id="289" r:id="rId21"/>
    <p:sldId id="290" r:id="rId22"/>
  </p:sldIdLst>
  <p:sldSz cx="9144000" cy="6858000" type="screen4x3"/>
  <p:notesSz cx="6797675" cy="9928225"/>
  <p:photoAlbum/>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480">
          <p15:clr>
            <a:srgbClr val="A4A3A4"/>
          </p15:clr>
        </p15:guide>
        <p15:guide id="2" orient="horz" pos="3657">
          <p15:clr>
            <a:srgbClr val="A4A3A4"/>
          </p15:clr>
        </p15:guide>
        <p15:guide id="3" pos="544">
          <p15:clr>
            <a:srgbClr val="A4A3A4"/>
          </p15:clr>
        </p15:guide>
        <p15:guide id="4" pos="5193">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8" autoAdjust="0"/>
    <p:restoredTop sz="94165" autoAdjust="0"/>
  </p:normalViewPr>
  <p:slideViewPr>
    <p:cSldViewPr>
      <p:cViewPr>
        <p:scale>
          <a:sx n="117" d="100"/>
          <a:sy n="117" d="100"/>
        </p:scale>
        <p:origin x="-1260" y="174"/>
      </p:cViewPr>
      <p:guideLst>
        <p:guide orient="horz" pos="1480"/>
        <p:guide orient="horz" pos="3657"/>
        <p:guide pos="544"/>
        <p:guide pos="5193"/>
      </p:guideLst>
    </p:cSldViewPr>
  </p:slideViewPr>
  <p:notesTextViewPr>
    <p:cViewPr>
      <p:scale>
        <a:sx n="1" d="1"/>
        <a:sy n="1" d="1"/>
      </p:scale>
      <p:origin x="0" y="0"/>
    </p:cViewPr>
  </p:notesTextViewPr>
  <p:sorterViewPr>
    <p:cViewPr>
      <p:scale>
        <a:sx n="150" d="100"/>
        <a:sy n="150" d="100"/>
      </p:scale>
      <p:origin x="0" y="0"/>
    </p:cViewPr>
  </p:sorterViewPr>
  <p:notesViewPr>
    <p:cSldViewPr>
      <p:cViewPr varScale="1">
        <p:scale>
          <a:sx n="74" d="100"/>
          <a:sy n="74" d="100"/>
        </p:scale>
        <p:origin x="-288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323" cy="497137"/>
          </a:xfrm>
          <a:prstGeom prst="rect">
            <a:avLst/>
          </a:prstGeom>
        </p:spPr>
        <p:txBody>
          <a:bodyPr vert="horz" lIns="95564" tIns="47782" rIns="95564" bIns="47782"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50667" y="1"/>
            <a:ext cx="2945323" cy="497137"/>
          </a:xfrm>
          <a:prstGeom prst="rect">
            <a:avLst/>
          </a:prstGeom>
        </p:spPr>
        <p:txBody>
          <a:bodyPr vert="horz" lIns="95564" tIns="47782" rIns="95564" bIns="47782" rtlCol="0"/>
          <a:lstStyle>
            <a:lvl1pPr algn="r" fontAlgn="auto">
              <a:spcBef>
                <a:spcPts val="0"/>
              </a:spcBef>
              <a:spcAft>
                <a:spcPts val="0"/>
              </a:spcAft>
              <a:defRPr sz="1200">
                <a:latin typeface="+mn-lt"/>
                <a:cs typeface="+mn-cs"/>
              </a:defRPr>
            </a:lvl1pPr>
          </a:lstStyle>
          <a:p>
            <a:pPr>
              <a:defRPr/>
            </a:pPr>
            <a:fld id="{DD4F1526-7BF1-4797-9C7B-8F9C63A13DA8}" type="datetimeFigureOut">
              <a:rPr lang="de-DE"/>
              <a:pPr>
                <a:defRPr/>
              </a:pPr>
              <a:t>27.09.2018</a:t>
            </a:fld>
            <a:endParaRPr lang="de-DE"/>
          </a:p>
        </p:txBody>
      </p:sp>
      <p:sp>
        <p:nvSpPr>
          <p:cNvPr id="4" name="Fußzeilenplatzhalter 3"/>
          <p:cNvSpPr>
            <a:spLocks noGrp="1"/>
          </p:cNvSpPr>
          <p:nvPr>
            <p:ph type="ftr" sz="quarter" idx="2"/>
          </p:nvPr>
        </p:nvSpPr>
        <p:spPr>
          <a:xfrm>
            <a:off x="0" y="9429275"/>
            <a:ext cx="2945323" cy="497137"/>
          </a:xfrm>
          <a:prstGeom prst="rect">
            <a:avLst/>
          </a:prstGeom>
        </p:spPr>
        <p:txBody>
          <a:bodyPr vert="horz" lIns="95564" tIns="47782" rIns="95564" bIns="47782"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50667" y="9429275"/>
            <a:ext cx="2945323" cy="497137"/>
          </a:xfrm>
          <a:prstGeom prst="rect">
            <a:avLst/>
          </a:prstGeom>
        </p:spPr>
        <p:txBody>
          <a:bodyPr vert="horz" lIns="95564" tIns="47782" rIns="95564" bIns="47782" rtlCol="0" anchor="b"/>
          <a:lstStyle>
            <a:lvl1pPr algn="r" fontAlgn="auto">
              <a:spcBef>
                <a:spcPts val="0"/>
              </a:spcBef>
              <a:spcAft>
                <a:spcPts val="0"/>
              </a:spcAft>
              <a:defRPr sz="1200">
                <a:latin typeface="+mn-lt"/>
                <a:cs typeface="+mn-cs"/>
              </a:defRPr>
            </a:lvl1pPr>
          </a:lstStyle>
          <a:p>
            <a:pPr>
              <a:defRPr/>
            </a:pPr>
            <a:fld id="{5516CAEB-6586-4ABF-94C0-F8149FFEE0EB}" type="slidenum">
              <a:rPr lang="de-DE"/>
              <a:pPr>
                <a:defRPr/>
              </a:pPr>
              <a:t>‹Nr.›</a:t>
            </a:fld>
            <a:endParaRPr lang="de-DE"/>
          </a:p>
        </p:txBody>
      </p:sp>
    </p:spTree>
    <p:extLst>
      <p:ext uri="{BB962C8B-B14F-4D97-AF65-F5344CB8AC3E}">
        <p14:creationId xmlns:p14="http://schemas.microsoft.com/office/powerpoint/2010/main" val="960410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323" cy="497137"/>
          </a:xfrm>
          <a:prstGeom prst="rect">
            <a:avLst/>
          </a:prstGeom>
        </p:spPr>
        <p:txBody>
          <a:bodyPr vert="horz" lIns="95564" tIns="47782" rIns="95564" bIns="47782"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50667" y="1"/>
            <a:ext cx="2945323" cy="497137"/>
          </a:xfrm>
          <a:prstGeom prst="rect">
            <a:avLst/>
          </a:prstGeom>
        </p:spPr>
        <p:txBody>
          <a:bodyPr vert="horz" lIns="95564" tIns="47782" rIns="95564" bIns="47782" rtlCol="0"/>
          <a:lstStyle>
            <a:lvl1pPr algn="r" fontAlgn="auto">
              <a:spcBef>
                <a:spcPts val="0"/>
              </a:spcBef>
              <a:spcAft>
                <a:spcPts val="0"/>
              </a:spcAft>
              <a:defRPr sz="1200">
                <a:latin typeface="+mn-lt"/>
                <a:cs typeface="+mn-cs"/>
              </a:defRPr>
            </a:lvl1pPr>
          </a:lstStyle>
          <a:p>
            <a:pPr>
              <a:defRPr/>
            </a:pPr>
            <a:fld id="{60A37E2E-8953-4A35-BFB4-A540FBA30929}" type="datetimeFigureOut">
              <a:rPr lang="de-DE"/>
              <a:pPr>
                <a:defRPr/>
              </a:pPr>
              <a:t>27.09.2018</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4" tIns="47782" rIns="95564" bIns="47782" rtlCol="0" anchor="ctr"/>
          <a:lstStyle/>
          <a:p>
            <a:pPr lvl="0"/>
            <a:endParaRPr lang="de-DE" noProof="0"/>
          </a:p>
        </p:txBody>
      </p:sp>
      <p:sp>
        <p:nvSpPr>
          <p:cNvPr id="5" name="Notizenplatzhalter 4"/>
          <p:cNvSpPr>
            <a:spLocks noGrp="1"/>
          </p:cNvSpPr>
          <p:nvPr>
            <p:ph type="body" sz="quarter" idx="3"/>
          </p:nvPr>
        </p:nvSpPr>
        <p:spPr>
          <a:xfrm>
            <a:off x="679432" y="4715545"/>
            <a:ext cx="5438814" cy="4468789"/>
          </a:xfrm>
          <a:prstGeom prst="rect">
            <a:avLst/>
          </a:prstGeom>
        </p:spPr>
        <p:txBody>
          <a:bodyPr vert="horz" lIns="95564" tIns="47782" rIns="95564" bIns="47782"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9275"/>
            <a:ext cx="2945323" cy="497137"/>
          </a:xfrm>
          <a:prstGeom prst="rect">
            <a:avLst/>
          </a:prstGeom>
        </p:spPr>
        <p:txBody>
          <a:bodyPr vert="horz" lIns="95564" tIns="47782" rIns="95564" bIns="47782"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50667" y="9429275"/>
            <a:ext cx="2945323" cy="497137"/>
          </a:xfrm>
          <a:prstGeom prst="rect">
            <a:avLst/>
          </a:prstGeom>
        </p:spPr>
        <p:txBody>
          <a:bodyPr vert="horz" lIns="95564" tIns="47782" rIns="95564" bIns="47782" rtlCol="0" anchor="b"/>
          <a:lstStyle>
            <a:lvl1pPr algn="r" fontAlgn="auto">
              <a:spcBef>
                <a:spcPts val="0"/>
              </a:spcBef>
              <a:spcAft>
                <a:spcPts val="0"/>
              </a:spcAft>
              <a:defRPr sz="1200">
                <a:latin typeface="+mn-lt"/>
                <a:cs typeface="+mn-cs"/>
              </a:defRPr>
            </a:lvl1pPr>
          </a:lstStyle>
          <a:p>
            <a:pPr>
              <a:defRPr/>
            </a:pPr>
            <a:fld id="{C8AEBB57-D886-404F-9276-504897BC9C58}" type="slidenum">
              <a:rPr lang="de-DE"/>
              <a:pPr>
                <a:defRPr/>
              </a:pPr>
              <a:t>‹Nr.›</a:t>
            </a:fld>
            <a:endParaRPr lang="de-DE"/>
          </a:p>
        </p:txBody>
      </p:sp>
    </p:spTree>
    <p:extLst>
      <p:ext uri="{BB962C8B-B14F-4D97-AF65-F5344CB8AC3E}">
        <p14:creationId xmlns:p14="http://schemas.microsoft.com/office/powerpoint/2010/main" val="2651335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354013" indent="-171450"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2pPr>
    <a:lvl3pPr marL="538163" indent="-171450"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3pPr>
    <a:lvl4pPr marL="725488" indent="-171450"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4pPr>
    <a:lvl5pPr marL="893763" indent="-171450"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aim</a:t>
            </a:r>
            <a:r>
              <a:rPr lang="de-DE" dirty="0"/>
              <a:t> </a:t>
            </a:r>
            <a:r>
              <a:rPr lang="de-DE" dirty="0" err="1"/>
              <a:t>of</a:t>
            </a:r>
            <a:r>
              <a:rPr lang="de-DE" dirty="0"/>
              <a:t> </a:t>
            </a:r>
            <a:r>
              <a:rPr lang="de-DE" dirty="0" err="1"/>
              <a:t>this</a:t>
            </a:r>
            <a:r>
              <a:rPr lang="de-DE" baseline="0" dirty="0"/>
              <a:t> </a:t>
            </a:r>
            <a:r>
              <a:rPr lang="de-DE" baseline="0" dirty="0" err="1"/>
              <a:t>presentation</a:t>
            </a:r>
            <a:r>
              <a:rPr lang="de-DE" baseline="0" dirty="0"/>
              <a:t> </a:t>
            </a:r>
            <a:r>
              <a:rPr lang="de-DE" baseline="0" dirty="0" err="1"/>
              <a:t>is</a:t>
            </a:r>
            <a:r>
              <a:rPr lang="de-DE" baseline="0" dirty="0"/>
              <a:t> </a:t>
            </a:r>
            <a:r>
              <a:rPr lang="de-DE" baseline="0" dirty="0" err="1"/>
              <a:t>to</a:t>
            </a:r>
            <a:r>
              <a:rPr lang="de-DE" baseline="0" dirty="0"/>
              <a:t> </a:t>
            </a:r>
            <a:r>
              <a:rPr lang="de-DE" baseline="0" dirty="0" err="1"/>
              <a:t>explain</a:t>
            </a:r>
            <a:r>
              <a:rPr lang="de-DE" baseline="0" dirty="0"/>
              <a:t> </a:t>
            </a:r>
            <a:r>
              <a:rPr lang="de-DE" baseline="0" dirty="0" err="1"/>
              <a:t>the</a:t>
            </a:r>
            <a:r>
              <a:rPr lang="de-DE" baseline="0" dirty="0"/>
              <a:t> </a:t>
            </a:r>
            <a:r>
              <a:rPr lang="de-DE" baseline="0" dirty="0" err="1"/>
              <a:t>proposed</a:t>
            </a:r>
            <a:r>
              <a:rPr lang="de-DE" baseline="0" dirty="0"/>
              <a:t> </a:t>
            </a:r>
            <a:r>
              <a:rPr lang="de-DE" baseline="0" dirty="0" err="1"/>
              <a:t>modifications</a:t>
            </a:r>
            <a:r>
              <a:rPr lang="de-DE" baseline="0" dirty="0"/>
              <a:t> </a:t>
            </a:r>
            <a:r>
              <a:rPr lang="de-DE" baseline="0" dirty="0" err="1"/>
              <a:t>of</a:t>
            </a:r>
            <a:r>
              <a:rPr lang="de-DE" baseline="0" dirty="0"/>
              <a:t> R131, in </a:t>
            </a:r>
            <a:r>
              <a:rPr lang="de-DE" baseline="0" dirty="0" err="1"/>
              <a:t>addition</a:t>
            </a:r>
            <a:r>
              <a:rPr lang="de-DE" baseline="0" dirty="0"/>
              <a:t> </a:t>
            </a:r>
            <a:r>
              <a:rPr lang="de-DE" baseline="0" dirty="0" err="1"/>
              <a:t>to</a:t>
            </a:r>
            <a:r>
              <a:rPr lang="de-DE" baseline="0" dirty="0"/>
              <a:t> </a:t>
            </a:r>
            <a:r>
              <a:rPr lang="de-DE" baseline="0" dirty="0" err="1"/>
              <a:t>the</a:t>
            </a:r>
            <a:r>
              <a:rPr lang="de-DE" baseline="0" dirty="0"/>
              <a:t> </a:t>
            </a:r>
            <a:r>
              <a:rPr lang="de-DE" baseline="0" dirty="0" err="1"/>
              <a:t>justifications</a:t>
            </a:r>
            <a:r>
              <a:rPr lang="de-DE" baseline="0" dirty="0"/>
              <a:t> </a:t>
            </a:r>
            <a:r>
              <a:rPr lang="de-DE" baseline="0" dirty="0" err="1"/>
              <a:t>provided</a:t>
            </a:r>
            <a:r>
              <a:rPr lang="de-DE" baseline="0" dirty="0"/>
              <a:t> </a:t>
            </a:r>
            <a:r>
              <a:rPr lang="de-DE" baseline="0" dirty="0" err="1"/>
              <a:t>with</a:t>
            </a:r>
            <a:r>
              <a:rPr lang="de-DE" baseline="0" dirty="0"/>
              <a:t> ECE/TRANS/WP.29/GRVA/2018/4. The </a:t>
            </a:r>
            <a:r>
              <a:rPr lang="de-DE" baseline="0" dirty="0" err="1"/>
              <a:t>sequence</a:t>
            </a:r>
            <a:r>
              <a:rPr lang="de-DE" baseline="0" dirty="0"/>
              <a:t> </a:t>
            </a:r>
            <a:r>
              <a:rPr lang="de-DE" baseline="0" dirty="0" err="1"/>
              <a:t>of</a:t>
            </a:r>
            <a:r>
              <a:rPr lang="de-DE" baseline="0" dirty="0"/>
              <a:t> </a:t>
            </a:r>
            <a:r>
              <a:rPr lang="de-DE" baseline="0" dirty="0" err="1"/>
              <a:t>topics</a:t>
            </a:r>
            <a:r>
              <a:rPr lang="de-DE" baseline="0" dirty="0"/>
              <a:t> </a:t>
            </a:r>
            <a:r>
              <a:rPr lang="de-DE" baseline="0" dirty="0" err="1"/>
              <a:t>is</a:t>
            </a:r>
            <a:r>
              <a:rPr lang="de-DE" baseline="0" dirty="0"/>
              <a:t> different </a:t>
            </a:r>
            <a:r>
              <a:rPr lang="de-DE" baseline="0" dirty="0" err="1"/>
              <a:t>to</a:t>
            </a:r>
            <a:r>
              <a:rPr lang="de-DE" baseline="0" dirty="0"/>
              <a:t> </a:t>
            </a:r>
            <a:r>
              <a:rPr lang="de-DE" baseline="0" dirty="0" err="1"/>
              <a:t>the</a:t>
            </a:r>
            <a:r>
              <a:rPr lang="de-DE" baseline="0" dirty="0"/>
              <a:t> </a:t>
            </a:r>
            <a:r>
              <a:rPr lang="de-DE" baseline="0" dirty="0" err="1"/>
              <a:t>working</a:t>
            </a:r>
            <a:r>
              <a:rPr lang="de-DE" baseline="0" dirty="0"/>
              <a:t> </a:t>
            </a:r>
            <a:r>
              <a:rPr lang="de-DE" baseline="0" dirty="0" err="1"/>
              <a:t>document</a:t>
            </a:r>
            <a:r>
              <a:rPr lang="de-DE" baseline="0" dirty="0"/>
              <a:t> </a:t>
            </a:r>
            <a:r>
              <a:rPr lang="de-DE" baseline="0" dirty="0" err="1"/>
              <a:t>and</a:t>
            </a:r>
            <a:r>
              <a:rPr lang="de-DE" baseline="0" dirty="0"/>
              <a:t> </a:t>
            </a:r>
            <a:r>
              <a:rPr lang="de-DE" baseline="0" dirty="0" err="1"/>
              <a:t>there</a:t>
            </a:r>
            <a:r>
              <a:rPr lang="de-DE" baseline="0" dirty="0"/>
              <a:t> </a:t>
            </a:r>
            <a:r>
              <a:rPr lang="de-DE" baseline="0" dirty="0" err="1"/>
              <a:t>is</a:t>
            </a:r>
            <a:r>
              <a:rPr lang="de-DE" baseline="0" dirty="0"/>
              <a:t> additional </a:t>
            </a:r>
            <a:r>
              <a:rPr lang="de-DE" baseline="0" dirty="0" err="1"/>
              <a:t>content</a:t>
            </a:r>
            <a:r>
              <a:rPr lang="de-DE" baseline="0" dirty="0"/>
              <a:t>.</a:t>
            </a:r>
            <a:endParaRPr lang="de-DE" dirty="0"/>
          </a:p>
        </p:txBody>
      </p:sp>
      <p:sp>
        <p:nvSpPr>
          <p:cNvPr id="4" name="Foliennummernplatzhalter 3"/>
          <p:cNvSpPr>
            <a:spLocks noGrp="1"/>
          </p:cNvSpPr>
          <p:nvPr>
            <p:ph type="sldNum" sz="quarter" idx="10"/>
          </p:nvPr>
        </p:nvSpPr>
        <p:spPr/>
        <p:txBody>
          <a:bodyPr/>
          <a:lstStyle/>
          <a:p>
            <a:pPr>
              <a:defRPr/>
            </a:pPr>
            <a:fld id="{C8AEBB57-D886-404F-9276-504897BC9C58}" type="slidenum">
              <a:rPr lang="de-DE" smtClean="0"/>
              <a:pPr>
                <a:defRPr/>
              </a:pPr>
              <a:t>1</a:t>
            </a:fld>
            <a:endParaRPr lang="de-DE"/>
          </a:p>
        </p:txBody>
      </p:sp>
    </p:spTree>
    <p:extLst>
      <p:ext uri="{BB962C8B-B14F-4D97-AF65-F5344CB8AC3E}">
        <p14:creationId xmlns:p14="http://schemas.microsoft.com/office/powerpoint/2010/main" val="2850471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8AEBB57-D886-404F-9276-504897BC9C58}" type="slidenum">
              <a:rPr lang="de-DE" smtClean="0"/>
              <a:pPr>
                <a:defRPr/>
              </a:pPr>
              <a:t>3</a:t>
            </a:fld>
            <a:endParaRPr lang="de-DE"/>
          </a:p>
        </p:txBody>
      </p:sp>
    </p:spTree>
    <p:extLst>
      <p:ext uri="{BB962C8B-B14F-4D97-AF65-F5344CB8AC3E}">
        <p14:creationId xmlns:p14="http://schemas.microsoft.com/office/powerpoint/2010/main" val="2658542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300" dirty="0"/>
          </a:p>
        </p:txBody>
      </p:sp>
      <p:sp>
        <p:nvSpPr>
          <p:cNvPr id="4" name="Foliennummernplatzhalter 3"/>
          <p:cNvSpPr>
            <a:spLocks noGrp="1"/>
          </p:cNvSpPr>
          <p:nvPr>
            <p:ph type="sldNum" sz="quarter" idx="10"/>
          </p:nvPr>
        </p:nvSpPr>
        <p:spPr/>
        <p:txBody>
          <a:bodyPr/>
          <a:lstStyle/>
          <a:p>
            <a:pPr>
              <a:defRPr/>
            </a:pPr>
            <a:fld id="{C8AEBB57-D886-404F-9276-504897BC9C58}" type="slidenum">
              <a:rPr lang="de-DE" smtClean="0"/>
              <a:pPr>
                <a:defRPr/>
              </a:pPr>
              <a:t>4</a:t>
            </a:fld>
            <a:endParaRPr lang="de-DE"/>
          </a:p>
        </p:txBody>
      </p:sp>
    </p:spTree>
    <p:extLst>
      <p:ext uri="{BB962C8B-B14F-4D97-AF65-F5344CB8AC3E}">
        <p14:creationId xmlns:p14="http://schemas.microsoft.com/office/powerpoint/2010/main" val="280056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90052" indent="-190052">
              <a:buFont typeface="Arial" panose="020B0604020202020204" pitchFamily="34" charset="0"/>
              <a:buChar char="•"/>
            </a:pPr>
            <a:r>
              <a:rPr lang="de-DE" dirty="0" err="1"/>
              <a:t>Accident</a:t>
            </a:r>
            <a:r>
              <a:rPr lang="de-DE" dirty="0"/>
              <a:t> </a:t>
            </a:r>
            <a:r>
              <a:rPr lang="de-DE" dirty="0" err="1"/>
              <a:t>data</a:t>
            </a:r>
            <a:r>
              <a:rPr lang="de-DE" dirty="0"/>
              <a:t> </a:t>
            </a:r>
            <a:r>
              <a:rPr lang="de-DE" dirty="0" err="1"/>
              <a:t>from</a:t>
            </a:r>
            <a:r>
              <a:rPr lang="de-DE" baseline="0" dirty="0"/>
              <a:t> </a:t>
            </a:r>
            <a:r>
              <a:rPr lang="de-DE" baseline="0" dirty="0" err="1"/>
              <a:t>the</a:t>
            </a:r>
            <a:r>
              <a:rPr lang="de-DE" baseline="0" dirty="0"/>
              <a:t> German </a:t>
            </a:r>
            <a:r>
              <a:rPr lang="de-DE" baseline="0" dirty="0" err="1"/>
              <a:t>insurance</a:t>
            </a:r>
            <a:r>
              <a:rPr lang="de-DE" baseline="0" dirty="0"/>
              <a:t> </a:t>
            </a:r>
            <a:r>
              <a:rPr lang="de-DE" baseline="0" dirty="0" err="1"/>
              <a:t>accident</a:t>
            </a:r>
            <a:r>
              <a:rPr lang="de-DE" baseline="0" dirty="0"/>
              <a:t> </a:t>
            </a:r>
            <a:r>
              <a:rPr lang="de-DE" baseline="0" dirty="0" err="1"/>
              <a:t>research</a:t>
            </a:r>
            <a:r>
              <a:rPr lang="de-DE" baseline="0" dirty="0"/>
              <a:t> </a:t>
            </a:r>
            <a:r>
              <a:rPr lang="de-DE" baseline="0" dirty="0" err="1"/>
              <a:t>institute</a:t>
            </a:r>
            <a:r>
              <a:rPr lang="de-DE" baseline="0" dirty="0"/>
              <a:t> </a:t>
            </a:r>
            <a:r>
              <a:rPr lang="de-DE" baseline="0" dirty="0" err="1"/>
              <a:t>shows</a:t>
            </a:r>
            <a:r>
              <a:rPr lang="de-DE" baseline="0" dirty="0"/>
              <a:t> </a:t>
            </a:r>
            <a:r>
              <a:rPr lang="de-DE" baseline="0" dirty="0" err="1"/>
              <a:t>that</a:t>
            </a:r>
            <a:r>
              <a:rPr lang="de-DE" baseline="0" dirty="0"/>
              <a:t> a </a:t>
            </a:r>
            <a:r>
              <a:rPr lang="de-DE" baseline="0" dirty="0" err="1"/>
              <a:t>significant</a:t>
            </a:r>
            <a:r>
              <a:rPr lang="de-DE" baseline="0" dirty="0"/>
              <a:t> </a:t>
            </a:r>
            <a:r>
              <a:rPr lang="de-DE" baseline="0" dirty="0" err="1"/>
              <a:t>portion</a:t>
            </a:r>
            <a:r>
              <a:rPr lang="de-DE" baseline="0" dirty="0"/>
              <a:t> </a:t>
            </a:r>
            <a:r>
              <a:rPr lang="de-DE" baseline="0" dirty="0" err="1"/>
              <a:t>of</a:t>
            </a:r>
            <a:r>
              <a:rPr lang="de-DE" baseline="0" dirty="0"/>
              <a:t> </a:t>
            </a:r>
            <a:r>
              <a:rPr lang="de-DE" baseline="0" dirty="0" err="1"/>
              <a:t>accidents</a:t>
            </a:r>
            <a:r>
              <a:rPr lang="de-DE" baseline="0" dirty="0"/>
              <a:t> </a:t>
            </a:r>
            <a:r>
              <a:rPr lang="de-DE" baseline="0" dirty="0" err="1"/>
              <a:t>occurs</a:t>
            </a:r>
            <a:r>
              <a:rPr lang="de-DE" baseline="0" dirty="0"/>
              <a:t> </a:t>
            </a:r>
            <a:r>
              <a:rPr lang="de-DE" baseline="0" dirty="0" err="1"/>
              <a:t>between</a:t>
            </a:r>
            <a:r>
              <a:rPr lang="de-DE" baseline="0" dirty="0"/>
              <a:t> </a:t>
            </a:r>
            <a:r>
              <a:rPr lang="de-DE" baseline="0" dirty="0" err="1"/>
              <a:t>trucks</a:t>
            </a:r>
            <a:r>
              <a:rPr lang="de-DE" baseline="0" dirty="0"/>
              <a:t> </a:t>
            </a:r>
            <a:r>
              <a:rPr lang="de-DE" baseline="0" dirty="0" err="1"/>
              <a:t>travelling</a:t>
            </a:r>
            <a:r>
              <a:rPr lang="de-DE" baseline="0" dirty="0"/>
              <a:t> at high </a:t>
            </a:r>
            <a:r>
              <a:rPr lang="de-DE" baseline="0" dirty="0" err="1"/>
              <a:t>speeds</a:t>
            </a:r>
            <a:r>
              <a:rPr lang="de-DE" baseline="0" dirty="0"/>
              <a:t> </a:t>
            </a:r>
            <a:r>
              <a:rPr lang="de-DE" baseline="0" dirty="0" err="1"/>
              <a:t>and</a:t>
            </a:r>
            <a:r>
              <a:rPr lang="de-DE" baseline="0" dirty="0"/>
              <a:t> </a:t>
            </a:r>
            <a:r>
              <a:rPr lang="de-DE" baseline="0" dirty="0" err="1"/>
              <a:t>stationary</a:t>
            </a:r>
            <a:r>
              <a:rPr lang="de-DE" baseline="0" dirty="0"/>
              <a:t> </a:t>
            </a:r>
            <a:r>
              <a:rPr lang="de-DE" baseline="0" dirty="0" err="1"/>
              <a:t>vehicles</a:t>
            </a:r>
            <a:r>
              <a:rPr lang="de-DE" baseline="0" dirty="0"/>
              <a:t>. The </a:t>
            </a:r>
            <a:r>
              <a:rPr lang="de-DE" baseline="0" dirty="0" err="1"/>
              <a:t>left</a:t>
            </a:r>
            <a:r>
              <a:rPr lang="de-DE" baseline="0" dirty="0"/>
              <a:t> </a:t>
            </a:r>
            <a:r>
              <a:rPr lang="de-DE" baseline="0" dirty="0" err="1"/>
              <a:t>diagram</a:t>
            </a:r>
            <a:r>
              <a:rPr lang="de-DE" baseline="0" dirty="0"/>
              <a:t> </a:t>
            </a:r>
            <a:r>
              <a:rPr lang="de-DE" baseline="0" dirty="0" err="1"/>
              <a:t>shows</a:t>
            </a:r>
            <a:r>
              <a:rPr lang="de-DE" baseline="0" dirty="0"/>
              <a:t> initial </a:t>
            </a:r>
            <a:r>
              <a:rPr lang="de-DE" baseline="0" dirty="0" err="1"/>
              <a:t>and</a:t>
            </a:r>
            <a:r>
              <a:rPr lang="de-DE" baseline="0" dirty="0"/>
              <a:t> </a:t>
            </a:r>
            <a:r>
              <a:rPr lang="de-DE" baseline="0" dirty="0" err="1"/>
              <a:t>collision</a:t>
            </a:r>
            <a:r>
              <a:rPr lang="de-DE" baseline="0" dirty="0"/>
              <a:t> </a:t>
            </a:r>
            <a:r>
              <a:rPr lang="de-DE" baseline="0" dirty="0" err="1"/>
              <a:t>speeds</a:t>
            </a:r>
            <a:r>
              <a:rPr lang="de-DE" baseline="0" dirty="0"/>
              <a:t> </a:t>
            </a:r>
            <a:r>
              <a:rPr lang="de-DE" baseline="0" dirty="0" err="1"/>
              <a:t>of</a:t>
            </a:r>
            <a:r>
              <a:rPr lang="de-DE" baseline="0" dirty="0"/>
              <a:t> heavy </a:t>
            </a:r>
            <a:r>
              <a:rPr lang="de-DE" baseline="0" dirty="0" err="1"/>
              <a:t>vehicle</a:t>
            </a:r>
            <a:r>
              <a:rPr lang="de-DE" baseline="0" dirty="0"/>
              <a:t> (</a:t>
            </a:r>
            <a:r>
              <a:rPr lang="de-DE" baseline="0" dirty="0" err="1"/>
              <a:t>causing</a:t>
            </a:r>
            <a:r>
              <a:rPr lang="de-DE" baseline="0" dirty="0"/>
              <a:t> </a:t>
            </a:r>
            <a:r>
              <a:rPr lang="de-DE" baseline="0" dirty="0" err="1"/>
              <a:t>the</a:t>
            </a:r>
            <a:r>
              <a:rPr lang="de-DE" baseline="0" dirty="0"/>
              <a:t> </a:t>
            </a:r>
            <a:r>
              <a:rPr lang="de-DE" baseline="0" dirty="0" err="1"/>
              <a:t>accident</a:t>
            </a:r>
            <a:r>
              <a:rPr lang="de-DE" baseline="0" dirty="0"/>
              <a:t>) </a:t>
            </a:r>
            <a:r>
              <a:rPr lang="de-DE" baseline="0" dirty="0" err="1"/>
              <a:t>and</a:t>
            </a:r>
            <a:r>
              <a:rPr lang="de-DE" baseline="0" dirty="0"/>
              <a:t> </a:t>
            </a:r>
            <a:r>
              <a:rPr lang="de-DE" baseline="0" dirty="0" err="1"/>
              <a:t>target</a:t>
            </a:r>
            <a:r>
              <a:rPr lang="de-DE" baseline="0" dirty="0"/>
              <a:t> </a:t>
            </a:r>
            <a:r>
              <a:rPr lang="de-DE" baseline="0" dirty="0" err="1"/>
              <a:t>vehicle</a:t>
            </a:r>
            <a:r>
              <a:rPr lang="de-DE" baseline="0" dirty="0"/>
              <a:t>, </a:t>
            </a:r>
            <a:r>
              <a:rPr lang="de-DE" baseline="0" dirty="0" err="1"/>
              <a:t>for</a:t>
            </a:r>
            <a:r>
              <a:rPr lang="de-DE" baseline="0" dirty="0"/>
              <a:t> all </a:t>
            </a:r>
            <a:r>
              <a:rPr lang="de-DE" baseline="0" dirty="0" err="1"/>
              <a:t>available</a:t>
            </a:r>
            <a:r>
              <a:rPr lang="de-DE" baseline="0" dirty="0"/>
              <a:t> </a:t>
            </a:r>
            <a:r>
              <a:rPr lang="de-DE" baseline="0" dirty="0" err="1"/>
              <a:t>accidents</a:t>
            </a:r>
            <a:r>
              <a:rPr lang="de-DE" baseline="0" dirty="0"/>
              <a:t> (n=24). In at least 7 </a:t>
            </a:r>
            <a:r>
              <a:rPr lang="de-DE" baseline="0" dirty="0" err="1"/>
              <a:t>of</a:t>
            </a:r>
            <a:r>
              <a:rPr lang="de-DE" baseline="0" dirty="0"/>
              <a:t> </a:t>
            </a:r>
            <a:r>
              <a:rPr lang="de-DE" baseline="0" dirty="0" err="1"/>
              <a:t>the</a:t>
            </a:r>
            <a:r>
              <a:rPr lang="de-DE" baseline="0" dirty="0"/>
              <a:t> </a:t>
            </a:r>
            <a:r>
              <a:rPr lang="de-DE" baseline="0" dirty="0" err="1"/>
              <a:t>accidents</a:t>
            </a:r>
            <a:r>
              <a:rPr lang="de-DE" baseline="0" dirty="0"/>
              <a:t>, a heavy </a:t>
            </a:r>
            <a:r>
              <a:rPr lang="de-DE" baseline="0" dirty="0" err="1"/>
              <a:t>vehicle</a:t>
            </a:r>
            <a:r>
              <a:rPr lang="de-DE" baseline="0" dirty="0"/>
              <a:t> </a:t>
            </a:r>
            <a:r>
              <a:rPr lang="de-DE" baseline="0" dirty="0" err="1"/>
              <a:t>hits</a:t>
            </a:r>
            <a:r>
              <a:rPr lang="de-DE" baseline="0" dirty="0"/>
              <a:t> a </a:t>
            </a:r>
            <a:r>
              <a:rPr lang="de-DE" baseline="0" dirty="0" err="1"/>
              <a:t>stationary</a:t>
            </a:r>
            <a:r>
              <a:rPr lang="de-DE" baseline="0" dirty="0"/>
              <a:t> </a:t>
            </a:r>
            <a:r>
              <a:rPr lang="de-DE" baseline="0" dirty="0" err="1"/>
              <a:t>vehicle</a:t>
            </a:r>
            <a:r>
              <a:rPr lang="de-DE" baseline="0" dirty="0"/>
              <a:t> </a:t>
            </a:r>
            <a:r>
              <a:rPr lang="de-DE" baseline="0" dirty="0" err="1"/>
              <a:t>without</a:t>
            </a:r>
            <a:r>
              <a:rPr lang="de-DE" baseline="0" dirty="0"/>
              <a:t> </a:t>
            </a:r>
            <a:r>
              <a:rPr lang="de-DE" baseline="0" dirty="0" err="1"/>
              <a:t>any</a:t>
            </a:r>
            <a:r>
              <a:rPr lang="de-DE" baseline="0" dirty="0"/>
              <a:t> </a:t>
            </a:r>
            <a:r>
              <a:rPr lang="de-DE" baseline="0" dirty="0" err="1"/>
              <a:t>decelaration</a:t>
            </a:r>
            <a:r>
              <a:rPr lang="de-DE" baseline="0" dirty="0"/>
              <a:t>. The relative </a:t>
            </a:r>
            <a:r>
              <a:rPr lang="de-DE" baseline="0" dirty="0" err="1"/>
              <a:t>speed</a:t>
            </a:r>
            <a:r>
              <a:rPr lang="de-DE" baseline="0" dirty="0"/>
              <a:t> </a:t>
            </a:r>
            <a:r>
              <a:rPr lang="de-DE" baseline="0" dirty="0" err="1"/>
              <a:t>is</a:t>
            </a:r>
            <a:r>
              <a:rPr lang="de-DE" baseline="0" dirty="0"/>
              <a:t> </a:t>
            </a:r>
            <a:r>
              <a:rPr lang="de-DE" baseline="0" dirty="0" err="1"/>
              <a:t>always</a:t>
            </a:r>
            <a:r>
              <a:rPr lang="de-DE" baseline="0" dirty="0"/>
              <a:t> </a:t>
            </a:r>
            <a:r>
              <a:rPr lang="de-DE" baseline="0" dirty="0" err="1"/>
              <a:t>above</a:t>
            </a:r>
            <a:r>
              <a:rPr lang="de-DE" baseline="0" dirty="0"/>
              <a:t> 80 km/h, in 5 out </a:t>
            </a:r>
            <a:r>
              <a:rPr lang="de-DE" baseline="0" dirty="0" err="1"/>
              <a:t>of</a:t>
            </a:r>
            <a:r>
              <a:rPr lang="de-DE" baseline="0" dirty="0"/>
              <a:t> 7 </a:t>
            </a:r>
            <a:r>
              <a:rPr lang="de-DE" baseline="0" dirty="0" err="1"/>
              <a:t>cases</a:t>
            </a:r>
            <a:r>
              <a:rPr lang="de-DE" baseline="0" dirty="0"/>
              <a:t>, </a:t>
            </a:r>
            <a:r>
              <a:rPr lang="de-DE" baseline="0" dirty="0" err="1"/>
              <a:t>it</a:t>
            </a:r>
            <a:r>
              <a:rPr lang="de-DE" baseline="0" dirty="0"/>
              <a:t> </a:t>
            </a:r>
            <a:r>
              <a:rPr lang="de-DE" baseline="0" dirty="0" err="1"/>
              <a:t>is</a:t>
            </a:r>
            <a:r>
              <a:rPr lang="de-DE" baseline="0" dirty="0"/>
              <a:t> 90 km/h.</a:t>
            </a:r>
          </a:p>
          <a:p>
            <a:pPr marL="190052" indent="-190052">
              <a:buFont typeface="Arial" panose="020B0604020202020204" pitchFamily="34" charset="0"/>
              <a:buChar char="•"/>
            </a:pPr>
            <a:r>
              <a:rPr lang="de-DE" baseline="0" dirty="0"/>
              <a:t>The </a:t>
            </a:r>
            <a:r>
              <a:rPr lang="de-DE" baseline="0" dirty="0" err="1"/>
              <a:t>diagram</a:t>
            </a:r>
            <a:r>
              <a:rPr lang="de-DE" baseline="0" dirty="0"/>
              <a:t> on </a:t>
            </a:r>
            <a:r>
              <a:rPr lang="de-DE" baseline="0" dirty="0" err="1"/>
              <a:t>the</a:t>
            </a:r>
            <a:r>
              <a:rPr lang="de-DE" baseline="0" dirty="0"/>
              <a:t> </a:t>
            </a:r>
            <a:r>
              <a:rPr lang="de-DE" baseline="0" dirty="0" err="1"/>
              <a:t>right</a:t>
            </a:r>
            <a:r>
              <a:rPr lang="de-DE" baseline="0" dirty="0"/>
              <a:t>-hand </a:t>
            </a:r>
            <a:r>
              <a:rPr lang="de-DE" baseline="0" dirty="0" err="1"/>
              <a:t>side</a:t>
            </a:r>
            <a:r>
              <a:rPr lang="de-DE" baseline="0" dirty="0"/>
              <a:t> </a:t>
            </a:r>
            <a:r>
              <a:rPr lang="de-DE" baseline="0" dirty="0" err="1"/>
              <a:t>of</a:t>
            </a:r>
            <a:r>
              <a:rPr lang="de-DE" baseline="0" dirty="0"/>
              <a:t> </a:t>
            </a:r>
            <a:r>
              <a:rPr lang="de-DE" baseline="0" dirty="0" err="1"/>
              <a:t>this</a:t>
            </a:r>
            <a:r>
              <a:rPr lang="de-DE" baseline="0" dirty="0"/>
              <a:t> </a:t>
            </a:r>
            <a:r>
              <a:rPr lang="de-DE" baseline="0" dirty="0" err="1"/>
              <a:t>slide</a:t>
            </a:r>
            <a:r>
              <a:rPr lang="de-DE" baseline="0" dirty="0"/>
              <a:t> </a:t>
            </a:r>
            <a:r>
              <a:rPr lang="de-DE" baseline="0" dirty="0" err="1"/>
              <a:t>shows</a:t>
            </a:r>
            <a:r>
              <a:rPr lang="de-DE" baseline="0" dirty="0"/>
              <a:t> </a:t>
            </a:r>
            <a:r>
              <a:rPr lang="de-DE" baseline="0" dirty="0" err="1"/>
              <a:t>the</a:t>
            </a:r>
            <a:r>
              <a:rPr lang="de-DE" baseline="0" dirty="0"/>
              <a:t> </a:t>
            </a:r>
            <a:r>
              <a:rPr lang="de-DE" baseline="0" dirty="0" err="1"/>
              <a:t>distribution</a:t>
            </a:r>
            <a:r>
              <a:rPr lang="de-DE" baseline="0" dirty="0"/>
              <a:t> </a:t>
            </a:r>
            <a:r>
              <a:rPr lang="de-DE" baseline="0" dirty="0" err="1"/>
              <a:t>of</a:t>
            </a:r>
            <a:r>
              <a:rPr lang="de-DE" baseline="0" dirty="0"/>
              <a:t> </a:t>
            </a:r>
            <a:r>
              <a:rPr lang="de-DE" baseline="0" dirty="0" err="1"/>
              <a:t>driving</a:t>
            </a:r>
            <a:r>
              <a:rPr lang="de-DE" baseline="0" dirty="0"/>
              <a:t> </a:t>
            </a:r>
            <a:r>
              <a:rPr lang="de-DE" baseline="0" dirty="0" err="1"/>
              <a:t>speeds</a:t>
            </a:r>
            <a:r>
              <a:rPr lang="de-DE" baseline="0" dirty="0"/>
              <a:t> in an </a:t>
            </a:r>
            <a:r>
              <a:rPr lang="de-DE" baseline="0" dirty="0" err="1"/>
              <a:t>observation</a:t>
            </a:r>
            <a:r>
              <a:rPr lang="de-DE" baseline="0" dirty="0"/>
              <a:t> </a:t>
            </a:r>
            <a:r>
              <a:rPr lang="de-DE" baseline="0" dirty="0" err="1"/>
              <a:t>of</a:t>
            </a:r>
            <a:r>
              <a:rPr lang="de-DE" baseline="0" dirty="0"/>
              <a:t> </a:t>
            </a:r>
            <a:r>
              <a:rPr lang="de-DE" baseline="0" dirty="0" err="1"/>
              <a:t>traffic</a:t>
            </a:r>
            <a:r>
              <a:rPr lang="de-DE" baseline="0" dirty="0"/>
              <a:t> </a:t>
            </a:r>
            <a:r>
              <a:rPr lang="de-DE" baseline="0" dirty="0" err="1"/>
              <a:t>using</a:t>
            </a:r>
            <a:r>
              <a:rPr lang="de-DE" baseline="0" dirty="0"/>
              <a:t> a </a:t>
            </a:r>
            <a:r>
              <a:rPr lang="de-DE" baseline="0" dirty="0" err="1"/>
              <a:t>measurement</a:t>
            </a:r>
            <a:r>
              <a:rPr lang="de-DE" baseline="0" dirty="0"/>
              <a:t> </a:t>
            </a:r>
            <a:r>
              <a:rPr lang="de-DE" baseline="0" dirty="0" err="1"/>
              <a:t>system</a:t>
            </a:r>
            <a:r>
              <a:rPr lang="de-DE" baseline="0" dirty="0"/>
              <a:t>. The </a:t>
            </a:r>
            <a:r>
              <a:rPr lang="de-DE" baseline="0" dirty="0" err="1"/>
              <a:t>majority</a:t>
            </a:r>
            <a:r>
              <a:rPr lang="de-DE" baseline="0" dirty="0"/>
              <a:t> </a:t>
            </a:r>
            <a:r>
              <a:rPr lang="de-DE" baseline="0" dirty="0" err="1"/>
              <a:t>of</a:t>
            </a:r>
            <a:r>
              <a:rPr lang="de-DE" baseline="0" dirty="0"/>
              <a:t> </a:t>
            </a:r>
            <a:r>
              <a:rPr lang="de-DE" baseline="0" dirty="0" err="1"/>
              <a:t>observed</a:t>
            </a:r>
            <a:r>
              <a:rPr lang="de-DE" baseline="0" dirty="0"/>
              <a:t> </a:t>
            </a:r>
            <a:r>
              <a:rPr lang="de-DE" baseline="0" dirty="0" err="1"/>
              <a:t>vehicles</a:t>
            </a:r>
            <a:r>
              <a:rPr lang="de-DE" baseline="0" dirty="0"/>
              <a:t> was </a:t>
            </a:r>
            <a:r>
              <a:rPr lang="de-DE" baseline="0" dirty="0" err="1"/>
              <a:t>travelling</a:t>
            </a:r>
            <a:r>
              <a:rPr lang="de-DE" baseline="0" dirty="0"/>
              <a:t> at </a:t>
            </a:r>
            <a:r>
              <a:rPr lang="de-DE" baseline="0" dirty="0" err="1"/>
              <a:t>approximately</a:t>
            </a:r>
            <a:r>
              <a:rPr lang="de-DE" baseline="0" dirty="0"/>
              <a:t> 90 km/h.</a:t>
            </a:r>
          </a:p>
          <a:p>
            <a:pPr marL="190052" indent="-190052">
              <a:buFont typeface="Arial" panose="020B0604020202020204" pitchFamily="34" charset="0"/>
              <a:buChar char="•"/>
            </a:pPr>
            <a:r>
              <a:rPr lang="de-DE" dirty="0"/>
              <a:t>The</a:t>
            </a:r>
            <a:r>
              <a:rPr lang="de-DE" baseline="0" dirty="0"/>
              <a:t> </a:t>
            </a:r>
            <a:r>
              <a:rPr lang="de-DE" baseline="0" dirty="0" err="1"/>
              <a:t>accident</a:t>
            </a:r>
            <a:r>
              <a:rPr lang="de-DE" baseline="0" dirty="0"/>
              <a:t> </a:t>
            </a:r>
            <a:r>
              <a:rPr lang="de-DE" baseline="0" dirty="0" err="1"/>
              <a:t>data</a:t>
            </a:r>
            <a:r>
              <a:rPr lang="de-DE" baseline="0" dirty="0"/>
              <a:t> </a:t>
            </a:r>
            <a:r>
              <a:rPr lang="de-DE" baseline="0" dirty="0" err="1"/>
              <a:t>therefore</a:t>
            </a:r>
            <a:r>
              <a:rPr lang="de-DE" baseline="0" dirty="0"/>
              <a:t> </a:t>
            </a:r>
            <a:r>
              <a:rPr lang="de-DE" baseline="0" dirty="0" err="1"/>
              <a:t>supports</a:t>
            </a:r>
            <a:r>
              <a:rPr lang="de-DE" baseline="0" dirty="0"/>
              <a:t> </a:t>
            </a:r>
            <a:r>
              <a:rPr lang="de-DE" baseline="0" dirty="0" err="1"/>
              <a:t>higher</a:t>
            </a:r>
            <a:r>
              <a:rPr lang="de-DE" baseline="0" dirty="0"/>
              <a:t> </a:t>
            </a:r>
            <a:r>
              <a:rPr lang="de-DE" baseline="0" dirty="0" err="1"/>
              <a:t>speed</a:t>
            </a:r>
            <a:r>
              <a:rPr lang="de-DE" baseline="0" dirty="0"/>
              <a:t> </a:t>
            </a:r>
            <a:r>
              <a:rPr lang="de-DE" baseline="0" dirty="0" err="1"/>
              <a:t>reductions</a:t>
            </a:r>
            <a:r>
              <a:rPr lang="de-DE" baseline="0" dirty="0"/>
              <a:t> on </a:t>
            </a:r>
            <a:r>
              <a:rPr lang="de-DE" baseline="0" dirty="0" err="1"/>
              <a:t>stationary</a:t>
            </a:r>
            <a:r>
              <a:rPr lang="de-DE" baseline="0" dirty="0"/>
              <a:t> </a:t>
            </a:r>
            <a:r>
              <a:rPr lang="de-DE" baseline="0" dirty="0" err="1"/>
              <a:t>vehicles</a:t>
            </a:r>
            <a:r>
              <a:rPr lang="de-DE" baseline="0" dirty="0"/>
              <a:t>, </a:t>
            </a:r>
            <a:r>
              <a:rPr lang="de-DE" baseline="0" dirty="0" err="1"/>
              <a:t>and</a:t>
            </a:r>
            <a:r>
              <a:rPr lang="de-DE" baseline="0" dirty="0"/>
              <a:t> </a:t>
            </a:r>
            <a:r>
              <a:rPr lang="de-DE" baseline="0" dirty="0" err="1"/>
              <a:t>it</a:t>
            </a:r>
            <a:r>
              <a:rPr lang="de-DE" baseline="0" dirty="0"/>
              <a:t> </a:t>
            </a:r>
            <a:r>
              <a:rPr lang="de-DE" baseline="0" dirty="0" err="1"/>
              <a:t>supports</a:t>
            </a:r>
            <a:r>
              <a:rPr lang="de-DE" baseline="0" dirty="0"/>
              <a:t> </a:t>
            </a:r>
            <a:r>
              <a:rPr lang="de-DE" baseline="0" dirty="0" err="1"/>
              <a:t>higher</a:t>
            </a:r>
            <a:r>
              <a:rPr lang="de-DE" baseline="0" dirty="0"/>
              <a:t> </a:t>
            </a:r>
            <a:r>
              <a:rPr lang="de-DE" baseline="0" dirty="0" err="1"/>
              <a:t>operation</a:t>
            </a:r>
            <a:r>
              <a:rPr lang="de-DE" baseline="0" dirty="0"/>
              <a:t> </a:t>
            </a:r>
            <a:r>
              <a:rPr lang="de-DE" baseline="0" dirty="0" err="1"/>
              <a:t>speeds</a:t>
            </a:r>
            <a:r>
              <a:rPr lang="de-DE" baseline="0" dirty="0"/>
              <a:t> </a:t>
            </a:r>
            <a:r>
              <a:rPr lang="de-DE" baseline="0" dirty="0" err="1"/>
              <a:t>as</a:t>
            </a:r>
            <a:r>
              <a:rPr lang="de-DE" baseline="0" dirty="0"/>
              <a:t> </a:t>
            </a:r>
            <a:r>
              <a:rPr lang="de-DE" baseline="0" dirty="0" err="1"/>
              <a:t>well</a:t>
            </a:r>
            <a:r>
              <a:rPr lang="de-DE" baseline="0" dirty="0"/>
              <a:t>.</a:t>
            </a:r>
            <a:endParaRPr lang="de-DE" dirty="0"/>
          </a:p>
        </p:txBody>
      </p:sp>
      <p:sp>
        <p:nvSpPr>
          <p:cNvPr id="4" name="Foliennummernplatzhalter 3"/>
          <p:cNvSpPr>
            <a:spLocks noGrp="1"/>
          </p:cNvSpPr>
          <p:nvPr>
            <p:ph type="sldNum" sz="quarter" idx="10"/>
          </p:nvPr>
        </p:nvSpPr>
        <p:spPr/>
        <p:txBody>
          <a:bodyPr/>
          <a:lstStyle/>
          <a:p>
            <a:pPr>
              <a:defRPr/>
            </a:pPr>
            <a:fld id="{C8AEBB57-D886-404F-9276-504897BC9C58}" type="slidenum">
              <a:rPr lang="de-DE" smtClean="0"/>
              <a:pPr>
                <a:defRPr/>
              </a:pPr>
              <a:t>9</a:t>
            </a:fld>
            <a:endParaRPr lang="de-DE"/>
          </a:p>
        </p:txBody>
      </p:sp>
    </p:spTree>
    <p:extLst>
      <p:ext uri="{BB962C8B-B14F-4D97-AF65-F5344CB8AC3E}">
        <p14:creationId xmlns:p14="http://schemas.microsoft.com/office/powerpoint/2010/main" val="21836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90052" indent="-190052">
              <a:buFont typeface="Arial" panose="020B0604020202020204" pitchFamily="34" charset="0"/>
              <a:buChar char="•"/>
            </a:pPr>
            <a:r>
              <a:rPr lang="de-DE" dirty="0"/>
              <a:t>The</a:t>
            </a:r>
            <a:r>
              <a:rPr lang="de-DE" baseline="0" dirty="0"/>
              <a:t> </a:t>
            </a:r>
            <a:r>
              <a:rPr lang="de-DE" baseline="0" dirty="0" err="1"/>
              <a:t>higher</a:t>
            </a:r>
            <a:r>
              <a:rPr lang="de-DE" baseline="0" dirty="0"/>
              <a:t> </a:t>
            </a:r>
            <a:r>
              <a:rPr lang="de-DE" baseline="0" dirty="0" err="1"/>
              <a:t>speed</a:t>
            </a:r>
            <a:r>
              <a:rPr lang="de-DE" baseline="0" dirty="0"/>
              <a:t> </a:t>
            </a:r>
            <a:r>
              <a:rPr lang="de-DE" baseline="0" dirty="0" err="1"/>
              <a:t>reductions</a:t>
            </a:r>
            <a:r>
              <a:rPr lang="de-DE" baseline="0" dirty="0"/>
              <a:t> </a:t>
            </a:r>
            <a:r>
              <a:rPr lang="de-DE" baseline="0" dirty="0" err="1"/>
              <a:t>for</a:t>
            </a:r>
            <a:r>
              <a:rPr lang="de-DE" baseline="0" dirty="0"/>
              <a:t> </a:t>
            </a:r>
            <a:r>
              <a:rPr lang="de-DE" baseline="0" dirty="0" err="1"/>
              <a:t>stationary</a:t>
            </a:r>
            <a:r>
              <a:rPr lang="de-DE" baseline="0" dirty="0"/>
              <a:t> </a:t>
            </a:r>
            <a:r>
              <a:rPr lang="de-DE" baseline="0" dirty="0" err="1"/>
              <a:t>targets</a:t>
            </a:r>
            <a:r>
              <a:rPr lang="de-DE" baseline="0" dirty="0"/>
              <a:t> </a:t>
            </a:r>
            <a:r>
              <a:rPr lang="de-DE" baseline="0" dirty="0" err="1"/>
              <a:t>are</a:t>
            </a:r>
            <a:r>
              <a:rPr lang="de-DE" baseline="0" dirty="0"/>
              <a:t> </a:t>
            </a:r>
            <a:r>
              <a:rPr lang="de-DE" baseline="0" dirty="0" err="1"/>
              <a:t>reflected</a:t>
            </a:r>
            <a:r>
              <a:rPr lang="de-DE" baseline="0" dirty="0"/>
              <a:t> in </a:t>
            </a:r>
            <a:r>
              <a:rPr lang="de-DE" baseline="0" dirty="0" err="1"/>
              <a:t>proposed</a:t>
            </a:r>
            <a:r>
              <a:rPr lang="de-DE" baseline="0" dirty="0"/>
              <a:t> </a:t>
            </a:r>
            <a:r>
              <a:rPr lang="de-DE" baseline="0" dirty="0" err="1"/>
              <a:t>performance</a:t>
            </a:r>
            <a:r>
              <a:rPr lang="de-DE" baseline="0" dirty="0"/>
              <a:t> </a:t>
            </a:r>
            <a:r>
              <a:rPr lang="de-DE" baseline="0" dirty="0" err="1"/>
              <a:t>requirements</a:t>
            </a:r>
            <a:r>
              <a:rPr lang="de-DE" baseline="0" dirty="0"/>
              <a:t>.</a:t>
            </a:r>
          </a:p>
          <a:p>
            <a:pPr marL="190052" indent="-190052">
              <a:buFont typeface="Arial" panose="020B0604020202020204" pitchFamily="34" charset="0"/>
              <a:buChar char="•"/>
            </a:pPr>
            <a:r>
              <a:rPr lang="de-DE" dirty="0" err="1"/>
              <a:t>Currently</a:t>
            </a:r>
            <a:r>
              <a:rPr lang="de-DE" dirty="0"/>
              <a:t>,</a:t>
            </a:r>
            <a:r>
              <a:rPr lang="de-DE" baseline="0" dirty="0"/>
              <a:t> a </a:t>
            </a:r>
            <a:r>
              <a:rPr lang="de-DE" baseline="0" dirty="0" err="1"/>
              <a:t>speed</a:t>
            </a:r>
            <a:r>
              <a:rPr lang="de-DE" baseline="0" dirty="0"/>
              <a:t> </a:t>
            </a:r>
            <a:r>
              <a:rPr lang="de-DE" baseline="0" dirty="0" err="1"/>
              <a:t>reduction</a:t>
            </a:r>
            <a:r>
              <a:rPr lang="de-DE" baseline="0" dirty="0"/>
              <a:t> </a:t>
            </a:r>
            <a:r>
              <a:rPr lang="de-DE" baseline="0" dirty="0" err="1"/>
              <a:t>of</a:t>
            </a:r>
            <a:r>
              <a:rPr lang="de-DE" baseline="0" dirty="0"/>
              <a:t> 68 km/h </a:t>
            </a:r>
            <a:r>
              <a:rPr lang="de-DE" baseline="0" dirty="0" err="1"/>
              <a:t>is</a:t>
            </a:r>
            <a:r>
              <a:rPr lang="de-DE" baseline="0" dirty="0"/>
              <a:t> </a:t>
            </a:r>
            <a:r>
              <a:rPr lang="de-DE" baseline="0" dirty="0" err="1"/>
              <a:t>required</a:t>
            </a:r>
            <a:r>
              <a:rPr lang="de-DE" baseline="0" dirty="0"/>
              <a:t> </a:t>
            </a:r>
            <a:r>
              <a:rPr lang="de-DE" baseline="0" dirty="0" err="1"/>
              <a:t>for</a:t>
            </a:r>
            <a:r>
              <a:rPr lang="de-DE" baseline="0" dirty="0"/>
              <a:t> </a:t>
            </a:r>
            <a:r>
              <a:rPr lang="de-DE" baseline="0" dirty="0" err="1"/>
              <a:t>moving</a:t>
            </a:r>
            <a:r>
              <a:rPr lang="de-DE" baseline="0" dirty="0"/>
              <a:t> </a:t>
            </a:r>
            <a:r>
              <a:rPr lang="de-DE" baseline="0" dirty="0" err="1"/>
              <a:t>targets</a:t>
            </a:r>
            <a:r>
              <a:rPr lang="de-DE" baseline="0" dirty="0"/>
              <a:t>. This </a:t>
            </a:r>
            <a:r>
              <a:rPr lang="de-DE" baseline="0" dirty="0" err="1"/>
              <a:t>means</a:t>
            </a:r>
            <a:r>
              <a:rPr lang="de-DE" baseline="0" dirty="0"/>
              <a:t> </a:t>
            </a:r>
            <a:r>
              <a:rPr lang="de-DE" baseline="0" dirty="0" err="1"/>
              <a:t>that</a:t>
            </a:r>
            <a:r>
              <a:rPr lang="de-DE" baseline="0" dirty="0"/>
              <a:t>, </a:t>
            </a:r>
            <a:r>
              <a:rPr lang="de-DE" baseline="0" dirty="0" err="1"/>
              <a:t>from</a:t>
            </a:r>
            <a:r>
              <a:rPr lang="de-DE" baseline="0" dirty="0"/>
              <a:t> a </a:t>
            </a:r>
            <a:r>
              <a:rPr lang="de-DE" baseline="0" dirty="0" err="1"/>
              <a:t>driving</a:t>
            </a:r>
            <a:r>
              <a:rPr lang="de-DE" baseline="0" dirty="0"/>
              <a:t> </a:t>
            </a:r>
            <a:r>
              <a:rPr lang="de-DE" baseline="0" dirty="0" err="1"/>
              <a:t>dynamics</a:t>
            </a:r>
            <a:r>
              <a:rPr lang="de-DE" baseline="0" dirty="0"/>
              <a:t> </a:t>
            </a:r>
            <a:r>
              <a:rPr lang="de-DE" baseline="0" dirty="0" err="1"/>
              <a:t>point</a:t>
            </a:r>
            <a:r>
              <a:rPr lang="de-DE" baseline="0" dirty="0"/>
              <a:t> </a:t>
            </a:r>
            <a:r>
              <a:rPr lang="de-DE" baseline="0" dirty="0" err="1"/>
              <a:t>of</a:t>
            </a:r>
            <a:r>
              <a:rPr lang="de-DE" baseline="0" dirty="0"/>
              <a:t> </a:t>
            </a:r>
            <a:r>
              <a:rPr lang="de-DE" baseline="0" dirty="0" err="1"/>
              <a:t>view</a:t>
            </a:r>
            <a:r>
              <a:rPr lang="de-DE" baseline="0" dirty="0"/>
              <a:t>, a </a:t>
            </a:r>
            <a:r>
              <a:rPr lang="de-DE" baseline="0" dirty="0" err="1"/>
              <a:t>speed</a:t>
            </a:r>
            <a:r>
              <a:rPr lang="de-DE" baseline="0" dirty="0"/>
              <a:t> </a:t>
            </a:r>
            <a:r>
              <a:rPr lang="de-DE" baseline="0" dirty="0" err="1"/>
              <a:t>reduction</a:t>
            </a:r>
            <a:r>
              <a:rPr lang="de-DE" baseline="0" dirty="0"/>
              <a:t> </a:t>
            </a:r>
            <a:r>
              <a:rPr lang="de-DE" baseline="0" dirty="0" err="1"/>
              <a:t>of</a:t>
            </a:r>
            <a:r>
              <a:rPr lang="de-DE" baseline="0" dirty="0"/>
              <a:t> 70 km/h </a:t>
            </a:r>
            <a:r>
              <a:rPr lang="de-DE" baseline="0" dirty="0" err="1"/>
              <a:t>for</a:t>
            </a:r>
            <a:r>
              <a:rPr lang="de-DE" baseline="0" dirty="0"/>
              <a:t> </a:t>
            </a:r>
            <a:r>
              <a:rPr lang="de-DE" baseline="0" dirty="0" err="1"/>
              <a:t>stationary</a:t>
            </a:r>
            <a:r>
              <a:rPr lang="de-DE" baseline="0" dirty="0"/>
              <a:t> </a:t>
            </a:r>
            <a:r>
              <a:rPr lang="de-DE" baseline="0" dirty="0" err="1"/>
              <a:t>targets</a:t>
            </a:r>
            <a:r>
              <a:rPr lang="de-DE" baseline="0" dirty="0"/>
              <a:t> </a:t>
            </a:r>
            <a:r>
              <a:rPr lang="de-DE" baseline="0" dirty="0" err="1"/>
              <a:t>should</a:t>
            </a:r>
            <a:r>
              <a:rPr lang="de-DE" baseline="0" dirty="0"/>
              <a:t> </a:t>
            </a:r>
            <a:r>
              <a:rPr lang="de-DE" baseline="0" dirty="0" err="1"/>
              <a:t>be</a:t>
            </a:r>
            <a:r>
              <a:rPr lang="de-DE" baseline="0" dirty="0"/>
              <a:t> </a:t>
            </a:r>
            <a:r>
              <a:rPr lang="de-DE" baseline="0" dirty="0" err="1"/>
              <a:t>achievable</a:t>
            </a:r>
            <a:r>
              <a:rPr lang="de-DE" baseline="0" dirty="0"/>
              <a:t>. The </a:t>
            </a:r>
            <a:r>
              <a:rPr lang="de-DE" baseline="0" dirty="0" err="1"/>
              <a:t>reason</a:t>
            </a:r>
            <a:r>
              <a:rPr lang="de-DE" baseline="0" dirty="0"/>
              <a:t> </a:t>
            </a:r>
            <a:r>
              <a:rPr lang="de-DE" baseline="0" dirty="0" err="1"/>
              <a:t>for</a:t>
            </a:r>
            <a:r>
              <a:rPr lang="de-DE" baseline="0" dirty="0"/>
              <a:t> </a:t>
            </a:r>
            <a:r>
              <a:rPr lang="de-DE" baseline="0" dirty="0" err="1"/>
              <a:t>limiting</a:t>
            </a:r>
            <a:r>
              <a:rPr lang="de-DE" baseline="0" dirty="0"/>
              <a:t> </a:t>
            </a:r>
            <a:r>
              <a:rPr lang="de-DE" baseline="0" dirty="0" err="1"/>
              <a:t>the</a:t>
            </a:r>
            <a:r>
              <a:rPr lang="de-DE" baseline="0" dirty="0"/>
              <a:t> </a:t>
            </a:r>
            <a:r>
              <a:rPr lang="de-DE" baseline="0" dirty="0" err="1"/>
              <a:t>speed</a:t>
            </a:r>
            <a:r>
              <a:rPr lang="de-DE" baseline="0" dirty="0"/>
              <a:t> </a:t>
            </a:r>
            <a:r>
              <a:rPr lang="de-DE" baseline="0" dirty="0" err="1"/>
              <a:t>reduction</a:t>
            </a:r>
            <a:r>
              <a:rPr lang="de-DE" baseline="0" dirty="0"/>
              <a:t> on </a:t>
            </a:r>
            <a:r>
              <a:rPr lang="de-DE" baseline="0" dirty="0" err="1"/>
              <a:t>stationary</a:t>
            </a:r>
            <a:r>
              <a:rPr lang="de-DE" baseline="0" dirty="0"/>
              <a:t> </a:t>
            </a:r>
            <a:r>
              <a:rPr lang="de-DE" baseline="0" dirty="0" err="1"/>
              <a:t>targets</a:t>
            </a:r>
            <a:r>
              <a:rPr lang="de-DE" baseline="0" dirty="0"/>
              <a:t> in Regulation 131 was </a:t>
            </a:r>
            <a:r>
              <a:rPr lang="de-DE" baseline="0" dirty="0" err="1"/>
              <a:t>the</a:t>
            </a:r>
            <a:r>
              <a:rPr lang="de-DE" baseline="0" dirty="0"/>
              <a:t> </a:t>
            </a:r>
            <a:r>
              <a:rPr lang="de-DE" baseline="0" dirty="0" err="1"/>
              <a:t>challenging</a:t>
            </a:r>
            <a:r>
              <a:rPr lang="de-DE" baseline="0" dirty="0"/>
              <a:t> </a:t>
            </a:r>
            <a:r>
              <a:rPr lang="de-DE" baseline="0" dirty="0" err="1"/>
              <a:t>detection</a:t>
            </a:r>
            <a:r>
              <a:rPr lang="de-DE" baseline="0" dirty="0"/>
              <a:t> </a:t>
            </a:r>
            <a:r>
              <a:rPr lang="de-DE" baseline="0" dirty="0" err="1"/>
              <a:t>of</a:t>
            </a:r>
            <a:r>
              <a:rPr lang="de-DE" baseline="0" dirty="0"/>
              <a:t> </a:t>
            </a:r>
            <a:r>
              <a:rPr lang="de-DE" baseline="0" dirty="0" err="1"/>
              <a:t>those</a:t>
            </a:r>
            <a:r>
              <a:rPr lang="de-DE" baseline="0" dirty="0"/>
              <a:t> </a:t>
            </a:r>
            <a:r>
              <a:rPr lang="de-DE" baseline="0" dirty="0" err="1"/>
              <a:t>targets</a:t>
            </a:r>
            <a:r>
              <a:rPr lang="de-DE" baseline="0" dirty="0"/>
              <a:t> </a:t>
            </a:r>
            <a:r>
              <a:rPr lang="de-DE" baseline="0" dirty="0" err="1"/>
              <a:t>with</a:t>
            </a:r>
            <a:r>
              <a:rPr lang="de-DE" baseline="0" dirty="0"/>
              <a:t> </a:t>
            </a:r>
            <a:r>
              <a:rPr lang="de-DE" baseline="0" dirty="0" err="1"/>
              <a:t>sensors</a:t>
            </a:r>
            <a:r>
              <a:rPr lang="de-DE" baseline="0" dirty="0"/>
              <a:t>. Technology </a:t>
            </a:r>
            <a:r>
              <a:rPr lang="de-DE" baseline="0" dirty="0" err="1"/>
              <a:t>has</a:t>
            </a:r>
            <a:r>
              <a:rPr lang="de-DE" baseline="0" dirty="0"/>
              <a:t> </a:t>
            </a:r>
            <a:r>
              <a:rPr lang="de-DE" baseline="0" dirty="0" err="1"/>
              <a:t>progressed</a:t>
            </a:r>
            <a:r>
              <a:rPr lang="de-DE" baseline="0" dirty="0"/>
              <a:t> in </a:t>
            </a:r>
            <a:r>
              <a:rPr lang="de-DE" baseline="0" dirty="0" err="1"/>
              <a:t>the</a:t>
            </a:r>
            <a:r>
              <a:rPr lang="de-DE" baseline="0" dirty="0"/>
              <a:t> </a:t>
            </a:r>
            <a:r>
              <a:rPr lang="de-DE" baseline="0" dirty="0" err="1"/>
              <a:t>meantime</a:t>
            </a:r>
            <a:r>
              <a:rPr lang="de-DE" baseline="0" dirty="0"/>
              <a:t>, </a:t>
            </a:r>
            <a:r>
              <a:rPr lang="de-DE" baseline="0" dirty="0" err="1"/>
              <a:t>therefore</a:t>
            </a:r>
            <a:r>
              <a:rPr lang="de-DE" baseline="0" dirty="0"/>
              <a:t> </a:t>
            </a:r>
            <a:r>
              <a:rPr lang="de-DE" baseline="0" dirty="0" err="1"/>
              <a:t>it</a:t>
            </a:r>
            <a:r>
              <a:rPr lang="de-DE" baseline="0" dirty="0"/>
              <a:t> </a:t>
            </a:r>
            <a:r>
              <a:rPr lang="de-DE" baseline="0" dirty="0" err="1"/>
              <a:t>should</a:t>
            </a:r>
            <a:r>
              <a:rPr lang="de-DE" baseline="0" dirty="0"/>
              <a:t> </a:t>
            </a:r>
            <a:r>
              <a:rPr lang="de-DE" baseline="0" dirty="0" err="1"/>
              <a:t>be</a:t>
            </a:r>
            <a:r>
              <a:rPr lang="de-DE" baseline="0" dirty="0"/>
              <a:t> </a:t>
            </a:r>
            <a:r>
              <a:rPr lang="de-DE" baseline="0" dirty="0" err="1"/>
              <a:t>feasible</a:t>
            </a:r>
            <a:r>
              <a:rPr lang="de-DE" baseline="0" dirty="0"/>
              <a:t> </a:t>
            </a:r>
            <a:r>
              <a:rPr lang="de-DE" baseline="0" dirty="0" err="1"/>
              <a:t>to</a:t>
            </a:r>
            <a:r>
              <a:rPr lang="de-DE" baseline="0" dirty="0"/>
              <a:t> </a:t>
            </a:r>
            <a:r>
              <a:rPr lang="de-DE" baseline="0" dirty="0" err="1"/>
              <a:t>transfer</a:t>
            </a:r>
            <a:r>
              <a:rPr lang="de-DE" baseline="0" dirty="0"/>
              <a:t> </a:t>
            </a:r>
            <a:r>
              <a:rPr lang="de-DE" baseline="0" dirty="0" err="1"/>
              <a:t>the</a:t>
            </a:r>
            <a:r>
              <a:rPr lang="de-DE" baseline="0" dirty="0"/>
              <a:t> </a:t>
            </a:r>
            <a:r>
              <a:rPr lang="de-DE" baseline="0" dirty="0" err="1"/>
              <a:t>performance</a:t>
            </a:r>
            <a:r>
              <a:rPr lang="de-DE" baseline="0" dirty="0"/>
              <a:t> </a:t>
            </a:r>
            <a:r>
              <a:rPr lang="de-DE" baseline="0" dirty="0" err="1"/>
              <a:t>requirements</a:t>
            </a:r>
            <a:r>
              <a:rPr lang="de-DE" baseline="0" dirty="0"/>
              <a:t> </a:t>
            </a:r>
            <a:r>
              <a:rPr lang="de-DE" baseline="0" dirty="0" err="1"/>
              <a:t>from</a:t>
            </a:r>
            <a:r>
              <a:rPr lang="de-DE" baseline="0" dirty="0"/>
              <a:t> </a:t>
            </a:r>
            <a:r>
              <a:rPr lang="de-DE" baseline="0" dirty="0" err="1"/>
              <a:t>moving</a:t>
            </a:r>
            <a:r>
              <a:rPr lang="de-DE" baseline="0" dirty="0"/>
              <a:t> </a:t>
            </a:r>
            <a:r>
              <a:rPr lang="de-DE" baseline="0" dirty="0" err="1"/>
              <a:t>targets</a:t>
            </a:r>
            <a:r>
              <a:rPr lang="de-DE" baseline="0" dirty="0"/>
              <a:t> </a:t>
            </a:r>
            <a:r>
              <a:rPr lang="de-DE" baseline="0" dirty="0" err="1"/>
              <a:t>towards</a:t>
            </a:r>
            <a:r>
              <a:rPr lang="de-DE" baseline="0" dirty="0"/>
              <a:t> </a:t>
            </a:r>
            <a:r>
              <a:rPr lang="de-DE" baseline="0" dirty="0" err="1"/>
              <a:t>stationary</a:t>
            </a:r>
            <a:r>
              <a:rPr lang="de-DE" baseline="0" dirty="0"/>
              <a:t> </a:t>
            </a:r>
            <a:r>
              <a:rPr lang="de-DE" baseline="0" dirty="0" err="1"/>
              <a:t>targets</a:t>
            </a:r>
            <a:r>
              <a:rPr lang="de-DE" baseline="0" dirty="0"/>
              <a:t>.</a:t>
            </a:r>
            <a:endParaRPr lang="de-DE" dirty="0"/>
          </a:p>
        </p:txBody>
      </p:sp>
      <p:sp>
        <p:nvSpPr>
          <p:cNvPr id="4" name="Foliennummernplatzhalter 3"/>
          <p:cNvSpPr>
            <a:spLocks noGrp="1"/>
          </p:cNvSpPr>
          <p:nvPr>
            <p:ph type="sldNum" sz="quarter" idx="10"/>
          </p:nvPr>
        </p:nvSpPr>
        <p:spPr/>
        <p:txBody>
          <a:bodyPr/>
          <a:lstStyle/>
          <a:p>
            <a:pPr>
              <a:defRPr/>
            </a:pPr>
            <a:fld id="{C8AEBB57-D886-404F-9276-504897BC9C58}" type="slidenum">
              <a:rPr lang="de-DE" smtClean="0"/>
              <a:pPr>
                <a:defRPr/>
              </a:pPr>
              <a:t>10</a:t>
            </a:fld>
            <a:endParaRPr lang="de-DE"/>
          </a:p>
        </p:txBody>
      </p:sp>
    </p:spTree>
    <p:extLst>
      <p:ext uri="{BB962C8B-B14F-4D97-AF65-F5344CB8AC3E}">
        <p14:creationId xmlns:p14="http://schemas.microsoft.com/office/powerpoint/2010/main" val="2376874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de-DE" sz="1200" b="0" i="0" kern="1200" dirty="0">
                <a:solidFill>
                  <a:schemeClr val="tx1"/>
                </a:solidFill>
                <a:effectLst/>
                <a:latin typeface="+mn-lt"/>
                <a:ea typeface="+mn-ea"/>
                <a:cs typeface="+mn-cs"/>
              </a:rPr>
              <a:t>Marktanteile:</a:t>
            </a:r>
          </a:p>
          <a:p>
            <a:pPr fontAlgn="base"/>
            <a:r>
              <a:rPr lang="de-DE" sz="1200" b="0" i="0" kern="1200" dirty="0">
                <a:solidFill>
                  <a:schemeClr val="tx1"/>
                </a:solidFill>
                <a:effectLst/>
                <a:latin typeface="+mn-lt"/>
                <a:ea typeface="+mn-ea"/>
                <a:cs typeface="+mn-cs"/>
              </a:rPr>
              <a:t>Mercedes-Benz: 23 Prozent</a:t>
            </a:r>
          </a:p>
          <a:p>
            <a:pPr fontAlgn="base"/>
            <a:r>
              <a:rPr lang="de-DE" sz="1200" b="0" i="0" kern="1200" dirty="0">
                <a:solidFill>
                  <a:schemeClr val="tx1"/>
                </a:solidFill>
                <a:effectLst/>
                <a:latin typeface="+mn-lt"/>
                <a:ea typeface="+mn-ea"/>
                <a:cs typeface="+mn-cs"/>
              </a:rPr>
              <a:t>VW MAN: 17 Prozent</a:t>
            </a:r>
          </a:p>
          <a:p>
            <a:pPr fontAlgn="base"/>
            <a:r>
              <a:rPr lang="de-DE" sz="1200" b="0" i="0" kern="1200" dirty="0" err="1">
                <a:solidFill>
                  <a:schemeClr val="tx1"/>
                </a:solidFill>
                <a:effectLst/>
                <a:latin typeface="+mn-lt"/>
                <a:ea typeface="+mn-ea"/>
                <a:cs typeface="+mn-cs"/>
              </a:rPr>
              <a:t>Paccar</a:t>
            </a:r>
            <a:r>
              <a:rPr lang="de-DE" sz="1200" b="0" i="0" kern="1200" dirty="0">
                <a:solidFill>
                  <a:schemeClr val="tx1"/>
                </a:solidFill>
                <a:effectLst/>
                <a:latin typeface="+mn-lt"/>
                <a:ea typeface="+mn-ea"/>
                <a:cs typeface="+mn-cs"/>
              </a:rPr>
              <a:t> DAF: 15 Prozent</a:t>
            </a:r>
          </a:p>
          <a:p>
            <a:pPr fontAlgn="base"/>
            <a:r>
              <a:rPr lang="de-DE" sz="1200" b="0" i="0" kern="1200" dirty="0">
                <a:solidFill>
                  <a:schemeClr val="tx1"/>
                </a:solidFill>
                <a:effectLst/>
                <a:latin typeface="+mn-lt"/>
                <a:ea typeface="+mn-ea"/>
                <a:cs typeface="+mn-cs"/>
              </a:rPr>
              <a:t>Volvo: 11 Prozent</a:t>
            </a:r>
          </a:p>
          <a:p>
            <a:pPr fontAlgn="base"/>
            <a:r>
              <a:rPr lang="de-DE" sz="1200" b="0" i="0" kern="1200" dirty="0">
                <a:solidFill>
                  <a:schemeClr val="tx1"/>
                </a:solidFill>
                <a:effectLst/>
                <a:latin typeface="+mn-lt"/>
                <a:ea typeface="+mn-ea"/>
                <a:cs typeface="+mn-cs"/>
              </a:rPr>
              <a:t>Iveco: 11 Prozent</a:t>
            </a:r>
          </a:p>
          <a:p>
            <a:pPr fontAlgn="base"/>
            <a:r>
              <a:rPr lang="de-DE" sz="1200" b="0" i="0" kern="1200" dirty="0">
                <a:solidFill>
                  <a:schemeClr val="tx1"/>
                </a:solidFill>
                <a:effectLst/>
                <a:latin typeface="+mn-lt"/>
                <a:ea typeface="+mn-ea"/>
                <a:cs typeface="+mn-cs"/>
              </a:rPr>
              <a:t>Sonstige: 23 Prozent</a:t>
            </a:r>
          </a:p>
          <a:p>
            <a:pPr fontAlgn="base"/>
            <a:r>
              <a:rPr lang="de-DE" sz="1200" b="0" i="0" kern="1200" dirty="0">
                <a:solidFill>
                  <a:schemeClr val="tx1"/>
                </a:solidFill>
                <a:effectLst/>
                <a:latin typeface="+mn-lt"/>
                <a:ea typeface="+mn-ea"/>
                <a:cs typeface="+mn-cs"/>
              </a:rPr>
              <a:t>Werte gerundet und inklusive erwarteter Marktanteile für 2014</a:t>
            </a:r>
          </a:p>
          <a:p>
            <a:pPr fontAlgn="base"/>
            <a:r>
              <a:rPr lang="de-DE" sz="1200" b="0" i="1" kern="1200" dirty="0">
                <a:solidFill>
                  <a:schemeClr val="tx1"/>
                </a:solidFill>
                <a:effectLst/>
                <a:latin typeface="+mn-lt"/>
                <a:ea typeface="+mn-ea"/>
                <a:cs typeface="+mn-cs"/>
              </a:rPr>
              <a:t>Quelle: IHS Automotive</a:t>
            </a:r>
            <a:endParaRPr lang="de-DE" sz="1200" b="0" i="0" kern="1200" dirty="0">
              <a:solidFill>
                <a:schemeClr val="tx1"/>
              </a:solidFill>
              <a:effectLst/>
              <a:latin typeface="+mn-lt"/>
              <a:ea typeface="+mn-ea"/>
              <a:cs typeface="+mn-cs"/>
            </a:endParaRPr>
          </a:p>
          <a:p>
            <a:r>
              <a:rPr lang="de-DE" dirty="0"/>
              <a:t>https://www.wiwo.de/unternehmen/auto/lkw-markt-eine-profitable-nische/10724270-2.html</a:t>
            </a:r>
          </a:p>
        </p:txBody>
      </p:sp>
      <p:sp>
        <p:nvSpPr>
          <p:cNvPr id="4" name="Foliennummernplatzhalter 3"/>
          <p:cNvSpPr>
            <a:spLocks noGrp="1"/>
          </p:cNvSpPr>
          <p:nvPr>
            <p:ph type="sldNum" sz="quarter" idx="10"/>
          </p:nvPr>
        </p:nvSpPr>
        <p:spPr/>
        <p:txBody>
          <a:bodyPr/>
          <a:lstStyle/>
          <a:p>
            <a:fld id="{544E36D9-53E2-4AC7-B134-C68A5C7142CE}" type="slidenum">
              <a:rPr lang="de-DE" smtClean="0"/>
              <a:pPr/>
              <a:t>12</a:t>
            </a:fld>
            <a:endParaRPr lang="de-DE"/>
          </a:p>
        </p:txBody>
      </p:sp>
    </p:spTree>
    <p:extLst>
      <p:ext uri="{BB962C8B-B14F-4D97-AF65-F5344CB8AC3E}">
        <p14:creationId xmlns:p14="http://schemas.microsoft.com/office/powerpoint/2010/main" val="2414136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1">
    <p:bg bwMode="gray">
      <p:bgPr>
        <a:solidFill>
          <a:schemeClr val="accent1"/>
        </a:solidFill>
        <a:effectLst/>
      </p:bgPr>
    </p:bg>
    <p:spTree>
      <p:nvGrpSpPr>
        <p:cNvPr id="1" name=""/>
        <p:cNvGrpSpPr/>
        <p:nvPr/>
      </p:nvGrpSpPr>
      <p:grpSpPr>
        <a:xfrm>
          <a:off x="0" y="0"/>
          <a:ext cx="0" cy="0"/>
          <a:chOff x="0" y="0"/>
          <a:chExt cx="0" cy="0"/>
        </a:xfrm>
      </p:grpSpPr>
      <p:sp>
        <p:nvSpPr>
          <p:cNvPr id="4" name="Rechteck 3"/>
          <p:cNvSpPr/>
          <p:nvPr userDrawn="1"/>
        </p:nvSpPr>
        <p:spPr bwMode="gray">
          <a:xfrm>
            <a:off x="142875" y="144463"/>
            <a:ext cx="8856663" cy="1476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5" name="Picture 2" descr="F:\L22\CorporateDesign\BMVI_BWMarken_en\BMVI_BWMarken_en\BMVI_Office_Farbe_en.bm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6225" y="217488"/>
            <a:ext cx="22987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userDrawn="1"/>
        </p:nvSpPr>
        <p:spPr bwMode="gray">
          <a:xfrm>
            <a:off x="850900" y="6237288"/>
            <a:ext cx="2749550" cy="293687"/>
          </a:xfrm>
          <a:prstGeom prst="rect">
            <a:avLst/>
          </a:prstGeom>
        </p:spPr>
        <p:txBody>
          <a:bodyPr lIns="0" tIns="0" rIns="0" bIns="0" anchor="b"/>
          <a:lstStyle>
            <a:defPPr>
              <a:defRPr lang="de-DE"/>
            </a:defPPr>
            <a:lvl1pPr>
              <a:defRPr sz="1200"/>
            </a:lvl1pPr>
          </a:lstStyle>
          <a:p>
            <a:pPr fontAlgn="auto">
              <a:spcBef>
                <a:spcPts val="0"/>
              </a:spcBef>
              <a:spcAft>
                <a:spcPts val="0"/>
              </a:spcAft>
              <a:defRPr/>
            </a:pPr>
            <a:r>
              <a:rPr lang="de-DE" sz="1100" b="1" dirty="0">
                <a:solidFill>
                  <a:schemeClr val="bg1"/>
                </a:solidFill>
                <a:latin typeface="+mn-lt"/>
                <a:cs typeface="+mn-cs"/>
              </a:rPr>
              <a:t>www.bmvi.de</a:t>
            </a:r>
          </a:p>
        </p:txBody>
      </p:sp>
      <p:sp>
        <p:nvSpPr>
          <p:cNvPr id="2" name="Titel 1"/>
          <p:cNvSpPr>
            <a:spLocks noGrp="1"/>
          </p:cNvSpPr>
          <p:nvPr>
            <p:ph type="ctrTitle"/>
          </p:nvPr>
        </p:nvSpPr>
        <p:spPr bwMode="gray">
          <a:xfrm>
            <a:off x="863600" y="2096852"/>
            <a:ext cx="7380288" cy="1145034"/>
          </a:xfrm>
        </p:spPr>
        <p:txBody>
          <a:bodyPr anchor="t"/>
          <a:lstStyle>
            <a:lvl1pPr>
              <a:defRPr sz="3400">
                <a:solidFill>
                  <a:schemeClr val="bg1"/>
                </a:solidFill>
              </a:defRPr>
            </a:lvl1pPr>
          </a:lstStyle>
          <a:p>
            <a:r>
              <a:rPr lang="de-DE"/>
              <a:t>Titelmasterformat durch Klicken bearbeiten</a:t>
            </a:r>
          </a:p>
        </p:txBody>
      </p:sp>
      <p:sp>
        <p:nvSpPr>
          <p:cNvPr id="3" name="Untertitel 2"/>
          <p:cNvSpPr>
            <a:spLocks noGrp="1"/>
          </p:cNvSpPr>
          <p:nvPr>
            <p:ph type="subTitle" idx="1"/>
          </p:nvPr>
        </p:nvSpPr>
        <p:spPr bwMode="gray">
          <a:xfrm>
            <a:off x="863600" y="3340038"/>
            <a:ext cx="7380288" cy="2474975"/>
          </a:xfrm>
        </p:spPr>
        <p:txBody>
          <a:bodyPr/>
          <a:lstStyle>
            <a:lvl1pPr marL="0" indent="0" algn="l">
              <a:buNone/>
              <a:defRPr sz="23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Tree>
    <p:extLst>
      <p:ext uri="{BB962C8B-B14F-4D97-AF65-F5344CB8AC3E}">
        <p14:creationId xmlns:p14="http://schemas.microsoft.com/office/powerpoint/2010/main" val="4002287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 2">
    <p:bg bwMode="gray">
      <p:bgPr>
        <a:solidFill>
          <a:schemeClr val="accent1"/>
        </a:solidFill>
        <a:effectLst/>
      </p:bgPr>
    </p:bg>
    <p:spTree>
      <p:nvGrpSpPr>
        <p:cNvPr id="1" name=""/>
        <p:cNvGrpSpPr/>
        <p:nvPr/>
      </p:nvGrpSpPr>
      <p:grpSpPr>
        <a:xfrm>
          <a:off x="0" y="0"/>
          <a:ext cx="0" cy="0"/>
          <a:chOff x="0" y="0"/>
          <a:chExt cx="0" cy="0"/>
        </a:xfrm>
      </p:grpSpPr>
      <p:sp>
        <p:nvSpPr>
          <p:cNvPr id="4" name="Rechteck 3"/>
          <p:cNvSpPr/>
          <p:nvPr userDrawn="1"/>
        </p:nvSpPr>
        <p:spPr bwMode="gray">
          <a:xfrm>
            <a:off x="142875" y="144463"/>
            <a:ext cx="8856663" cy="1476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5" name="Picture 2" descr="F:\L21\Corporate Design, Logos\Logos\BMVBS\BMVBS_Logos_englisch\BMVBS_BWMarken_en\BMVBS_Office_Farbe_en.bm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0825" y="207963"/>
            <a:ext cx="248285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F:\L22\CorporateDesign\BMVI_BWMarken_en\BMVI_BWMarken_en\BMVI_Office_Farbe_en.bmp"/>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6225" y="217488"/>
            <a:ext cx="22987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userDrawn="1"/>
        </p:nvSpPr>
        <p:spPr bwMode="gray">
          <a:xfrm>
            <a:off x="142875" y="6113463"/>
            <a:ext cx="8856663" cy="596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 name="Textfeld 7"/>
          <p:cNvSpPr txBox="1"/>
          <p:nvPr userDrawn="1"/>
        </p:nvSpPr>
        <p:spPr bwMode="gray">
          <a:xfrm>
            <a:off x="850900" y="6237288"/>
            <a:ext cx="2749550" cy="293687"/>
          </a:xfrm>
          <a:prstGeom prst="rect">
            <a:avLst/>
          </a:prstGeom>
        </p:spPr>
        <p:txBody>
          <a:bodyPr lIns="0" tIns="0" rIns="0" bIns="0" anchor="b"/>
          <a:lstStyle>
            <a:defPPr>
              <a:defRPr lang="de-DE"/>
            </a:defPPr>
            <a:lvl1pPr>
              <a:defRPr sz="1200"/>
            </a:lvl1pPr>
          </a:lstStyle>
          <a:p>
            <a:pPr fontAlgn="auto">
              <a:spcBef>
                <a:spcPts val="0"/>
              </a:spcBef>
              <a:spcAft>
                <a:spcPts val="0"/>
              </a:spcAft>
              <a:defRPr/>
            </a:pPr>
            <a:r>
              <a:rPr lang="de-DE" sz="1100" b="1" dirty="0">
                <a:solidFill>
                  <a:schemeClr val="accent1"/>
                </a:solidFill>
                <a:latin typeface="+mn-lt"/>
                <a:cs typeface="+mn-cs"/>
              </a:rPr>
              <a:t>www.bmvi.de</a:t>
            </a:r>
          </a:p>
        </p:txBody>
      </p:sp>
      <p:sp>
        <p:nvSpPr>
          <p:cNvPr id="2" name="Titel 1"/>
          <p:cNvSpPr>
            <a:spLocks noGrp="1"/>
          </p:cNvSpPr>
          <p:nvPr>
            <p:ph type="ctrTitle"/>
          </p:nvPr>
        </p:nvSpPr>
        <p:spPr bwMode="gray">
          <a:xfrm>
            <a:off x="863600" y="2098800"/>
            <a:ext cx="7380288" cy="1145034"/>
          </a:xfrm>
        </p:spPr>
        <p:txBody>
          <a:bodyPr anchor="t"/>
          <a:lstStyle>
            <a:lvl1pPr>
              <a:defRPr sz="3400">
                <a:solidFill>
                  <a:schemeClr val="bg1"/>
                </a:solidFill>
              </a:defRPr>
            </a:lvl1pPr>
          </a:lstStyle>
          <a:p>
            <a:r>
              <a:rPr lang="de-DE"/>
              <a:t>Titelmasterformat durch Klicken bearbeiten</a:t>
            </a:r>
          </a:p>
        </p:txBody>
      </p:sp>
      <p:sp>
        <p:nvSpPr>
          <p:cNvPr id="3" name="Untertitel 2"/>
          <p:cNvSpPr>
            <a:spLocks noGrp="1"/>
          </p:cNvSpPr>
          <p:nvPr>
            <p:ph type="subTitle" idx="1"/>
          </p:nvPr>
        </p:nvSpPr>
        <p:spPr bwMode="gray">
          <a:xfrm>
            <a:off x="863600" y="3340800"/>
            <a:ext cx="7380288" cy="2464688"/>
          </a:xfrm>
        </p:spPr>
        <p:txBody>
          <a:bodyPr/>
          <a:lstStyle>
            <a:lvl1pPr marL="0" indent="0" algn="l">
              <a:buNone/>
              <a:defRPr sz="23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Tree>
    <p:extLst>
      <p:ext uri="{BB962C8B-B14F-4D97-AF65-F5344CB8AC3E}">
        <p14:creationId xmlns:p14="http://schemas.microsoft.com/office/powerpoint/2010/main" val="3809379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2339752" y="548680"/>
            <a:ext cx="6408712" cy="749300"/>
          </a:xfrm>
        </p:spPr>
        <p:txBody>
          <a:bodyPr/>
          <a:lstStyle/>
          <a:p>
            <a:r>
              <a:rPr lang="de-DE"/>
              <a:t>Titelmasterformat durch Klicken bearbeiten</a:t>
            </a:r>
          </a:p>
        </p:txBody>
      </p:sp>
      <p:sp>
        <p:nvSpPr>
          <p:cNvPr id="3" name="Inhaltsplatzhalter 2"/>
          <p:cNvSpPr>
            <a:spLocks noGrp="1"/>
          </p:cNvSpPr>
          <p:nvPr>
            <p:ph idx="1"/>
          </p:nvPr>
        </p:nvSpPr>
        <p:spPr bwMode="gray">
          <a:xfrm>
            <a:off x="863600" y="1484785"/>
            <a:ext cx="7380288" cy="4320704"/>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17730AA8-2DD8-4A47-B1E6-7520A54E64F6}" type="datetime4">
              <a:rPr lang="de-DE"/>
              <a:pPr>
                <a:defRPr/>
              </a:pPr>
              <a:t>27. September 2018</a:t>
            </a:fld>
            <a:endParaRPr lang="de-DE"/>
          </a:p>
        </p:txBody>
      </p:sp>
      <p:sp>
        <p:nvSpPr>
          <p:cNvPr id="5" name="Foliennummernplatzhalter 5"/>
          <p:cNvSpPr>
            <a:spLocks noGrp="1"/>
          </p:cNvSpPr>
          <p:nvPr>
            <p:ph type="sldNum" sz="quarter" idx="11"/>
          </p:nvPr>
        </p:nvSpPr>
        <p:spPr/>
        <p:txBody>
          <a:bodyPr/>
          <a:lstStyle>
            <a:lvl1pPr>
              <a:defRPr/>
            </a:lvl1pPr>
          </a:lstStyle>
          <a:p>
            <a:pPr>
              <a:defRPr/>
            </a:pPr>
            <a:fld id="{AE6ADBB8-FC1C-48B8-8A95-7DD2C397A580}" type="slidenum">
              <a:rPr lang="de-DE"/>
              <a:pPr>
                <a:defRPr/>
              </a:pPr>
              <a:t>‹Nr.›</a:t>
            </a:fld>
            <a:endParaRPr lang="de-DE"/>
          </a:p>
        </p:txBody>
      </p:sp>
    </p:spTree>
    <p:extLst>
      <p:ext uri="{BB962C8B-B14F-4D97-AF65-F5344CB8AC3E}">
        <p14:creationId xmlns:p14="http://schemas.microsoft.com/office/powerpoint/2010/main" val="33313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Abschluss">
    <p:bg bwMode="gray">
      <p:bgPr>
        <a:solidFill>
          <a:schemeClr val="accent1"/>
        </a:solidFill>
        <a:effectLst/>
      </p:bgPr>
    </p:bg>
    <p:spTree>
      <p:nvGrpSpPr>
        <p:cNvPr id="1" name=""/>
        <p:cNvGrpSpPr/>
        <p:nvPr/>
      </p:nvGrpSpPr>
      <p:grpSpPr>
        <a:xfrm>
          <a:off x="0" y="0"/>
          <a:ext cx="0" cy="0"/>
          <a:chOff x="0" y="0"/>
          <a:chExt cx="0" cy="0"/>
        </a:xfrm>
      </p:grpSpPr>
      <p:sp>
        <p:nvSpPr>
          <p:cNvPr id="4" name="Textfeld 3"/>
          <p:cNvSpPr txBox="1"/>
          <p:nvPr userDrawn="1"/>
        </p:nvSpPr>
        <p:spPr bwMode="gray">
          <a:xfrm>
            <a:off x="850900" y="6237288"/>
            <a:ext cx="2749550" cy="293687"/>
          </a:xfrm>
          <a:prstGeom prst="rect">
            <a:avLst/>
          </a:prstGeom>
        </p:spPr>
        <p:txBody>
          <a:bodyPr lIns="0" tIns="0" rIns="0" bIns="0" anchor="b"/>
          <a:lstStyle>
            <a:defPPr>
              <a:defRPr lang="de-DE"/>
            </a:defPPr>
            <a:lvl1pPr>
              <a:defRPr sz="1200"/>
            </a:lvl1pPr>
          </a:lstStyle>
          <a:p>
            <a:pPr fontAlgn="auto">
              <a:spcBef>
                <a:spcPts val="0"/>
              </a:spcBef>
              <a:spcAft>
                <a:spcPts val="0"/>
              </a:spcAft>
              <a:defRPr/>
            </a:pPr>
            <a:r>
              <a:rPr lang="de-DE" sz="1100" b="1" dirty="0">
                <a:solidFill>
                  <a:schemeClr val="bg1"/>
                </a:solidFill>
                <a:latin typeface="+mn-lt"/>
                <a:cs typeface="+mn-cs"/>
              </a:rPr>
              <a:t>www.bmvi.de</a:t>
            </a:r>
          </a:p>
        </p:txBody>
      </p:sp>
      <p:sp>
        <p:nvSpPr>
          <p:cNvPr id="2" name="Titel 1"/>
          <p:cNvSpPr>
            <a:spLocks noGrp="1"/>
          </p:cNvSpPr>
          <p:nvPr>
            <p:ph type="title"/>
          </p:nvPr>
        </p:nvSpPr>
        <p:spPr bwMode="gray"/>
        <p:txBody>
          <a:bodyPr/>
          <a:lstStyle>
            <a:lvl1pPr>
              <a:defRPr>
                <a:solidFill>
                  <a:schemeClr val="bg1"/>
                </a:solidFill>
              </a:defRPr>
            </a:lvl1pPr>
          </a:lstStyle>
          <a:p>
            <a:r>
              <a:rPr lang="de-DE"/>
              <a:t>Titelmasterformat durch Klicken bearbeiten</a:t>
            </a:r>
          </a:p>
        </p:txBody>
      </p:sp>
      <p:sp>
        <p:nvSpPr>
          <p:cNvPr id="3" name="Inhaltsplatzhalter 2"/>
          <p:cNvSpPr>
            <a:spLocks noGrp="1"/>
          </p:cNvSpPr>
          <p:nvPr>
            <p:ph idx="1"/>
          </p:nvPr>
        </p:nvSpPr>
        <p:spPr bwMode="gray">
          <a:xfrm>
            <a:off x="863600" y="2349500"/>
            <a:ext cx="7380288" cy="3484148"/>
          </a:xfrm>
        </p:spPr>
        <p:txBody>
          <a:bodyPr anchor="b"/>
          <a:lstStyle>
            <a:lvl1pPr>
              <a:defRPr sz="1100">
                <a:solidFill>
                  <a:schemeClr val="bg1"/>
                </a:solidFill>
              </a:defRPr>
            </a:lvl1pPr>
          </a:lstStyle>
          <a:p>
            <a:pPr lvl="0"/>
            <a:r>
              <a:rPr lang="de-DE"/>
              <a:t>Textmasterformat bearbeiten</a:t>
            </a:r>
          </a:p>
        </p:txBody>
      </p:sp>
    </p:spTree>
    <p:extLst>
      <p:ext uri="{BB962C8B-B14F-4D97-AF65-F5344CB8AC3E}">
        <p14:creationId xmlns:p14="http://schemas.microsoft.com/office/powerpoint/2010/main" val="90423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1E778B4E-598E-4DEC-A149-D7FEBDD48819}" type="datetime4">
              <a:rPr lang="de-DE"/>
              <a:pPr>
                <a:defRPr/>
              </a:pPr>
              <a:t>27. September 2018</a:t>
            </a:fld>
            <a:endParaRPr lang="de-DE"/>
          </a:p>
        </p:txBody>
      </p:sp>
      <p:sp>
        <p:nvSpPr>
          <p:cNvPr id="4" name="Foliennummernplatzhalter 5"/>
          <p:cNvSpPr>
            <a:spLocks noGrp="1"/>
          </p:cNvSpPr>
          <p:nvPr>
            <p:ph type="sldNum" sz="quarter" idx="11"/>
          </p:nvPr>
        </p:nvSpPr>
        <p:spPr/>
        <p:txBody>
          <a:bodyPr/>
          <a:lstStyle>
            <a:lvl1pPr>
              <a:defRPr/>
            </a:lvl1pPr>
          </a:lstStyle>
          <a:p>
            <a:pPr>
              <a:defRPr/>
            </a:pPr>
            <a:fld id="{75183DAB-D51B-4618-87FB-8ED9CC4C4EA6}" type="slidenum">
              <a:rPr lang="de-DE"/>
              <a:pPr>
                <a:defRPr/>
              </a:pPr>
              <a:t>‹Nr.›</a:t>
            </a:fld>
            <a:endParaRPr lang="de-DE"/>
          </a:p>
        </p:txBody>
      </p:sp>
    </p:spTree>
    <p:extLst>
      <p:ext uri="{BB962C8B-B14F-4D97-AF65-F5344CB8AC3E}">
        <p14:creationId xmlns:p14="http://schemas.microsoft.com/office/powerpoint/2010/main" val="43039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5B581ED8-D6FE-4011-AF07-5DCA1FB00B4E}" type="datetime4">
              <a:rPr lang="de-DE"/>
              <a:pPr>
                <a:defRPr/>
              </a:pPr>
              <a:t>27. September 2018</a:t>
            </a:fld>
            <a:endParaRPr lang="de-DE"/>
          </a:p>
        </p:txBody>
      </p:sp>
      <p:sp>
        <p:nvSpPr>
          <p:cNvPr id="3" name="Foliennummernplatzhalter 5"/>
          <p:cNvSpPr>
            <a:spLocks noGrp="1"/>
          </p:cNvSpPr>
          <p:nvPr>
            <p:ph type="sldNum" sz="quarter" idx="11"/>
          </p:nvPr>
        </p:nvSpPr>
        <p:spPr/>
        <p:txBody>
          <a:bodyPr/>
          <a:lstStyle>
            <a:lvl1pPr>
              <a:defRPr/>
            </a:lvl1pPr>
          </a:lstStyle>
          <a:p>
            <a:pPr>
              <a:defRPr/>
            </a:pPr>
            <a:fld id="{9E3378B9-46F7-42FE-9236-6E39B9EA6D9A}" type="slidenum">
              <a:rPr lang="de-DE"/>
              <a:pPr>
                <a:defRPr/>
              </a:pPr>
              <a:t>‹Nr.›</a:t>
            </a:fld>
            <a:endParaRPr lang="de-DE"/>
          </a:p>
        </p:txBody>
      </p:sp>
    </p:spTree>
    <p:extLst>
      <p:ext uri="{BB962C8B-B14F-4D97-AF65-F5344CB8AC3E}">
        <p14:creationId xmlns:p14="http://schemas.microsoft.com/office/powerpoint/2010/main" val="211580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F:\L22\CorporateDesign\BMVI_BWMarken_en\BMVI_BWMarken_en\BMVI_Office_Farbe_en.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225" y="207963"/>
            <a:ext cx="22987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umsplatzhalter 3"/>
          <p:cNvSpPr>
            <a:spLocks noGrp="1"/>
          </p:cNvSpPr>
          <p:nvPr>
            <p:ph type="dt" sz="half" idx="2"/>
          </p:nvPr>
        </p:nvSpPr>
        <p:spPr bwMode="gray">
          <a:xfrm>
            <a:off x="863600" y="6308725"/>
            <a:ext cx="7380288" cy="222250"/>
          </a:xfrm>
          <a:prstGeom prst="rect">
            <a:avLst/>
          </a:prstGeom>
        </p:spPr>
        <p:txBody>
          <a:bodyPr vert="horz" lIns="0" tIns="0" rIns="0" bIns="0" rtlCol="0" anchor="b" anchorCtr="0"/>
          <a:lstStyle>
            <a:lvl1pPr algn="l" fontAlgn="auto">
              <a:spcBef>
                <a:spcPts val="0"/>
              </a:spcBef>
              <a:spcAft>
                <a:spcPts val="0"/>
              </a:spcAft>
              <a:defRPr sz="1100">
                <a:solidFill>
                  <a:schemeClr val="tx1"/>
                </a:solidFill>
                <a:latin typeface="+mn-lt"/>
                <a:cs typeface="+mn-cs"/>
              </a:defRPr>
            </a:lvl1pPr>
          </a:lstStyle>
          <a:p>
            <a:pPr>
              <a:defRPr/>
            </a:pPr>
            <a:fld id="{D2EE27D2-3A9D-4B89-9675-796DBECF6391}" type="datetime4">
              <a:rPr lang="de-DE"/>
              <a:pPr>
                <a:defRPr/>
              </a:pPr>
              <a:t>27. September 2018</a:t>
            </a:fld>
            <a:endParaRPr lang="de-DE"/>
          </a:p>
        </p:txBody>
      </p:sp>
      <p:sp>
        <p:nvSpPr>
          <p:cNvPr id="6" name="Foliennummernplatzhalter 5"/>
          <p:cNvSpPr>
            <a:spLocks noGrp="1"/>
          </p:cNvSpPr>
          <p:nvPr>
            <p:ph type="sldNum" sz="quarter" idx="4"/>
          </p:nvPr>
        </p:nvSpPr>
        <p:spPr bwMode="gray">
          <a:xfrm>
            <a:off x="398463" y="6308725"/>
            <a:ext cx="393700" cy="222250"/>
          </a:xfrm>
          <a:prstGeom prst="rect">
            <a:avLst/>
          </a:prstGeom>
        </p:spPr>
        <p:txBody>
          <a:bodyPr vert="horz" lIns="0" tIns="0" rIns="0" bIns="0" rtlCol="0" anchor="b" anchorCtr="0"/>
          <a:lstStyle>
            <a:lvl1pPr algn="l" fontAlgn="auto">
              <a:spcBef>
                <a:spcPts val="0"/>
              </a:spcBef>
              <a:spcAft>
                <a:spcPts val="0"/>
              </a:spcAft>
              <a:defRPr sz="1100">
                <a:solidFill>
                  <a:schemeClr val="tx1"/>
                </a:solidFill>
                <a:latin typeface="+mn-lt"/>
                <a:cs typeface="+mn-cs"/>
              </a:defRPr>
            </a:lvl1pPr>
          </a:lstStyle>
          <a:p>
            <a:pPr>
              <a:defRPr/>
            </a:pPr>
            <a:fld id="{4EE3BD2B-CD74-4A33-B313-D69E4EE3364B}" type="slidenum">
              <a:rPr lang="de-DE"/>
              <a:pPr>
                <a:defRPr/>
              </a:pPr>
              <a:t>‹Nr.›</a:t>
            </a:fld>
            <a:endParaRPr lang="de-DE"/>
          </a:p>
        </p:txBody>
      </p:sp>
      <p:sp>
        <p:nvSpPr>
          <p:cNvPr id="1029" name="Titelplatzhalter 1"/>
          <p:cNvSpPr>
            <a:spLocks noGrp="1"/>
          </p:cNvSpPr>
          <p:nvPr>
            <p:ph type="title"/>
          </p:nvPr>
        </p:nvSpPr>
        <p:spPr bwMode="gray">
          <a:xfrm>
            <a:off x="863600" y="1338263"/>
            <a:ext cx="73802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e-DE" altLang="de-DE"/>
              <a:t>Titelmasterformat durch Klicken bearbeiten</a:t>
            </a:r>
          </a:p>
        </p:txBody>
      </p:sp>
      <p:sp>
        <p:nvSpPr>
          <p:cNvPr id="1030" name="Textplatzhalter 2"/>
          <p:cNvSpPr>
            <a:spLocks noGrp="1"/>
          </p:cNvSpPr>
          <p:nvPr>
            <p:ph type="body" idx="1"/>
          </p:nvPr>
        </p:nvSpPr>
        <p:spPr bwMode="gray">
          <a:xfrm>
            <a:off x="863600" y="2276475"/>
            <a:ext cx="7380288"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0" r:id="rId3"/>
    <p:sldLayoutId id="2147483675" r:id="rId4"/>
    <p:sldLayoutId id="2147483671" r:id="rId5"/>
    <p:sldLayoutId id="2147483672" r:id="rId6"/>
  </p:sldLayoutIdLst>
  <p:hf hdr="0" ftr="0"/>
  <p:txStyles>
    <p:titleStyle>
      <a:lvl1pPr algn="l" rtl="0" eaLnBrk="0" fontAlgn="base" hangingPunct="0">
        <a:lnSpc>
          <a:spcPct val="98000"/>
        </a:lnSpc>
        <a:spcBef>
          <a:spcPct val="0"/>
        </a:spcBef>
        <a:spcAft>
          <a:spcPct val="0"/>
        </a:spcAft>
        <a:defRPr sz="2400" kern="1200">
          <a:solidFill>
            <a:schemeClr val="accent1"/>
          </a:solidFill>
          <a:latin typeface="+mj-lt"/>
          <a:ea typeface="+mj-ea"/>
          <a:cs typeface="+mj-cs"/>
        </a:defRPr>
      </a:lvl1pPr>
      <a:lvl2pPr algn="l" rtl="0" eaLnBrk="0" fontAlgn="base" hangingPunct="0">
        <a:lnSpc>
          <a:spcPct val="98000"/>
        </a:lnSpc>
        <a:spcBef>
          <a:spcPct val="0"/>
        </a:spcBef>
        <a:spcAft>
          <a:spcPct val="0"/>
        </a:spcAft>
        <a:defRPr sz="2400">
          <a:solidFill>
            <a:schemeClr val="accent1"/>
          </a:solidFill>
          <a:latin typeface="Times New Roman" pitchFamily="18" charset="0"/>
        </a:defRPr>
      </a:lvl2pPr>
      <a:lvl3pPr algn="l" rtl="0" eaLnBrk="0" fontAlgn="base" hangingPunct="0">
        <a:lnSpc>
          <a:spcPct val="98000"/>
        </a:lnSpc>
        <a:spcBef>
          <a:spcPct val="0"/>
        </a:spcBef>
        <a:spcAft>
          <a:spcPct val="0"/>
        </a:spcAft>
        <a:defRPr sz="2400">
          <a:solidFill>
            <a:schemeClr val="accent1"/>
          </a:solidFill>
          <a:latin typeface="Times New Roman" pitchFamily="18" charset="0"/>
        </a:defRPr>
      </a:lvl3pPr>
      <a:lvl4pPr algn="l" rtl="0" eaLnBrk="0" fontAlgn="base" hangingPunct="0">
        <a:lnSpc>
          <a:spcPct val="98000"/>
        </a:lnSpc>
        <a:spcBef>
          <a:spcPct val="0"/>
        </a:spcBef>
        <a:spcAft>
          <a:spcPct val="0"/>
        </a:spcAft>
        <a:defRPr sz="2400">
          <a:solidFill>
            <a:schemeClr val="accent1"/>
          </a:solidFill>
          <a:latin typeface="Times New Roman" pitchFamily="18" charset="0"/>
        </a:defRPr>
      </a:lvl4pPr>
      <a:lvl5pPr algn="l" rtl="0" eaLnBrk="0" fontAlgn="base" hangingPunct="0">
        <a:lnSpc>
          <a:spcPct val="98000"/>
        </a:lnSpc>
        <a:spcBef>
          <a:spcPct val="0"/>
        </a:spcBef>
        <a:spcAft>
          <a:spcPct val="0"/>
        </a:spcAft>
        <a:defRPr sz="2400">
          <a:solidFill>
            <a:schemeClr val="accent1"/>
          </a:solidFill>
          <a:latin typeface="Times New Roman" pitchFamily="18" charset="0"/>
        </a:defRPr>
      </a:lvl5pPr>
      <a:lvl6pPr marL="457200" algn="l" rtl="0" fontAlgn="base">
        <a:lnSpc>
          <a:spcPct val="98000"/>
        </a:lnSpc>
        <a:spcBef>
          <a:spcPct val="0"/>
        </a:spcBef>
        <a:spcAft>
          <a:spcPct val="0"/>
        </a:spcAft>
        <a:defRPr sz="2400">
          <a:solidFill>
            <a:schemeClr val="accent1"/>
          </a:solidFill>
          <a:latin typeface="Times New Roman" pitchFamily="18" charset="0"/>
        </a:defRPr>
      </a:lvl6pPr>
      <a:lvl7pPr marL="914400" algn="l" rtl="0" fontAlgn="base">
        <a:lnSpc>
          <a:spcPct val="98000"/>
        </a:lnSpc>
        <a:spcBef>
          <a:spcPct val="0"/>
        </a:spcBef>
        <a:spcAft>
          <a:spcPct val="0"/>
        </a:spcAft>
        <a:defRPr sz="2400">
          <a:solidFill>
            <a:schemeClr val="accent1"/>
          </a:solidFill>
          <a:latin typeface="Times New Roman" pitchFamily="18" charset="0"/>
        </a:defRPr>
      </a:lvl7pPr>
      <a:lvl8pPr marL="1371600" algn="l" rtl="0" fontAlgn="base">
        <a:lnSpc>
          <a:spcPct val="98000"/>
        </a:lnSpc>
        <a:spcBef>
          <a:spcPct val="0"/>
        </a:spcBef>
        <a:spcAft>
          <a:spcPct val="0"/>
        </a:spcAft>
        <a:defRPr sz="2400">
          <a:solidFill>
            <a:schemeClr val="accent1"/>
          </a:solidFill>
          <a:latin typeface="Times New Roman" pitchFamily="18" charset="0"/>
        </a:defRPr>
      </a:lvl8pPr>
      <a:lvl9pPr marL="1828800" algn="l" rtl="0" fontAlgn="base">
        <a:lnSpc>
          <a:spcPct val="98000"/>
        </a:lnSpc>
        <a:spcBef>
          <a:spcPct val="0"/>
        </a:spcBef>
        <a:spcAft>
          <a:spcPct val="0"/>
        </a:spcAft>
        <a:defRPr sz="2400">
          <a:solidFill>
            <a:schemeClr val="accent1"/>
          </a:solidFill>
          <a:latin typeface="Times New Roman" pitchFamily="18" charset="0"/>
        </a:defRPr>
      </a:lvl9pPr>
    </p:titleStyle>
    <p:bodyStyle>
      <a:lvl1pPr algn="l" rtl="0" eaLnBrk="0" fontAlgn="base" hangingPunct="0">
        <a:spcBef>
          <a:spcPct val="0"/>
        </a:spcBef>
        <a:spcAft>
          <a:spcPct val="0"/>
        </a:spcAft>
        <a:buFont typeface="Arial" charset="0"/>
        <a:defRPr sz="1900" kern="1200">
          <a:solidFill>
            <a:schemeClr val="tx1"/>
          </a:solidFill>
          <a:latin typeface="+mn-lt"/>
          <a:ea typeface="+mn-ea"/>
          <a:cs typeface="+mn-cs"/>
        </a:defRPr>
      </a:lvl1pPr>
      <a:lvl2pPr marL="449263" indent="-266700" algn="l" rtl="0" eaLnBrk="0" fontAlgn="base" hangingPunct="0">
        <a:spcBef>
          <a:spcPct val="0"/>
        </a:spcBef>
        <a:spcAft>
          <a:spcPct val="0"/>
        </a:spcAft>
        <a:buFont typeface="Arial" charset="0"/>
        <a:buChar char="•"/>
        <a:defRPr sz="1900" kern="1200">
          <a:solidFill>
            <a:schemeClr val="tx1"/>
          </a:solidFill>
          <a:latin typeface="+mn-lt"/>
          <a:ea typeface="+mn-ea"/>
          <a:cs typeface="+mn-cs"/>
        </a:defRPr>
      </a:lvl2pPr>
      <a:lvl3pPr marL="625475" indent="-176213" algn="l" rtl="0" eaLnBrk="0" fontAlgn="base" hangingPunct="0">
        <a:spcBef>
          <a:spcPct val="0"/>
        </a:spcBef>
        <a:spcAft>
          <a:spcPct val="0"/>
        </a:spcAft>
        <a:buFont typeface="Arial" charset="0"/>
        <a:buChar char="•"/>
        <a:defRPr sz="1500" kern="1200">
          <a:solidFill>
            <a:schemeClr val="tx1"/>
          </a:solidFill>
          <a:latin typeface="+mn-lt"/>
          <a:ea typeface="+mn-ea"/>
          <a:cs typeface="+mn-cs"/>
        </a:defRPr>
      </a:lvl3pPr>
      <a:lvl4pPr marL="808038" indent="-182563" algn="l" rtl="0" eaLnBrk="0" fontAlgn="base" hangingPunct="0">
        <a:spcBef>
          <a:spcPct val="0"/>
        </a:spcBef>
        <a:spcAft>
          <a:spcPct val="0"/>
        </a:spcAft>
        <a:buFont typeface="Arial" charset="0"/>
        <a:buChar char="•"/>
        <a:defRPr sz="1500" kern="1200">
          <a:solidFill>
            <a:schemeClr val="tx1"/>
          </a:solidFill>
          <a:latin typeface="+mn-lt"/>
          <a:ea typeface="+mn-ea"/>
          <a:cs typeface="+mn-cs"/>
        </a:defRPr>
      </a:lvl4pPr>
      <a:lvl5pPr marL="982663" indent="-174625" algn="l" rtl="0" eaLnBrk="0" fontAlgn="base" hangingPunct="0">
        <a:spcBef>
          <a:spcPct val="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0.emf"/><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ctrTitle"/>
          </p:nvPr>
        </p:nvSpPr>
        <p:spPr>
          <a:xfrm>
            <a:off x="863600" y="2097088"/>
            <a:ext cx="7380288" cy="1144587"/>
          </a:xfrm>
        </p:spPr>
        <p:txBody>
          <a:bodyPr/>
          <a:lstStyle/>
          <a:p>
            <a:pPr eaLnBrk="1" hangingPunct="1"/>
            <a:r>
              <a:rPr lang="de-DE" altLang="de-DE"/>
              <a:t>Modifications to UN R131</a:t>
            </a:r>
            <a:br>
              <a:rPr lang="de-DE" altLang="de-DE"/>
            </a:br>
            <a:r>
              <a:rPr lang="de-DE" altLang="de-DE"/>
              <a:t>AEBS for Heavy Vehicles</a:t>
            </a:r>
          </a:p>
        </p:txBody>
      </p:sp>
      <p:sp>
        <p:nvSpPr>
          <p:cNvPr id="5123" name="Untertitel 2"/>
          <p:cNvSpPr>
            <a:spLocks noGrp="1"/>
          </p:cNvSpPr>
          <p:nvPr>
            <p:ph type="subTitle" idx="1"/>
          </p:nvPr>
        </p:nvSpPr>
        <p:spPr>
          <a:xfrm>
            <a:off x="863600" y="3340100"/>
            <a:ext cx="7380288" cy="2474913"/>
          </a:xfrm>
        </p:spPr>
        <p:txBody>
          <a:bodyPr/>
          <a:lstStyle/>
          <a:p>
            <a:pPr eaLnBrk="1" hangingPunct="1"/>
            <a:r>
              <a:rPr lang="de-DE" altLang="de-DE" dirty="0"/>
              <a:t>Explanation </a:t>
            </a:r>
            <a:r>
              <a:rPr lang="de-DE" altLang="de-DE" dirty="0" err="1"/>
              <a:t>of</a:t>
            </a:r>
            <a:r>
              <a:rPr lang="de-DE" altLang="de-DE" dirty="0"/>
              <a:t> ECE/TRANS/WP.29/GRVA/2018/4 </a:t>
            </a:r>
            <a:br>
              <a:rPr lang="de-DE" altLang="de-DE" dirty="0"/>
            </a:br>
            <a:r>
              <a:rPr lang="de-DE" altLang="de-DE" dirty="0"/>
              <a:t>at </a:t>
            </a:r>
            <a:r>
              <a:rPr lang="de-DE" altLang="de-DE" dirty="0" err="1"/>
              <a:t>the</a:t>
            </a:r>
            <a:r>
              <a:rPr lang="de-DE" altLang="de-DE" dirty="0"/>
              <a:t> 1st GRVA</a:t>
            </a:r>
          </a:p>
        </p:txBody>
      </p:sp>
      <p:sp>
        <p:nvSpPr>
          <p:cNvPr id="2" name="TextBox 1">
            <a:extLst>
              <a:ext uri="{FF2B5EF4-FFF2-40B4-BE49-F238E27FC236}">
                <a16:creationId xmlns:a16="http://schemas.microsoft.com/office/drawing/2014/main" xmlns="" id="{7B41DC1F-CE20-4560-8EF9-768CFC9ACCAC}"/>
              </a:ext>
            </a:extLst>
          </p:cNvPr>
          <p:cNvSpPr txBox="1"/>
          <p:nvPr/>
        </p:nvSpPr>
        <p:spPr>
          <a:xfrm>
            <a:off x="107504" y="60360"/>
            <a:ext cx="4459875" cy="384721"/>
          </a:xfrm>
          <a:prstGeom prst="rect">
            <a:avLst/>
          </a:prstGeom>
          <a:noFill/>
        </p:spPr>
        <p:txBody>
          <a:bodyPr wrap="none" rtlCol="0">
            <a:spAutoFit/>
          </a:bodyPr>
          <a:lstStyle/>
          <a:p>
            <a:r>
              <a:rPr lang="fr-CH" sz="1900" dirty="0" err="1"/>
              <a:t>Submitted</a:t>
            </a:r>
            <a:r>
              <a:rPr lang="fr-CH" sz="1900" dirty="0"/>
              <a:t> by the expert </a:t>
            </a:r>
            <a:r>
              <a:rPr lang="fr-CH" sz="1900" dirty="0" err="1"/>
              <a:t>from</a:t>
            </a:r>
            <a:r>
              <a:rPr lang="fr-CH" sz="1900" dirty="0"/>
              <a:t> Germany </a:t>
            </a:r>
            <a:endParaRPr lang="en-GB" sz="1900" dirty="0"/>
          </a:p>
        </p:txBody>
      </p:sp>
      <p:sp>
        <p:nvSpPr>
          <p:cNvPr id="3" name="TextBox 2">
            <a:extLst>
              <a:ext uri="{FF2B5EF4-FFF2-40B4-BE49-F238E27FC236}">
                <a16:creationId xmlns:a16="http://schemas.microsoft.com/office/drawing/2014/main" xmlns="" id="{433DCD63-68D2-4374-9474-8AA2A0CCCA80}"/>
              </a:ext>
            </a:extLst>
          </p:cNvPr>
          <p:cNvSpPr txBox="1"/>
          <p:nvPr/>
        </p:nvSpPr>
        <p:spPr>
          <a:xfrm>
            <a:off x="5220072" y="74428"/>
            <a:ext cx="3881127" cy="969496"/>
          </a:xfrm>
          <a:prstGeom prst="rect">
            <a:avLst/>
          </a:prstGeom>
          <a:noFill/>
        </p:spPr>
        <p:txBody>
          <a:bodyPr wrap="none" rtlCol="0">
            <a:spAutoFit/>
          </a:bodyPr>
          <a:lstStyle/>
          <a:p>
            <a:r>
              <a:rPr lang="fr-CH" sz="1900" u="sng" dirty="0"/>
              <a:t>Informal document</a:t>
            </a:r>
            <a:r>
              <a:rPr lang="fr-CH" sz="1900" dirty="0"/>
              <a:t> </a:t>
            </a:r>
            <a:r>
              <a:rPr lang="fr-CH" sz="1900" b="1" dirty="0"/>
              <a:t>GRVA-01-30</a:t>
            </a:r>
          </a:p>
          <a:p>
            <a:r>
              <a:rPr lang="fr-CH" sz="1900" dirty="0"/>
              <a:t>1st GRVA, 25-28 </a:t>
            </a:r>
            <a:r>
              <a:rPr lang="fr-CH" sz="1900" dirty="0" err="1"/>
              <a:t>September</a:t>
            </a:r>
            <a:r>
              <a:rPr lang="fr-CH" sz="1900" dirty="0"/>
              <a:t> 2018</a:t>
            </a:r>
          </a:p>
          <a:p>
            <a:r>
              <a:rPr lang="fr-CH" sz="1900" dirty="0"/>
              <a:t>Agenda item 7</a:t>
            </a:r>
            <a:endParaRPr lang="en-GB" sz="1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2483768" y="620688"/>
            <a:ext cx="6408738" cy="749300"/>
          </a:xfrm>
        </p:spPr>
        <p:txBody>
          <a:bodyPr/>
          <a:lstStyle/>
          <a:p>
            <a:pPr eaLnBrk="1" hangingPunct="1"/>
            <a:r>
              <a:rPr lang="de-DE" altLang="de-DE" dirty="0"/>
              <a:t>Performance </a:t>
            </a:r>
            <a:r>
              <a:rPr lang="de-DE" altLang="de-DE" dirty="0" err="1"/>
              <a:t>Requirements</a:t>
            </a:r>
            <a:r>
              <a:rPr lang="de-DE" altLang="de-DE" dirty="0"/>
              <a:t> (Speeds in km/h)</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420481576"/>
              </p:ext>
            </p:extLst>
          </p:nvPr>
        </p:nvGraphicFramePr>
        <p:xfrm>
          <a:off x="1331640" y="2780928"/>
          <a:ext cx="6589712" cy="3313113"/>
        </p:xfrm>
        <a:graphic>
          <a:graphicData uri="http://schemas.openxmlformats.org/drawingml/2006/table">
            <a:tbl>
              <a:tblPr firstRow="1" bandRow="1">
                <a:tableStyleId>{5C22544A-7EE6-4342-B048-85BDC9FD1C3A}</a:tableStyleId>
              </a:tblPr>
              <a:tblGrid>
                <a:gridCol w="1989517">
                  <a:extLst>
                    <a:ext uri="{9D8B030D-6E8A-4147-A177-3AD203B41FA5}">
                      <a16:colId xmlns:a16="http://schemas.microsoft.com/office/drawing/2014/main" xmlns="" val="20000"/>
                    </a:ext>
                  </a:extLst>
                </a:gridCol>
                <a:gridCol w="1215309">
                  <a:extLst>
                    <a:ext uri="{9D8B030D-6E8A-4147-A177-3AD203B41FA5}">
                      <a16:colId xmlns:a16="http://schemas.microsoft.com/office/drawing/2014/main" xmlns="" val="20001"/>
                    </a:ext>
                  </a:extLst>
                </a:gridCol>
                <a:gridCol w="1512396">
                  <a:extLst>
                    <a:ext uri="{9D8B030D-6E8A-4147-A177-3AD203B41FA5}">
                      <a16:colId xmlns:a16="http://schemas.microsoft.com/office/drawing/2014/main" xmlns="" val="20002"/>
                    </a:ext>
                  </a:extLst>
                </a:gridCol>
                <a:gridCol w="1872490">
                  <a:extLst>
                    <a:ext uri="{9D8B030D-6E8A-4147-A177-3AD203B41FA5}">
                      <a16:colId xmlns:a16="http://schemas.microsoft.com/office/drawing/2014/main" xmlns="" val="20003"/>
                    </a:ext>
                  </a:extLst>
                </a:gridCol>
              </a:tblGrid>
              <a:tr h="823053">
                <a:tc>
                  <a:txBody>
                    <a:bodyPr/>
                    <a:lstStyle/>
                    <a:p>
                      <a:endParaRPr lang="de-DE" sz="1600" dirty="0"/>
                    </a:p>
                  </a:txBody>
                  <a:tcPr marL="91454" marR="91454" marT="45725" marB="45725"/>
                </a:tc>
                <a:tc>
                  <a:txBody>
                    <a:bodyPr/>
                    <a:lstStyle/>
                    <a:p>
                      <a:r>
                        <a:rPr lang="de-DE" sz="1600" dirty="0" err="1"/>
                        <a:t>Stationary</a:t>
                      </a:r>
                      <a:r>
                        <a:rPr lang="de-DE" sz="1600" baseline="0" dirty="0"/>
                        <a:t> </a:t>
                      </a:r>
                      <a:r>
                        <a:rPr lang="de-DE" sz="1600" baseline="0" dirty="0" err="1"/>
                        <a:t>Vehicles</a:t>
                      </a:r>
                      <a:endParaRPr lang="de-DE" sz="1600" dirty="0"/>
                    </a:p>
                  </a:txBody>
                  <a:tcPr marL="91454" marR="91454" marT="45725" marB="45725"/>
                </a:tc>
                <a:tc>
                  <a:txBody>
                    <a:bodyPr/>
                    <a:lstStyle/>
                    <a:p>
                      <a:r>
                        <a:rPr lang="de-DE" sz="1600" dirty="0"/>
                        <a:t>Constant</a:t>
                      </a:r>
                      <a:r>
                        <a:rPr lang="de-DE" sz="1600" baseline="0" dirty="0"/>
                        <a:t> </a:t>
                      </a:r>
                      <a:r>
                        <a:rPr lang="de-DE" sz="1600" baseline="0" dirty="0" err="1"/>
                        <a:t>Moving</a:t>
                      </a:r>
                      <a:r>
                        <a:rPr lang="de-DE" sz="1600" baseline="0" dirty="0"/>
                        <a:t> </a:t>
                      </a:r>
                      <a:r>
                        <a:rPr lang="de-DE" sz="1600" baseline="0" dirty="0" err="1"/>
                        <a:t>Vehicles</a:t>
                      </a:r>
                      <a:endParaRPr lang="de-DE" sz="1600" dirty="0"/>
                    </a:p>
                  </a:txBody>
                  <a:tcPr marL="91454" marR="91454" marT="45725" marB="45725"/>
                </a:tc>
                <a:tc>
                  <a:txBody>
                    <a:bodyPr/>
                    <a:lstStyle/>
                    <a:p>
                      <a:r>
                        <a:rPr lang="de-DE" sz="1600" dirty="0" err="1"/>
                        <a:t>Proposal</a:t>
                      </a:r>
                      <a:endParaRPr lang="de-DE" sz="1600" dirty="0"/>
                    </a:p>
                  </a:txBody>
                  <a:tcPr marL="91454" marR="91454" marT="45725" marB="45725"/>
                </a:tc>
                <a:extLst>
                  <a:ext uri="{0D108BD9-81ED-4DB2-BD59-A6C34878D82A}">
                    <a16:rowId xmlns:a16="http://schemas.microsoft.com/office/drawing/2014/main" xmlns="" val="10000"/>
                  </a:ext>
                </a:extLst>
              </a:tr>
              <a:tr h="711570">
                <a:tc>
                  <a:txBody>
                    <a:bodyPr/>
                    <a:lstStyle/>
                    <a:p>
                      <a:r>
                        <a:rPr lang="de-DE" sz="1600" dirty="0"/>
                        <a:t>N2*, M2*</a:t>
                      </a:r>
                      <a:br>
                        <a:rPr lang="de-DE" sz="1600" dirty="0"/>
                      </a:br>
                      <a:r>
                        <a:rPr lang="de-DE" sz="1600" dirty="0"/>
                        <a:t>(</a:t>
                      </a:r>
                      <a:r>
                        <a:rPr lang="de-DE" sz="1600" dirty="0" err="1"/>
                        <a:t>current</a:t>
                      </a:r>
                      <a:r>
                        <a:rPr lang="de-DE" sz="1600" dirty="0"/>
                        <a:t> R131)</a:t>
                      </a:r>
                    </a:p>
                  </a:txBody>
                  <a:tcPr marL="91454" marR="91454" marT="45725" marB="45725"/>
                </a:tc>
                <a:tc>
                  <a:txBody>
                    <a:bodyPr/>
                    <a:lstStyle/>
                    <a:p>
                      <a:r>
                        <a:rPr lang="de-DE" sz="1600" i="1" dirty="0" err="1">
                          <a:latin typeface="+mj-lt"/>
                        </a:rPr>
                        <a:t>v</a:t>
                      </a:r>
                      <a:r>
                        <a:rPr lang="de-DE" sz="1600" baseline="-25000" dirty="0" err="1">
                          <a:latin typeface="+mj-lt"/>
                        </a:rPr>
                        <a:t>red</a:t>
                      </a:r>
                      <a:r>
                        <a:rPr lang="de-DE" sz="1600" baseline="0" dirty="0"/>
                        <a:t> = 10</a:t>
                      </a:r>
                      <a:endParaRPr lang="de-DE" sz="1600" dirty="0"/>
                    </a:p>
                  </a:txBody>
                  <a:tcPr marL="91454" marR="91454"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i="1" dirty="0" err="1">
                          <a:latin typeface="+mj-lt"/>
                        </a:rPr>
                        <a:t>v</a:t>
                      </a:r>
                      <a:r>
                        <a:rPr lang="de-DE" sz="1600" baseline="-25000" dirty="0" err="1">
                          <a:latin typeface="+mj-lt"/>
                        </a:rPr>
                        <a:t>red</a:t>
                      </a:r>
                      <a:r>
                        <a:rPr lang="de-DE" sz="1600" baseline="0" dirty="0"/>
                        <a:t> = 12</a:t>
                      </a:r>
                      <a:endParaRPr lang="de-DE" sz="1600" dirty="0"/>
                    </a:p>
                  </a:txBody>
                  <a:tcPr marL="91454" marR="91454"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i="1" dirty="0" err="1">
                          <a:latin typeface="+mj-lt"/>
                        </a:rPr>
                        <a:t>v</a:t>
                      </a:r>
                      <a:r>
                        <a:rPr lang="de-DE" sz="1600" baseline="-25000" dirty="0" err="1">
                          <a:latin typeface="+mj-lt"/>
                        </a:rPr>
                        <a:t>rel,avoid</a:t>
                      </a:r>
                      <a:r>
                        <a:rPr lang="de-DE" sz="1600" baseline="0" dirty="0"/>
                        <a:t> = 70</a:t>
                      </a:r>
                    </a:p>
                    <a:p>
                      <a:pPr marL="0" marR="0" indent="0" algn="l" defTabSz="914400" rtl="0" eaLnBrk="1" fontAlgn="auto" latinLnBrk="0" hangingPunct="1">
                        <a:lnSpc>
                          <a:spcPct val="100000"/>
                        </a:lnSpc>
                        <a:spcBef>
                          <a:spcPts val="0"/>
                        </a:spcBef>
                        <a:spcAft>
                          <a:spcPts val="0"/>
                        </a:spcAft>
                        <a:buClrTx/>
                        <a:buSzTx/>
                        <a:buFontTx/>
                        <a:buNone/>
                        <a:tabLst/>
                        <a:defRPr/>
                      </a:pPr>
                      <a:r>
                        <a:rPr lang="de-DE" sz="1600" i="1" dirty="0" err="1">
                          <a:latin typeface="+mj-lt"/>
                        </a:rPr>
                        <a:t>v</a:t>
                      </a:r>
                      <a:r>
                        <a:rPr lang="de-DE" sz="1600" baseline="-25000" dirty="0" err="1">
                          <a:latin typeface="+mj-lt"/>
                        </a:rPr>
                        <a:t>rel,red,mitig</a:t>
                      </a:r>
                      <a:r>
                        <a:rPr lang="de-DE" sz="1600" baseline="-25000" dirty="0"/>
                        <a:t>.</a:t>
                      </a:r>
                      <a:r>
                        <a:rPr lang="de-DE" sz="1600" baseline="0" dirty="0"/>
                        <a:t> = f(</a:t>
                      </a:r>
                      <a:r>
                        <a:rPr lang="de-DE" sz="1600" baseline="0" dirty="0" err="1"/>
                        <a:t>v</a:t>
                      </a:r>
                      <a:r>
                        <a:rPr lang="de-DE" sz="1600" baseline="-25000" dirty="0" err="1"/>
                        <a:t>rel</a:t>
                      </a:r>
                      <a:r>
                        <a:rPr lang="de-DE" sz="1600" baseline="0" dirty="0"/>
                        <a:t>)</a:t>
                      </a:r>
                    </a:p>
                  </a:txBody>
                  <a:tcPr marL="91454" marR="91454" marT="45725" marB="45725"/>
                </a:tc>
                <a:extLst>
                  <a:ext uri="{0D108BD9-81ED-4DB2-BD59-A6C34878D82A}">
                    <a16:rowId xmlns:a16="http://schemas.microsoft.com/office/drawing/2014/main" xmlns="" val="10001"/>
                  </a:ext>
                </a:extLst>
              </a:tr>
              <a:tr h="711570">
                <a:tc>
                  <a:txBody>
                    <a:bodyPr/>
                    <a:lstStyle/>
                    <a:p>
                      <a:r>
                        <a:rPr lang="de-DE" sz="1600" dirty="0"/>
                        <a:t>N3**, M3**</a:t>
                      </a:r>
                      <a:br>
                        <a:rPr lang="de-DE" sz="1600" dirty="0"/>
                      </a:br>
                      <a:r>
                        <a:rPr lang="de-DE" sz="1600" dirty="0"/>
                        <a:t>(</a:t>
                      </a:r>
                      <a:r>
                        <a:rPr lang="de-DE" sz="1600" dirty="0" err="1"/>
                        <a:t>current</a:t>
                      </a:r>
                      <a:r>
                        <a:rPr lang="de-DE" sz="1600" baseline="0" dirty="0"/>
                        <a:t> R131)</a:t>
                      </a:r>
                      <a:endParaRPr lang="de-DE" sz="1600" dirty="0"/>
                    </a:p>
                  </a:txBody>
                  <a:tcPr marL="91454" marR="91454" marT="45725" marB="45725"/>
                </a:tc>
                <a:tc>
                  <a:txBody>
                    <a:bodyPr/>
                    <a:lstStyle/>
                    <a:p>
                      <a:r>
                        <a:rPr lang="de-DE" sz="1600" i="1" dirty="0" err="1">
                          <a:latin typeface="+mj-lt"/>
                        </a:rPr>
                        <a:t>v</a:t>
                      </a:r>
                      <a:r>
                        <a:rPr lang="de-DE" sz="1600" baseline="-25000" dirty="0" err="1">
                          <a:latin typeface="+mj-lt"/>
                        </a:rPr>
                        <a:t>red</a:t>
                      </a:r>
                      <a:r>
                        <a:rPr lang="de-DE" sz="1600" dirty="0"/>
                        <a:t> = 20</a:t>
                      </a:r>
                    </a:p>
                  </a:txBody>
                  <a:tcPr marL="91454" marR="91454"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i="1" dirty="0" err="1">
                          <a:latin typeface="+mj-lt"/>
                        </a:rPr>
                        <a:t>v</a:t>
                      </a:r>
                      <a:r>
                        <a:rPr lang="de-DE" sz="1600" baseline="-25000" dirty="0" err="1">
                          <a:latin typeface="+mj-lt"/>
                        </a:rPr>
                        <a:t>red</a:t>
                      </a:r>
                      <a:r>
                        <a:rPr lang="de-DE" sz="1600" baseline="0" dirty="0"/>
                        <a:t> = 68</a:t>
                      </a:r>
                      <a:endParaRPr lang="de-DE" sz="1600" dirty="0"/>
                    </a:p>
                  </a:txBody>
                  <a:tcPr marL="91454" marR="91454"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i="1" dirty="0" err="1">
                          <a:latin typeface="+mj-lt"/>
                        </a:rPr>
                        <a:t>v</a:t>
                      </a:r>
                      <a:r>
                        <a:rPr lang="de-DE" sz="1600" baseline="-25000" dirty="0" err="1">
                          <a:latin typeface="+mj-lt"/>
                        </a:rPr>
                        <a:t>rel,avoid</a:t>
                      </a:r>
                      <a:r>
                        <a:rPr lang="de-DE" sz="1600" baseline="0" dirty="0"/>
                        <a:t> = 70 </a:t>
                      </a:r>
                      <a:r>
                        <a:rPr lang="de-DE" sz="1600" i="1" dirty="0" err="1">
                          <a:latin typeface="+mj-lt"/>
                        </a:rPr>
                        <a:t>v</a:t>
                      </a:r>
                      <a:r>
                        <a:rPr lang="de-DE" sz="1600" baseline="-25000" dirty="0" err="1">
                          <a:latin typeface="+mj-lt"/>
                        </a:rPr>
                        <a:t>rel,red,mitig</a:t>
                      </a:r>
                      <a:r>
                        <a:rPr lang="de-DE" sz="1600" baseline="-25000" dirty="0"/>
                        <a:t>.</a:t>
                      </a:r>
                      <a:r>
                        <a:rPr lang="de-DE" sz="1600" baseline="0" dirty="0"/>
                        <a:t> = f(</a:t>
                      </a:r>
                      <a:r>
                        <a:rPr lang="de-DE" sz="1600" baseline="0" dirty="0" err="1"/>
                        <a:t>v</a:t>
                      </a:r>
                      <a:r>
                        <a:rPr lang="de-DE" sz="1600" baseline="-25000" dirty="0" err="1"/>
                        <a:t>rel</a:t>
                      </a:r>
                      <a:r>
                        <a:rPr lang="de-DE" sz="1600" baseline="0" dirty="0"/>
                        <a:t>)</a:t>
                      </a:r>
                    </a:p>
                  </a:txBody>
                  <a:tcPr marL="91454" marR="91454" marT="45725" marB="45725"/>
                </a:tc>
                <a:extLst>
                  <a:ext uri="{0D108BD9-81ED-4DB2-BD59-A6C34878D82A}">
                    <a16:rowId xmlns:a16="http://schemas.microsoft.com/office/drawing/2014/main" xmlns="" val="10002"/>
                  </a:ext>
                </a:extLst>
              </a:tr>
              <a:tr h="1066920">
                <a:tc>
                  <a:txBody>
                    <a:bodyPr/>
                    <a:lstStyle/>
                    <a:p>
                      <a:r>
                        <a:rPr lang="de-DE" sz="1600" dirty="0"/>
                        <a:t>Test Speeds</a:t>
                      </a:r>
                    </a:p>
                  </a:txBody>
                  <a:tcPr marL="91454" marR="91454" marT="45725" marB="45725"/>
                </a:tc>
                <a:tc>
                  <a:txBody>
                    <a:bodyPr/>
                    <a:lstStyle/>
                    <a:p>
                      <a:r>
                        <a:rPr lang="de-DE" sz="1600" dirty="0"/>
                        <a:t>80</a:t>
                      </a:r>
                    </a:p>
                  </a:txBody>
                  <a:tcPr marL="91454" marR="91454" marT="45725" marB="45725"/>
                </a:tc>
                <a:tc>
                  <a:txBody>
                    <a:bodyPr/>
                    <a:lstStyle/>
                    <a:p>
                      <a:r>
                        <a:rPr lang="de-DE" sz="1600" i="1" dirty="0" err="1">
                          <a:latin typeface="+mj-lt"/>
                        </a:rPr>
                        <a:t>v</a:t>
                      </a:r>
                      <a:r>
                        <a:rPr lang="de-DE" sz="1600" baseline="-25000" dirty="0" err="1">
                          <a:latin typeface="+mj-lt"/>
                        </a:rPr>
                        <a:t>Ego</a:t>
                      </a:r>
                      <a:r>
                        <a:rPr lang="de-DE" sz="1600" dirty="0"/>
                        <a:t> 80, </a:t>
                      </a:r>
                    </a:p>
                    <a:p>
                      <a:r>
                        <a:rPr lang="de-DE" sz="1600" i="1" baseline="0" dirty="0" err="1">
                          <a:latin typeface="+mj-lt"/>
                        </a:rPr>
                        <a:t>v</a:t>
                      </a:r>
                      <a:r>
                        <a:rPr lang="de-DE" sz="1600" baseline="-25000" dirty="0" err="1">
                          <a:latin typeface="+mj-lt"/>
                        </a:rPr>
                        <a:t>Target</a:t>
                      </a:r>
                      <a:r>
                        <a:rPr lang="de-DE" sz="1600" baseline="0" dirty="0"/>
                        <a:t> 12 (N3), </a:t>
                      </a:r>
                    </a:p>
                    <a:p>
                      <a:r>
                        <a:rPr lang="de-DE" sz="1600" i="1" baseline="0" dirty="0" err="1">
                          <a:latin typeface="+mj-lt"/>
                        </a:rPr>
                        <a:t>v</a:t>
                      </a:r>
                      <a:r>
                        <a:rPr lang="de-DE" sz="1600" baseline="-25000" dirty="0" err="1">
                          <a:latin typeface="+mj-lt"/>
                        </a:rPr>
                        <a:t>Target</a:t>
                      </a:r>
                      <a:r>
                        <a:rPr lang="de-DE" sz="1600" baseline="0" dirty="0"/>
                        <a:t> 68 (N2*)</a:t>
                      </a:r>
                      <a:endParaRPr lang="de-DE" sz="1600" dirty="0"/>
                    </a:p>
                  </a:txBody>
                  <a:tcPr marL="91454" marR="91454" marT="45725" marB="45725"/>
                </a:tc>
                <a:tc>
                  <a:txBody>
                    <a:bodyPr/>
                    <a:lstStyle/>
                    <a:p>
                      <a:r>
                        <a:rPr lang="de-DE" sz="1600" dirty="0" err="1"/>
                        <a:t>To</a:t>
                      </a:r>
                      <a:r>
                        <a:rPr lang="de-DE" sz="1600" dirty="0"/>
                        <a:t> </a:t>
                      </a:r>
                      <a:r>
                        <a:rPr lang="de-DE" sz="1600" dirty="0" err="1"/>
                        <a:t>be</a:t>
                      </a:r>
                      <a:r>
                        <a:rPr lang="de-DE" sz="1600" dirty="0"/>
                        <a:t> </a:t>
                      </a:r>
                      <a:r>
                        <a:rPr lang="de-DE" sz="1600" dirty="0" err="1"/>
                        <a:t>selected</a:t>
                      </a:r>
                      <a:r>
                        <a:rPr lang="de-DE" sz="1600" baseline="0" dirty="0"/>
                        <a:t> </a:t>
                      </a:r>
                      <a:r>
                        <a:rPr lang="de-DE" sz="1600" baseline="0" dirty="0" err="1"/>
                        <a:t>from</a:t>
                      </a:r>
                      <a:r>
                        <a:rPr lang="de-DE" sz="1600" baseline="0" dirty="0"/>
                        <a:t> </a:t>
                      </a:r>
                      <a:r>
                        <a:rPr lang="de-DE" sz="1600" baseline="0" dirty="0" err="1"/>
                        <a:t>whole</a:t>
                      </a:r>
                      <a:r>
                        <a:rPr lang="de-DE" sz="1600" baseline="0" dirty="0"/>
                        <a:t> </a:t>
                      </a:r>
                      <a:r>
                        <a:rPr lang="de-DE" sz="1600" baseline="0" dirty="0" err="1"/>
                        <a:t>operating</a:t>
                      </a:r>
                      <a:r>
                        <a:rPr lang="de-DE" sz="1600" baseline="0" dirty="0"/>
                        <a:t> </a:t>
                      </a:r>
                      <a:r>
                        <a:rPr lang="de-DE" sz="1600" baseline="0" dirty="0" err="1"/>
                        <a:t>speed</a:t>
                      </a:r>
                      <a:r>
                        <a:rPr lang="de-DE" sz="1600" baseline="0" dirty="0"/>
                        <a:t> </a:t>
                      </a:r>
                      <a:r>
                        <a:rPr lang="de-DE" sz="1600" baseline="0" dirty="0" err="1"/>
                        <a:t>range</a:t>
                      </a:r>
                      <a:endParaRPr lang="de-DE" sz="1600" dirty="0"/>
                    </a:p>
                  </a:txBody>
                  <a:tcPr marL="91454" marR="91454" marT="45725" marB="45725"/>
                </a:tc>
                <a:extLst>
                  <a:ext uri="{0D108BD9-81ED-4DB2-BD59-A6C34878D82A}">
                    <a16:rowId xmlns:a16="http://schemas.microsoft.com/office/drawing/2014/main" xmlns="" val="10003"/>
                  </a:ext>
                </a:extLst>
              </a:tr>
            </a:tbl>
          </a:graphicData>
        </a:graphic>
      </p:graphicFrame>
      <p:sp>
        <p:nvSpPr>
          <p:cNvPr id="4" name="Datumsplatzhalter 3"/>
          <p:cNvSpPr>
            <a:spLocks noGrp="1"/>
          </p:cNvSpPr>
          <p:nvPr>
            <p:ph type="dt" sz="quarter" idx="10"/>
          </p:nvPr>
        </p:nvSpPr>
        <p:spPr/>
        <p:txBody>
          <a:bodyPr/>
          <a:lstStyle/>
          <a:p>
            <a:pPr>
              <a:defRPr/>
            </a:pPr>
            <a:fld id="{9D1D5BDA-307A-43B5-BC57-83C559E2624D}" type="datetime4">
              <a:rPr lang="de-DE" smtClean="0"/>
              <a:pPr>
                <a:defRPr/>
              </a:pPr>
              <a:t>27. September 2018</a:t>
            </a:fld>
            <a:endParaRPr lang="de-DE" dirty="0"/>
          </a:p>
        </p:txBody>
      </p:sp>
      <p:sp>
        <p:nvSpPr>
          <p:cNvPr id="5" name="Foliennummernplatzhalter 4"/>
          <p:cNvSpPr>
            <a:spLocks noGrp="1"/>
          </p:cNvSpPr>
          <p:nvPr>
            <p:ph type="sldNum" sz="quarter" idx="11"/>
          </p:nvPr>
        </p:nvSpPr>
        <p:spPr/>
        <p:txBody>
          <a:bodyPr/>
          <a:lstStyle/>
          <a:p>
            <a:pPr>
              <a:defRPr/>
            </a:pPr>
            <a:fld id="{A18CB734-D4E3-4526-9199-4F5CB5ED3688}" type="slidenum">
              <a:rPr lang="de-DE" smtClean="0"/>
              <a:pPr>
                <a:defRPr/>
              </a:pPr>
              <a:t>10</a:t>
            </a:fld>
            <a:endParaRPr lang="de-DE"/>
          </a:p>
        </p:txBody>
      </p:sp>
      <p:grpSp>
        <p:nvGrpSpPr>
          <p:cNvPr id="12" name="Gruppieren 11"/>
          <p:cNvGrpSpPr>
            <a:grpSpLocks/>
          </p:cNvGrpSpPr>
          <p:nvPr/>
        </p:nvGrpSpPr>
        <p:grpSpPr bwMode="auto">
          <a:xfrm>
            <a:off x="4500290" y="4293819"/>
            <a:ext cx="3129515" cy="431800"/>
            <a:chOff x="3995936" y="3717429"/>
            <a:chExt cx="3128638" cy="431651"/>
          </a:xfrm>
        </p:grpSpPr>
        <p:sp>
          <p:nvSpPr>
            <p:cNvPr id="8" name="Rechteck 7"/>
            <p:cNvSpPr/>
            <p:nvPr/>
          </p:nvSpPr>
          <p:spPr>
            <a:xfrm>
              <a:off x="3995936" y="3717429"/>
              <a:ext cx="1007779" cy="4316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900">
                <a:solidFill>
                  <a:schemeClr val="tx1"/>
                </a:solidFill>
              </a:endParaRPr>
            </a:p>
          </p:txBody>
        </p:sp>
        <p:sp>
          <p:nvSpPr>
            <p:cNvPr id="9" name="Rechteck 8"/>
            <p:cNvSpPr/>
            <p:nvPr/>
          </p:nvSpPr>
          <p:spPr>
            <a:xfrm>
              <a:off x="5540693" y="3717429"/>
              <a:ext cx="1583881" cy="3602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900">
                <a:solidFill>
                  <a:schemeClr val="tx1"/>
                </a:solidFill>
              </a:endParaRPr>
            </a:p>
          </p:txBody>
        </p:sp>
        <p:cxnSp>
          <p:nvCxnSpPr>
            <p:cNvPr id="11" name="Gerade Verbindung mit Pfeil 10"/>
            <p:cNvCxnSpPr/>
            <p:nvPr/>
          </p:nvCxnSpPr>
          <p:spPr>
            <a:xfrm>
              <a:off x="5003715" y="3897548"/>
              <a:ext cx="504684"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5" name="Rechteck 14"/>
          <p:cNvSpPr/>
          <p:nvPr/>
        </p:nvSpPr>
        <p:spPr>
          <a:xfrm>
            <a:off x="4972181" y="6239053"/>
            <a:ext cx="4280339" cy="646331"/>
          </a:xfrm>
          <a:prstGeom prst="rect">
            <a:avLst/>
          </a:prstGeom>
        </p:spPr>
        <p:txBody>
          <a:bodyPr wrap="none">
            <a:spAutoFit/>
          </a:bodyPr>
          <a:lstStyle/>
          <a:p>
            <a:r>
              <a:rPr lang="de-DE" dirty="0">
                <a:solidFill>
                  <a:schemeClr val="bg1">
                    <a:lumMod val="50000"/>
                  </a:schemeClr>
                </a:solidFill>
              </a:rPr>
              <a:t>* N</a:t>
            </a:r>
            <a:r>
              <a:rPr lang="de-DE" baseline="-25000" dirty="0">
                <a:solidFill>
                  <a:schemeClr val="bg1">
                    <a:lumMod val="50000"/>
                  </a:schemeClr>
                </a:solidFill>
              </a:rPr>
              <a:t>2</a:t>
            </a:r>
            <a:r>
              <a:rPr lang="de-DE" dirty="0">
                <a:solidFill>
                  <a:schemeClr val="bg1">
                    <a:lumMod val="50000"/>
                  </a:schemeClr>
                </a:solidFill>
              </a:rPr>
              <a:t> &lt; 8t, M</a:t>
            </a:r>
            <a:r>
              <a:rPr lang="de-DE" baseline="-25000" dirty="0">
                <a:solidFill>
                  <a:schemeClr val="bg1">
                    <a:lumMod val="50000"/>
                  </a:schemeClr>
                </a:solidFill>
              </a:rPr>
              <a:t>2</a:t>
            </a:r>
            <a:r>
              <a:rPr lang="de-DE" dirty="0">
                <a:solidFill>
                  <a:schemeClr val="bg1">
                    <a:lumMod val="50000"/>
                  </a:schemeClr>
                </a:solidFill>
              </a:rPr>
              <a:t>, N</a:t>
            </a:r>
            <a:r>
              <a:rPr lang="de-DE" baseline="-25000" dirty="0">
                <a:solidFill>
                  <a:schemeClr val="bg1">
                    <a:lumMod val="50000"/>
                  </a:schemeClr>
                </a:solidFill>
              </a:rPr>
              <a:t>3</a:t>
            </a:r>
            <a:r>
              <a:rPr lang="de-DE" dirty="0">
                <a:solidFill>
                  <a:schemeClr val="bg1">
                    <a:lumMod val="50000"/>
                  </a:schemeClr>
                </a:solidFill>
              </a:rPr>
              <a:t> </a:t>
            </a:r>
            <a:r>
              <a:rPr lang="de-DE" dirty="0" err="1">
                <a:solidFill>
                  <a:schemeClr val="bg1">
                    <a:lumMod val="50000"/>
                  </a:schemeClr>
                </a:solidFill>
              </a:rPr>
              <a:t>with</a:t>
            </a:r>
            <a:r>
              <a:rPr lang="de-DE" dirty="0">
                <a:solidFill>
                  <a:schemeClr val="bg1">
                    <a:lumMod val="50000"/>
                  </a:schemeClr>
                </a:solidFill>
              </a:rPr>
              <a:t> </a:t>
            </a:r>
            <a:r>
              <a:rPr lang="de-DE" dirty="0" err="1">
                <a:solidFill>
                  <a:schemeClr val="bg1">
                    <a:lumMod val="50000"/>
                  </a:schemeClr>
                </a:solidFill>
              </a:rPr>
              <a:t>hydraulic</a:t>
            </a:r>
            <a:r>
              <a:rPr lang="de-DE" dirty="0">
                <a:solidFill>
                  <a:schemeClr val="bg1">
                    <a:lumMod val="50000"/>
                  </a:schemeClr>
                </a:solidFill>
              </a:rPr>
              <a:t> </a:t>
            </a:r>
            <a:r>
              <a:rPr lang="de-DE" dirty="0" err="1">
                <a:solidFill>
                  <a:schemeClr val="bg1">
                    <a:lumMod val="50000"/>
                  </a:schemeClr>
                </a:solidFill>
              </a:rPr>
              <a:t>brakes</a:t>
            </a:r>
            <a:endParaRPr lang="de-DE" dirty="0">
              <a:solidFill>
                <a:schemeClr val="bg1">
                  <a:lumMod val="50000"/>
                </a:schemeClr>
              </a:solidFill>
            </a:endParaRPr>
          </a:p>
          <a:p>
            <a:r>
              <a:rPr lang="de-DE" dirty="0">
                <a:solidFill>
                  <a:schemeClr val="bg1">
                    <a:lumMod val="50000"/>
                  </a:schemeClr>
                </a:solidFill>
              </a:rPr>
              <a:t>** N</a:t>
            </a:r>
            <a:r>
              <a:rPr lang="de-DE" baseline="-25000" dirty="0">
                <a:solidFill>
                  <a:schemeClr val="bg1">
                    <a:lumMod val="50000"/>
                  </a:schemeClr>
                </a:solidFill>
              </a:rPr>
              <a:t>2</a:t>
            </a:r>
            <a:r>
              <a:rPr lang="de-DE" dirty="0">
                <a:solidFill>
                  <a:schemeClr val="bg1">
                    <a:lumMod val="50000"/>
                  </a:schemeClr>
                </a:solidFill>
              </a:rPr>
              <a:t> &gt; 8t, M</a:t>
            </a:r>
            <a:r>
              <a:rPr lang="de-DE" baseline="-25000" dirty="0">
                <a:solidFill>
                  <a:schemeClr val="bg1">
                    <a:lumMod val="50000"/>
                  </a:schemeClr>
                </a:solidFill>
              </a:rPr>
              <a:t>3</a:t>
            </a:r>
            <a:r>
              <a:rPr lang="de-DE" dirty="0">
                <a:solidFill>
                  <a:schemeClr val="bg1">
                    <a:lumMod val="50000"/>
                  </a:schemeClr>
                </a:solidFill>
              </a:rPr>
              <a:t>, N</a:t>
            </a:r>
            <a:r>
              <a:rPr lang="de-DE" baseline="-25000" dirty="0">
                <a:solidFill>
                  <a:schemeClr val="bg1">
                    <a:lumMod val="50000"/>
                  </a:schemeClr>
                </a:solidFill>
              </a:rPr>
              <a:t>3</a:t>
            </a:r>
            <a:r>
              <a:rPr lang="de-DE" dirty="0">
                <a:solidFill>
                  <a:schemeClr val="bg1">
                    <a:lumMod val="50000"/>
                  </a:schemeClr>
                </a:solidFill>
              </a:rPr>
              <a:t> </a:t>
            </a:r>
            <a:r>
              <a:rPr lang="de-DE" dirty="0" err="1">
                <a:solidFill>
                  <a:schemeClr val="bg1">
                    <a:lumMod val="50000"/>
                  </a:schemeClr>
                </a:solidFill>
              </a:rPr>
              <a:t>with</a:t>
            </a:r>
            <a:r>
              <a:rPr lang="de-DE" dirty="0">
                <a:solidFill>
                  <a:schemeClr val="bg1">
                    <a:lumMod val="50000"/>
                  </a:schemeClr>
                </a:solidFill>
              </a:rPr>
              <a:t> </a:t>
            </a:r>
            <a:r>
              <a:rPr lang="de-DE" dirty="0" err="1">
                <a:solidFill>
                  <a:schemeClr val="bg1">
                    <a:lumMod val="50000"/>
                  </a:schemeClr>
                </a:solidFill>
              </a:rPr>
              <a:t>pneumatic</a:t>
            </a:r>
            <a:r>
              <a:rPr lang="de-DE" dirty="0">
                <a:solidFill>
                  <a:schemeClr val="bg1">
                    <a:lumMod val="50000"/>
                  </a:schemeClr>
                </a:solidFill>
              </a:rPr>
              <a:t> </a:t>
            </a:r>
            <a:r>
              <a:rPr lang="de-DE" dirty="0" err="1">
                <a:solidFill>
                  <a:schemeClr val="bg1">
                    <a:lumMod val="50000"/>
                  </a:schemeClr>
                </a:solidFill>
              </a:rPr>
              <a:t>brakes</a:t>
            </a:r>
            <a:endParaRPr lang="de-DE" dirty="0">
              <a:solidFill>
                <a:schemeClr val="bg1">
                  <a:lumMod val="50000"/>
                </a:schemeClr>
              </a:solidFill>
            </a:endParaRPr>
          </a:p>
        </p:txBody>
      </p:sp>
      <p:sp>
        <p:nvSpPr>
          <p:cNvPr id="17" name="Inhaltsplatzhalter 2"/>
          <p:cNvSpPr txBox="1">
            <a:spLocks/>
          </p:cNvSpPr>
          <p:nvPr/>
        </p:nvSpPr>
        <p:spPr bwMode="gray">
          <a:xfrm>
            <a:off x="863600" y="1700808"/>
            <a:ext cx="738028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buFont typeface="Arial" charset="0"/>
              <a:defRPr sz="1900" kern="1200">
                <a:solidFill>
                  <a:schemeClr val="tx1"/>
                </a:solidFill>
                <a:latin typeface="+mn-lt"/>
                <a:ea typeface="+mn-ea"/>
                <a:cs typeface="+mn-cs"/>
              </a:defRPr>
            </a:lvl1pPr>
            <a:lvl2pPr marL="449263" indent="-266700" algn="l" rtl="0" eaLnBrk="0" fontAlgn="base" hangingPunct="0">
              <a:spcBef>
                <a:spcPct val="0"/>
              </a:spcBef>
              <a:spcAft>
                <a:spcPct val="0"/>
              </a:spcAft>
              <a:buFont typeface="Arial" charset="0"/>
              <a:buChar char="•"/>
              <a:defRPr sz="1900" kern="1200">
                <a:solidFill>
                  <a:schemeClr val="tx1"/>
                </a:solidFill>
                <a:latin typeface="+mn-lt"/>
                <a:ea typeface="+mn-ea"/>
                <a:cs typeface="+mn-cs"/>
              </a:defRPr>
            </a:lvl2pPr>
            <a:lvl3pPr marL="625475" indent="-176213" algn="l" rtl="0" eaLnBrk="0" fontAlgn="base" hangingPunct="0">
              <a:spcBef>
                <a:spcPct val="0"/>
              </a:spcBef>
              <a:spcAft>
                <a:spcPct val="0"/>
              </a:spcAft>
              <a:buFont typeface="Arial" charset="0"/>
              <a:buChar char="•"/>
              <a:defRPr sz="1500" kern="1200">
                <a:solidFill>
                  <a:schemeClr val="tx1"/>
                </a:solidFill>
                <a:latin typeface="+mn-lt"/>
                <a:ea typeface="+mn-ea"/>
                <a:cs typeface="+mn-cs"/>
              </a:defRPr>
            </a:lvl3pPr>
            <a:lvl4pPr marL="808038" indent="-182563" algn="l" rtl="0" eaLnBrk="0" fontAlgn="base" hangingPunct="0">
              <a:spcBef>
                <a:spcPct val="0"/>
              </a:spcBef>
              <a:spcAft>
                <a:spcPct val="0"/>
              </a:spcAft>
              <a:buFont typeface="Arial" charset="0"/>
              <a:buChar char="•"/>
              <a:defRPr sz="1500" kern="1200">
                <a:solidFill>
                  <a:schemeClr val="tx1"/>
                </a:solidFill>
                <a:latin typeface="+mn-lt"/>
                <a:ea typeface="+mn-ea"/>
                <a:cs typeface="+mn-cs"/>
              </a:defRPr>
            </a:lvl4pPr>
            <a:lvl5pPr marL="982663" indent="-174625" algn="l" rtl="0" eaLnBrk="0" fontAlgn="base" hangingPunct="0">
              <a:spcBef>
                <a:spcPct val="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de-DE" dirty="0"/>
              <a:t>70 km/h relative </a:t>
            </a:r>
            <a:r>
              <a:rPr lang="de-DE" dirty="0" err="1"/>
              <a:t>speed</a:t>
            </a:r>
            <a:r>
              <a:rPr lang="de-DE" dirty="0"/>
              <a:t> </a:t>
            </a:r>
            <a:r>
              <a:rPr lang="de-DE" dirty="0" err="1"/>
              <a:t>reduction</a:t>
            </a:r>
            <a:r>
              <a:rPr lang="de-DE" dirty="0"/>
              <a:t> </a:t>
            </a:r>
            <a:r>
              <a:rPr lang="de-DE" dirty="0" err="1"/>
              <a:t>already</a:t>
            </a:r>
            <a:r>
              <a:rPr lang="de-DE" dirty="0"/>
              <a:t> </a:t>
            </a:r>
            <a:r>
              <a:rPr lang="de-DE" dirty="0" err="1"/>
              <a:t>required</a:t>
            </a:r>
            <a:r>
              <a:rPr lang="de-DE" dirty="0"/>
              <a:t> </a:t>
            </a:r>
            <a:r>
              <a:rPr lang="de-DE" dirty="0" err="1"/>
              <a:t>for</a:t>
            </a:r>
            <a:r>
              <a:rPr lang="de-DE" dirty="0"/>
              <a:t> </a:t>
            </a:r>
            <a:r>
              <a:rPr lang="de-DE" dirty="0" err="1"/>
              <a:t>moving</a:t>
            </a:r>
            <a:r>
              <a:rPr lang="de-DE" dirty="0"/>
              <a:t> </a:t>
            </a:r>
            <a:r>
              <a:rPr lang="de-DE" dirty="0" err="1"/>
              <a:t>vehicles</a:t>
            </a:r>
            <a:endParaRPr lang="de-DE" dirty="0"/>
          </a:p>
          <a:p>
            <a:pPr marL="342900" indent="-342900">
              <a:buFont typeface="Arial" panose="020B0604020202020204" pitchFamily="34" charset="0"/>
              <a:buChar char="•"/>
            </a:pPr>
            <a:r>
              <a:rPr lang="de-DE" dirty="0" err="1"/>
              <a:t>Now</a:t>
            </a:r>
            <a:r>
              <a:rPr lang="de-DE" dirty="0"/>
              <a:t>: </a:t>
            </a:r>
            <a:r>
              <a:rPr lang="de-DE" dirty="0" err="1"/>
              <a:t>require</a:t>
            </a:r>
            <a:r>
              <a:rPr lang="de-DE" dirty="0"/>
              <a:t> </a:t>
            </a:r>
            <a:r>
              <a:rPr lang="de-DE" dirty="0" err="1"/>
              <a:t>this</a:t>
            </a:r>
            <a:r>
              <a:rPr lang="de-DE" dirty="0"/>
              <a:t> also </a:t>
            </a:r>
            <a:r>
              <a:rPr lang="de-DE" dirty="0" err="1"/>
              <a:t>for</a:t>
            </a:r>
            <a:r>
              <a:rPr lang="de-DE" dirty="0"/>
              <a:t> </a:t>
            </a:r>
            <a:r>
              <a:rPr lang="de-DE" dirty="0" err="1"/>
              <a:t>stationary</a:t>
            </a:r>
            <a:r>
              <a:rPr lang="de-DE" dirty="0"/>
              <a:t> </a:t>
            </a:r>
            <a:r>
              <a:rPr lang="de-DE" dirty="0" err="1"/>
              <a:t>vehicles</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1412776"/>
            <a:ext cx="6408712" cy="749300"/>
          </a:xfrm>
        </p:spPr>
        <p:txBody>
          <a:bodyPr/>
          <a:lstStyle/>
          <a:p>
            <a:r>
              <a:rPr lang="de-DE" dirty="0"/>
              <a:t>Performance </a:t>
            </a:r>
            <a:r>
              <a:rPr lang="de-DE" dirty="0" err="1"/>
              <a:t>Requirements</a:t>
            </a:r>
            <a:r>
              <a:rPr lang="de-DE" dirty="0"/>
              <a:t> </a:t>
            </a:r>
            <a:r>
              <a:rPr lang="mr-IN" dirty="0"/>
              <a:t>–</a:t>
            </a:r>
            <a:r>
              <a:rPr lang="de-DE" dirty="0"/>
              <a:t> </a:t>
            </a:r>
            <a:r>
              <a:rPr lang="de-DE" dirty="0" err="1"/>
              <a:t>Consequences</a:t>
            </a:r>
            <a:endParaRPr lang="de-DE" dirty="0"/>
          </a:p>
        </p:txBody>
      </p:sp>
      <p:sp>
        <p:nvSpPr>
          <p:cNvPr id="3" name="Inhaltsplatzhalter 2"/>
          <p:cNvSpPr>
            <a:spLocks noGrp="1"/>
          </p:cNvSpPr>
          <p:nvPr>
            <p:ph idx="1"/>
          </p:nvPr>
        </p:nvSpPr>
        <p:spPr>
          <a:xfrm>
            <a:off x="863600" y="2636911"/>
            <a:ext cx="7380288" cy="3168577"/>
          </a:xfrm>
        </p:spPr>
        <p:txBody>
          <a:bodyPr/>
          <a:lstStyle/>
          <a:p>
            <a:pPr marL="342900" indent="-342900">
              <a:buFont typeface="Arial"/>
              <a:buChar char="•"/>
            </a:pPr>
            <a:r>
              <a:rPr lang="en-GB" dirty="0"/>
              <a:t>Brake strategy (TTC, Last Point to Steer </a:t>
            </a:r>
            <a:r>
              <a:rPr lang="en-GB" dirty="0" err="1"/>
              <a:t>etc</a:t>
            </a:r>
            <a:r>
              <a:rPr lang="en-GB" dirty="0"/>
              <a:t>) same as for moving vehicles (N</a:t>
            </a:r>
            <a:r>
              <a:rPr lang="en-GB" baseline="-25000" dirty="0"/>
              <a:t>3</a:t>
            </a:r>
            <a:r>
              <a:rPr lang="en-GB" dirty="0"/>
              <a:t>)</a:t>
            </a:r>
          </a:p>
          <a:p>
            <a:pPr marL="342900" indent="-342900">
              <a:buFont typeface="Arial"/>
              <a:buChar char="•"/>
            </a:pPr>
            <a:r>
              <a:rPr lang="en-GB" dirty="0"/>
              <a:t>In that sense, the proposal does not ask for new system designs!</a:t>
            </a:r>
          </a:p>
          <a:p>
            <a:pPr marL="342900" indent="-342900">
              <a:buFont typeface="Arial"/>
              <a:buChar char="•"/>
            </a:pPr>
            <a:r>
              <a:rPr lang="en-GB" dirty="0"/>
              <a:t>Classification of stationary targets as </a:t>
            </a:r>
            <a:r>
              <a:rPr lang="en-GB" i="1" dirty="0"/>
              <a:t>“in vehicle path - relevant for braking“</a:t>
            </a:r>
            <a:r>
              <a:rPr lang="en-GB" dirty="0"/>
              <a:t> might require more advanced sensor technology</a:t>
            </a:r>
          </a:p>
          <a:p>
            <a:pPr marL="792163" lvl="1" indent="-342900">
              <a:buFont typeface="Arial"/>
              <a:buChar char="•"/>
            </a:pPr>
            <a:r>
              <a:rPr lang="en-GB" dirty="0"/>
              <a:t>Fusion with lane detection could be required</a:t>
            </a:r>
          </a:p>
          <a:p>
            <a:pPr marL="792163" lvl="1" indent="-342900">
              <a:buFont typeface="Arial"/>
              <a:buChar char="•"/>
            </a:pPr>
            <a:r>
              <a:rPr lang="en-GB" dirty="0"/>
              <a:t>High resolution RADAR could be required</a:t>
            </a:r>
          </a:p>
          <a:p>
            <a:pPr marL="342900" indent="-342900">
              <a:buFont typeface="Arial"/>
              <a:buChar char="•"/>
            </a:pPr>
            <a:r>
              <a:rPr lang="en-GB" dirty="0"/>
              <a:t>Systems on the market show: this technology has become readily available in recent times</a:t>
            </a:r>
          </a:p>
          <a:p>
            <a:pPr marL="792163" lvl="1" indent="-342900">
              <a:buFont typeface="Arial"/>
              <a:buChar char="•"/>
            </a:pPr>
            <a:endParaRPr lang="en-GB" dirty="0"/>
          </a:p>
        </p:txBody>
      </p:sp>
      <p:sp>
        <p:nvSpPr>
          <p:cNvPr id="4" name="Datumsplatzhalter 3"/>
          <p:cNvSpPr>
            <a:spLocks noGrp="1"/>
          </p:cNvSpPr>
          <p:nvPr>
            <p:ph type="dt" sz="half" idx="10"/>
          </p:nvPr>
        </p:nvSpPr>
        <p:spPr/>
        <p:txBody>
          <a:bodyPr/>
          <a:lstStyle/>
          <a:p>
            <a:pPr>
              <a:defRPr/>
            </a:pPr>
            <a:fld id="{17730AA8-2DD8-4A47-B1E6-7520A54E64F6}" type="datetime4">
              <a:rPr lang="de-DE" smtClean="0"/>
              <a:pPr>
                <a:defRPr/>
              </a:pPr>
              <a:t>27. September 2018</a:t>
            </a:fld>
            <a:endParaRPr lang="de-DE"/>
          </a:p>
        </p:txBody>
      </p:sp>
      <p:sp>
        <p:nvSpPr>
          <p:cNvPr id="5" name="Foliennummernplatzhalter 4"/>
          <p:cNvSpPr>
            <a:spLocks noGrp="1"/>
          </p:cNvSpPr>
          <p:nvPr>
            <p:ph type="sldNum" sz="quarter" idx="11"/>
          </p:nvPr>
        </p:nvSpPr>
        <p:spPr/>
        <p:txBody>
          <a:bodyPr/>
          <a:lstStyle/>
          <a:p>
            <a:pPr>
              <a:defRPr/>
            </a:pPr>
            <a:fld id="{AE6ADBB8-FC1C-48B8-8A95-7DD2C397A580}" type="slidenum">
              <a:rPr lang="de-DE" smtClean="0"/>
              <a:pPr>
                <a:defRPr/>
              </a:pPr>
              <a:t>11</a:t>
            </a:fld>
            <a:endParaRPr lang="de-DE" dirty="0"/>
          </a:p>
        </p:txBody>
      </p:sp>
    </p:spTree>
    <p:extLst>
      <p:ext uri="{BB962C8B-B14F-4D97-AF65-F5344CB8AC3E}">
        <p14:creationId xmlns:p14="http://schemas.microsoft.com/office/powerpoint/2010/main" val="305543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1760" y="764704"/>
            <a:ext cx="8435975" cy="548680"/>
          </a:xfrm>
        </p:spPr>
        <p:txBody>
          <a:bodyPr/>
          <a:lstStyle/>
          <a:p>
            <a:r>
              <a:rPr lang="en-US" dirty="0"/>
              <a:t>State of the Art</a:t>
            </a:r>
          </a:p>
        </p:txBody>
      </p:sp>
      <p:pic>
        <p:nvPicPr>
          <p:cNvPr id="45058" name="Picture 2"/>
          <p:cNvPicPr>
            <a:picLocks noGrp="1" noChangeAspect="1" noChangeArrowheads="1"/>
          </p:cNvPicPr>
          <p:nvPr>
            <p:ph idx="1"/>
          </p:nvPr>
        </p:nvPicPr>
        <p:blipFill rotWithShape="1">
          <a:blip r:embed="rId3" cstate="print"/>
          <a:srcRect t="6444"/>
          <a:stretch/>
        </p:blipFill>
        <p:spPr bwMode="auto">
          <a:xfrm>
            <a:off x="-84990" y="1484784"/>
            <a:ext cx="6673214" cy="4684691"/>
          </a:xfrm>
          <a:prstGeom prst="rect">
            <a:avLst/>
          </a:prstGeom>
          <a:noFill/>
          <a:ln w="9525" cap="flat" cmpd="sng" algn="ctr">
            <a:noFill/>
            <a:prstDash val="solid"/>
            <a:miter lim="800000"/>
            <a:headEnd/>
            <a:tailEnd/>
          </a:ln>
          <a:effectLst/>
        </p:spPr>
      </p:pic>
      <p:pic>
        <p:nvPicPr>
          <p:cNvPr id="5" name="Picture 10" descr="Logo-grün-pete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27584" y="1556792"/>
            <a:ext cx="838200" cy="381000"/>
          </a:xfrm>
          <a:prstGeom prst="rect">
            <a:avLst/>
          </a:prstGeom>
          <a:noFill/>
          <a:ln w="9525">
            <a:noFill/>
            <a:miter lim="800000"/>
            <a:headEnd/>
            <a:tailEnd/>
          </a:ln>
        </p:spPr>
      </p:pic>
      <p:sp>
        <p:nvSpPr>
          <p:cNvPr id="8" name="Inhaltsplatzhalter 2"/>
          <p:cNvSpPr txBox="1">
            <a:spLocks/>
          </p:cNvSpPr>
          <p:nvPr/>
        </p:nvSpPr>
        <p:spPr bwMode="gray">
          <a:xfrm>
            <a:off x="6300192" y="1196752"/>
            <a:ext cx="2664296" cy="352861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itchFamily="34" charset="0"/>
              <a:buNone/>
              <a:defRPr sz="1900" kern="1200">
                <a:solidFill>
                  <a:schemeClr val="tx1"/>
                </a:solidFill>
                <a:latin typeface="+mn-lt"/>
                <a:ea typeface="+mn-ea"/>
                <a:cs typeface="+mn-cs"/>
              </a:defRPr>
            </a:lvl1pPr>
            <a:lvl2pPr marL="449263" indent="-266700" algn="l" defTabSz="914400" rtl="0" eaLnBrk="1" latinLnBrk="0" hangingPunct="1">
              <a:lnSpc>
                <a:spcPct val="100000"/>
              </a:lnSpc>
              <a:spcBef>
                <a:spcPts val="0"/>
              </a:spcBef>
              <a:buFont typeface="Arial" pitchFamily="34" charset="0"/>
              <a:buChar char="•"/>
              <a:defRPr sz="1900" kern="1200">
                <a:solidFill>
                  <a:schemeClr val="tx1"/>
                </a:solidFill>
                <a:latin typeface="+mn-lt"/>
                <a:ea typeface="+mn-ea"/>
                <a:cs typeface="+mn-cs"/>
              </a:defRPr>
            </a:lvl2pPr>
            <a:lvl3pPr marL="625475" indent="-176213" algn="l" defTabSz="914400" rtl="0" eaLnBrk="1" latinLnBrk="0" hangingPunct="1">
              <a:lnSpc>
                <a:spcPct val="100000"/>
              </a:lnSpc>
              <a:spcBef>
                <a:spcPts val="0"/>
              </a:spcBef>
              <a:buFont typeface="Arial" pitchFamily="34" charset="0"/>
              <a:buChar char="•"/>
              <a:defRPr sz="1500" kern="1200">
                <a:solidFill>
                  <a:schemeClr val="tx1"/>
                </a:solidFill>
                <a:latin typeface="+mn-lt"/>
                <a:ea typeface="+mn-ea"/>
                <a:cs typeface="+mn-cs"/>
              </a:defRPr>
            </a:lvl3pPr>
            <a:lvl4pPr marL="808038" indent="-182563" algn="l" defTabSz="914400" rtl="0" eaLnBrk="1" latinLnBrk="0" hangingPunct="1">
              <a:lnSpc>
                <a:spcPct val="100000"/>
              </a:lnSpc>
              <a:spcBef>
                <a:spcPts val="0"/>
              </a:spcBef>
              <a:buFont typeface="Arial" pitchFamily="34" charset="0"/>
              <a:buChar char="•"/>
              <a:defRPr sz="1500" kern="1200">
                <a:solidFill>
                  <a:schemeClr val="tx1"/>
                </a:solidFill>
                <a:latin typeface="+mn-lt"/>
                <a:ea typeface="+mn-ea"/>
                <a:cs typeface="+mn-cs"/>
              </a:defRPr>
            </a:lvl4pPr>
            <a:lvl5pPr marL="982663" indent="-174625" algn="l" defTabSz="914400" rtl="0" eaLnBrk="1" latinLnBrk="0" hangingPunct="1">
              <a:lnSpc>
                <a:spcPct val="100000"/>
              </a:lnSpc>
              <a:spcBef>
                <a:spcPts val="0"/>
              </a:spcBef>
              <a:buFont typeface="Arial" pitchFamily="34"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sng" dirty="0"/>
              <a:t>Other Data:</a:t>
            </a:r>
          </a:p>
          <a:p>
            <a:pPr marL="342900" indent="-342900">
              <a:buFont typeface="Arial" panose="020B0604020202020204" pitchFamily="34" charset="0"/>
              <a:buChar char="•"/>
            </a:pPr>
            <a:r>
              <a:rPr lang="en-US" b="1" dirty="0"/>
              <a:t>ADAC (2017)</a:t>
            </a:r>
          </a:p>
          <a:p>
            <a:pPr marL="342900" indent="-342900">
              <a:buFont typeface="Arial" panose="020B0604020202020204" pitchFamily="34" charset="0"/>
              <a:buChar char="•"/>
            </a:pPr>
            <a:r>
              <a:rPr lang="en-US" dirty="0"/>
              <a:t>3 trucks from </a:t>
            </a:r>
            <a:r>
              <a:rPr lang="en-US" u="sng" dirty="0"/>
              <a:t>independent</a:t>
            </a:r>
            <a:r>
              <a:rPr lang="en-US" dirty="0"/>
              <a:t> companies</a:t>
            </a:r>
          </a:p>
          <a:p>
            <a:pPr marL="342900" indent="-342900">
              <a:buFont typeface="Arial" panose="020B0604020202020204" pitchFamily="34" charset="0"/>
              <a:buChar char="•"/>
            </a:pPr>
            <a:r>
              <a:rPr lang="en-US" dirty="0"/>
              <a:t>Trucks fully loaded</a:t>
            </a:r>
          </a:p>
          <a:p>
            <a:pPr marL="342900" indent="-342900">
              <a:buFont typeface="Arial" panose="020B0604020202020204" pitchFamily="34" charset="0"/>
              <a:buChar char="•"/>
            </a:pPr>
            <a:r>
              <a:rPr lang="en-US" dirty="0"/>
              <a:t>Speed reduction: </a:t>
            </a:r>
            <a:br>
              <a:rPr lang="en-US" dirty="0"/>
            </a:br>
            <a:r>
              <a:rPr lang="en-US" dirty="0"/>
              <a:t>≥ 70 km/h on stationary target</a:t>
            </a:r>
          </a:p>
          <a:p>
            <a:pPr marL="342900" indent="-342900">
              <a:buFont typeface="Arial" panose="020B0604020202020204" pitchFamily="34" charset="0"/>
              <a:buChar char="•"/>
            </a:pPr>
            <a:r>
              <a:rPr lang="en-US" dirty="0"/>
              <a:t>3 of 5 truck corporations with &gt; 50% market share in Western Europe</a:t>
            </a:r>
          </a:p>
        </p:txBody>
      </p:sp>
      <p:sp>
        <p:nvSpPr>
          <p:cNvPr id="9" name="Inhaltsplatzhalter 2"/>
          <p:cNvSpPr txBox="1">
            <a:spLocks/>
          </p:cNvSpPr>
          <p:nvPr/>
        </p:nvSpPr>
        <p:spPr bwMode="gray">
          <a:xfrm>
            <a:off x="3275856" y="1556792"/>
            <a:ext cx="2664296" cy="352861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itchFamily="34" charset="0"/>
              <a:buNone/>
              <a:defRPr sz="1900" kern="1200">
                <a:solidFill>
                  <a:schemeClr val="tx1"/>
                </a:solidFill>
                <a:latin typeface="+mn-lt"/>
                <a:ea typeface="+mn-ea"/>
                <a:cs typeface="+mn-cs"/>
              </a:defRPr>
            </a:lvl1pPr>
            <a:lvl2pPr marL="449263" indent="-266700" algn="l" defTabSz="914400" rtl="0" eaLnBrk="1" latinLnBrk="0" hangingPunct="1">
              <a:lnSpc>
                <a:spcPct val="100000"/>
              </a:lnSpc>
              <a:spcBef>
                <a:spcPts val="0"/>
              </a:spcBef>
              <a:buFont typeface="Arial" pitchFamily="34" charset="0"/>
              <a:buChar char="•"/>
              <a:defRPr sz="1900" kern="1200">
                <a:solidFill>
                  <a:schemeClr val="tx1"/>
                </a:solidFill>
                <a:latin typeface="+mn-lt"/>
                <a:ea typeface="+mn-ea"/>
                <a:cs typeface="+mn-cs"/>
              </a:defRPr>
            </a:lvl2pPr>
            <a:lvl3pPr marL="625475" indent="-176213" algn="l" defTabSz="914400" rtl="0" eaLnBrk="1" latinLnBrk="0" hangingPunct="1">
              <a:lnSpc>
                <a:spcPct val="100000"/>
              </a:lnSpc>
              <a:spcBef>
                <a:spcPts val="0"/>
              </a:spcBef>
              <a:buFont typeface="Arial" pitchFamily="34" charset="0"/>
              <a:buChar char="•"/>
              <a:defRPr sz="1500" kern="1200">
                <a:solidFill>
                  <a:schemeClr val="tx1"/>
                </a:solidFill>
                <a:latin typeface="+mn-lt"/>
                <a:ea typeface="+mn-ea"/>
                <a:cs typeface="+mn-cs"/>
              </a:defRPr>
            </a:lvl3pPr>
            <a:lvl4pPr marL="808038" indent="-182563" algn="l" defTabSz="914400" rtl="0" eaLnBrk="1" latinLnBrk="0" hangingPunct="1">
              <a:lnSpc>
                <a:spcPct val="100000"/>
              </a:lnSpc>
              <a:spcBef>
                <a:spcPts val="0"/>
              </a:spcBef>
              <a:buFont typeface="Arial" pitchFamily="34" charset="0"/>
              <a:buChar char="•"/>
              <a:defRPr sz="1500" kern="1200">
                <a:solidFill>
                  <a:schemeClr val="tx1"/>
                </a:solidFill>
                <a:latin typeface="+mn-lt"/>
                <a:ea typeface="+mn-ea"/>
                <a:cs typeface="+mn-cs"/>
              </a:defRPr>
            </a:lvl4pPr>
            <a:lvl5pPr marL="982663" indent="-174625" algn="l" defTabSz="914400" rtl="0" eaLnBrk="1" latinLnBrk="0" hangingPunct="1">
              <a:lnSpc>
                <a:spcPct val="100000"/>
              </a:lnSpc>
              <a:spcBef>
                <a:spcPts val="0"/>
              </a:spcBef>
              <a:buFont typeface="Arial" pitchFamily="34"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System: Single RADAR</a:t>
            </a:r>
          </a:p>
          <a:p>
            <a:r>
              <a:rPr lang="en-US" sz="1600" dirty="0"/>
              <a:t>Avoidance up to 80 km/h</a:t>
            </a:r>
          </a:p>
        </p:txBody>
      </p:sp>
      <p:sp>
        <p:nvSpPr>
          <p:cNvPr id="7" name="Datumsplatzhalter 3"/>
          <p:cNvSpPr>
            <a:spLocks noGrp="1"/>
          </p:cNvSpPr>
          <p:nvPr>
            <p:ph type="dt" sz="half" idx="10"/>
          </p:nvPr>
        </p:nvSpPr>
        <p:spPr>
          <a:xfrm>
            <a:off x="863600" y="6309320"/>
            <a:ext cx="7380288" cy="222250"/>
          </a:xfrm>
        </p:spPr>
        <p:txBody>
          <a:bodyPr/>
          <a:lstStyle/>
          <a:p>
            <a:pPr>
              <a:defRPr/>
            </a:pPr>
            <a:fld id="{17730AA8-2DD8-4A47-B1E6-7520A54E64F6}" type="datetime4">
              <a:rPr lang="de-DE" smtClean="0"/>
              <a:pPr>
                <a:defRPr/>
              </a:pPr>
              <a:t>27. September 2018</a:t>
            </a:fld>
            <a:endParaRPr lang="de-DE"/>
          </a:p>
        </p:txBody>
      </p:sp>
      <p:sp>
        <p:nvSpPr>
          <p:cNvPr id="10" name="Foliennummernplatzhalter 4"/>
          <p:cNvSpPr>
            <a:spLocks noGrp="1"/>
          </p:cNvSpPr>
          <p:nvPr>
            <p:ph type="sldNum" sz="quarter" idx="11"/>
          </p:nvPr>
        </p:nvSpPr>
        <p:spPr>
          <a:xfrm>
            <a:off x="398463" y="6309320"/>
            <a:ext cx="393700" cy="222250"/>
          </a:xfrm>
        </p:spPr>
        <p:txBody>
          <a:bodyPr/>
          <a:lstStyle/>
          <a:p>
            <a:pPr>
              <a:defRPr/>
            </a:pPr>
            <a:fld id="{AE6ADBB8-FC1C-48B8-8A95-7DD2C397A580}" type="slidenum">
              <a:rPr lang="de-DE" smtClean="0"/>
              <a:pPr>
                <a:defRPr/>
              </a:pPr>
              <a:t>12</a:t>
            </a:fld>
            <a:endParaRPr lang="de-DE" dirty="0"/>
          </a:p>
        </p:txBody>
      </p:sp>
    </p:spTree>
    <p:extLst>
      <p:ext uri="{BB962C8B-B14F-4D97-AF65-F5344CB8AC3E}">
        <p14:creationId xmlns:p14="http://schemas.microsoft.com/office/powerpoint/2010/main" val="411405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2339975" y="549275"/>
            <a:ext cx="6408738" cy="749300"/>
          </a:xfrm>
        </p:spPr>
        <p:txBody>
          <a:bodyPr/>
          <a:lstStyle/>
          <a:p>
            <a:pPr eaLnBrk="1" hangingPunct="1"/>
            <a:r>
              <a:rPr lang="de-DE" altLang="de-DE" dirty="0" err="1"/>
              <a:t>Proposed</a:t>
            </a:r>
            <a:r>
              <a:rPr lang="de-DE" altLang="de-DE" dirty="0"/>
              <a:t> Speed </a:t>
            </a:r>
            <a:r>
              <a:rPr lang="de-DE" altLang="de-DE" dirty="0" err="1"/>
              <a:t>Reduction</a:t>
            </a:r>
            <a:r>
              <a:rPr lang="de-DE" altLang="de-DE" dirty="0"/>
              <a:t> </a:t>
            </a:r>
            <a:r>
              <a:rPr lang="de-DE" altLang="de-DE" dirty="0" err="1"/>
              <a:t>Requirements</a:t>
            </a:r>
            <a:endParaRPr lang="de-DE" altLang="de-DE" dirty="0"/>
          </a:p>
        </p:txBody>
      </p:sp>
      <p:sp>
        <p:nvSpPr>
          <p:cNvPr id="4" name="Datumsplatzhalter 3"/>
          <p:cNvSpPr>
            <a:spLocks noGrp="1"/>
          </p:cNvSpPr>
          <p:nvPr>
            <p:ph type="dt" sz="quarter" idx="10"/>
          </p:nvPr>
        </p:nvSpPr>
        <p:spPr/>
        <p:txBody>
          <a:bodyPr/>
          <a:lstStyle/>
          <a:p>
            <a:pPr>
              <a:defRPr/>
            </a:pPr>
            <a:fld id="{9D1D5BDA-307A-43B5-BC57-83C559E2624D}" type="datetime4">
              <a:rPr lang="de-DE" smtClean="0"/>
              <a:pPr>
                <a:defRPr/>
              </a:pPr>
              <a:t>27. September 2018</a:t>
            </a:fld>
            <a:endParaRPr lang="de-DE"/>
          </a:p>
        </p:txBody>
      </p:sp>
      <p:sp>
        <p:nvSpPr>
          <p:cNvPr id="5" name="Foliennummernplatzhalter 4"/>
          <p:cNvSpPr>
            <a:spLocks noGrp="1"/>
          </p:cNvSpPr>
          <p:nvPr>
            <p:ph type="sldNum" sz="quarter" idx="11"/>
          </p:nvPr>
        </p:nvSpPr>
        <p:spPr/>
        <p:txBody>
          <a:bodyPr/>
          <a:lstStyle/>
          <a:p>
            <a:pPr>
              <a:defRPr/>
            </a:pPr>
            <a:fld id="{1930F6B7-7FEE-4BF7-8D69-10E564955C51}" type="slidenum">
              <a:rPr lang="de-DE" smtClean="0"/>
              <a:pPr>
                <a:defRPr/>
              </a:pPr>
              <a:t>13</a:t>
            </a:fld>
            <a:endParaRPr lang="de-DE"/>
          </a:p>
        </p:txBody>
      </p:sp>
      <p:pic>
        <p:nvPicPr>
          <p:cNvPr id="92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82" y="1490663"/>
            <a:ext cx="5605462"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471" y="3850729"/>
            <a:ext cx="401002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2060848"/>
            <a:ext cx="26479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rot="19559313">
            <a:off x="488502" y="2611043"/>
            <a:ext cx="2696572" cy="384721"/>
          </a:xfrm>
          <a:prstGeom prst="rect">
            <a:avLst/>
          </a:prstGeom>
          <a:noFill/>
        </p:spPr>
        <p:txBody>
          <a:bodyPr wrap="none" rtlCol="0">
            <a:spAutoFit/>
          </a:bodyPr>
          <a:lstStyle/>
          <a:p>
            <a:r>
              <a:rPr lang="de-DE" sz="1900" dirty="0">
                <a:solidFill>
                  <a:srgbClr val="C00000"/>
                </a:solidFill>
              </a:rPr>
              <a:t>Speed </a:t>
            </a:r>
            <a:r>
              <a:rPr lang="de-DE" sz="1900" dirty="0" err="1">
                <a:solidFill>
                  <a:srgbClr val="C00000"/>
                </a:solidFill>
              </a:rPr>
              <a:t>reduction</a:t>
            </a:r>
            <a:r>
              <a:rPr lang="de-DE" sz="1900" dirty="0">
                <a:solidFill>
                  <a:srgbClr val="C00000"/>
                </a:solidFill>
              </a:rPr>
              <a:t> [km/h]</a:t>
            </a:r>
          </a:p>
        </p:txBody>
      </p:sp>
      <p:sp>
        <p:nvSpPr>
          <p:cNvPr id="12" name="Textfeld 11"/>
          <p:cNvSpPr txBox="1"/>
          <p:nvPr/>
        </p:nvSpPr>
        <p:spPr>
          <a:xfrm rot="19003389">
            <a:off x="2795746" y="2609103"/>
            <a:ext cx="2382383" cy="384721"/>
          </a:xfrm>
          <a:prstGeom prst="rect">
            <a:avLst/>
          </a:prstGeom>
          <a:noFill/>
        </p:spPr>
        <p:txBody>
          <a:bodyPr wrap="none" rtlCol="0">
            <a:spAutoFit/>
          </a:bodyPr>
          <a:lstStyle/>
          <a:p>
            <a:r>
              <a:rPr lang="de-DE" sz="1900" dirty="0">
                <a:solidFill>
                  <a:srgbClr val="0070C0"/>
                </a:solidFill>
              </a:rPr>
              <a:t>Impact </a:t>
            </a:r>
            <a:r>
              <a:rPr lang="de-DE" sz="1900" dirty="0" err="1">
                <a:solidFill>
                  <a:srgbClr val="0070C0"/>
                </a:solidFill>
              </a:rPr>
              <a:t>speed</a:t>
            </a:r>
            <a:r>
              <a:rPr lang="de-DE" sz="1900" dirty="0">
                <a:solidFill>
                  <a:srgbClr val="0070C0"/>
                </a:solidFill>
              </a:rPr>
              <a:t> [km/h]</a:t>
            </a:r>
          </a:p>
        </p:txBody>
      </p:sp>
      <p:sp>
        <p:nvSpPr>
          <p:cNvPr id="8" name="Textfeld 7"/>
          <p:cNvSpPr txBox="1"/>
          <p:nvPr/>
        </p:nvSpPr>
        <p:spPr>
          <a:xfrm>
            <a:off x="611560" y="5488196"/>
            <a:ext cx="3678780" cy="677108"/>
          </a:xfrm>
          <a:prstGeom prst="rect">
            <a:avLst/>
          </a:prstGeom>
          <a:noFill/>
        </p:spPr>
        <p:txBody>
          <a:bodyPr wrap="none" rtlCol="0">
            <a:spAutoFit/>
          </a:bodyPr>
          <a:lstStyle/>
          <a:p>
            <a:r>
              <a:rPr lang="de-DE" sz="1900" dirty="0">
                <a:solidFill>
                  <a:schemeClr val="bg1">
                    <a:lumMod val="50000"/>
                  </a:schemeClr>
                </a:solidFill>
              </a:rPr>
              <a:t>(Derivation </a:t>
            </a:r>
            <a:r>
              <a:rPr lang="de-DE" sz="1900" dirty="0" err="1">
                <a:solidFill>
                  <a:schemeClr val="bg1">
                    <a:lumMod val="50000"/>
                  </a:schemeClr>
                </a:solidFill>
              </a:rPr>
              <a:t>of</a:t>
            </a:r>
            <a:r>
              <a:rPr lang="de-DE" sz="1900" dirty="0">
                <a:solidFill>
                  <a:schemeClr val="bg1">
                    <a:lumMod val="50000"/>
                  </a:schemeClr>
                </a:solidFill>
              </a:rPr>
              <a:t> </a:t>
            </a:r>
            <a:r>
              <a:rPr lang="de-DE" sz="1900" dirty="0" err="1">
                <a:solidFill>
                  <a:schemeClr val="bg1">
                    <a:lumMod val="50000"/>
                  </a:schemeClr>
                </a:solidFill>
              </a:rPr>
              <a:t>curves</a:t>
            </a:r>
            <a:r>
              <a:rPr lang="de-DE" sz="1900" dirty="0">
                <a:solidFill>
                  <a:schemeClr val="bg1">
                    <a:lumMod val="50000"/>
                  </a:schemeClr>
                </a:solidFill>
              </a:rPr>
              <a:t>: </a:t>
            </a:r>
            <a:r>
              <a:rPr lang="de-DE" sz="1900" dirty="0" err="1">
                <a:solidFill>
                  <a:schemeClr val="bg1">
                    <a:lumMod val="50000"/>
                  </a:schemeClr>
                </a:solidFill>
              </a:rPr>
              <a:t>see</a:t>
            </a:r>
            <a:r>
              <a:rPr lang="de-DE" sz="1900" dirty="0">
                <a:solidFill>
                  <a:schemeClr val="bg1">
                    <a:lumMod val="50000"/>
                  </a:schemeClr>
                </a:solidFill>
              </a:rPr>
              <a:t> </a:t>
            </a:r>
            <a:r>
              <a:rPr lang="de-DE" sz="1900" dirty="0" err="1">
                <a:solidFill>
                  <a:schemeClr val="bg1">
                    <a:lumMod val="50000"/>
                  </a:schemeClr>
                </a:solidFill>
              </a:rPr>
              <a:t>annex</a:t>
            </a:r>
            <a:r>
              <a:rPr lang="de-DE" sz="1900" dirty="0">
                <a:solidFill>
                  <a:schemeClr val="bg1">
                    <a:lumMod val="50000"/>
                  </a:schemeClr>
                </a:solidFill>
              </a:rPr>
              <a:t> </a:t>
            </a:r>
            <a:br>
              <a:rPr lang="de-DE" sz="1900" dirty="0">
                <a:solidFill>
                  <a:schemeClr val="bg1">
                    <a:lumMod val="50000"/>
                  </a:schemeClr>
                </a:solidFill>
              </a:rPr>
            </a:br>
            <a:r>
              <a:rPr lang="de-DE" sz="1900" dirty="0" err="1">
                <a:solidFill>
                  <a:schemeClr val="bg1">
                    <a:lumMod val="50000"/>
                  </a:schemeClr>
                </a:solidFill>
              </a:rPr>
              <a:t>to</a:t>
            </a:r>
            <a:r>
              <a:rPr lang="de-DE" sz="1900" dirty="0">
                <a:solidFill>
                  <a:schemeClr val="bg1">
                    <a:lumMod val="50000"/>
                  </a:schemeClr>
                </a:solidFill>
              </a:rPr>
              <a:t> </a:t>
            </a:r>
            <a:r>
              <a:rPr lang="de-DE" sz="1900" dirty="0" err="1">
                <a:solidFill>
                  <a:schemeClr val="bg1">
                    <a:lumMod val="50000"/>
                  </a:schemeClr>
                </a:solidFill>
              </a:rPr>
              <a:t>this</a:t>
            </a:r>
            <a:r>
              <a:rPr lang="de-DE" sz="1900" dirty="0">
                <a:solidFill>
                  <a:schemeClr val="bg1">
                    <a:lumMod val="50000"/>
                  </a:schemeClr>
                </a:solidFill>
              </a:rPr>
              <a:t> </a:t>
            </a:r>
            <a:r>
              <a:rPr lang="de-DE" sz="1900" dirty="0" err="1">
                <a:solidFill>
                  <a:schemeClr val="bg1">
                    <a:lumMod val="50000"/>
                  </a:schemeClr>
                </a:solidFill>
              </a:rPr>
              <a:t>presentation</a:t>
            </a:r>
            <a:r>
              <a:rPr lang="de-DE" sz="1900" dirty="0">
                <a:solidFill>
                  <a:schemeClr val="bg1">
                    <a:lumMod val="50000"/>
                  </a:schemeClr>
                </a:solidFill>
              </a:rPr>
              <a:t>)</a:t>
            </a:r>
          </a:p>
        </p:txBody>
      </p:sp>
      <p:sp>
        <p:nvSpPr>
          <p:cNvPr id="13" name="Textfeld 12"/>
          <p:cNvSpPr txBox="1"/>
          <p:nvPr/>
        </p:nvSpPr>
        <p:spPr>
          <a:xfrm>
            <a:off x="1501027" y="4412431"/>
            <a:ext cx="2134869" cy="384721"/>
          </a:xfrm>
          <a:prstGeom prst="rect">
            <a:avLst/>
          </a:prstGeom>
          <a:noFill/>
        </p:spPr>
        <p:txBody>
          <a:bodyPr wrap="none" rtlCol="0">
            <a:spAutoFit/>
          </a:bodyPr>
          <a:lstStyle/>
          <a:p>
            <a:r>
              <a:rPr lang="de-DE" sz="1900" dirty="0"/>
              <a:t>Test Speed [km/h]</a:t>
            </a:r>
          </a:p>
        </p:txBody>
      </p:sp>
      <p:sp>
        <p:nvSpPr>
          <p:cNvPr id="14" name="Textfeld 13"/>
          <p:cNvSpPr txBox="1"/>
          <p:nvPr/>
        </p:nvSpPr>
        <p:spPr>
          <a:xfrm>
            <a:off x="6444208" y="1628800"/>
            <a:ext cx="2440961" cy="384721"/>
          </a:xfrm>
          <a:prstGeom prst="rect">
            <a:avLst/>
          </a:prstGeom>
          <a:noFill/>
        </p:spPr>
        <p:txBody>
          <a:bodyPr wrap="none" rtlCol="0">
            <a:spAutoFit/>
          </a:bodyPr>
          <a:lstStyle/>
          <a:p>
            <a:r>
              <a:rPr lang="de-DE" sz="1900" u="sng" dirty="0"/>
              <a:t>Valid </a:t>
            </a:r>
            <a:r>
              <a:rPr lang="de-DE" sz="1900" u="sng" dirty="0" err="1"/>
              <a:t>for</a:t>
            </a:r>
            <a:r>
              <a:rPr lang="de-DE" sz="1900" u="sng" dirty="0"/>
              <a:t> </a:t>
            </a:r>
            <a:r>
              <a:rPr lang="de-DE" sz="1900" u="sng" dirty="0" err="1"/>
              <a:t>parameters</a:t>
            </a:r>
            <a:r>
              <a:rPr lang="de-DE" sz="1900" u="sng" dirty="0"/>
              <a:t>:</a:t>
            </a:r>
          </a:p>
        </p:txBody>
      </p:sp>
      <p:sp>
        <p:nvSpPr>
          <p:cNvPr id="15" name="Textfeld 14"/>
          <p:cNvSpPr txBox="1"/>
          <p:nvPr/>
        </p:nvSpPr>
        <p:spPr>
          <a:xfrm>
            <a:off x="5364088" y="3356992"/>
            <a:ext cx="3787046" cy="384721"/>
          </a:xfrm>
          <a:prstGeom prst="rect">
            <a:avLst/>
          </a:prstGeom>
          <a:noFill/>
        </p:spPr>
        <p:txBody>
          <a:bodyPr wrap="none" rtlCol="0">
            <a:spAutoFit/>
          </a:bodyPr>
          <a:lstStyle/>
          <a:p>
            <a:r>
              <a:rPr lang="de-DE" sz="1900" u="sng" dirty="0" err="1"/>
              <a:t>Example</a:t>
            </a:r>
            <a:r>
              <a:rPr lang="de-DE" sz="1900" u="sng" dirty="0"/>
              <a:t>: </a:t>
            </a:r>
            <a:r>
              <a:rPr lang="de-DE" sz="1900" u="sng" dirty="0" err="1"/>
              <a:t>Required</a:t>
            </a:r>
            <a:r>
              <a:rPr lang="de-DE" sz="1900" u="sng" dirty="0"/>
              <a:t> Performance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Identification</a:t>
            </a:r>
            <a:r>
              <a:rPr lang="de-DE" dirty="0"/>
              <a:t> </a:t>
            </a:r>
            <a:r>
              <a:rPr lang="de-DE" dirty="0" err="1"/>
              <a:t>of</a:t>
            </a:r>
            <a:r>
              <a:rPr lang="de-DE" dirty="0"/>
              <a:t> Parameters </a:t>
            </a:r>
            <a:r>
              <a:rPr lang="de-DE" dirty="0" err="1"/>
              <a:t>for</a:t>
            </a:r>
            <a:r>
              <a:rPr lang="de-DE" dirty="0"/>
              <a:t> </a:t>
            </a:r>
            <a:r>
              <a:rPr lang="de-DE" dirty="0" err="1"/>
              <a:t>Mitigation</a:t>
            </a:r>
            <a:r>
              <a:rPr lang="de-DE" dirty="0"/>
              <a:t> </a:t>
            </a:r>
            <a:r>
              <a:rPr lang="de-DE" dirty="0" err="1"/>
              <a:t>Req‘s</a:t>
            </a:r>
            <a:r>
              <a:rPr lang="de-DE" dirty="0"/>
              <a:t/>
            </a:r>
            <a:br>
              <a:rPr lang="de-DE" dirty="0"/>
            </a:br>
            <a:r>
              <a:rPr lang="de-DE" dirty="0" err="1"/>
              <a:t>possible</a:t>
            </a:r>
            <a:r>
              <a:rPr lang="de-DE" dirty="0"/>
              <a:t> </a:t>
            </a:r>
            <a:r>
              <a:rPr lang="de-DE" dirty="0" err="1"/>
              <a:t>from</a:t>
            </a:r>
            <a:r>
              <a:rPr lang="de-DE" dirty="0"/>
              <a:t> </a:t>
            </a:r>
            <a:r>
              <a:rPr lang="de-DE" dirty="0" err="1"/>
              <a:t>measurements</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3383880" y="1556792"/>
                <a:ext cx="4788520" cy="720079"/>
              </a:xfrm>
            </p:spPr>
            <p:txBody>
              <a:bodyPr/>
              <a:lstStyle/>
              <a:p>
                <a14:m>
                  <m:oMath xmlns:m="http://schemas.openxmlformats.org/officeDocument/2006/math">
                    <m:sSub>
                      <m:sSubPr>
                        <m:ctrlPr>
                          <a:rPr lang="de-DE" sz="1400" b="1" i="1">
                            <a:latin typeface="Cambria Math"/>
                          </a:rPr>
                        </m:ctrlPr>
                      </m:sSubPr>
                      <m:e>
                        <m:r>
                          <a:rPr lang="en-GB" sz="1400" b="1" i="1">
                            <a:latin typeface="Cambria Math"/>
                          </a:rPr>
                          <m:t>𝒗</m:t>
                        </m:r>
                      </m:e>
                      <m:sub>
                        <m:r>
                          <a:rPr lang="en-GB" sz="1400" b="1" i="1">
                            <a:latin typeface="Cambria Math"/>
                          </a:rPr>
                          <m:t>𝐢𝐦𝐩𝐚𝐜𝐭</m:t>
                        </m:r>
                        <m:r>
                          <a:rPr lang="en-GB" sz="1400" b="1">
                            <a:latin typeface="Cambria Math"/>
                          </a:rPr>
                          <m:t>,</m:t>
                        </m:r>
                        <m:r>
                          <a:rPr lang="en-GB" sz="1400" b="1" i="1">
                            <a:latin typeface="Cambria Math"/>
                          </a:rPr>
                          <m:t>𝐫𝐞𝐥</m:t>
                        </m:r>
                      </m:sub>
                    </m:sSub>
                    <m:r>
                      <a:rPr lang="en-GB" sz="1400" b="1" i="1">
                        <a:latin typeface="Cambria Math"/>
                      </a:rPr>
                      <m:t>=</m:t>
                    </m:r>
                    <m:rad>
                      <m:radPr>
                        <m:degHide m:val="on"/>
                        <m:ctrlPr>
                          <a:rPr lang="de-DE" sz="1400" b="1" i="1">
                            <a:latin typeface="Cambria Math"/>
                          </a:rPr>
                        </m:ctrlPr>
                      </m:radPr>
                      <m:deg/>
                      <m:e>
                        <m:sSubSup>
                          <m:sSubSupPr>
                            <m:ctrlPr>
                              <a:rPr lang="de-DE" sz="1400" b="1" i="1">
                                <a:latin typeface="Cambria Math"/>
                              </a:rPr>
                            </m:ctrlPr>
                          </m:sSubSupPr>
                          <m:e>
                            <m:r>
                              <a:rPr lang="en-GB" sz="1400" b="1" i="1">
                                <a:latin typeface="Cambria Math"/>
                              </a:rPr>
                              <m:t>𝒗</m:t>
                            </m:r>
                          </m:e>
                          <m:sub>
                            <m:r>
                              <a:rPr lang="en-GB" sz="1400" b="1" i="1">
                                <a:latin typeface="Cambria Math"/>
                              </a:rPr>
                              <m:t>𝟎</m:t>
                            </m:r>
                            <m:r>
                              <a:rPr lang="en-GB" sz="1400" b="1">
                                <a:latin typeface="Cambria Math"/>
                              </a:rPr>
                              <m:t>,</m:t>
                            </m:r>
                            <m:r>
                              <a:rPr lang="en-GB" sz="1400" b="1" i="1">
                                <a:latin typeface="Cambria Math"/>
                              </a:rPr>
                              <m:t>𝐫𝐞𝐥</m:t>
                            </m:r>
                          </m:sub>
                          <m:sup>
                            <m:r>
                              <a:rPr lang="en-GB" sz="1400" b="1" i="1">
                                <a:latin typeface="Cambria Math"/>
                              </a:rPr>
                              <m:t>𝟐</m:t>
                            </m:r>
                          </m:sup>
                        </m:sSubSup>
                        <m:r>
                          <a:rPr lang="en-GB" sz="1400" b="1" i="1">
                            <a:latin typeface="Cambria Math"/>
                          </a:rPr>
                          <m:t>−</m:t>
                        </m:r>
                        <m:r>
                          <a:rPr lang="en-GB" sz="1400" b="1" i="1">
                            <a:latin typeface="Cambria Math"/>
                          </a:rPr>
                          <m:t>𝟐</m:t>
                        </m:r>
                        <m:d>
                          <m:dPr>
                            <m:ctrlPr>
                              <a:rPr lang="de-DE" sz="1400" b="1" i="1">
                                <a:latin typeface="Cambria Math"/>
                              </a:rPr>
                            </m:ctrlPr>
                          </m:dPr>
                          <m:e>
                            <m:sSub>
                              <m:sSubPr>
                                <m:ctrlPr>
                                  <a:rPr lang="de-DE" sz="1400" b="1" i="1">
                                    <a:latin typeface="Cambria Math"/>
                                  </a:rPr>
                                </m:ctrlPr>
                              </m:sSubPr>
                              <m:e>
                                <m:r>
                                  <a:rPr lang="en-GB" sz="1400" b="1" i="1">
                                    <a:latin typeface="Cambria Math"/>
                                  </a:rPr>
                                  <m:t>𝒕</m:t>
                                </m:r>
                              </m:e>
                              <m:sub>
                                <m:r>
                                  <a:rPr lang="en-GB" sz="1400" b="1" i="1">
                                    <a:latin typeface="Cambria Math"/>
                                  </a:rPr>
                                  <m:t>𝐭𝐜</m:t>
                                </m:r>
                                <m:r>
                                  <a:rPr lang="en-GB" sz="1400" b="1">
                                    <a:latin typeface="Cambria Math"/>
                                  </a:rPr>
                                  <m:t>,</m:t>
                                </m:r>
                                <m:r>
                                  <a:rPr lang="en-GB" sz="1400" b="1" i="1">
                                    <a:latin typeface="Cambria Math"/>
                                  </a:rPr>
                                  <m:t>𝐁𝐫𝐚𝐤𝐞</m:t>
                                </m:r>
                              </m:sub>
                            </m:sSub>
                            <m:r>
                              <a:rPr lang="en-GB" sz="1400" b="1" i="1">
                                <a:latin typeface="Cambria Math"/>
                              </a:rPr>
                              <m:t>−</m:t>
                            </m:r>
                            <m:f>
                              <m:fPr>
                                <m:ctrlPr>
                                  <a:rPr lang="de-DE" sz="1400" b="1" i="1">
                                    <a:latin typeface="Cambria Math"/>
                                  </a:rPr>
                                </m:ctrlPr>
                              </m:fPr>
                              <m:num>
                                <m:r>
                                  <a:rPr lang="en-GB" sz="1400" b="1" i="1">
                                    <a:latin typeface="Cambria Math"/>
                                  </a:rPr>
                                  <m:t>𝟏</m:t>
                                </m:r>
                              </m:num>
                              <m:den>
                                <m:r>
                                  <a:rPr lang="en-GB" sz="1400" b="1" i="1">
                                    <a:latin typeface="Cambria Math"/>
                                  </a:rPr>
                                  <m:t>𝟐</m:t>
                                </m:r>
                              </m:den>
                            </m:f>
                            <m:sSub>
                              <m:sSubPr>
                                <m:ctrlPr>
                                  <a:rPr lang="de-DE" sz="1400" b="1" i="1">
                                    <a:latin typeface="Cambria Math"/>
                                  </a:rPr>
                                </m:ctrlPr>
                              </m:sSubPr>
                              <m:e>
                                <m:r>
                                  <a:rPr lang="en-GB" sz="1400" b="1" i="1">
                                    <a:latin typeface="Cambria Math"/>
                                  </a:rPr>
                                  <m:t>𝒕</m:t>
                                </m:r>
                              </m:e>
                              <m:sub>
                                <m:r>
                                  <a:rPr lang="en-GB" sz="1400" b="1" i="1">
                                    <a:latin typeface="Cambria Math"/>
                                  </a:rPr>
                                  <m:t>𝐈𝐧𝐜𝐫𝐞𝐚𝐬𝐞</m:t>
                                </m:r>
                              </m:sub>
                            </m:sSub>
                          </m:e>
                        </m:d>
                        <m:r>
                          <a:rPr lang="en-GB" sz="1400" b="1" i="1">
                            <a:latin typeface="Cambria Math"/>
                          </a:rPr>
                          <m:t>∙</m:t>
                        </m:r>
                        <m:sSub>
                          <m:sSubPr>
                            <m:ctrlPr>
                              <a:rPr lang="de-DE" sz="1400" b="1" i="1">
                                <a:latin typeface="Cambria Math"/>
                              </a:rPr>
                            </m:ctrlPr>
                          </m:sSubPr>
                          <m:e>
                            <m:r>
                              <a:rPr lang="en-GB" sz="1400" b="1" i="1">
                                <a:latin typeface="Cambria Math"/>
                              </a:rPr>
                              <m:t>𝒗</m:t>
                            </m:r>
                          </m:e>
                          <m:sub>
                            <m:r>
                              <a:rPr lang="en-GB" sz="1400" b="1" i="1">
                                <a:latin typeface="Cambria Math"/>
                              </a:rPr>
                              <m:t>𝟎</m:t>
                            </m:r>
                            <m:r>
                              <a:rPr lang="en-GB" sz="1400" b="1">
                                <a:latin typeface="Cambria Math"/>
                              </a:rPr>
                              <m:t>,</m:t>
                            </m:r>
                            <m:r>
                              <a:rPr lang="en-GB" sz="1400" b="1" i="1">
                                <a:latin typeface="Cambria Math"/>
                              </a:rPr>
                              <m:t>𝐫𝐞𝐥</m:t>
                            </m:r>
                          </m:sub>
                        </m:sSub>
                        <m:r>
                          <a:rPr lang="en-GB" sz="1400" b="1" i="1">
                            <a:latin typeface="Cambria Math"/>
                          </a:rPr>
                          <m:t>∙</m:t>
                        </m:r>
                        <m:sSub>
                          <m:sSubPr>
                            <m:ctrlPr>
                              <a:rPr lang="de-DE" sz="1400" b="1" i="1">
                                <a:latin typeface="Cambria Math"/>
                              </a:rPr>
                            </m:ctrlPr>
                          </m:sSubPr>
                          <m:e>
                            <m:r>
                              <a:rPr lang="en-GB" sz="1400" b="1" i="1">
                                <a:latin typeface="Cambria Math"/>
                              </a:rPr>
                              <m:t>𝒂</m:t>
                            </m:r>
                          </m:e>
                          <m:sub>
                            <m:r>
                              <a:rPr lang="en-GB" sz="1400" b="1" i="1">
                                <a:latin typeface="Cambria Math"/>
                              </a:rPr>
                              <m:t>𝐦𝐚𝐱</m:t>
                            </m:r>
                          </m:sub>
                        </m:sSub>
                      </m:e>
                    </m:rad>
                  </m:oMath>
                </a14:m>
                <a:r>
                  <a:rPr lang="en-GB" sz="1400" b="1" dirty="0"/>
                  <a:t> </a:t>
                </a:r>
                <a:endParaRPr lang="de-DE" sz="1400"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3383880" y="1556792"/>
                <a:ext cx="4788520" cy="720079"/>
              </a:xfrm>
              <a:blipFill rotWithShape="1">
                <a:blip r:embed="rId2"/>
                <a:stretch>
                  <a:fillRect l="-891"/>
                </a:stretch>
              </a:blipFill>
            </p:spPr>
            <p:txBody>
              <a:bodyPr/>
              <a:lstStyle/>
              <a:p>
                <a:r>
                  <a:rPr lang="de-DE">
                    <a:noFill/>
                  </a:rPr>
                  <a:t> </a:t>
                </a:r>
              </a:p>
            </p:txBody>
          </p:sp>
        </mc:Fallback>
      </mc:AlternateContent>
      <p:sp>
        <p:nvSpPr>
          <p:cNvPr id="4" name="Datumsplatzhalter 3"/>
          <p:cNvSpPr>
            <a:spLocks noGrp="1"/>
          </p:cNvSpPr>
          <p:nvPr>
            <p:ph type="dt" sz="half" idx="10"/>
          </p:nvPr>
        </p:nvSpPr>
        <p:spPr/>
        <p:txBody>
          <a:bodyPr/>
          <a:lstStyle/>
          <a:p>
            <a:pPr>
              <a:defRPr/>
            </a:pPr>
            <a:fld id="{17730AA8-2DD8-4A47-B1E6-7520A54E64F6}" type="datetime4">
              <a:rPr lang="de-DE" smtClean="0"/>
              <a:pPr>
                <a:defRPr/>
              </a:pPr>
              <a:t>27. September 2018</a:t>
            </a:fld>
            <a:endParaRPr lang="de-DE"/>
          </a:p>
        </p:txBody>
      </p:sp>
      <p:sp>
        <p:nvSpPr>
          <p:cNvPr id="5" name="Foliennummernplatzhalter 4"/>
          <p:cNvSpPr>
            <a:spLocks noGrp="1"/>
          </p:cNvSpPr>
          <p:nvPr>
            <p:ph type="sldNum" sz="quarter" idx="11"/>
          </p:nvPr>
        </p:nvSpPr>
        <p:spPr/>
        <p:txBody>
          <a:bodyPr/>
          <a:lstStyle/>
          <a:p>
            <a:pPr>
              <a:defRPr/>
            </a:pPr>
            <a:fld id="{AE6ADBB8-FC1C-48B8-8A95-7DD2C397A580}" type="slidenum">
              <a:rPr lang="de-DE" smtClean="0"/>
              <a:pPr>
                <a:defRPr/>
              </a:pPr>
              <a:t>14</a:t>
            </a:fld>
            <a:endParaRPr lang="de-DE"/>
          </a:p>
        </p:txBody>
      </p:sp>
      <mc:AlternateContent xmlns:mc="http://schemas.openxmlformats.org/markup-compatibility/2006" xmlns:a14="http://schemas.microsoft.com/office/drawing/2010/main">
        <mc:Choice Requires="a14">
          <p:sp>
            <p:nvSpPr>
              <p:cNvPr id="6" name="Rechteck 5"/>
              <p:cNvSpPr/>
              <p:nvPr/>
            </p:nvSpPr>
            <p:spPr>
              <a:xfrm>
                <a:off x="4905849" y="6025275"/>
                <a:ext cx="3241913" cy="7160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1" i="1">
                              <a:latin typeface="Cambria Math"/>
                            </a:rPr>
                          </m:ctrlPr>
                        </m:sSubPr>
                        <m:e>
                          <m:r>
                            <a:rPr lang="en-GB" b="1" i="1">
                              <a:latin typeface="Cambria Math"/>
                            </a:rPr>
                            <m:t>𝒕</m:t>
                          </m:r>
                        </m:e>
                        <m:sub>
                          <m:r>
                            <a:rPr lang="en-GB" b="1" i="1">
                              <a:latin typeface="Cambria Math"/>
                            </a:rPr>
                            <m:t>𝐈𝐧𝐜𝐫𝐞𝐚𝐬𝐞</m:t>
                          </m:r>
                        </m:sub>
                      </m:sSub>
                      <m:r>
                        <a:rPr lang="en-GB" b="1" i="1">
                          <a:latin typeface="Cambria Math"/>
                        </a:rPr>
                        <m:t>=</m:t>
                      </m:r>
                      <m:f>
                        <m:fPr>
                          <m:ctrlPr>
                            <a:rPr lang="de-DE" b="1" i="1">
                              <a:latin typeface="Cambria Math"/>
                            </a:rPr>
                          </m:ctrlPr>
                        </m:fPr>
                        <m:num>
                          <m:sSub>
                            <m:sSubPr>
                              <m:ctrlPr>
                                <a:rPr lang="de-DE" b="1" i="1">
                                  <a:latin typeface="Cambria Math"/>
                                </a:rPr>
                              </m:ctrlPr>
                            </m:sSubPr>
                            <m:e>
                              <m:r>
                                <a:rPr lang="en-GB" b="1" i="1">
                                  <a:latin typeface="Cambria Math"/>
                                </a:rPr>
                                <m:t>𝒂</m:t>
                              </m:r>
                            </m:e>
                            <m:sub>
                              <m:r>
                                <a:rPr lang="en-GB" b="1" i="1">
                                  <a:latin typeface="Cambria Math"/>
                                </a:rPr>
                                <m:t>𝐦𝐚𝐱</m:t>
                              </m:r>
                            </m:sub>
                          </m:sSub>
                          <m:r>
                            <a:rPr lang="en-GB" b="1" i="1">
                              <a:latin typeface="Cambria Math"/>
                            </a:rPr>
                            <m:t>∙</m:t>
                          </m:r>
                          <m:d>
                            <m:dPr>
                              <m:ctrlPr>
                                <a:rPr lang="de-DE" b="1" i="1">
                                  <a:latin typeface="Cambria Math"/>
                                </a:rPr>
                              </m:ctrlPr>
                            </m:dPr>
                            <m:e>
                              <m:sSub>
                                <m:sSubPr>
                                  <m:ctrlPr>
                                    <a:rPr lang="de-DE" b="1" i="1">
                                      <a:latin typeface="Cambria Math"/>
                                    </a:rPr>
                                  </m:ctrlPr>
                                </m:sSubPr>
                                <m:e>
                                  <m:r>
                                    <a:rPr lang="en-GB" b="1" i="1">
                                      <a:latin typeface="Cambria Math"/>
                                    </a:rPr>
                                    <m:t>𝒕</m:t>
                                  </m:r>
                                </m:e>
                                <m:sub>
                                  <m:r>
                                    <a:rPr lang="en-GB" b="1" i="1">
                                      <a:latin typeface="Cambria Math"/>
                                    </a:rPr>
                                    <m:t>𝐚</m:t>
                                  </m:r>
                                  <m:r>
                                    <a:rPr lang="en-GB" b="1">
                                      <a:latin typeface="Cambria Math"/>
                                    </a:rPr>
                                    <m:t>,</m:t>
                                  </m:r>
                                  <m:r>
                                    <a:rPr lang="en-GB" b="1" i="1">
                                      <a:latin typeface="Cambria Math"/>
                                    </a:rPr>
                                    <m:t>𝐦𝐚𝐱</m:t>
                                  </m:r>
                                </m:sub>
                              </m:sSub>
                              <m:r>
                                <a:rPr lang="en-GB" b="1" i="1">
                                  <a:latin typeface="Cambria Math"/>
                                </a:rPr>
                                <m:t>−</m:t>
                              </m:r>
                              <m:sSub>
                                <m:sSubPr>
                                  <m:ctrlPr>
                                    <a:rPr lang="de-DE" b="1" i="1">
                                      <a:latin typeface="Cambria Math"/>
                                    </a:rPr>
                                  </m:ctrlPr>
                                </m:sSubPr>
                                <m:e>
                                  <m:r>
                                    <a:rPr lang="en-GB" b="1" i="1">
                                      <a:latin typeface="Cambria Math"/>
                                    </a:rPr>
                                    <m:t>𝒕</m:t>
                                  </m:r>
                                </m:e>
                                <m:sub>
                                  <m:r>
                                    <a:rPr lang="en-GB" b="1" i="1">
                                      <a:latin typeface="Cambria Math"/>
                                    </a:rPr>
                                    <m:t>𝟒</m:t>
                                  </m:r>
                                </m:sub>
                              </m:sSub>
                            </m:e>
                          </m:d>
                        </m:num>
                        <m:den>
                          <m:sSub>
                            <m:sSubPr>
                              <m:ctrlPr>
                                <a:rPr lang="de-DE" b="1" i="1">
                                  <a:latin typeface="Cambria Math"/>
                                </a:rPr>
                              </m:ctrlPr>
                            </m:sSubPr>
                            <m:e>
                              <m:r>
                                <a:rPr lang="en-GB" b="1" i="1">
                                  <a:latin typeface="Cambria Math"/>
                                </a:rPr>
                                <m:t>𝒂</m:t>
                              </m:r>
                            </m:e>
                            <m:sub>
                              <m:r>
                                <a:rPr lang="en-GB" b="1" i="1">
                                  <a:latin typeface="Cambria Math"/>
                                </a:rPr>
                                <m:t>𝐦𝐚𝐱</m:t>
                              </m:r>
                            </m:sub>
                          </m:sSub>
                          <m:r>
                            <a:rPr lang="en-GB" b="1" i="1">
                              <a:latin typeface="Cambria Math"/>
                            </a:rPr>
                            <m:t>−</m:t>
                          </m:r>
                          <m:r>
                            <a:rPr lang="en-GB" b="1" i="1">
                              <a:latin typeface="Cambria Math"/>
                            </a:rPr>
                            <m:t>𝟒</m:t>
                          </m:r>
                          <m:r>
                            <a:rPr lang="en-GB" b="1" i="1">
                              <a:latin typeface="Cambria Math"/>
                            </a:rPr>
                            <m:t> </m:t>
                          </m:r>
                          <m:r>
                            <a:rPr lang="en-GB" b="1" i="1">
                              <a:latin typeface="Cambria Math"/>
                            </a:rPr>
                            <m:t>𝐦</m:t>
                          </m:r>
                          <m:r>
                            <a:rPr lang="en-GB" b="1">
                              <a:latin typeface="Cambria Math"/>
                            </a:rPr>
                            <m:t>/</m:t>
                          </m:r>
                          <m:r>
                            <a:rPr lang="en-GB" b="1" i="1">
                              <a:latin typeface="Cambria Math"/>
                            </a:rPr>
                            <m:t>𝐬</m:t>
                          </m:r>
                          <m:r>
                            <a:rPr lang="en-GB" b="1">
                              <a:latin typeface="Cambria Math"/>
                            </a:rPr>
                            <m:t>²</m:t>
                          </m:r>
                        </m:den>
                      </m:f>
                    </m:oMath>
                  </m:oMathPara>
                </a14:m>
                <a:endParaRPr lang="de-DE" dirty="0"/>
              </a:p>
            </p:txBody>
          </p:sp>
        </mc:Choice>
        <mc:Fallback xmlns="">
          <p:sp>
            <p:nvSpPr>
              <p:cNvPr id="6" name="Rechteck 5"/>
              <p:cNvSpPr>
                <a:spLocks noRot="1" noChangeAspect="1" noMove="1" noResize="1" noEditPoints="1" noAdjustHandles="1" noChangeArrowheads="1" noChangeShapeType="1" noTextEdit="1"/>
              </p:cNvSpPr>
              <p:nvPr/>
            </p:nvSpPr>
            <p:spPr>
              <a:xfrm>
                <a:off x="4905849" y="6025275"/>
                <a:ext cx="3241913" cy="716093"/>
              </a:xfrm>
              <a:prstGeom prst="rect">
                <a:avLst/>
              </a:prstGeom>
              <a:blipFill rotWithShape="1">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1226851" y="5926783"/>
                <a:ext cx="3129125"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1" i="1">
                              <a:latin typeface="Cambria Math"/>
                            </a:rPr>
                          </m:ctrlPr>
                        </m:sSubPr>
                        <m:e>
                          <m:r>
                            <a:rPr lang="en-GB" b="1" i="1">
                              <a:latin typeface="Cambria Math"/>
                            </a:rPr>
                            <m:t>𝒕</m:t>
                          </m:r>
                        </m:e>
                        <m:sub>
                          <m:r>
                            <a:rPr lang="en-GB" b="1" i="1">
                              <a:latin typeface="Cambria Math"/>
                            </a:rPr>
                            <m:t>𝒕𝑪</m:t>
                          </m:r>
                          <m:r>
                            <a:rPr lang="en-GB" b="1" i="1">
                              <a:latin typeface="Cambria Math"/>
                            </a:rPr>
                            <m:t>,</m:t>
                          </m:r>
                          <m:r>
                            <a:rPr lang="en-GB" b="1" i="1">
                              <a:latin typeface="Cambria Math"/>
                            </a:rPr>
                            <m:t>𝑩𝒓𝒂𝒌𝒆</m:t>
                          </m:r>
                        </m:sub>
                      </m:sSub>
                      <m:r>
                        <a:rPr lang="en-GB" b="1" i="1">
                          <a:latin typeface="Cambria Math"/>
                        </a:rPr>
                        <m:t>=</m:t>
                      </m:r>
                      <m:sSub>
                        <m:sSubPr>
                          <m:ctrlPr>
                            <a:rPr lang="de-DE" b="1" i="1">
                              <a:latin typeface="Cambria Math"/>
                            </a:rPr>
                          </m:ctrlPr>
                        </m:sSubPr>
                        <m:e>
                          <m:r>
                            <a:rPr lang="en-GB" b="1" i="1">
                              <a:latin typeface="Cambria Math"/>
                            </a:rPr>
                            <m:t>𝒕</m:t>
                          </m:r>
                        </m:e>
                        <m:sub>
                          <m:r>
                            <a:rPr lang="en-GB" b="1" i="1">
                              <a:latin typeface="Cambria Math"/>
                            </a:rPr>
                            <m:t>𝒕𝑪</m:t>
                          </m:r>
                          <m:r>
                            <a:rPr lang="en-GB" b="1" i="1">
                              <a:latin typeface="Cambria Math"/>
                            </a:rPr>
                            <m:t>,</m:t>
                          </m:r>
                          <m:r>
                            <a:rPr lang="en-GB" b="1" i="1">
                              <a:latin typeface="Cambria Math"/>
                            </a:rPr>
                            <m:t>𝟒</m:t>
                          </m:r>
                        </m:sub>
                      </m:sSub>
                      <m:r>
                        <a:rPr lang="en-GB" b="1" i="1">
                          <a:latin typeface="Cambria Math"/>
                        </a:rPr>
                        <m:t>∙</m:t>
                      </m:r>
                      <m:sSub>
                        <m:sSubPr>
                          <m:ctrlPr>
                            <a:rPr lang="de-DE" b="1" i="1">
                              <a:latin typeface="Cambria Math"/>
                            </a:rPr>
                          </m:ctrlPr>
                        </m:sSubPr>
                        <m:e>
                          <m:r>
                            <a:rPr lang="en-GB" b="1" i="1">
                              <a:latin typeface="Cambria Math"/>
                            </a:rPr>
                            <m:t>𝒗</m:t>
                          </m:r>
                        </m:e>
                        <m:sub>
                          <m:r>
                            <a:rPr lang="en-GB" b="1" i="1">
                              <a:latin typeface="Cambria Math"/>
                            </a:rPr>
                            <m:t>𝟎</m:t>
                          </m:r>
                          <m:r>
                            <a:rPr lang="en-GB" b="1" i="1">
                              <a:latin typeface="Cambria Math"/>
                            </a:rPr>
                            <m:t>,</m:t>
                          </m:r>
                          <m:r>
                            <a:rPr lang="en-GB" b="1" i="1">
                              <a:latin typeface="Cambria Math"/>
                            </a:rPr>
                            <m:t>𝒓𝒆𝒍</m:t>
                          </m:r>
                        </m:sub>
                      </m:sSub>
                      <m:r>
                        <a:rPr lang="en-GB" b="1" i="1">
                          <a:latin typeface="Cambria Math"/>
                        </a:rPr>
                        <m:t>/</m:t>
                      </m:r>
                      <m:sSub>
                        <m:sSubPr>
                          <m:ctrlPr>
                            <a:rPr lang="de-DE" b="1" i="1">
                              <a:latin typeface="Cambria Math"/>
                            </a:rPr>
                          </m:ctrlPr>
                        </m:sSubPr>
                        <m:e>
                          <m:r>
                            <a:rPr lang="en-GB" b="1" i="1">
                              <a:latin typeface="Cambria Math"/>
                            </a:rPr>
                            <m:t>𝒗</m:t>
                          </m:r>
                        </m:e>
                        <m:sub>
                          <m:r>
                            <a:rPr lang="en-GB" b="1" i="1">
                              <a:latin typeface="Cambria Math"/>
                            </a:rPr>
                            <m:t>𝟒</m:t>
                          </m:r>
                          <m:r>
                            <a:rPr lang="en-GB" b="1" i="1">
                              <a:latin typeface="Cambria Math"/>
                            </a:rPr>
                            <m:t>,</m:t>
                          </m:r>
                          <m:r>
                            <a:rPr lang="en-GB" b="1" i="1">
                              <a:latin typeface="Cambria Math"/>
                            </a:rPr>
                            <m:t>𝒓𝒆𝒍</m:t>
                          </m:r>
                        </m:sub>
                      </m:sSub>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1226851" y="5926783"/>
                <a:ext cx="3129125" cy="381515"/>
              </a:xfrm>
              <a:prstGeom prst="rect">
                <a:avLst/>
              </a:prstGeom>
              <a:blipFill rotWithShape="1">
                <a:blip r:embed="rId4"/>
                <a:stretch>
                  <a:fillRect b="-9524"/>
                </a:stretch>
              </a:blipFill>
            </p:spPr>
            <p:txBody>
              <a:bodyPr/>
              <a:lstStyle/>
              <a:p>
                <a:r>
                  <a:rPr lang="de-DE">
                    <a:noFill/>
                  </a:rPr>
                  <a:t> </a:t>
                </a:r>
              </a:p>
            </p:txBody>
          </p:sp>
        </mc:Fallback>
      </mc:AlternateContent>
      <p:sp>
        <p:nvSpPr>
          <p:cNvPr id="8" name="Rechteck 7"/>
          <p:cNvSpPr/>
          <p:nvPr/>
        </p:nvSpPr>
        <p:spPr>
          <a:xfrm>
            <a:off x="8028384" y="3103020"/>
            <a:ext cx="582211" cy="369332"/>
          </a:xfrm>
          <a:prstGeom prst="rect">
            <a:avLst/>
          </a:prstGeom>
        </p:spPr>
        <p:txBody>
          <a:bodyPr wrap="none">
            <a:spAutoFit/>
          </a:bodyPr>
          <a:lstStyle/>
          <a:p>
            <a:r>
              <a:rPr lang="en-GB" b="1" i="1" dirty="0" err="1">
                <a:latin typeface="+mj-lt"/>
              </a:rPr>
              <a:t>a</a:t>
            </a:r>
            <a:r>
              <a:rPr lang="en-GB" b="1" baseline="-25000" dirty="0" err="1">
                <a:latin typeface="+mj-lt"/>
              </a:rPr>
              <a:t>max</a:t>
            </a:r>
            <a:endParaRPr lang="de-DE" dirty="0">
              <a:latin typeface="+mj-lt"/>
            </a:endParaRPr>
          </a:p>
        </p:txBody>
      </p:sp>
      <p:cxnSp>
        <p:nvCxnSpPr>
          <p:cNvPr id="10" name="Gerade Verbindung mit Pfeil 9"/>
          <p:cNvCxnSpPr/>
          <p:nvPr/>
        </p:nvCxnSpPr>
        <p:spPr>
          <a:xfrm flipV="1">
            <a:off x="863600" y="2204864"/>
            <a:ext cx="0" cy="37444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683568" y="5805488"/>
            <a:ext cx="75603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873437" y="5805488"/>
            <a:ext cx="162016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flipV="1">
            <a:off x="2493605" y="4797152"/>
            <a:ext cx="926267" cy="100833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3419872" y="4797152"/>
            <a:ext cx="187220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flipV="1">
            <a:off x="5292080" y="3212976"/>
            <a:ext cx="864096" cy="15841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6084168" y="3212976"/>
            <a:ext cx="1800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a:off x="7884368" y="3212976"/>
            <a:ext cx="0" cy="259251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467544" y="1772816"/>
            <a:ext cx="2557823" cy="276999"/>
          </a:xfrm>
          <a:prstGeom prst="rect">
            <a:avLst/>
          </a:prstGeom>
          <a:noFill/>
        </p:spPr>
        <p:txBody>
          <a:bodyPr wrap="none" rtlCol="0">
            <a:spAutoFit/>
          </a:bodyPr>
          <a:lstStyle/>
          <a:p>
            <a:r>
              <a:rPr lang="de-DE" sz="1200" i="1" dirty="0" err="1">
                <a:solidFill>
                  <a:schemeClr val="bg1">
                    <a:lumMod val="50000"/>
                  </a:schemeClr>
                </a:solidFill>
              </a:rPr>
              <a:t>Hypothetical</a:t>
            </a:r>
            <a:r>
              <a:rPr lang="de-DE" sz="1200" i="1" dirty="0">
                <a:solidFill>
                  <a:schemeClr val="bg1">
                    <a:lumMod val="50000"/>
                  </a:schemeClr>
                </a:solidFill>
              </a:rPr>
              <a:t> </a:t>
            </a:r>
            <a:r>
              <a:rPr lang="de-DE" sz="1200" i="1" dirty="0" err="1">
                <a:solidFill>
                  <a:schemeClr val="bg1">
                    <a:lumMod val="50000"/>
                  </a:schemeClr>
                </a:solidFill>
              </a:rPr>
              <a:t>brake</a:t>
            </a:r>
            <a:r>
              <a:rPr lang="de-DE" sz="1200" i="1" dirty="0">
                <a:solidFill>
                  <a:schemeClr val="bg1">
                    <a:lumMod val="50000"/>
                  </a:schemeClr>
                </a:solidFill>
              </a:rPr>
              <a:t> </a:t>
            </a:r>
            <a:r>
              <a:rPr lang="de-DE" sz="1200" i="1" dirty="0" err="1">
                <a:solidFill>
                  <a:schemeClr val="bg1">
                    <a:lumMod val="50000"/>
                  </a:schemeClr>
                </a:solidFill>
              </a:rPr>
              <a:t>measurements</a:t>
            </a:r>
            <a:endParaRPr lang="de-DE" sz="1200" i="1" dirty="0">
              <a:solidFill>
                <a:schemeClr val="bg1">
                  <a:lumMod val="50000"/>
                </a:schemeClr>
              </a:solidFill>
            </a:endParaRPr>
          </a:p>
        </p:txBody>
      </p:sp>
      <p:cxnSp>
        <p:nvCxnSpPr>
          <p:cNvPr id="27" name="Gerade Verbindung 26"/>
          <p:cNvCxnSpPr/>
          <p:nvPr/>
        </p:nvCxnSpPr>
        <p:spPr>
          <a:xfrm>
            <a:off x="873437" y="2492896"/>
            <a:ext cx="1620168"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Freihandform 28"/>
          <p:cNvSpPr/>
          <p:nvPr/>
        </p:nvSpPr>
        <p:spPr>
          <a:xfrm>
            <a:off x="2467155" y="2474352"/>
            <a:ext cx="836762" cy="311980"/>
          </a:xfrm>
          <a:custGeom>
            <a:avLst/>
            <a:gdLst>
              <a:gd name="connsiteX0" fmla="*/ 0 w 836762"/>
              <a:gd name="connsiteY0" fmla="*/ 10056 h 311980"/>
              <a:gd name="connsiteX1" fmla="*/ 207034 w 836762"/>
              <a:gd name="connsiteY1" fmla="*/ 27308 h 311980"/>
              <a:gd name="connsiteX2" fmla="*/ 698739 w 836762"/>
              <a:gd name="connsiteY2" fmla="*/ 242969 h 311980"/>
              <a:gd name="connsiteX3" fmla="*/ 836762 w 836762"/>
              <a:gd name="connsiteY3" fmla="*/ 311980 h 311980"/>
            </a:gdLst>
            <a:ahLst/>
            <a:cxnLst>
              <a:cxn ang="0">
                <a:pos x="connsiteX0" y="connsiteY0"/>
              </a:cxn>
              <a:cxn ang="0">
                <a:pos x="connsiteX1" y="connsiteY1"/>
              </a:cxn>
              <a:cxn ang="0">
                <a:pos x="connsiteX2" y="connsiteY2"/>
              </a:cxn>
              <a:cxn ang="0">
                <a:pos x="connsiteX3" y="connsiteY3"/>
              </a:cxn>
            </a:cxnLst>
            <a:rect l="l" t="t" r="r" b="b"/>
            <a:pathLst>
              <a:path w="836762" h="311980">
                <a:moveTo>
                  <a:pt x="0" y="10056"/>
                </a:moveTo>
                <a:cubicBezTo>
                  <a:pt x="45288" y="-728"/>
                  <a:pt x="90577" y="-11511"/>
                  <a:pt x="207034" y="27308"/>
                </a:cubicBezTo>
                <a:cubicBezTo>
                  <a:pt x="323491" y="66127"/>
                  <a:pt x="593784" y="195524"/>
                  <a:pt x="698739" y="242969"/>
                </a:cubicBezTo>
                <a:cubicBezTo>
                  <a:pt x="803694" y="290414"/>
                  <a:pt x="820228" y="301197"/>
                  <a:pt x="836762" y="311980"/>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30" name="Gerade Verbindung 29"/>
          <p:cNvCxnSpPr/>
          <p:nvPr/>
        </p:nvCxnSpPr>
        <p:spPr>
          <a:xfrm>
            <a:off x="3303917" y="2786332"/>
            <a:ext cx="2060171" cy="100270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32" name="Freihandform 31"/>
          <p:cNvSpPr/>
          <p:nvPr/>
        </p:nvSpPr>
        <p:spPr>
          <a:xfrm>
            <a:off x="5382883" y="3786996"/>
            <a:ext cx="681487" cy="422695"/>
          </a:xfrm>
          <a:custGeom>
            <a:avLst/>
            <a:gdLst>
              <a:gd name="connsiteX0" fmla="*/ 0 w 681487"/>
              <a:gd name="connsiteY0" fmla="*/ 0 h 422695"/>
              <a:gd name="connsiteX1" fmla="*/ 284672 w 681487"/>
              <a:gd name="connsiteY1" fmla="*/ 155276 h 422695"/>
              <a:gd name="connsiteX2" fmla="*/ 681487 w 681487"/>
              <a:gd name="connsiteY2" fmla="*/ 422695 h 422695"/>
            </a:gdLst>
            <a:ahLst/>
            <a:cxnLst>
              <a:cxn ang="0">
                <a:pos x="connsiteX0" y="connsiteY0"/>
              </a:cxn>
              <a:cxn ang="0">
                <a:pos x="connsiteX1" y="connsiteY1"/>
              </a:cxn>
              <a:cxn ang="0">
                <a:pos x="connsiteX2" y="connsiteY2"/>
              </a:cxn>
            </a:cxnLst>
            <a:rect l="l" t="t" r="r" b="b"/>
            <a:pathLst>
              <a:path w="681487" h="422695">
                <a:moveTo>
                  <a:pt x="0" y="0"/>
                </a:moveTo>
                <a:cubicBezTo>
                  <a:pt x="85545" y="42413"/>
                  <a:pt x="171091" y="84827"/>
                  <a:pt x="284672" y="155276"/>
                </a:cubicBezTo>
                <a:cubicBezTo>
                  <a:pt x="398253" y="225725"/>
                  <a:pt x="539870" y="324210"/>
                  <a:pt x="681487" y="422695"/>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chemeClr val="tx1"/>
              </a:solidFill>
            </a:endParaRPr>
          </a:p>
        </p:txBody>
      </p:sp>
      <p:cxnSp>
        <p:nvCxnSpPr>
          <p:cNvPr id="33" name="Gerade Verbindung 32"/>
          <p:cNvCxnSpPr/>
          <p:nvPr/>
        </p:nvCxnSpPr>
        <p:spPr>
          <a:xfrm>
            <a:off x="6064370" y="4210765"/>
            <a:ext cx="1819998" cy="1594723"/>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899592" y="2564904"/>
            <a:ext cx="1622560" cy="384721"/>
          </a:xfrm>
          <a:prstGeom prst="rect">
            <a:avLst/>
          </a:prstGeom>
          <a:noFill/>
        </p:spPr>
        <p:txBody>
          <a:bodyPr wrap="none" rtlCol="0">
            <a:spAutoFit/>
          </a:bodyPr>
          <a:lstStyle/>
          <a:p>
            <a:r>
              <a:rPr lang="de-DE" sz="1900" dirty="0">
                <a:solidFill>
                  <a:srgbClr val="0070C0"/>
                </a:solidFill>
              </a:rPr>
              <a:t>Speed [km/h]</a:t>
            </a:r>
          </a:p>
        </p:txBody>
      </p:sp>
      <p:sp>
        <p:nvSpPr>
          <p:cNvPr id="36" name="Textfeld 35"/>
          <p:cNvSpPr txBox="1"/>
          <p:nvPr/>
        </p:nvSpPr>
        <p:spPr>
          <a:xfrm>
            <a:off x="5938822" y="2786331"/>
            <a:ext cx="2234907" cy="384721"/>
          </a:xfrm>
          <a:prstGeom prst="rect">
            <a:avLst/>
          </a:prstGeom>
          <a:noFill/>
        </p:spPr>
        <p:txBody>
          <a:bodyPr wrap="none" rtlCol="0">
            <a:spAutoFit/>
          </a:bodyPr>
          <a:lstStyle/>
          <a:p>
            <a:r>
              <a:rPr lang="de-DE" sz="1900" dirty="0" err="1">
                <a:solidFill>
                  <a:srgbClr val="FF0000"/>
                </a:solidFill>
              </a:rPr>
              <a:t>Deceleration</a:t>
            </a:r>
            <a:r>
              <a:rPr lang="de-DE" sz="1900" dirty="0">
                <a:solidFill>
                  <a:srgbClr val="FF0000"/>
                </a:solidFill>
              </a:rPr>
              <a:t> [m/s²]</a:t>
            </a:r>
          </a:p>
        </p:txBody>
      </p:sp>
      <p:cxnSp>
        <p:nvCxnSpPr>
          <p:cNvPr id="38" name="Gerade Verbindung 37"/>
          <p:cNvCxnSpPr/>
          <p:nvPr/>
        </p:nvCxnSpPr>
        <p:spPr>
          <a:xfrm flipH="1">
            <a:off x="683568" y="4797152"/>
            <a:ext cx="27363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flipH="1">
            <a:off x="683568" y="3212976"/>
            <a:ext cx="54736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a:off x="683568" y="4437112"/>
            <a:ext cx="756032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feld 43"/>
          <p:cNvSpPr txBox="1"/>
          <p:nvPr/>
        </p:nvSpPr>
        <p:spPr>
          <a:xfrm>
            <a:off x="916729" y="4126861"/>
            <a:ext cx="862737" cy="384721"/>
          </a:xfrm>
          <a:prstGeom prst="rect">
            <a:avLst/>
          </a:prstGeom>
          <a:noFill/>
        </p:spPr>
        <p:txBody>
          <a:bodyPr wrap="none" rtlCol="0">
            <a:spAutoFit/>
          </a:bodyPr>
          <a:lstStyle/>
          <a:p>
            <a:r>
              <a:rPr lang="de-DE" sz="1900" dirty="0"/>
              <a:t>4 m/s²</a:t>
            </a:r>
          </a:p>
        </p:txBody>
      </p:sp>
      <p:sp>
        <p:nvSpPr>
          <p:cNvPr id="45" name="Textfeld 44"/>
          <p:cNvSpPr txBox="1"/>
          <p:nvPr/>
        </p:nvSpPr>
        <p:spPr>
          <a:xfrm>
            <a:off x="883330" y="4725144"/>
            <a:ext cx="1337226" cy="384721"/>
          </a:xfrm>
          <a:prstGeom prst="rect">
            <a:avLst/>
          </a:prstGeom>
          <a:noFill/>
        </p:spPr>
        <p:txBody>
          <a:bodyPr wrap="none" rtlCol="0">
            <a:spAutoFit/>
          </a:bodyPr>
          <a:lstStyle/>
          <a:p>
            <a:r>
              <a:rPr lang="de-DE" sz="1900" dirty="0"/>
              <a:t>e.g. 3 m/s²</a:t>
            </a:r>
          </a:p>
        </p:txBody>
      </p:sp>
      <p:sp>
        <p:nvSpPr>
          <p:cNvPr id="46" name="Textfeld 45"/>
          <p:cNvSpPr txBox="1"/>
          <p:nvPr/>
        </p:nvSpPr>
        <p:spPr>
          <a:xfrm>
            <a:off x="883330" y="3129381"/>
            <a:ext cx="1337226" cy="384721"/>
          </a:xfrm>
          <a:prstGeom prst="rect">
            <a:avLst/>
          </a:prstGeom>
          <a:noFill/>
        </p:spPr>
        <p:txBody>
          <a:bodyPr wrap="none" rtlCol="0">
            <a:spAutoFit/>
          </a:bodyPr>
          <a:lstStyle/>
          <a:p>
            <a:r>
              <a:rPr lang="de-DE" sz="1900" dirty="0"/>
              <a:t>e.g. 7 m/s²</a:t>
            </a:r>
          </a:p>
        </p:txBody>
      </p:sp>
      <p:cxnSp>
        <p:nvCxnSpPr>
          <p:cNvPr id="48" name="Gerade Verbindung 47"/>
          <p:cNvCxnSpPr/>
          <p:nvPr/>
        </p:nvCxnSpPr>
        <p:spPr>
          <a:xfrm flipV="1">
            <a:off x="4716016" y="3212976"/>
            <a:ext cx="1441225" cy="2592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p:nvCxnSpPr>
        <p:spPr>
          <a:xfrm flipV="1">
            <a:off x="6156176" y="3217677"/>
            <a:ext cx="1065" cy="25878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Geschweifte Klammer rechts 51"/>
          <p:cNvSpPr/>
          <p:nvPr/>
        </p:nvSpPr>
        <p:spPr>
          <a:xfrm rot="5400000">
            <a:off x="5284766" y="5245066"/>
            <a:ext cx="303724" cy="144122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54" name="Gerade Verbindung mit Pfeil 53"/>
          <p:cNvCxnSpPr>
            <a:endCxn id="52" idx="2"/>
          </p:cNvCxnSpPr>
          <p:nvPr/>
        </p:nvCxnSpPr>
        <p:spPr>
          <a:xfrm flipV="1">
            <a:off x="4334002" y="5813817"/>
            <a:ext cx="382014" cy="21145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feld 54"/>
          <p:cNvSpPr txBox="1"/>
          <p:nvPr/>
        </p:nvSpPr>
        <p:spPr>
          <a:xfrm>
            <a:off x="827584" y="2100084"/>
            <a:ext cx="1527982" cy="384721"/>
          </a:xfrm>
          <a:prstGeom prst="rect">
            <a:avLst/>
          </a:prstGeom>
          <a:noFill/>
        </p:spPr>
        <p:txBody>
          <a:bodyPr wrap="none" rtlCol="0">
            <a:spAutoFit/>
          </a:bodyPr>
          <a:lstStyle/>
          <a:p>
            <a:r>
              <a:rPr lang="de-DE" sz="1900" dirty="0"/>
              <a:t>e.g. 70 km/h</a:t>
            </a:r>
          </a:p>
        </p:txBody>
      </p:sp>
      <p:pic>
        <p:nvPicPr>
          <p:cNvPr id="3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2204864"/>
            <a:ext cx="26479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170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2339975" y="549275"/>
            <a:ext cx="6408738" cy="749300"/>
          </a:xfrm>
        </p:spPr>
        <p:txBody>
          <a:bodyPr/>
          <a:lstStyle/>
          <a:p>
            <a:pPr eaLnBrk="1" hangingPunct="1"/>
            <a:r>
              <a:rPr lang="de-DE" altLang="de-DE" dirty="0"/>
              <a:t>Implementation: Performance </a:t>
            </a:r>
            <a:r>
              <a:rPr lang="de-DE" altLang="de-DE" dirty="0" err="1"/>
              <a:t>Requirements</a:t>
            </a:r>
            <a:endParaRPr lang="de-DE" altLang="de-DE" dirty="0"/>
          </a:p>
        </p:txBody>
      </p:sp>
      <p:sp>
        <p:nvSpPr>
          <p:cNvPr id="10243" name="Inhaltsplatzhalter 2"/>
          <p:cNvSpPr>
            <a:spLocks noGrp="1"/>
          </p:cNvSpPr>
          <p:nvPr>
            <p:ph idx="1"/>
          </p:nvPr>
        </p:nvSpPr>
        <p:spPr>
          <a:xfrm>
            <a:off x="863600" y="1484313"/>
            <a:ext cx="7380288" cy="4321175"/>
          </a:xfrm>
        </p:spPr>
        <p:txBody>
          <a:bodyPr/>
          <a:lstStyle/>
          <a:p>
            <a:pPr marL="342900" indent="-342900" eaLnBrk="1" hangingPunct="1">
              <a:buFont typeface="Arial" charset="0"/>
              <a:buChar char="•"/>
            </a:pPr>
            <a:r>
              <a:rPr lang="en-GB" altLang="de-DE" b="1" dirty="0"/>
              <a:t>Paragraph 5.2.2.2. </a:t>
            </a:r>
            <a:r>
              <a:rPr lang="en-GB" altLang="de-DE" dirty="0"/>
              <a:t>asks for an avoidance up to [70] km/h on dry, [40] km/h on wet roads.</a:t>
            </a:r>
          </a:p>
          <a:p>
            <a:pPr marL="342900" indent="-342900" eaLnBrk="1" hangingPunct="1">
              <a:buFont typeface="Arial" charset="0"/>
              <a:buChar char="•"/>
            </a:pPr>
            <a:r>
              <a:rPr lang="en-GB" altLang="de-DE" dirty="0"/>
              <a:t>This avoidance speed is the maximum achievable speed reduction. For mitigation, the speed reduction is lower:</a:t>
            </a:r>
          </a:p>
          <a:p>
            <a:pPr marL="342900" indent="-342900" eaLnBrk="1" hangingPunct="1">
              <a:buFont typeface="Arial" charset="0"/>
              <a:buChar char="•"/>
            </a:pPr>
            <a:endParaRPr lang="en-GB" altLang="de-DE" dirty="0"/>
          </a:p>
          <a:p>
            <a:pPr marL="342900" indent="-342900" eaLnBrk="1" hangingPunct="1">
              <a:buFont typeface="Arial" charset="0"/>
              <a:buChar char="•"/>
            </a:pPr>
            <a:r>
              <a:rPr lang="en-GB" altLang="de-DE" b="1" dirty="0"/>
              <a:t>Paragraph 5.2.2.3. </a:t>
            </a:r>
            <a:r>
              <a:rPr lang="en-GB" altLang="de-DE" dirty="0"/>
              <a:t>defines a speed reduction according to the equation for mitigation (test speed &gt; avoidance speed).</a:t>
            </a:r>
          </a:p>
          <a:p>
            <a:pPr marL="342900" indent="-342900" eaLnBrk="1" hangingPunct="1">
              <a:buFont typeface="Arial" charset="0"/>
              <a:buChar char="•"/>
            </a:pPr>
            <a:r>
              <a:rPr lang="en-GB" altLang="de-DE" dirty="0"/>
              <a:t>The input parameters for the equation in </a:t>
            </a:r>
            <a:r>
              <a:rPr lang="en-GB" altLang="de-DE" b="1" dirty="0"/>
              <a:t>paragraph 5.2.2.3.</a:t>
            </a:r>
            <a:r>
              <a:rPr lang="en-GB" altLang="de-DE" dirty="0"/>
              <a:t> can be taken from actual measurement in </a:t>
            </a:r>
            <a:r>
              <a:rPr lang="en-GB" altLang="de-DE" b="1" dirty="0"/>
              <a:t>paragraph 5.2.2.2.</a:t>
            </a:r>
            <a:endParaRPr lang="en-GB" altLang="de-DE" u="sng" dirty="0"/>
          </a:p>
          <a:p>
            <a:pPr marL="342900" indent="-342900" eaLnBrk="1" hangingPunct="1">
              <a:buFont typeface="Arial" charset="0"/>
              <a:buChar char="•"/>
            </a:pPr>
            <a:r>
              <a:rPr lang="en-GB" altLang="de-DE" b="1" u="sng" dirty="0"/>
              <a:t>Effectively this means the brake strategy should not be changed above the avoidance speed!</a:t>
            </a:r>
          </a:p>
          <a:p>
            <a:pPr marL="342900" indent="-342900" eaLnBrk="1" hangingPunct="1">
              <a:buFont typeface="Arial" charset="0"/>
              <a:buChar char="•"/>
            </a:pPr>
            <a:endParaRPr lang="en-GB" altLang="de-DE" b="1" u="sng" dirty="0"/>
          </a:p>
          <a:p>
            <a:pPr marL="342900" indent="-342900" eaLnBrk="1" hangingPunct="1">
              <a:buFont typeface="Arial" charset="0"/>
              <a:buChar char="•"/>
            </a:pPr>
            <a:r>
              <a:rPr lang="en-GB" altLang="de-DE" b="1" dirty="0"/>
              <a:t>Paragraph 5.2.2.4.</a:t>
            </a:r>
            <a:r>
              <a:rPr lang="en-GB" altLang="de-DE" dirty="0"/>
              <a:t> requires that the maximum deceleration is used for decelerating lead vehicle situations (no other requirements set!)</a:t>
            </a:r>
          </a:p>
          <a:p>
            <a:pPr marL="342900" indent="-342900" eaLnBrk="1" hangingPunct="1">
              <a:buFont typeface="Arial" charset="0"/>
              <a:buChar char="•"/>
            </a:pPr>
            <a:endParaRPr lang="en-GB" altLang="de-DE" b="1" u="sng" dirty="0"/>
          </a:p>
        </p:txBody>
      </p:sp>
      <p:sp>
        <p:nvSpPr>
          <p:cNvPr id="4" name="Datumsplatzhalter 3"/>
          <p:cNvSpPr>
            <a:spLocks noGrp="1"/>
          </p:cNvSpPr>
          <p:nvPr>
            <p:ph type="dt" sz="quarter" idx="10"/>
          </p:nvPr>
        </p:nvSpPr>
        <p:spPr/>
        <p:txBody>
          <a:bodyPr/>
          <a:lstStyle/>
          <a:p>
            <a:pPr>
              <a:defRPr/>
            </a:pPr>
            <a:fld id="{9D1D5BDA-307A-43B5-BC57-83C559E2624D}" type="datetime4">
              <a:rPr lang="de-DE" smtClean="0"/>
              <a:pPr>
                <a:defRPr/>
              </a:pPr>
              <a:t>27. September 2018</a:t>
            </a:fld>
            <a:endParaRPr lang="de-DE"/>
          </a:p>
        </p:txBody>
      </p:sp>
      <p:sp>
        <p:nvSpPr>
          <p:cNvPr id="5" name="Foliennummernplatzhalter 4"/>
          <p:cNvSpPr>
            <a:spLocks noGrp="1"/>
          </p:cNvSpPr>
          <p:nvPr>
            <p:ph type="sldNum" sz="quarter" idx="11"/>
          </p:nvPr>
        </p:nvSpPr>
        <p:spPr/>
        <p:txBody>
          <a:bodyPr/>
          <a:lstStyle/>
          <a:p>
            <a:pPr>
              <a:defRPr/>
            </a:pPr>
            <a:fld id="{7B69DA60-3205-4C5A-A0DC-5EA3DBA808DA}" type="slidenum">
              <a:rPr lang="de-DE" smtClean="0"/>
              <a:pPr>
                <a:defRPr/>
              </a:pPr>
              <a:t>15</a:t>
            </a:fld>
            <a:endParaRPr lang="de-D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Proposed</a:t>
            </a:r>
            <a:r>
              <a:rPr lang="de-DE" dirty="0"/>
              <a:t> </a:t>
            </a:r>
            <a:r>
              <a:rPr lang="de-DE" dirty="0" err="1"/>
              <a:t>Changes</a:t>
            </a:r>
            <a:r>
              <a:rPr lang="de-DE" dirty="0"/>
              <a:t> </a:t>
            </a:r>
            <a:r>
              <a:rPr lang="de-DE" dirty="0" err="1"/>
              <a:t>for</a:t>
            </a:r>
            <a:r>
              <a:rPr lang="de-DE" dirty="0"/>
              <a:t> Test </a:t>
            </a:r>
            <a:r>
              <a:rPr lang="de-DE" dirty="0" err="1"/>
              <a:t>Conduction</a:t>
            </a:r>
            <a:endParaRPr lang="de-DE" dirty="0"/>
          </a:p>
        </p:txBody>
      </p:sp>
      <p:sp>
        <p:nvSpPr>
          <p:cNvPr id="4" name="Datumsplatzhalter 3"/>
          <p:cNvSpPr>
            <a:spLocks noGrp="1"/>
          </p:cNvSpPr>
          <p:nvPr>
            <p:ph type="dt" sz="half" idx="10"/>
          </p:nvPr>
        </p:nvSpPr>
        <p:spPr/>
        <p:txBody>
          <a:bodyPr/>
          <a:lstStyle/>
          <a:p>
            <a:pPr>
              <a:defRPr/>
            </a:pPr>
            <a:fld id="{17730AA8-2DD8-4A47-B1E6-7520A54E64F6}" type="datetime4">
              <a:rPr lang="de-DE" smtClean="0"/>
              <a:pPr>
                <a:defRPr/>
              </a:pPr>
              <a:t>27. September 2018</a:t>
            </a:fld>
            <a:endParaRPr lang="de-DE" dirty="0"/>
          </a:p>
        </p:txBody>
      </p:sp>
      <p:sp>
        <p:nvSpPr>
          <p:cNvPr id="5" name="Foliennummernplatzhalter 4"/>
          <p:cNvSpPr>
            <a:spLocks noGrp="1"/>
          </p:cNvSpPr>
          <p:nvPr>
            <p:ph type="sldNum" sz="quarter" idx="11"/>
          </p:nvPr>
        </p:nvSpPr>
        <p:spPr/>
        <p:txBody>
          <a:bodyPr/>
          <a:lstStyle/>
          <a:p>
            <a:pPr>
              <a:defRPr/>
            </a:pPr>
            <a:fld id="{AE6ADBB8-FC1C-48B8-8A95-7DD2C397A580}" type="slidenum">
              <a:rPr lang="de-DE" smtClean="0"/>
              <a:pPr>
                <a:defRPr/>
              </a:pPr>
              <a:t>16</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927115195"/>
              </p:ext>
            </p:extLst>
          </p:nvPr>
        </p:nvGraphicFramePr>
        <p:xfrm>
          <a:off x="323528" y="1494512"/>
          <a:ext cx="8496945" cy="3662680"/>
        </p:xfrm>
        <a:graphic>
          <a:graphicData uri="http://schemas.openxmlformats.org/drawingml/2006/table">
            <a:tbl>
              <a:tblPr firstRow="1" bandRow="1">
                <a:tableStyleId>{5C22544A-7EE6-4342-B048-85BDC9FD1C3A}</a:tableStyleId>
              </a:tblPr>
              <a:tblGrid>
                <a:gridCol w="1699389">
                  <a:extLst>
                    <a:ext uri="{9D8B030D-6E8A-4147-A177-3AD203B41FA5}">
                      <a16:colId xmlns:a16="http://schemas.microsoft.com/office/drawing/2014/main" xmlns="" val="20000"/>
                    </a:ext>
                  </a:extLst>
                </a:gridCol>
                <a:gridCol w="1684987">
                  <a:extLst>
                    <a:ext uri="{9D8B030D-6E8A-4147-A177-3AD203B41FA5}">
                      <a16:colId xmlns:a16="http://schemas.microsoft.com/office/drawing/2014/main" xmlns="" val="20001"/>
                    </a:ext>
                  </a:extLst>
                </a:gridCol>
                <a:gridCol w="1713791">
                  <a:extLst>
                    <a:ext uri="{9D8B030D-6E8A-4147-A177-3AD203B41FA5}">
                      <a16:colId xmlns:a16="http://schemas.microsoft.com/office/drawing/2014/main" xmlns="" val="20002"/>
                    </a:ext>
                  </a:extLst>
                </a:gridCol>
                <a:gridCol w="1699389">
                  <a:extLst>
                    <a:ext uri="{9D8B030D-6E8A-4147-A177-3AD203B41FA5}">
                      <a16:colId xmlns:a16="http://schemas.microsoft.com/office/drawing/2014/main" xmlns="" val="20003"/>
                    </a:ext>
                  </a:extLst>
                </a:gridCol>
                <a:gridCol w="1699389">
                  <a:extLst>
                    <a:ext uri="{9D8B030D-6E8A-4147-A177-3AD203B41FA5}">
                      <a16:colId xmlns:a16="http://schemas.microsoft.com/office/drawing/2014/main" xmlns="" val="20004"/>
                    </a:ext>
                  </a:extLst>
                </a:gridCol>
              </a:tblGrid>
              <a:tr h="370840">
                <a:tc>
                  <a:txBody>
                    <a:bodyPr/>
                    <a:lstStyle/>
                    <a:p>
                      <a:endParaRPr lang="de-DE" sz="1600" dirty="0"/>
                    </a:p>
                  </a:txBody>
                  <a:tcPr/>
                </a:tc>
                <a:tc>
                  <a:txBody>
                    <a:bodyPr/>
                    <a:lstStyle/>
                    <a:p>
                      <a:r>
                        <a:rPr lang="de-DE" sz="1600" dirty="0" err="1"/>
                        <a:t>Current</a:t>
                      </a:r>
                      <a:r>
                        <a:rPr lang="de-DE" sz="1600" dirty="0"/>
                        <a:t> (</a:t>
                      </a:r>
                      <a:r>
                        <a:rPr lang="de-DE" sz="1600" dirty="0" err="1"/>
                        <a:t>Stationary</a:t>
                      </a:r>
                      <a:r>
                        <a:rPr lang="de-DE" sz="1600" dirty="0"/>
                        <a:t>)</a:t>
                      </a:r>
                    </a:p>
                  </a:txBody>
                  <a:tcPr/>
                </a:tc>
                <a:tc>
                  <a:txBody>
                    <a:bodyPr/>
                    <a:lstStyle/>
                    <a:p>
                      <a:r>
                        <a:rPr lang="de-DE" sz="1600" dirty="0" err="1"/>
                        <a:t>Current</a:t>
                      </a:r>
                      <a:r>
                        <a:rPr lang="de-DE" sz="1600" dirty="0"/>
                        <a:t/>
                      </a:r>
                      <a:br>
                        <a:rPr lang="de-DE" sz="1600" dirty="0"/>
                      </a:br>
                      <a:r>
                        <a:rPr lang="de-DE" sz="1600" dirty="0"/>
                        <a:t>(</a:t>
                      </a:r>
                      <a:r>
                        <a:rPr lang="de-DE" sz="1600" dirty="0" err="1"/>
                        <a:t>Moving</a:t>
                      </a:r>
                      <a:r>
                        <a:rPr lang="de-DE" sz="1600" dirty="0"/>
                        <a:t>)</a:t>
                      </a:r>
                    </a:p>
                  </a:txBody>
                  <a:tcPr/>
                </a:tc>
                <a:tc>
                  <a:txBody>
                    <a:bodyPr/>
                    <a:lstStyle/>
                    <a:p>
                      <a:r>
                        <a:rPr lang="de-DE" sz="1600" dirty="0" err="1"/>
                        <a:t>Proposal</a:t>
                      </a:r>
                      <a:endParaRPr lang="de-DE" sz="1600" dirty="0"/>
                    </a:p>
                    <a:p>
                      <a:r>
                        <a:rPr lang="de-DE" sz="1600" dirty="0"/>
                        <a:t>(</a:t>
                      </a:r>
                      <a:r>
                        <a:rPr lang="de-DE" sz="1600" dirty="0" err="1"/>
                        <a:t>Stationary</a:t>
                      </a:r>
                      <a:r>
                        <a:rPr lang="de-DE" sz="1600" dirty="0"/>
                        <a:t>)</a:t>
                      </a:r>
                    </a:p>
                  </a:txBody>
                  <a:tcPr/>
                </a:tc>
                <a:tc>
                  <a:txBody>
                    <a:bodyPr/>
                    <a:lstStyle/>
                    <a:p>
                      <a:r>
                        <a:rPr lang="de-DE" sz="1600" dirty="0" err="1"/>
                        <a:t>Proposal</a:t>
                      </a:r>
                      <a:r>
                        <a:rPr lang="de-DE" sz="1600" dirty="0"/>
                        <a:t/>
                      </a:r>
                      <a:br>
                        <a:rPr lang="de-DE" sz="1600" dirty="0"/>
                      </a:br>
                      <a:r>
                        <a:rPr lang="de-DE" sz="1600" dirty="0"/>
                        <a:t>(</a:t>
                      </a:r>
                      <a:r>
                        <a:rPr lang="de-DE" sz="1600" dirty="0" err="1"/>
                        <a:t>Moving</a:t>
                      </a:r>
                      <a:r>
                        <a:rPr lang="de-DE" sz="1600" dirty="0"/>
                        <a:t>)</a:t>
                      </a:r>
                    </a:p>
                  </a:txBody>
                  <a:tcPr/>
                </a:tc>
                <a:extLst>
                  <a:ext uri="{0D108BD9-81ED-4DB2-BD59-A6C34878D82A}">
                    <a16:rowId xmlns:a16="http://schemas.microsoft.com/office/drawing/2014/main" xmlns="" val="10000"/>
                  </a:ext>
                </a:extLst>
              </a:tr>
              <a:tr h="370840">
                <a:tc>
                  <a:txBody>
                    <a:bodyPr/>
                    <a:lstStyle/>
                    <a:p>
                      <a:r>
                        <a:rPr lang="de-DE" sz="1600" dirty="0" err="1"/>
                        <a:t>Functional</a:t>
                      </a:r>
                      <a:r>
                        <a:rPr lang="de-DE" sz="1600" baseline="0" dirty="0"/>
                        <a:t> </a:t>
                      </a:r>
                      <a:r>
                        <a:rPr lang="de-DE" sz="1600" baseline="0" dirty="0" err="1"/>
                        <a:t>part</a:t>
                      </a:r>
                      <a:r>
                        <a:rPr lang="de-DE" sz="1600" baseline="0" dirty="0"/>
                        <a:t> </a:t>
                      </a:r>
                      <a:r>
                        <a:rPr lang="de-DE" sz="1600" baseline="0" dirty="0" err="1"/>
                        <a:t>of</a:t>
                      </a:r>
                      <a:r>
                        <a:rPr lang="de-DE" sz="1600" baseline="0" dirty="0"/>
                        <a:t> </a:t>
                      </a:r>
                      <a:r>
                        <a:rPr lang="de-DE" sz="1600" baseline="0" dirty="0" err="1"/>
                        <a:t>test</a:t>
                      </a:r>
                      <a:r>
                        <a:rPr lang="de-DE" sz="1600" baseline="0" dirty="0"/>
                        <a:t> </a:t>
                      </a:r>
                      <a:r>
                        <a:rPr lang="de-DE" sz="1600" baseline="0" dirty="0" err="1"/>
                        <a:t>shall</a:t>
                      </a:r>
                      <a:r>
                        <a:rPr lang="de-DE" sz="1600" baseline="0" dirty="0"/>
                        <a:t> </a:t>
                      </a:r>
                      <a:r>
                        <a:rPr lang="de-DE" sz="1600" baseline="0" dirty="0" err="1"/>
                        <a:t>start</a:t>
                      </a:r>
                      <a:r>
                        <a:rPr lang="de-DE" sz="1600" baseline="0" dirty="0"/>
                        <a:t>…</a:t>
                      </a:r>
                      <a:endParaRPr lang="de-DE" sz="1600" dirty="0"/>
                    </a:p>
                  </a:txBody>
                  <a:tcPr/>
                </a:tc>
                <a:tc>
                  <a:txBody>
                    <a:bodyPr/>
                    <a:lstStyle/>
                    <a:p>
                      <a:r>
                        <a:rPr lang="de-DE" sz="1600" dirty="0"/>
                        <a:t>50</a:t>
                      </a:r>
                      <a:r>
                        <a:rPr lang="de-DE" sz="1600" baseline="0" dirty="0"/>
                        <a:t> m </a:t>
                      </a:r>
                      <a:r>
                        <a:rPr lang="de-DE" sz="1600" baseline="0" dirty="0" err="1"/>
                        <a:t>distance</a:t>
                      </a:r>
                      <a:endParaRPr lang="de-DE" sz="1600" dirty="0"/>
                    </a:p>
                  </a:txBody>
                  <a:tcPr/>
                </a:tc>
                <a:tc>
                  <a:txBody>
                    <a:bodyPr/>
                    <a:lstStyle/>
                    <a:p>
                      <a:r>
                        <a:rPr lang="de-DE" sz="1600" dirty="0"/>
                        <a:t>120 m </a:t>
                      </a:r>
                      <a:r>
                        <a:rPr lang="de-DE" sz="1600" dirty="0" err="1"/>
                        <a:t>distance</a:t>
                      </a:r>
                      <a:endParaRPr lang="de-DE" sz="1600" dirty="0"/>
                    </a:p>
                  </a:txBody>
                  <a:tcPr/>
                </a:tc>
                <a:tc>
                  <a:txBody>
                    <a:bodyPr/>
                    <a:lstStyle/>
                    <a:p>
                      <a:r>
                        <a:rPr lang="de-DE" sz="1600" dirty="0"/>
                        <a:t>6 s TTC</a:t>
                      </a:r>
                      <a:br>
                        <a:rPr lang="de-DE" sz="1600" dirty="0"/>
                      </a:br>
                      <a:r>
                        <a:rPr lang="de-DE" sz="1400" dirty="0"/>
                        <a:t>(133</a:t>
                      </a:r>
                      <a:r>
                        <a:rPr lang="de-DE" sz="1400" baseline="0" dirty="0"/>
                        <a:t>m@80km/h)</a:t>
                      </a:r>
                      <a:endParaRPr lang="de-DE" sz="1400" dirty="0"/>
                    </a:p>
                  </a:txBody>
                  <a:tcPr/>
                </a:tc>
                <a:tc>
                  <a:txBody>
                    <a:bodyPr/>
                    <a:lstStyle/>
                    <a:p>
                      <a:r>
                        <a:rPr lang="de-DE" sz="1600" dirty="0"/>
                        <a:t>6 s TTC</a:t>
                      </a:r>
                    </a:p>
                    <a:p>
                      <a:r>
                        <a:rPr lang="de-DE" sz="1400" dirty="0"/>
                        <a:t>(113</a:t>
                      </a:r>
                      <a:r>
                        <a:rPr lang="de-DE" sz="1400" baseline="0" dirty="0"/>
                        <a:t>m@80-20)</a:t>
                      </a:r>
                      <a:endParaRPr lang="de-DE" sz="1400" dirty="0"/>
                    </a:p>
                  </a:txBody>
                  <a:tcPr/>
                </a:tc>
                <a:extLst>
                  <a:ext uri="{0D108BD9-81ED-4DB2-BD59-A6C34878D82A}">
                    <a16:rowId xmlns:a16="http://schemas.microsoft.com/office/drawing/2014/main" xmlns="" val="10001"/>
                  </a:ext>
                </a:extLst>
              </a:tr>
              <a:tr h="370840">
                <a:tc>
                  <a:txBody>
                    <a:bodyPr/>
                    <a:lstStyle/>
                    <a:p>
                      <a:r>
                        <a:rPr lang="de-DE" sz="1600" dirty="0"/>
                        <a:t>Test Speed</a:t>
                      </a:r>
                    </a:p>
                  </a:txBody>
                  <a:tcPr/>
                </a:tc>
                <a:tc>
                  <a:txBody>
                    <a:bodyPr/>
                    <a:lstStyle/>
                    <a:p>
                      <a:r>
                        <a:rPr lang="de-DE" sz="1600" dirty="0"/>
                        <a:t>80 ± 2 km/h</a:t>
                      </a:r>
                    </a:p>
                  </a:txBody>
                  <a:tcPr/>
                </a:tc>
                <a:tc>
                  <a:txBody>
                    <a:bodyPr/>
                    <a:lstStyle/>
                    <a:p>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t>X* ± 2 km/h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t>X* ± 2 km/h</a:t>
                      </a:r>
                    </a:p>
                  </a:txBody>
                  <a:tcPr/>
                </a:tc>
                <a:extLst>
                  <a:ext uri="{0D108BD9-81ED-4DB2-BD59-A6C34878D82A}">
                    <a16:rowId xmlns:a16="http://schemas.microsoft.com/office/drawing/2014/main" xmlns="" val="10002"/>
                  </a:ext>
                </a:extLst>
              </a:tr>
              <a:tr h="370840">
                <a:tc>
                  <a:txBody>
                    <a:bodyPr/>
                    <a:lstStyle/>
                    <a:p>
                      <a:r>
                        <a:rPr lang="de-DE" sz="1600" dirty="0"/>
                        <a:t>Test Speed</a:t>
                      </a:r>
                      <a:br>
                        <a:rPr lang="de-DE" sz="1600" dirty="0"/>
                      </a:br>
                      <a:r>
                        <a:rPr lang="de-DE" sz="1600" dirty="0"/>
                        <a:t>Target</a:t>
                      </a:r>
                    </a:p>
                  </a:txBody>
                  <a:tcPr/>
                </a:tc>
                <a:tc>
                  <a:txBody>
                    <a:bodyPr/>
                    <a:lstStyle/>
                    <a:p>
                      <a:r>
                        <a:rPr lang="de-DE" sz="1600" dirty="0"/>
                        <a:t>-</a:t>
                      </a:r>
                    </a:p>
                  </a:txBody>
                  <a:tcPr/>
                </a:tc>
                <a:tc>
                  <a:txBody>
                    <a:bodyPr/>
                    <a:lstStyle/>
                    <a:p>
                      <a:r>
                        <a:rPr lang="de-DE" sz="1600" dirty="0"/>
                        <a:t>67</a:t>
                      </a:r>
                      <a:r>
                        <a:rPr lang="de-DE" sz="1600" baseline="0" dirty="0"/>
                        <a:t> km/h**,</a:t>
                      </a:r>
                    </a:p>
                    <a:p>
                      <a:r>
                        <a:rPr lang="de-DE" sz="1600" baseline="0" dirty="0"/>
                        <a:t>12 km/h***</a:t>
                      </a:r>
                      <a:endParaRPr lang="de-DE" sz="1600" dirty="0"/>
                    </a:p>
                  </a:txBody>
                  <a:tcPr/>
                </a:tc>
                <a:tc>
                  <a:txBody>
                    <a:bodyPr/>
                    <a:lstStyle/>
                    <a:p>
                      <a:r>
                        <a:rPr lang="de-DE" sz="1600" dirty="0"/>
                        <a:t>-</a:t>
                      </a:r>
                    </a:p>
                  </a:txBody>
                  <a:tcPr/>
                </a:tc>
                <a:tc>
                  <a:txBody>
                    <a:bodyPr/>
                    <a:lstStyle/>
                    <a:p>
                      <a:r>
                        <a:rPr lang="de-DE" sz="1600" dirty="0"/>
                        <a:t>12 km/h</a:t>
                      </a:r>
                      <a:r>
                        <a:rPr lang="de-DE" sz="1600" baseline="0" dirty="0"/>
                        <a:t> </a:t>
                      </a:r>
                      <a:r>
                        <a:rPr lang="de-DE" sz="1600" baseline="0" dirty="0" err="1"/>
                        <a:t>or</a:t>
                      </a:r>
                      <a:r>
                        <a:rPr lang="de-DE" sz="1600" baseline="0" dirty="0"/>
                        <a:t> </a:t>
                      </a:r>
                      <a:r>
                        <a:rPr lang="de-DE" sz="1600" baseline="0" dirty="0" err="1"/>
                        <a:t>any</a:t>
                      </a:r>
                      <a:r>
                        <a:rPr lang="de-DE" sz="1600" baseline="0" dirty="0"/>
                        <a:t> </a:t>
                      </a:r>
                      <a:r>
                        <a:rPr lang="de-DE" sz="1600" baseline="0" dirty="0" err="1"/>
                        <a:t>other</a:t>
                      </a:r>
                      <a:r>
                        <a:rPr lang="de-DE" sz="1600" baseline="0" dirty="0"/>
                        <a:t> </a:t>
                      </a:r>
                      <a:r>
                        <a:rPr lang="de-DE" sz="1600" baseline="0" dirty="0" err="1"/>
                        <a:t>speed</a:t>
                      </a:r>
                      <a:r>
                        <a:rPr lang="de-DE" sz="1600" baseline="0" dirty="0"/>
                        <a:t> </a:t>
                      </a:r>
                      <a:r>
                        <a:rPr lang="de-DE" sz="1600" baseline="0" dirty="0" err="1"/>
                        <a:t>within</a:t>
                      </a:r>
                      <a:r>
                        <a:rPr lang="de-DE" sz="1600" baseline="0" dirty="0"/>
                        <a:t> </a:t>
                      </a:r>
                      <a:r>
                        <a:rPr lang="de-DE" sz="1600" baseline="0" dirty="0" err="1"/>
                        <a:t>requirements</a:t>
                      </a:r>
                      <a:endParaRPr lang="de-DE" sz="1600" dirty="0"/>
                    </a:p>
                  </a:txBody>
                  <a:tcPr/>
                </a:tc>
                <a:extLst>
                  <a:ext uri="{0D108BD9-81ED-4DB2-BD59-A6C34878D82A}">
                    <a16:rowId xmlns:a16="http://schemas.microsoft.com/office/drawing/2014/main" xmlns="" val="10003"/>
                  </a:ext>
                </a:extLst>
              </a:tr>
              <a:tr h="370840">
                <a:tc>
                  <a:txBody>
                    <a:bodyPr/>
                    <a:lstStyle/>
                    <a:p>
                      <a:r>
                        <a:rPr lang="de-DE" sz="1600" dirty="0" err="1"/>
                        <a:t>Tolerance</a:t>
                      </a:r>
                      <a:r>
                        <a:rPr lang="de-DE" sz="1600" baseline="0" dirty="0"/>
                        <a:t> </a:t>
                      </a:r>
                      <a:r>
                        <a:rPr lang="de-DE" sz="1600" baseline="0" dirty="0" err="1"/>
                        <a:t>for</a:t>
                      </a:r>
                      <a:r>
                        <a:rPr lang="de-DE" sz="1600" baseline="0" dirty="0"/>
                        <a:t> Speed </a:t>
                      </a:r>
                      <a:r>
                        <a:rPr lang="de-DE" sz="1600" baseline="0" dirty="0" err="1"/>
                        <a:t>Reduction</a:t>
                      </a:r>
                      <a:endParaRPr lang="de-DE" sz="1600" dirty="0"/>
                    </a:p>
                  </a:txBody>
                  <a:tcPr/>
                </a:tc>
                <a:tc>
                  <a:txBody>
                    <a:bodyPr/>
                    <a:lstStyle/>
                    <a:p>
                      <a:r>
                        <a:rPr lang="de-DE" sz="1600" dirty="0"/>
                        <a:t>-</a:t>
                      </a:r>
                    </a:p>
                  </a:txBody>
                  <a:tcPr/>
                </a:tc>
                <a:tc>
                  <a:txBody>
                    <a:bodyPr/>
                    <a:lstStyle/>
                    <a:p>
                      <a:r>
                        <a:rPr lang="de-DE" sz="1600" dirty="0"/>
                        <a:t>-</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aseline="0" dirty="0"/>
                        <a:t>5 km/h </a:t>
                      </a:r>
                      <a:r>
                        <a:rPr lang="de-DE" sz="1600" baseline="0" dirty="0"/>
                        <a:t>(</a:t>
                      </a:r>
                      <a:r>
                        <a:rPr lang="de-DE" sz="1600" baseline="0" dirty="0" err="1"/>
                        <a:t>up</a:t>
                      </a:r>
                      <a:r>
                        <a:rPr lang="de-DE" sz="1600" baseline="0" dirty="0"/>
                        <a:t> </a:t>
                      </a:r>
                      <a:r>
                        <a:rPr lang="de-DE" sz="1600" baseline="0" dirty="0" err="1"/>
                        <a:t>to</a:t>
                      </a:r>
                      <a:r>
                        <a:rPr lang="de-DE" sz="1600" baseline="0" dirty="0"/>
                        <a:t> [70] km/h </a:t>
                      </a:r>
                      <a:r>
                        <a:rPr lang="de-DE" sz="1600" baseline="0" dirty="0" err="1"/>
                        <a:t>vrel</a:t>
                      </a:r>
                      <a:r>
                        <a:rPr lang="de-DE" sz="1600" baseline="0" dirty="0"/>
                        <a:t>)</a:t>
                      </a:r>
                      <a:br>
                        <a:rPr lang="de-DE" sz="1600" baseline="0" dirty="0"/>
                      </a:br>
                      <a:r>
                        <a:rPr lang="de-DE" sz="1800" baseline="0" dirty="0"/>
                        <a:t>10 km/h </a:t>
                      </a:r>
                      <a:r>
                        <a:rPr lang="de-DE" sz="1600" baseline="0" dirty="0"/>
                        <a:t>(</a:t>
                      </a:r>
                      <a:r>
                        <a:rPr lang="de-DE" sz="1600" baseline="0" dirty="0" err="1"/>
                        <a:t>above</a:t>
                      </a:r>
                      <a:r>
                        <a:rPr lang="de-DE" sz="1600" baseline="0" dirty="0"/>
                        <a:t> [70] km/h </a:t>
                      </a:r>
                      <a:r>
                        <a:rPr lang="de-DE" sz="1600" baseline="0" dirty="0" err="1"/>
                        <a:t>vrel</a:t>
                      </a:r>
                      <a:r>
                        <a:rPr lang="de-DE" sz="1600" baseline="0" dirty="0"/>
                        <a:t>)</a:t>
                      </a:r>
                      <a:endParaRPr lang="de-DE" sz="1800" dirty="0"/>
                    </a:p>
                  </a:txBody>
                  <a:tcPr/>
                </a:tc>
                <a:tc hMerge="1">
                  <a:txBody>
                    <a:bodyPr/>
                    <a:lstStyle/>
                    <a:p>
                      <a:endParaRPr lang="de-DE" sz="1600" dirty="0"/>
                    </a:p>
                  </a:txBody>
                  <a:tcPr/>
                </a:tc>
                <a:extLst>
                  <a:ext uri="{0D108BD9-81ED-4DB2-BD59-A6C34878D82A}">
                    <a16:rowId xmlns:a16="http://schemas.microsoft.com/office/drawing/2014/main" xmlns="" val="10004"/>
                  </a:ext>
                </a:extLst>
              </a:tr>
            </a:tbl>
          </a:graphicData>
        </a:graphic>
      </p:graphicFrame>
      <p:sp>
        <p:nvSpPr>
          <p:cNvPr id="8" name="Textfeld 7"/>
          <p:cNvSpPr txBox="1"/>
          <p:nvPr/>
        </p:nvSpPr>
        <p:spPr>
          <a:xfrm>
            <a:off x="1326358" y="5229200"/>
            <a:ext cx="6774034" cy="677108"/>
          </a:xfrm>
          <a:prstGeom prst="rect">
            <a:avLst/>
          </a:prstGeom>
          <a:noFill/>
          <a:ln w="38100">
            <a:solidFill>
              <a:srgbClr val="FF0000"/>
            </a:solidFill>
          </a:ln>
        </p:spPr>
        <p:txBody>
          <a:bodyPr wrap="none" rtlCol="0">
            <a:spAutoFit/>
          </a:bodyPr>
          <a:lstStyle/>
          <a:p>
            <a:r>
              <a:rPr lang="de-DE" sz="1900" dirty="0"/>
              <a:t>*Test Speed: (20 </a:t>
            </a:r>
            <a:r>
              <a:rPr lang="de-DE" sz="1900" dirty="0" err="1"/>
              <a:t>for</a:t>
            </a:r>
            <a:r>
              <a:rPr lang="de-DE" sz="1900" dirty="0"/>
              <a:t> </a:t>
            </a:r>
            <a:r>
              <a:rPr lang="de-DE" sz="1900" dirty="0" err="1"/>
              <a:t>stationary</a:t>
            </a:r>
            <a:r>
              <a:rPr lang="de-DE" sz="1900" dirty="0"/>
              <a:t>), 40, 60, 80, 100, </a:t>
            </a:r>
            <a:r>
              <a:rPr lang="de-DE" sz="1900" i="1" dirty="0" err="1">
                <a:latin typeface="+mj-lt"/>
              </a:rPr>
              <a:t>v</a:t>
            </a:r>
            <a:r>
              <a:rPr lang="de-DE" sz="1900" baseline="-25000" dirty="0" err="1">
                <a:latin typeface="+mj-lt"/>
              </a:rPr>
              <a:t>Avoidance</a:t>
            </a:r>
            <a:r>
              <a:rPr lang="de-DE" sz="1900" dirty="0"/>
              <a:t>, </a:t>
            </a:r>
            <a:r>
              <a:rPr lang="de-DE" sz="1900" i="1" dirty="0" err="1">
                <a:latin typeface="+mj-lt"/>
              </a:rPr>
              <a:t>v</a:t>
            </a:r>
            <a:r>
              <a:rPr lang="de-DE" sz="1900" baseline="-25000" dirty="0" err="1">
                <a:latin typeface="+mj-lt"/>
              </a:rPr>
              <a:t>max</a:t>
            </a:r>
            <a:r>
              <a:rPr lang="de-DE" sz="1900" dirty="0">
                <a:latin typeface="+mj-lt"/>
              </a:rPr>
              <a:t>,</a:t>
            </a:r>
            <a:r>
              <a:rPr lang="de-DE" sz="1900" baseline="-25000" dirty="0">
                <a:latin typeface="+mj-lt"/>
              </a:rPr>
              <a:t/>
            </a:r>
            <a:br>
              <a:rPr lang="de-DE" sz="1900" baseline="-25000" dirty="0">
                <a:latin typeface="+mj-lt"/>
              </a:rPr>
            </a:br>
            <a:r>
              <a:rPr lang="de-DE" sz="1900" dirty="0" err="1">
                <a:latin typeface="+mn-lt"/>
              </a:rPr>
              <a:t>where</a:t>
            </a:r>
            <a:r>
              <a:rPr lang="de-DE" sz="1900" dirty="0">
                <a:latin typeface="+mn-lt"/>
              </a:rPr>
              <a:t>:</a:t>
            </a:r>
            <a:r>
              <a:rPr lang="de-DE" sz="1900" dirty="0">
                <a:latin typeface="+mj-lt"/>
              </a:rPr>
              <a:t> </a:t>
            </a:r>
            <a:r>
              <a:rPr lang="de-DE" sz="1900" i="1" dirty="0" err="1">
                <a:latin typeface="+mj-lt"/>
              </a:rPr>
              <a:t>v</a:t>
            </a:r>
            <a:r>
              <a:rPr lang="de-DE" sz="1900" baseline="-25000" dirty="0" err="1">
                <a:latin typeface="+mj-lt"/>
              </a:rPr>
              <a:t>Avoidance</a:t>
            </a:r>
            <a:r>
              <a:rPr lang="de-DE" sz="1900" dirty="0">
                <a:latin typeface="+mj-lt"/>
              </a:rPr>
              <a:t> = </a:t>
            </a:r>
            <a:r>
              <a:rPr lang="de-DE" sz="1900" i="1" dirty="0" err="1">
                <a:latin typeface="+mj-lt"/>
              </a:rPr>
              <a:t>v</a:t>
            </a:r>
            <a:r>
              <a:rPr lang="de-DE" sz="1900" baseline="-25000" dirty="0" err="1">
                <a:latin typeface="+mj-lt"/>
              </a:rPr>
              <a:t>relative,avoidance</a:t>
            </a:r>
            <a:r>
              <a:rPr lang="de-DE" sz="1900" dirty="0">
                <a:latin typeface="+mj-lt"/>
              </a:rPr>
              <a:t> + </a:t>
            </a:r>
            <a:r>
              <a:rPr lang="de-DE" sz="1900" i="1" dirty="0" err="1">
                <a:latin typeface="+mj-lt"/>
              </a:rPr>
              <a:t>v</a:t>
            </a:r>
            <a:r>
              <a:rPr lang="de-DE" sz="1900" baseline="-25000" dirty="0" err="1">
                <a:latin typeface="+mj-lt"/>
              </a:rPr>
              <a:t>Target</a:t>
            </a:r>
            <a:endParaRPr lang="de-DE" sz="1900" dirty="0">
              <a:latin typeface="+mj-lt"/>
            </a:endParaRPr>
          </a:p>
        </p:txBody>
      </p:sp>
      <p:sp>
        <p:nvSpPr>
          <p:cNvPr id="9" name="Rechteck 8"/>
          <p:cNvSpPr/>
          <p:nvPr/>
        </p:nvSpPr>
        <p:spPr>
          <a:xfrm>
            <a:off x="4427984" y="6095037"/>
            <a:ext cx="4499950" cy="646331"/>
          </a:xfrm>
          <a:prstGeom prst="rect">
            <a:avLst/>
          </a:prstGeom>
        </p:spPr>
        <p:txBody>
          <a:bodyPr wrap="none">
            <a:spAutoFit/>
          </a:bodyPr>
          <a:lstStyle/>
          <a:p>
            <a:r>
              <a:rPr lang="de-DE" dirty="0">
                <a:solidFill>
                  <a:schemeClr val="bg1">
                    <a:lumMod val="50000"/>
                  </a:schemeClr>
                </a:solidFill>
              </a:rPr>
              <a:t>** N</a:t>
            </a:r>
            <a:r>
              <a:rPr lang="de-DE" baseline="-25000" dirty="0">
                <a:solidFill>
                  <a:schemeClr val="bg1">
                    <a:lumMod val="50000"/>
                  </a:schemeClr>
                </a:solidFill>
              </a:rPr>
              <a:t>2</a:t>
            </a:r>
            <a:r>
              <a:rPr lang="de-DE" dirty="0">
                <a:solidFill>
                  <a:schemeClr val="bg1">
                    <a:lumMod val="50000"/>
                  </a:schemeClr>
                </a:solidFill>
              </a:rPr>
              <a:t> &lt; 8t, M</a:t>
            </a:r>
            <a:r>
              <a:rPr lang="de-DE" baseline="-25000" dirty="0">
                <a:solidFill>
                  <a:schemeClr val="bg1">
                    <a:lumMod val="50000"/>
                  </a:schemeClr>
                </a:solidFill>
              </a:rPr>
              <a:t>2</a:t>
            </a:r>
            <a:r>
              <a:rPr lang="de-DE" dirty="0">
                <a:solidFill>
                  <a:schemeClr val="bg1">
                    <a:lumMod val="50000"/>
                  </a:schemeClr>
                </a:solidFill>
              </a:rPr>
              <a:t>, N</a:t>
            </a:r>
            <a:r>
              <a:rPr lang="de-DE" baseline="-25000" dirty="0">
                <a:solidFill>
                  <a:schemeClr val="bg1">
                    <a:lumMod val="50000"/>
                  </a:schemeClr>
                </a:solidFill>
              </a:rPr>
              <a:t>3</a:t>
            </a:r>
            <a:r>
              <a:rPr lang="de-DE" dirty="0">
                <a:solidFill>
                  <a:schemeClr val="bg1">
                    <a:lumMod val="50000"/>
                  </a:schemeClr>
                </a:solidFill>
              </a:rPr>
              <a:t> </a:t>
            </a:r>
            <a:r>
              <a:rPr lang="de-DE" dirty="0" err="1">
                <a:solidFill>
                  <a:schemeClr val="bg1">
                    <a:lumMod val="50000"/>
                  </a:schemeClr>
                </a:solidFill>
              </a:rPr>
              <a:t>with</a:t>
            </a:r>
            <a:r>
              <a:rPr lang="de-DE" dirty="0">
                <a:solidFill>
                  <a:schemeClr val="bg1">
                    <a:lumMod val="50000"/>
                  </a:schemeClr>
                </a:solidFill>
              </a:rPr>
              <a:t> </a:t>
            </a:r>
            <a:r>
              <a:rPr lang="de-DE" dirty="0" err="1">
                <a:solidFill>
                  <a:schemeClr val="bg1">
                    <a:lumMod val="50000"/>
                  </a:schemeClr>
                </a:solidFill>
              </a:rPr>
              <a:t>hydraulic</a:t>
            </a:r>
            <a:r>
              <a:rPr lang="de-DE" dirty="0">
                <a:solidFill>
                  <a:schemeClr val="bg1">
                    <a:lumMod val="50000"/>
                  </a:schemeClr>
                </a:solidFill>
              </a:rPr>
              <a:t> </a:t>
            </a:r>
            <a:r>
              <a:rPr lang="de-DE" dirty="0" err="1">
                <a:solidFill>
                  <a:schemeClr val="bg1">
                    <a:lumMod val="50000"/>
                  </a:schemeClr>
                </a:solidFill>
              </a:rPr>
              <a:t>brakes</a:t>
            </a:r>
            <a:endParaRPr lang="de-DE" dirty="0">
              <a:solidFill>
                <a:schemeClr val="bg1">
                  <a:lumMod val="50000"/>
                </a:schemeClr>
              </a:solidFill>
            </a:endParaRPr>
          </a:p>
          <a:p>
            <a:r>
              <a:rPr lang="de-DE" dirty="0">
                <a:solidFill>
                  <a:schemeClr val="bg1">
                    <a:lumMod val="50000"/>
                  </a:schemeClr>
                </a:solidFill>
              </a:rPr>
              <a:t>*** N</a:t>
            </a:r>
            <a:r>
              <a:rPr lang="de-DE" baseline="-25000" dirty="0">
                <a:solidFill>
                  <a:schemeClr val="bg1">
                    <a:lumMod val="50000"/>
                  </a:schemeClr>
                </a:solidFill>
              </a:rPr>
              <a:t>2</a:t>
            </a:r>
            <a:r>
              <a:rPr lang="de-DE" dirty="0">
                <a:solidFill>
                  <a:schemeClr val="bg1">
                    <a:lumMod val="50000"/>
                  </a:schemeClr>
                </a:solidFill>
              </a:rPr>
              <a:t> &gt; 8t, M</a:t>
            </a:r>
            <a:r>
              <a:rPr lang="de-DE" baseline="-25000" dirty="0">
                <a:solidFill>
                  <a:schemeClr val="bg1">
                    <a:lumMod val="50000"/>
                  </a:schemeClr>
                </a:solidFill>
              </a:rPr>
              <a:t>3</a:t>
            </a:r>
            <a:r>
              <a:rPr lang="de-DE" dirty="0">
                <a:solidFill>
                  <a:schemeClr val="bg1">
                    <a:lumMod val="50000"/>
                  </a:schemeClr>
                </a:solidFill>
              </a:rPr>
              <a:t>, N</a:t>
            </a:r>
            <a:r>
              <a:rPr lang="de-DE" baseline="-25000" dirty="0">
                <a:solidFill>
                  <a:schemeClr val="bg1">
                    <a:lumMod val="50000"/>
                  </a:schemeClr>
                </a:solidFill>
              </a:rPr>
              <a:t>3</a:t>
            </a:r>
            <a:r>
              <a:rPr lang="de-DE" dirty="0">
                <a:solidFill>
                  <a:schemeClr val="bg1">
                    <a:lumMod val="50000"/>
                  </a:schemeClr>
                </a:solidFill>
              </a:rPr>
              <a:t> </a:t>
            </a:r>
            <a:r>
              <a:rPr lang="de-DE" dirty="0" err="1">
                <a:solidFill>
                  <a:schemeClr val="bg1">
                    <a:lumMod val="50000"/>
                  </a:schemeClr>
                </a:solidFill>
              </a:rPr>
              <a:t>with</a:t>
            </a:r>
            <a:r>
              <a:rPr lang="de-DE" dirty="0">
                <a:solidFill>
                  <a:schemeClr val="bg1">
                    <a:lumMod val="50000"/>
                  </a:schemeClr>
                </a:solidFill>
              </a:rPr>
              <a:t> </a:t>
            </a:r>
            <a:r>
              <a:rPr lang="de-DE" dirty="0" err="1">
                <a:solidFill>
                  <a:schemeClr val="bg1">
                    <a:lumMod val="50000"/>
                  </a:schemeClr>
                </a:solidFill>
              </a:rPr>
              <a:t>pneumatic</a:t>
            </a:r>
            <a:r>
              <a:rPr lang="de-DE" dirty="0">
                <a:solidFill>
                  <a:schemeClr val="bg1">
                    <a:lumMod val="50000"/>
                  </a:schemeClr>
                </a:solidFill>
              </a:rPr>
              <a:t> </a:t>
            </a:r>
            <a:r>
              <a:rPr lang="de-DE" dirty="0" err="1">
                <a:solidFill>
                  <a:schemeClr val="bg1">
                    <a:lumMod val="50000"/>
                  </a:schemeClr>
                </a:solidFill>
              </a:rPr>
              <a:t>brakes</a:t>
            </a:r>
            <a:endParaRPr lang="de-DE" dirty="0">
              <a:solidFill>
                <a:schemeClr val="bg1">
                  <a:lumMod val="50000"/>
                </a:schemeClr>
              </a:solidFill>
            </a:endParaRPr>
          </a:p>
        </p:txBody>
      </p:sp>
    </p:spTree>
    <p:extLst>
      <p:ext uri="{BB962C8B-B14F-4D97-AF65-F5344CB8AC3E}">
        <p14:creationId xmlns:p14="http://schemas.microsoft.com/office/powerpoint/2010/main" val="1518924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Summary</a:t>
            </a:r>
          </a:p>
        </p:txBody>
      </p:sp>
      <p:sp>
        <p:nvSpPr>
          <p:cNvPr id="3" name="Inhaltsplatzhalter 2"/>
          <p:cNvSpPr>
            <a:spLocks noGrp="1"/>
          </p:cNvSpPr>
          <p:nvPr>
            <p:ph idx="1"/>
          </p:nvPr>
        </p:nvSpPr>
        <p:spPr>
          <a:xfrm>
            <a:off x="863600" y="1268760"/>
            <a:ext cx="7380288" cy="4320704"/>
          </a:xfrm>
        </p:spPr>
        <p:txBody>
          <a:bodyPr/>
          <a:lstStyle/>
          <a:p>
            <a:pPr marL="342900" indent="-342900">
              <a:buFont typeface="Arial" panose="020B0604020202020204" pitchFamily="34" charset="0"/>
              <a:buChar char="•"/>
            </a:pPr>
            <a:r>
              <a:rPr lang="en-GB" dirty="0"/>
              <a:t>New structure </a:t>
            </a:r>
          </a:p>
          <a:p>
            <a:pPr marL="342900" indent="-342900">
              <a:buFont typeface="Arial" panose="020B0604020202020204" pitchFamily="34" charset="0"/>
              <a:buChar char="•"/>
            </a:pPr>
            <a:r>
              <a:rPr lang="en-GB" u="sng" dirty="0"/>
              <a:t>Scope NOT changed </a:t>
            </a:r>
            <a:r>
              <a:rPr lang="mr-IN" u="sng" dirty="0"/>
              <a:t>–</a:t>
            </a:r>
            <a:r>
              <a:rPr lang="en-GB" u="sng" dirty="0"/>
              <a:t> still highway systems!</a:t>
            </a:r>
            <a:endParaRPr lang="en-GB" dirty="0"/>
          </a:p>
          <a:p>
            <a:pPr marL="342900" indent="-342900">
              <a:buFont typeface="Arial" panose="020B0604020202020204" pitchFamily="34" charset="0"/>
              <a:buChar char="•"/>
            </a:pPr>
            <a:r>
              <a:rPr lang="en-GB" dirty="0"/>
              <a:t>Clarification of requirements for speeds other than 80 km/h</a:t>
            </a:r>
          </a:p>
          <a:p>
            <a:pPr marL="342900" indent="-342900">
              <a:buFont typeface="Arial" panose="020B0604020202020204" pitchFamily="34" charset="0"/>
              <a:buChar char="•"/>
            </a:pPr>
            <a:r>
              <a:rPr lang="en-GB" dirty="0"/>
              <a:t>Target size limited to compact class vehicle</a:t>
            </a:r>
          </a:p>
          <a:p>
            <a:pPr marL="342900" indent="-342900">
              <a:buFont typeface="Arial" panose="020B0604020202020204" pitchFamily="34" charset="0"/>
              <a:buChar char="•"/>
            </a:pPr>
            <a:r>
              <a:rPr lang="en-GB" dirty="0"/>
              <a:t>Overriding clarified</a:t>
            </a:r>
          </a:p>
          <a:p>
            <a:pPr marL="342900" indent="-342900">
              <a:buFont typeface="Arial" panose="020B0604020202020204" pitchFamily="34" charset="0"/>
              <a:buChar char="•"/>
            </a:pPr>
            <a:r>
              <a:rPr lang="en-GB" dirty="0"/>
              <a:t>Warning – increased flexibility of warning  (e.g. allow full braking in warning phase)</a:t>
            </a:r>
          </a:p>
          <a:p>
            <a:pPr marL="342900" indent="-342900">
              <a:buFont typeface="Arial" panose="020B0604020202020204" pitchFamily="34" charset="0"/>
              <a:buChar char="•"/>
            </a:pPr>
            <a:r>
              <a:rPr lang="en-GB" dirty="0"/>
              <a:t>Deactivation – no changes to last proposals. </a:t>
            </a:r>
          </a:p>
          <a:p>
            <a:pPr marL="792163" lvl="1" indent="-342900">
              <a:buFont typeface="Arial" panose="020B0604020202020204" pitchFamily="34" charset="0"/>
              <a:buChar char="•"/>
            </a:pPr>
            <a:r>
              <a:rPr lang="en-GB" dirty="0"/>
              <a:t>Deactivation less required in complex situations</a:t>
            </a:r>
          </a:p>
          <a:p>
            <a:pPr marL="342900" indent="-342900">
              <a:buFont typeface="Arial" panose="020B0604020202020204" pitchFamily="34" charset="0"/>
              <a:buChar char="•"/>
            </a:pPr>
            <a:r>
              <a:rPr lang="en-GB" dirty="0"/>
              <a:t>Performance:</a:t>
            </a:r>
          </a:p>
          <a:p>
            <a:pPr marL="792163" lvl="1" indent="-342900">
              <a:buFont typeface="Arial" panose="020B0604020202020204" pitchFamily="34" charset="0"/>
              <a:buChar char="•"/>
            </a:pPr>
            <a:r>
              <a:rPr lang="en-GB" dirty="0" err="1"/>
              <a:t>Accidentology</a:t>
            </a:r>
            <a:r>
              <a:rPr lang="en-GB" dirty="0"/>
              <a:t> shows stationary targets are highly relevant.</a:t>
            </a:r>
          </a:p>
          <a:p>
            <a:pPr marL="792163" lvl="1" indent="-342900">
              <a:buFont typeface="Arial" panose="020B0604020202020204" pitchFamily="34" charset="0"/>
              <a:buChar char="•"/>
            </a:pPr>
            <a:r>
              <a:rPr lang="en-GB" dirty="0"/>
              <a:t>Proposal aims to </a:t>
            </a:r>
            <a:r>
              <a:rPr lang="en-GB" u="sng" dirty="0"/>
              <a:t>align</a:t>
            </a:r>
            <a:r>
              <a:rPr lang="en-GB" dirty="0"/>
              <a:t> requirements for moving and stationary vehicles (</a:t>
            </a:r>
            <a:r>
              <a:rPr lang="en-GB" u="sng" dirty="0"/>
              <a:t>NO new requirements introduced!</a:t>
            </a:r>
            <a:r>
              <a:rPr lang="en-GB" dirty="0"/>
              <a:t>)</a:t>
            </a:r>
          </a:p>
          <a:p>
            <a:pPr marL="792163" lvl="1" indent="-342900">
              <a:buFont typeface="Arial" panose="020B0604020202020204" pitchFamily="34" charset="0"/>
              <a:buChar char="•"/>
            </a:pPr>
            <a:r>
              <a:rPr lang="en-GB" dirty="0"/>
              <a:t>State of the art systems (for N</a:t>
            </a:r>
            <a:r>
              <a:rPr lang="en-GB" baseline="-25000" dirty="0"/>
              <a:t>3</a:t>
            </a:r>
            <a:r>
              <a:rPr lang="en-GB" dirty="0"/>
              <a:t>, M</a:t>
            </a:r>
            <a:r>
              <a:rPr lang="en-GB" baseline="-25000" dirty="0"/>
              <a:t>3</a:t>
            </a:r>
            <a:r>
              <a:rPr lang="en-GB" dirty="0"/>
              <a:t>) are able to </a:t>
            </a:r>
            <a:r>
              <a:rPr lang="en-GB" u="sng" dirty="0"/>
              <a:t>meet</a:t>
            </a:r>
            <a:r>
              <a:rPr lang="en-GB" dirty="0"/>
              <a:t> the proposed performance requirements</a:t>
            </a:r>
          </a:p>
          <a:p>
            <a:pPr marL="792163" lvl="1" indent="-342900">
              <a:buFont typeface="Arial" panose="020B0604020202020204" pitchFamily="34" charset="0"/>
              <a:buChar char="•"/>
            </a:pPr>
            <a:r>
              <a:rPr lang="en-GB" dirty="0"/>
              <a:t>Assumption: Different performance </a:t>
            </a:r>
            <a:r>
              <a:rPr lang="en-GB" dirty="0" err="1"/>
              <a:t>req’s</a:t>
            </a:r>
            <a:r>
              <a:rPr lang="en-GB" dirty="0"/>
              <a:t> for lighter vehicles not needed </a:t>
            </a:r>
            <a:r>
              <a:rPr lang="en-GB" dirty="0" err="1"/>
              <a:t>anymoe</a:t>
            </a:r>
            <a:r>
              <a:rPr lang="en-GB" dirty="0"/>
              <a: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
        <p:nvSpPr>
          <p:cNvPr id="4" name="Datumsplatzhalter 3"/>
          <p:cNvSpPr>
            <a:spLocks noGrp="1"/>
          </p:cNvSpPr>
          <p:nvPr>
            <p:ph type="dt" sz="half" idx="10"/>
          </p:nvPr>
        </p:nvSpPr>
        <p:spPr/>
        <p:txBody>
          <a:bodyPr/>
          <a:lstStyle/>
          <a:p>
            <a:pPr>
              <a:defRPr/>
            </a:pPr>
            <a:fld id="{17730AA8-2DD8-4A47-B1E6-7520A54E64F6}" type="datetime4">
              <a:rPr lang="de-DE" smtClean="0"/>
              <a:pPr>
                <a:defRPr/>
              </a:pPr>
              <a:t>27. September 2018</a:t>
            </a:fld>
            <a:endParaRPr lang="de-DE" dirty="0"/>
          </a:p>
        </p:txBody>
      </p:sp>
      <p:sp>
        <p:nvSpPr>
          <p:cNvPr id="5" name="Foliennummernplatzhalter 4"/>
          <p:cNvSpPr>
            <a:spLocks noGrp="1"/>
          </p:cNvSpPr>
          <p:nvPr>
            <p:ph type="sldNum" sz="quarter" idx="11"/>
          </p:nvPr>
        </p:nvSpPr>
        <p:spPr/>
        <p:txBody>
          <a:bodyPr/>
          <a:lstStyle/>
          <a:p>
            <a:pPr>
              <a:defRPr/>
            </a:pPr>
            <a:fld id="{AE6ADBB8-FC1C-48B8-8A95-7DD2C397A580}" type="slidenum">
              <a:rPr lang="de-DE" smtClean="0"/>
              <a:pPr>
                <a:defRPr/>
              </a:pPr>
              <a:t>17</a:t>
            </a:fld>
            <a:endParaRPr lang="de-DE"/>
          </a:p>
        </p:txBody>
      </p:sp>
    </p:spTree>
    <p:extLst>
      <p:ext uri="{BB962C8B-B14F-4D97-AF65-F5344CB8AC3E}">
        <p14:creationId xmlns:p14="http://schemas.microsoft.com/office/powerpoint/2010/main" val="2871280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pPr eaLnBrk="1" hangingPunct="1"/>
            <a:r>
              <a:rPr lang="de-DE" altLang="de-DE"/>
              <a:t>Thank you for your attention!</a:t>
            </a:r>
          </a:p>
        </p:txBody>
      </p:sp>
      <p:sp>
        <p:nvSpPr>
          <p:cNvPr id="17411" name="Inhaltsplatzhalter 2"/>
          <p:cNvSpPr>
            <a:spLocks noGrp="1"/>
          </p:cNvSpPr>
          <p:nvPr>
            <p:ph idx="1"/>
          </p:nvPr>
        </p:nvSpPr>
        <p:spPr>
          <a:xfrm>
            <a:off x="863600" y="2349500"/>
            <a:ext cx="7380288" cy="3484563"/>
          </a:xfrm>
        </p:spPr>
        <p:txBody>
          <a:bodyPr/>
          <a:lstStyle/>
          <a:p>
            <a:pPr eaLnBrk="1" hangingPunct="1"/>
            <a:r>
              <a:rPr lang="de-DE" altLang="de-DE" dirty="0"/>
              <a:t>Federal </a:t>
            </a:r>
            <a:r>
              <a:rPr lang="de-DE" altLang="de-DE" dirty="0" err="1"/>
              <a:t>Ministry</a:t>
            </a:r>
            <a:r>
              <a:rPr lang="de-DE" altLang="de-DE" dirty="0"/>
              <a:t> </a:t>
            </a:r>
            <a:r>
              <a:rPr lang="de-DE" altLang="de-DE" dirty="0" err="1"/>
              <a:t>of</a:t>
            </a:r>
            <a:r>
              <a:rPr lang="de-DE" altLang="de-DE" dirty="0"/>
              <a:t> Transport </a:t>
            </a:r>
          </a:p>
          <a:p>
            <a:pPr eaLnBrk="1" hangingPunct="1"/>
            <a:r>
              <a:rPr lang="de-DE" altLang="de-DE" dirty="0" err="1"/>
              <a:t>and</a:t>
            </a:r>
            <a:r>
              <a:rPr lang="de-DE" altLang="de-DE" dirty="0"/>
              <a:t> Digital Infrastructure</a:t>
            </a:r>
          </a:p>
          <a:p>
            <a:pPr eaLnBrk="1" hangingPunct="1"/>
            <a:endParaRPr lang="de-DE" altLang="de-DE" dirty="0"/>
          </a:p>
          <a:p>
            <a:pPr eaLnBrk="1" hangingPunct="1"/>
            <a:r>
              <a:rPr lang="de-DE" altLang="de-DE" dirty="0"/>
              <a:t>Robert-Schuman-Platz 1</a:t>
            </a:r>
          </a:p>
          <a:p>
            <a:pPr eaLnBrk="1" hangingPunct="1"/>
            <a:r>
              <a:rPr lang="de-DE" altLang="de-DE" dirty="0"/>
              <a:t>D-53175 Bonn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2339975" y="549275"/>
            <a:ext cx="6408738" cy="749300"/>
          </a:xfrm>
        </p:spPr>
        <p:txBody>
          <a:bodyPr/>
          <a:lstStyle/>
          <a:p>
            <a:pPr eaLnBrk="1" hangingPunct="1"/>
            <a:r>
              <a:rPr lang="de-DE" altLang="de-DE" dirty="0"/>
              <a:t>Annex (1) – Derivation </a:t>
            </a:r>
            <a:r>
              <a:rPr lang="de-DE" altLang="de-DE" dirty="0" err="1"/>
              <a:t>of</a:t>
            </a:r>
            <a:r>
              <a:rPr lang="de-DE" altLang="de-DE" dirty="0"/>
              <a:t> </a:t>
            </a:r>
            <a:r>
              <a:rPr lang="de-DE" altLang="de-DE" dirty="0" err="1"/>
              <a:t>Mitigation</a:t>
            </a:r>
            <a:r>
              <a:rPr lang="de-DE" altLang="de-DE" dirty="0"/>
              <a:t> Speed </a:t>
            </a:r>
            <a:r>
              <a:rPr lang="de-DE" altLang="de-DE" dirty="0" err="1"/>
              <a:t>Reduction</a:t>
            </a:r>
            <a:r>
              <a:rPr lang="de-DE" altLang="de-DE" dirty="0"/>
              <a:t> (</a:t>
            </a:r>
            <a:r>
              <a:rPr lang="de-DE" altLang="de-DE" b="1" dirty="0" err="1"/>
              <a:t>paragraph</a:t>
            </a:r>
            <a:r>
              <a:rPr lang="de-DE" altLang="de-DE" b="1" dirty="0"/>
              <a:t> 5.2.2.3.</a:t>
            </a:r>
            <a:r>
              <a:rPr lang="de-DE" altLang="de-DE" dirty="0"/>
              <a:t>)</a:t>
            </a:r>
          </a:p>
        </p:txBody>
      </p:sp>
      <p:sp>
        <p:nvSpPr>
          <p:cNvPr id="4" name="Datumsplatzhalter 3"/>
          <p:cNvSpPr>
            <a:spLocks noGrp="1"/>
          </p:cNvSpPr>
          <p:nvPr>
            <p:ph type="dt" sz="quarter" idx="10"/>
          </p:nvPr>
        </p:nvSpPr>
        <p:spPr/>
        <p:txBody>
          <a:bodyPr/>
          <a:lstStyle/>
          <a:p>
            <a:pPr>
              <a:defRPr/>
            </a:pPr>
            <a:fld id="{9D1D5BDA-307A-43B5-BC57-83C559E2624D}" type="datetime4">
              <a:rPr lang="de-DE" smtClean="0"/>
              <a:pPr>
                <a:defRPr/>
              </a:pPr>
              <a:t>27. September 2018</a:t>
            </a:fld>
            <a:endParaRPr lang="de-DE"/>
          </a:p>
        </p:txBody>
      </p:sp>
      <p:sp>
        <p:nvSpPr>
          <p:cNvPr id="5" name="Foliennummernplatzhalter 4"/>
          <p:cNvSpPr>
            <a:spLocks noGrp="1"/>
          </p:cNvSpPr>
          <p:nvPr>
            <p:ph type="sldNum" sz="quarter" idx="11"/>
          </p:nvPr>
        </p:nvSpPr>
        <p:spPr/>
        <p:txBody>
          <a:bodyPr/>
          <a:lstStyle/>
          <a:p>
            <a:pPr>
              <a:defRPr/>
            </a:pPr>
            <a:fld id="{07C74BCD-67E0-48B6-A909-A036EC490D86}" type="slidenum">
              <a:rPr lang="de-DE" smtClean="0"/>
              <a:pPr>
                <a:defRPr/>
              </a:pPr>
              <a:t>19</a:t>
            </a:fld>
            <a:endParaRPr lang="de-DE"/>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l="18492" t="20132" r="37778" b="13867"/>
          <a:stretch>
            <a:fillRect/>
          </a:stretch>
        </p:blipFill>
        <p:spPr bwMode="auto">
          <a:xfrm>
            <a:off x="107950" y="1412875"/>
            <a:ext cx="4568825" cy="4103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8" name="Picture 3"/>
          <p:cNvPicPr>
            <a:picLocks noChangeAspect="1" noChangeArrowheads="1"/>
          </p:cNvPicPr>
          <p:nvPr/>
        </p:nvPicPr>
        <p:blipFill>
          <a:blip r:embed="rId3">
            <a:extLst>
              <a:ext uri="{28A0092B-C50C-407E-A947-70E740481C1C}">
                <a14:useLocalDpi xmlns:a14="http://schemas.microsoft.com/office/drawing/2010/main" val="0"/>
              </a:ext>
            </a:extLst>
          </a:blip>
          <a:srcRect l="19603" t="16667" r="37698" b="43730"/>
          <a:stretch>
            <a:fillRect/>
          </a:stretch>
        </p:blipFill>
        <p:spPr bwMode="auto">
          <a:xfrm>
            <a:off x="4676775" y="1557338"/>
            <a:ext cx="4403725" cy="243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9" name="Picture 3"/>
          <p:cNvPicPr>
            <a:picLocks noChangeAspect="1" noChangeArrowheads="1"/>
          </p:cNvPicPr>
          <p:nvPr/>
        </p:nvPicPr>
        <p:blipFill>
          <a:blip r:embed="rId3">
            <a:extLst>
              <a:ext uri="{28A0092B-C50C-407E-A947-70E740481C1C}">
                <a14:useLocalDpi xmlns:a14="http://schemas.microsoft.com/office/drawing/2010/main" val="0"/>
              </a:ext>
            </a:extLst>
          </a:blip>
          <a:srcRect l="19603" t="76295" r="37698"/>
          <a:stretch>
            <a:fillRect/>
          </a:stretch>
        </p:blipFill>
        <p:spPr bwMode="auto">
          <a:xfrm>
            <a:off x="4676775" y="3987800"/>
            <a:ext cx="4403725" cy="145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863600" y="1340768"/>
            <a:ext cx="6408738" cy="749300"/>
          </a:xfrm>
        </p:spPr>
        <p:txBody>
          <a:bodyPr/>
          <a:lstStyle/>
          <a:p>
            <a:pPr eaLnBrk="1" hangingPunct="1"/>
            <a:r>
              <a:rPr lang="de-DE" altLang="de-DE" dirty="0" err="1"/>
              <a:t>Structure</a:t>
            </a:r>
            <a:r>
              <a:rPr lang="de-DE" altLang="de-DE" dirty="0"/>
              <a:t> </a:t>
            </a:r>
            <a:r>
              <a:rPr lang="de-DE" altLang="de-DE" dirty="0" err="1"/>
              <a:t>of</a:t>
            </a:r>
            <a:r>
              <a:rPr lang="de-DE" altLang="de-DE" dirty="0"/>
              <a:t> </a:t>
            </a:r>
            <a:r>
              <a:rPr lang="de-DE" altLang="de-DE" dirty="0" err="1"/>
              <a:t>Presentation</a:t>
            </a:r>
            <a:endParaRPr lang="de-DE" altLang="de-DE" dirty="0"/>
          </a:p>
        </p:txBody>
      </p:sp>
      <p:sp>
        <p:nvSpPr>
          <p:cNvPr id="6147" name="Inhaltsplatzhalter 2"/>
          <p:cNvSpPr>
            <a:spLocks noGrp="1"/>
          </p:cNvSpPr>
          <p:nvPr>
            <p:ph idx="1"/>
          </p:nvPr>
        </p:nvSpPr>
        <p:spPr>
          <a:xfrm>
            <a:off x="863600" y="2349500"/>
            <a:ext cx="7380288" cy="3455988"/>
          </a:xfrm>
        </p:spPr>
        <p:txBody>
          <a:bodyPr/>
          <a:lstStyle/>
          <a:p>
            <a:pPr marL="342900" indent="-342900" eaLnBrk="1" hangingPunct="1">
              <a:buFont typeface="Arial" panose="020B0604020202020204" pitchFamily="34" charset="0"/>
              <a:buChar char="•"/>
              <a:defRPr/>
            </a:pPr>
            <a:r>
              <a:rPr lang="en-GB" altLang="de-DE" dirty="0"/>
              <a:t>Structure of R131</a:t>
            </a:r>
          </a:p>
          <a:p>
            <a:pPr marL="342900" indent="-342900" eaLnBrk="1" hangingPunct="1">
              <a:buFont typeface="Arial" panose="020B0604020202020204" pitchFamily="34" charset="0"/>
              <a:buChar char="•"/>
              <a:defRPr/>
            </a:pPr>
            <a:endParaRPr lang="en-GB" altLang="de-DE" dirty="0"/>
          </a:p>
          <a:p>
            <a:pPr marL="342900" indent="-342900" eaLnBrk="1" hangingPunct="1">
              <a:buFont typeface="Arial" panose="020B0604020202020204" pitchFamily="34" charset="0"/>
              <a:buChar char="•"/>
              <a:defRPr/>
            </a:pPr>
            <a:r>
              <a:rPr lang="en-GB" altLang="de-DE" dirty="0"/>
              <a:t>Target</a:t>
            </a:r>
          </a:p>
          <a:p>
            <a:pPr marL="342900" indent="-342900" eaLnBrk="1" hangingPunct="1">
              <a:buFont typeface="Arial" panose="020B0604020202020204" pitchFamily="34" charset="0"/>
              <a:buChar char="•"/>
              <a:defRPr/>
            </a:pPr>
            <a:endParaRPr lang="en-GB" altLang="de-DE" dirty="0"/>
          </a:p>
          <a:p>
            <a:pPr marL="342900" indent="-342900" eaLnBrk="1" hangingPunct="1">
              <a:buFont typeface="Arial" panose="020B0604020202020204" pitchFamily="34" charset="0"/>
              <a:buChar char="•"/>
              <a:defRPr/>
            </a:pPr>
            <a:r>
              <a:rPr lang="en-GB" altLang="de-DE" dirty="0"/>
              <a:t>Overriding</a:t>
            </a:r>
          </a:p>
          <a:p>
            <a:pPr marL="342900" indent="-342900" eaLnBrk="1" hangingPunct="1">
              <a:buFont typeface="Arial" panose="020B0604020202020204" pitchFamily="34" charset="0"/>
              <a:buChar char="•"/>
              <a:defRPr/>
            </a:pPr>
            <a:endParaRPr lang="en-GB" altLang="de-DE" dirty="0"/>
          </a:p>
          <a:p>
            <a:pPr marL="342900" indent="-342900" eaLnBrk="1" hangingPunct="1">
              <a:buFont typeface="Arial" panose="020B0604020202020204" pitchFamily="34" charset="0"/>
              <a:buChar char="•"/>
              <a:defRPr/>
            </a:pPr>
            <a:r>
              <a:rPr lang="en-GB" altLang="de-DE" dirty="0"/>
              <a:t>Warning Requirements</a:t>
            </a:r>
          </a:p>
          <a:p>
            <a:pPr marL="342900" indent="-342900" eaLnBrk="1" hangingPunct="1">
              <a:buFont typeface="Arial" panose="020B0604020202020204" pitchFamily="34" charset="0"/>
              <a:buChar char="•"/>
              <a:defRPr/>
            </a:pPr>
            <a:endParaRPr lang="en-GB" altLang="de-DE" dirty="0"/>
          </a:p>
          <a:p>
            <a:pPr marL="342900" indent="-342900" eaLnBrk="1" hangingPunct="1">
              <a:buFont typeface="Arial" panose="020B0604020202020204" pitchFamily="34" charset="0"/>
              <a:buChar char="•"/>
              <a:defRPr/>
            </a:pPr>
            <a:r>
              <a:rPr lang="en-GB" altLang="de-DE" dirty="0"/>
              <a:t>Deactivation</a:t>
            </a:r>
          </a:p>
          <a:p>
            <a:pPr marL="342900" indent="-342900" eaLnBrk="1" hangingPunct="1">
              <a:buFont typeface="Arial" panose="020B0604020202020204" pitchFamily="34" charset="0"/>
              <a:buChar char="•"/>
              <a:defRPr/>
            </a:pPr>
            <a:endParaRPr lang="en-GB" altLang="de-DE" dirty="0"/>
          </a:p>
          <a:p>
            <a:pPr marL="342900" indent="-342900" eaLnBrk="1" hangingPunct="1">
              <a:buFont typeface="Arial" panose="020B0604020202020204" pitchFamily="34" charset="0"/>
              <a:buChar char="•"/>
              <a:defRPr/>
            </a:pPr>
            <a:r>
              <a:rPr lang="en-GB" altLang="de-DE" dirty="0"/>
              <a:t>Performance Requirements &amp; Test Conduction</a:t>
            </a:r>
          </a:p>
          <a:p>
            <a:pPr eaLnBrk="1" hangingPunct="1">
              <a:defRPr/>
            </a:pPr>
            <a:endParaRPr lang="en-GB" altLang="de-DE" dirty="0"/>
          </a:p>
        </p:txBody>
      </p:sp>
      <p:sp>
        <p:nvSpPr>
          <p:cNvPr id="6148" name="Datumsplatzhalter 5"/>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CAEDB941-6667-4657-828C-779CE02E2378}" type="datetime4">
              <a:rPr lang="de-DE" altLang="de-DE" smtClean="0"/>
              <a:pPr fontAlgn="base">
                <a:spcBef>
                  <a:spcPct val="0"/>
                </a:spcBef>
                <a:spcAft>
                  <a:spcPct val="0"/>
                </a:spcAft>
                <a:defRPr/>
              </a:pPr>
              <a:t>27. September 2018</a:t>
            </a:fld>
            <a:endParaRPr lang="de-DE" altLang="de-DE"/>
          </a:p>
        </p:txBody>
      </p:sp>
      <p:sp>
        <p:nvSpPr>
          <p:cNvPr id="6149" name="Foliennummernplatzhalter 6"/>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219DA971-1384-4EF6-A567-766FDE721922}" type="slidenum">
              <a:rPr lang="de-DE" altLang="de-DE" smtClean="0"/>
              <a:pPr fontAlgn="base">
                <a:spcBef>
                  <a:spcPct val="0"/>
                </a:spcBef>
                <a:spcAft>
                  <a:spcPct val="0"/>
                </a:spcAft>
                <a:defRPr/>
              </a:pPr>
              <a:t>2</a:t>
            </a:fld>
            <a:endParaRPr lang="de-DE" altLang="de-D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2339975" y="549275"/>
            <a:ext cx="6408738" cy="749300"/>
          </a:xfrm>
        </p:spPr>
        <p:txBody>
          <a:bodyPr/>
          <a:lstStyle/>
          <a:p>
            <a:pPr eaLnBrk="1" hangingPunct="1"/>
            <a:r>
              <a:rPr lang="de-DE" altLang="de-DE" dirty="0"/>
              <a:t>Annex (2)</a:t>
            </a:r>
          </a:p>
        </p:txBody>
      </p:sp>
      <p:sp>
        <p:nvSpPr>
          <p:cNvPr id="4" name="Datumsplatzhalter 3"/>
          <p:cNvSpPr>
            <a:spLocks noGrp="1"/>
          </p:cNvSpPr>
          <p:nvPr>
            <p:ph type="dt" sz="quarter" idx="10"/>
          </p:nvPr>
        </p:nvSpPr>
        <p:spPr/>
        <p:txBody>
          <a:bodyPr/>
          <a:lstStyle/>
          <a:p>
            <a:pPr>
              <a:defRPr/>
            </a:pPr>
            <a:fld id="{9D1D5BDA-307A-43B5-BC57-83C559E2624D}" type="datetime4">
              <a:rPr lang="de-DE" smtClean="0"/>
              <a:pPr>
                <a:defRPr/>
              </a:pPr>
              <a:t>27. September 2018</a:t>
            </a:fld>
            <a:endParaRPr lang="de-DE"/>
          </a:p>
        </p:txBody>
      </p:sp>
      <p:sp>
        <p:nvSpPr>
          <p:cNvPr id="5" name="Foliennummernplatzhalter 4"/>
          <p:cNvSpPr>
            <a:spLocks noGrp="1"/>
          </p:cNvSpPr>
          <p:nvPr>
            <p:ph type="sldNum" sz="quarter" idx="11"/>
          </p:nvPr>
        </p:nvSpPr>
        <p:spPr/>
        <p:txBody>
          <a:bodyPr/>
          <a:lstStyle/>
          <a:p>
            <a:pPr>
              <a:defRPr/>
            </a:pPr>
            <a:fld id="{87690435-E56A-4792-85AB-DE9A9C3DF8DE}" type="slidenum">
              <a:rPr lang="de-DE" smtClean="0"/>
              <a:pPr>
                <a:defRPr/>
              </a:pPr>
              <a:t>20</a:t>
            </a:fld>
            <a:endParaRPr lang="de-DE"/>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l="18571" t="13600" r="37619"/>
          <a:stretch>
            <a:fillRect/>
          </a:stretch>
        </p:blipFill>
        <p:spPr bwMode="auto">
          <a:xfrm>
            <a:off x="34925" y="1412875"/>
            <a:ext cx="4600575"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2339975" y="549275"/>
            <a:ext cx="6408738" cy="749300"/>
          </a:xfrm>
        </p:spPr>
        <p:txBody>
          <a:bodyPr/>
          <a:lstStyle/>
          <a:p>
            <a:pPr eaLnBrk="1" hangingPunct="1"/>
            <a:r>
              <a:rPr lang="de-DE" altLang="de-DE" dirty="0"/>
              <a:t>Annex (3)</a:t>
            </a:r>
          </a:p>
        </p:txBody>
      </p:sp>
      <p:sp>
        <p:nvSpPr>
          <p:cNvPr id="4" name="Datumsplatzhalter 3"/>
          <p:cNvSpPr>
            <a:spLocks noGrp="1"/>
          </p:cNvSpPr>
          <p:nvPr>
            <p:ph type="dt" sz="quarter" idx="10"/>
          </p:nvPr>
        </p:nvSpPr>
        <p:spPr/>
        <p:txBody>
          <a:bodyPr/>
          <a:lstStyle/>
          <a:p>
            <a:pPr>
              <a:defRPr/>
            </a:pPr>
            <a:fld id="{9D1D5BDA-307A-43B5-BC57-83C559E2624D}" type="datetime4">
              <a:rPr lang="de-DE" smtClean="0"/>
              <a:pPr>
                <a:defRPr/>
              </a:pPr>
              <a:t>27. September 2018</a:t>
            </a:fld>
            <a:endParaRPr lang="de-DE"/>
          </a:p>
        </p:txBody>
      </p:sp>
      <p:sp>
        <p:nvSpPr>
          <p:cNvPr id="5" name="Foliennummernplatzhalter 4"/>
          <p:cNvSpPr>
            <a:spLocks noGrp="1"/>
          </p:cNvSpPr>
          <p:nvPr>
            <p:ph type="sldNum" sz="quarter" idx="11"/>
          </p:nvPr>
        </p:nvSpPr>
        <p:spPr/>
        <p:txBody>
          <a:bodyPr/>
          <a:lstStyle/>
          <a:p>
            <a:pPr>
              <a:defRPr/>
            </a:pPr>
            <a:fld id="{3A0FF3B8-BC74-4253-9920-BA66A090F0D5}" type="slidenum">
              <a:rPr lang="de-DE" smtClean="0"/>
              <a:pPr>
                <a:defRPr/>
              </a:pPr>
              <a:t>21</a:t>
            </a:fld>
            <a:endParaRPr lang="de-DE"/>
          </a:p>
        </p:txBody>
      </p:sp>
      <p:pic>
        <p:nvPicPr>
          <p:cNvPr id="20485" name="Picture 3"/>
          <p:cNvPicPr>
            <a:picLocks noChangeAspect="1" noChangeArrowheads="1"/>
          </p:cNvPicPr>
          <p:nvPr/>
        </p:nvPicPr>
        <p:blipFill>
          <a:blip r:embed="rId2">
            <a:extLst>
              <a:ext uri="{28A0092B-C50C-407E-A947-70E740481C1C}">
                <a14:useLocalDpi xmlns:a14="http://schemas.microsoft.com/office/drawing/2010/main" val="0"/>
              </a:ext>
            </a:extLst>
          </a:blip>
          <a:srcRect l="18571" t="14000" r="37857" b="21799"/>
          <a:stretch>
            <a:fillRect/>
          </a:stretch>
        </p:blipFill>
        <p:spPr bwMode="auto">
          <a:xfrm>
            <a:off x="2411413" y="1412875"/>
            <a:ext cx="6045200" cy="530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1340768"/>
            <a:ext cx="6408712" cy="749300"/>
          </a:xfrm>
        </p:spPr>
        <p:txBody>
          <a:bodyPr/>
          <a:lstStyle/>
          <a:p>
            <a:r>
              <a:rPr lang="de-DE" dirty="0" err="1"/>
              <a:t>Proposed</a:t>
            </a:r>
            <a:r>
              <a:rPr lang="de-DE" dirty="0"/>
              <a:t> </a:t>
            </a:r>
            <a:r>
              <a:rPr lang="de-DE" dirty="0" err="1"/>
              <a:t>Structural</a:t>
            </a:r>
            <a:r>
              <a:rPr lang="de-DE" dirty="0"/>
              <a:t> </a:t>
            </a:r>
            <a:r>
              <a:rPr lang="de-DE" dirty="0" err="1"/>
              <a:t>Changes</a:t>
            </a:r>
            <a:endParaRPr lang="de-DE" dirty="0"/>
          </a:p>
        </p:txBody>
      </p:sp>
      <p:sp>
        <p:nvSpPr>
          <p:cNvPr id="3" name="Inhaltsplatzhalter 2"/>
          <p:cNvSpPr>
            <a:spLocks noGrp="1"/>
          </p:cNvSpPr>
          <p:nvPr>
            <p:ph idx="1"/>
          </p:nvPr>
        </p:nvSpPr>
        <p:spPr>
          <a:xfrm>
            <a:off x="863600" y="2348881"/>
            <a:ext cx="7380288" cy="3456608"/>
          </a:xfrm>
        </p:spPr>
        <p:txBody>
          <a:bodyPr/>
          <a:lstStyle/>
          <a:p>
            <a:pPr marL="342900" indent="-342900">
              <a:buFont typeface="Arial" panose="020B0604020202020204" pitchFamily="34" charset="0"/>
              <a:buChar char="•"/>
            </a:pPr>
            <a:r>
              <a:rPr lang="en-GB" u="sng" dirty="0"/>
              <a:t>Current</a:t>
            </a:r>
            <a:r>
              <a:rPr lang="en-GB" dirty="0"/>
              <a:t> structure defines performance requirements ONLY for one speed</a:t>
            </a:r>
          </a:p>
          <a:p>
            <a:pPr marL="342900" indent="-342900">
              <a:buFont typeface="Arial" panose="020B0604020202020204" pitchFamily="34" charset="0"/>
              <a:buChar char="•"/>
            </a:pPr>
            <a:r>
              <a:rPr lang="en-GB" dirty="0"/>
              <a:t>Performance requirements for other speeds unclear</a:t>
            </a:r>
          </a:p>
          <a:p>
            <a:pPr marL="342900" indent="-342900">
              <a:buFont typeface="Arial" panose="020B0604020202020204" pitchFamily="34" charset="0"/>
              <a:buChar char="•"/>
            </a:pPr>
            <a:r>
              <a:rPr lang="en-GB" u="sng" dirty="0"/>
              <a:t>Proposed</a:t>
            </a:r>
            <a:r>
              <a:rPr lang="en-GB" dirty="0"/>
              <a:t> structure introduces requirements for whole speed range</a:t>
            </a:r>
          </a:p>
          <a:p>
            <a:pPr marL="342900" indent="-342900">
              <a:buFont typeface="Arial" panose="020B0604020202020204" pitchFamily="34" charset="0"/>
              <a:buChar char="•"/>
            </a:pPr>
            <a:r>
              <a:rPr lang="en-GB" dirty="0"/>
              <a:t>All performance requirements are included in section 5 (Specifications)</a:t>
            </a:r>
          </a:p>
          <a:p>
            <a:pPr marL="342900" indent="-342900">
              <a:buFont typeface="Arial" panose="020B0604020202020204" pitchFamily="34" charset="0"/>
              <a:buChar char="•"/>
            </a:pPr>
            <a:r>
              <a:rPr lang="en-GB" u="sng" dirty="0"/>
              <a:t>Proposed structure increases clarity of requirements</a:t>
            </a:r>
          </a:p>
        </p:txBody>
      </p:sp>
      <p:sp>
        <p:nvSpPr>
          <p:cNvPr id="4" name="Datumsplatzhalter 3"/>
          <p:cNvSpPr>
            <a:spLocks noGrp="1"/>
          </p:cNvSpPr>
          <p:nvPr>
            <p:ph type="dt" sz="half" idx="10"/>
          </p:nvPr>
        </p:nvSpPr>
        <p:spPr/>
        <p:txBody>
          <a:bodyPr/>
          <a:lstStyle/>
          <a:p>
            <a:pPr>
              <a:defRPr/>
            </a:pPr>
            <a:fld id="{17730AA8-2DD8-4A47-B1E6-7520A54E64F6}" type="datetime4">
              <a:rPr lang="de-DE" smtClean="0"/>
              <a:pPr>
                <a:defRPr/>
              </a:pPr>
              <a:t>27. September 2018</a:t>
            </a:fld>
            <a:endParaRPr lang="de-DE"/>
          </a:p>
        </p:txBody>
      </p:sp>
      <p:sp>
        <p:nvSpPr>
          <p:cNvPr id="5" name="Foliennummernplatzhalter 4"/>
          <p:cNvSpPr>
            <a:spLocks noGrp="1"/>
          </p:cNvSpPr>
          <p:nvPr>
            <p:ph type="sldNum" sz="quarter" idx="11"/>
          </p:nvPr>
        </p:nvSpPr>
        <p:spPr/>
        <p:txBody>
          <a:bodyPr/>
          <a:lstStyle/>
          <a:p>
            <a:pPr>
              <a:defRPr/>
            </a:pPr>
            <a:fld id="{AE6ADBB8-FC1C-48B8-8A95-7DD2C397A580}" type="slidenum">
              <a:rPr lang="de-DE" smtClean="0"/>
              <a:pPr>
                <a:defRPr/>
              </a:pPr>
              <a:t>3</a:t>
            </a:fld>
            <a:endParaRPr lang="de-DE"/>
          </a:p>
        </p:txBody>
      </p:sp>
    </p:spTree>
    <p:extLst>
      <p:ext uri="{BB962C8B-B14F-4D97-AF65-F5344CB8AC3E}">
        <p14:creationId xmlns:p14="http://schemas.microsoft.com/office/powerpoint/2010/main" val="383708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716016" y="1772592"/>
            <a:ext cx="4248472" cy="181734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900">
              <a:solidFill>
                <a:schemeClr val="tx1"/>
              </a:solidFill>
            </a:endParaRPr>
          </a:p>
        </p:txBody>
      </p:sp>
      <p:sp>
        <p:nvSpPr>
          <p:cNvPr id="13" name="Rechteck 12"/>
          <p:cNvSpPr/>
          <p:nvPr/>
        </p:nvSpPr>
        <p:spPr>
          <a:xfrm>
            <a:off x="4716016" y="3618507"/>
            <a:ext cx="4248472" cy="2029818"/>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900">
              <a:solidFill>
                <a:schemeClr val="tx1"/>
              </a:solidFill>
            </a:endParaRPr>
          </a:p>
        </p:txBody>
      </p:sp>
      <p:sp>
        <p:nvSpPr>
          <p:cNvPr id="8" name="Rechteck 7"/>
          <p:cNvSpPr/>
          <p:nvPr/>
        </p:nvSpPr>
        <p:spPr>
          <a:xfrm>
            <a:off x="251520" y="1762497"/>
            <a:ext cx="4248472" cy="636240"/>
          </a:xfrm>
          <a:prstGeom prst="rect">
            <a:avLst/>
          </a:prstGeom>
          <a:solidFill>
            <a:srgbClr val="00B0F0">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900">
              <a:solidFill>
                <a:schemeClr val="tx1"/>
              </a:solidFill>
            </a:endParaRPr>
          </a:p>
        </p:txBody>
      </p:sp>
      <p:sp>
        <p:nvSpPr>
          <p:cNvPr id="9" name="Rechteck 8"/>
          <p:cNvSpPr/>
          <p:nvPr/>
        </p:nvSpPr>
        <p:spPr>
          <a:xfrm>
            <a:off x="251520" y="2436837"/>
            <a:ext cx="4248472" cy="1989956"/>
          </a:xfrm>
          <a:prstGeom prst="rect">
            <a:avLst/>
          </a:prstGeom>
          <a:solidFill>
            <a:srgbClr val="00B0F0">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900">
              <a:solidFill>
                <a:schemeClr val="tx1"/>
              </a:solidFill>
            </a:endParaRPr>
          </a:p>
        </p:txBody>
      </p:sp>
      <p:sp>
        <p:nvSpPr>
          <p:cNvPr id="10" name="Rechteck 9"/>
          <p:cNvSpPr/>
          <p:nvPr/>
        </p:nvSpPr>
        <p:spPr>
          <a:xfrm>
            <a:off x="251520" y="4456137"/>
            <a:ext cx="4248472" cy="1781175"/>
          </a:xfrm>
          <a:prstGeom prst="rect">
            <a:avLst/>
          </a:prstGeom>
          <a:solidFill>
            <a:srgbClr val="00B0F0">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900">
              <a:solidFill>
                <a:schemeClr val="tx1"/>
              </a:solidFill>
            </a:endParaRPr>
          </a:p>
        </p:txBody>
      </p:sp>
      <p:sp>
        <p:nvSpPr>
          <p:cNvPr id="2" name="Titel 1"/>
          <p:cNvSpPr>
            <a:spLocks noGrp="1"/>
          </p:cNvSpPr>
          <p:nvPr>
            <p:ph type="title"/>
          </p:nvPr>
        </p:nvSpPr>
        <p:spPr/>
        <p:txBody>
          <a:bodyPr/>
          <a:lstStyle/>
          <a:p>
            <a:r>
              <a:rPr lang="de-DE" dirty="0" err="1"/>
              <a:t>Structure</a:t>
            </a:r>
            <a:r>
              <a:rPr lang="de-DE" dirty="0"/>
              <a:t> - </a:t>
            </a:r>
            <a:r>
              <a:rPr lang="de-DE" dirty="0" err="1"/>
              <a:t>Overview</a:t>
            </a:r>
            <a:endParaRPr lang="de-DE" dirty="0"/>
          </a:p>
        </p:txBody>
      </p:sp>
      <p:sp>
        <p:nvSpPr>
          <p:cNvPr id="3" name="Inhaltsplatzhalter 2"/>
          <p:cNvSpPr>
            <a:spLocks noGrp="1"/>
          </p:cNvSpPr>
          <p:nvPr>
            <p:ph idx="1"/>
          </p:nvPr>
        </p:nvSpPr>
        <p:spPr>
          <a:xfrm>
            <a:off x="503560" y="1834281"/>
            <a:ext cx="3636392" cy="4320704"/>
          </a:xfrm>
        </p:spPr>
        <p:txBody>
          <a:bodyPr/>
          <a:lstStyle/>
          <a:p>
            <a:r>
              <a:rPr lang="de-DE" b="1" dirty="0"/>
              <a:t>5 – </a:t>
            </a:r>
            <a:r>
              <a:rPr lang="de-DE" b="1" dirty="0" err="1"/>
              <a:t>Specifications</a:t>
            </a:r>
            <a:endParaRPr lang="de-DE" b="1" dirty="0"/>
          </a:p>
          <a:p>
            <a:pPr marL="342900" indent="-342900">
              <a:buFont typeface="Arial" panose="020B0604020202020204" pitchFamily="34" charset="0"/>
              <a:buChar char="•"/>
            </a:pPr>
            <a:r>
              <a:rPr lang="de-DE" dirty="0"/>
              <a:t>General </a:t>
            </a:r>
            <a:r>
              <a:rPr lang="de-DE" dirty="0" err="1"/>
              <a:t>requirements</a:t>
            </a:r>
            <a:endParaRPr lang="de-DE" dirty="0"/>
          </a:p>
          <a:p>
            <a:r>
              <a:rPr lang="de-DE" b="1" dirty="0"/>
              <a:t>6 – </a:t>
            </a:r>
            <a:r>
              <a:rPr lang="de-DE" b="1" dirty="0" err="1"/>
              <a:t>Testing</a:t>
            </a:r>
            <a:endParaRPr lang="de-DE" b="1" dirty="0"/>
          </a:p>
          <a:p>
            <a:pPr marL="342900" indent="-342900">
              <a:buFont typeface="Arial" panose="020B0604020202020204" pitchFamily="34" charset="0"/>
              <a:buChar char="•"/>
            </a:pPr>
            <a:r>
              <a:rPr lang="de-DE" dirty="0" err="1"/>
              <a:t>Warning</a:t>
            </a:r>
            <a:r>
              <a:rPr lang="de-DE" dirty="0"/>
              <a:t> </a:t>
            </a:r>
            <a:r>
              <a:rPr lang="de-DE" dirty="0" err="1"/>
              <a:t>timing</a:t>
            </a:r>
            <a:endParaRPr lang="de-DE" dirty="0"/>
          </a:p>
          <a:p>
            <a:pPr marL="342900" indent="-342900">
              <a:buFont typeface="Arial" panose="020B0604020202020204" pitchFamily="34" charset="0"/>
              <a:buChar char="•"/>
            </a:pPr>
            <a:r>
              <a:rPr lang="de-DE" dirty="0" err="1"/>
              <a:t>Restriction</a:t>
            </a:r>
            <a:r>
              <a:rPr lang="de-DE" dirty="0"/>
              <a:t> </a:t>
            </a:r>
            <a:r>
              <a:rPr lang="de-DE" dirty="0" err="1"/>
              <a:t>of</a:t>
            </a:r>
            <a:r>
              <a:rPr lang="de-DE" dirty="0"/>
              <a:t> </a:t>
            </a:r>
            <a:r>
              <a:rPr lang="de-DE" dirty="0" err="1"/>
              <a:t>speed</a:t>
            </a:r>
            <a:r>
              <a:rPr lang="de-DE" dirty="0"/>
              <a:t/>
            </a:r>
            <a:br>
              <a:rPr lang="de-DE" dirty="0"/>
            </a:br>
            <a:r>
              <a:rPr lang="de-DE" dirty="0" err="1"/>
              <a:t>Reduction</a:t>
            </a:r>
            <a:r>
              <a:rPr lang="de-DE" dirty="0"/>
              <a:t> in </a:t>
            </a:r>
            <a:r>
              <a:rPr lang="de-DE" dirty="0" err="1"/>
              <a:t>warning</a:t>
            </a:r>
            <a:r>
              <a:rPr lang="de-DE" dirty="0"/>
              <a:t> </a:t>
            </a:r>
            <a:r>
              <a:rPr lang="de-DE" dirty="0" err="1"/>
              <a:t>phase</a:t>
            </a:r>
            <a:endParaRPr lang="de-DE" dirty="0"/>
          </a:p>
          <a:p>
            <a:pPr marL="342900" indent="-342900">
              <a:buFont typeface="Arial" panose="020B0604020202020204" pitchFamily="34" charset="0"/>
              <a:buChar char="•"/>
            </a:pPr>
            <a:r>
              <a:rPr lang="de-DE" dirty="0"/>
              <a:t>Definition </a:t>
            </a:r>
            <a:r>
              <a:rPr lang="de-DE" dirty="0" err="1"/>
              <a:t>of</a:t>
            </a:r>
            <a:r>
              <a:rPr lang="de-DE" dirty="0"/>
              <a:t> </a:t>
            </a:r>
            <a:r>
              <a:rPr lang="de-DE" dirty="0" err="1"/>
              <a:t>test</a:t>
            </a:r>
            <a:r>
              <a:rPr lang="de-DE" dirty="0"/>
              <a:t> </a:t>
            </a:r>
            <a:r>
              <a:rPr lang="de-DE" dirty="0" err="1"/>
              <a:t>speed</a:t>
            </a:r>
            <a:r>
              <a:rPr lang="de-DE" dirty="0"/>
              <a:t> (</a:t>
            </a:r>
            <a:r>
              <a:rPr lang="de-DE" dirty="0" err="1"/>
              <a:t>ego</a:t>
            </a:r>
            <a:r>
              <a:rPr lang="de-DE" dirty="0"/>
              <a:t> </a:t>
            </a:r>
            <a:r>
              <a:rPr lang="de-DE" dirty="0" err="1"/>
              <a:t>Vehicle</a:t>
            </a:r>
            <a:r>
              <a:rPr lang="de-DE" dirty="0"/>
              <a:t>)</a:t>
            </a:r>
          </a:p>
          <a:p>
            <a:pPr marL="342900" indent="-342900">
              <a:buFont typeface="Arial" panose="020B0604020202020204" pitchFamily="34" charset="0"/>
              <a:buChar char="•"/>
            </a:pPr>
            <a:r>
              <a:rPr lang="de-DE" dirty="0" err="1"/>
              <a:t>Tolerances</a:t>
            </a:r>
            <a:endParaRPr lang="de-DE" dirty="0"/>
          </a:p>
          <a:p>
            <a:r>
              <a:rPr lang="de-DE" b="1" dirty="0"/>
              <a:t>Annex 3</a:t>
            </a:r>
          </a:p>
          <a:p>
            <a:pPr marL="342900" indent="-342900">
              <a:buFont typeface="Arial" panose="020B0604020202020204" pitchFamily="34" charset="0"/>
              <a:buChar char="•"/>
            </a:pPr>
            <a:r>
              <a:rPr lang="de-DE" dirty="0"/>
              <a:t>Definition </a:t>
            </a:r>
            <a:r>
              <a:rPr lang="de-DE" dirty="0" err="1"/>
              <a:t>of</a:t>
            </a:r>
            <a:r>
              <a:rPr lang="de-DE" dirty="0"/>
              <a:t> </a:t>
            </a:r>
            <a:r>
              <a:rPr lang="de-DE" dirty="0" err="1"/>
              <a:t>target</a:t>
            </a:r>
            <a:r>
              <a:rPr lang="de-DE" dirty="0"/>
              <a:t> </a:t>
            </a:r>
            <a:r>
              <a:rPr lang="de-DE" dirty="0" err="1"/>
              <a:t>speed</a:t>
            </a:r>
            <a:endParaRPr lang="de-DE" dirty="0"/>
          </a:p>
          <a:p>
            <a:pPr marL="342900" indent="-342900">
              <a:buFont typeface="Arial" panose="020B0604020202020204" pitchFamily="34" charset="0"/>
              <a:buChar char="•"/>
            </a:pPr>
            <a:r>
              <a:rPr lang="de-DE" dirty="0"/>
              <a:t>Definition </a:t>
            </a:r>
            <a:r>
              <a:rPr lang="de-DE" dirty="0" err="1"/>
              <a:t>of</a:t>
            </a:r>
            <a:r>
              <a:rPr lang="de-DE" dirty="0"/>
              <a:t> </a:t>
            </a:r>
            <a:r>
              <a:rPr lang="de-DE" dirty="0" err="1"/>
              <a:t>warning</a:t>
            </a:r>
            <a:r>
              <a:rPr lang="de-DE" dirty="0"/>
              <a:t> </a:t>
            </a:r>
            <a:r>
              <a:rPr lang="de-DE" dirty="0" err="1"/>
              <a:t>timing</a:t>
            </a:r>
            <a:r>
              <a:rPr lang="de-DE" dirty="0"/>
              <a:t/>
            </a:r>
            <a:br>
              <a:rPr lang="de-DE" dirty="0"/>
            </a:br>
            <a:r>
              <a:rPr lang="de-DE" dirty="0"/>
              <a:t>(</a:t>
            </a:r>
            <a:r>
              <a:rPr lang="de-DE" dirty="0" err="1"/>
              <a:t>for</a:t>
            </a:r>
            <a:r>
              <a:rPr lang="de-DE" dirty="0"/>
              <a:t> </a:t>
            </a:r>
            <a:r>
              <a:rPr lang="de-DE" dirty="0" err="1"/>
              <a:t>test</a:t>
            </a:r>
            <a:r>
              <a:rPr lang="de-DE" dirty="0"/>
              <a:t> </a:t>
            </a:r>
            <a:r>
              <a:rPr lang="de-DE" dirty="0" err="1"/>
              <a:t>speed</a:t>
            </a:r>
            <a:r>
              <a:rPr lang="de-DE" dirty="0"/>
              <a:t> 80 km/h)</a:t>
            </a:r>
          </a:p>
          <a:p>
            <a:pPr marL="342900" indent="-342900">
              <a:buFont typeface="Arial" panose="020B0604020202020204" pitchFamily="34" charset="0"/>
              <a:buChar char="•"/>
            </a:pPr>
            <a:r>
              <a:rPr lang="de-DE" dirty="0"/>
              <a:t>Definition </a:t>
            </a:r>
            <a:r>
              <a:rPr lang="de-DE" dirty="0" err="1"/>
              <a:t>of</a:t>
            </a:r>
            <a:r>
              <a:rPr lang="de-DE" dirty="0"/>
              <a:t> </a:t>
            </a:r>
            <a:r>
              <a:rPr lang="de-DE" dirty="0" err="1"/>
              <a:t>speed</a:t>
            </a:r>
            <a:r>
              <a:rPr lang="de-DE" dirty="0"/>
              <a:t> </a:t>
            </a:r>
            <a:r>
              <a:rPr lang="de-DE" dirty="0" err="1"/>
              <a:t>reduction</a:t>
            </a:r>
            <a:r>
              <a:rPr lang="de-DE" dirty="0"/>
              <a:t/>
            </a:r>
            <a:br>
              <a:rPr lang="de-DE" dirty="0"/>
            </a:br>
            <a:r>
              <a:rPr lang="de-DE" dirty="0"/>
              <a:t>(</a:t>
            </a:r>
            <a:r>
              <a:rPr lang="de-DE" dirty="0" err="1"/>
              <a:t>for</a:t>
            </a:r>
            <a:r>
              <a:rPr lang="de-DE" dirty="0"/>
              <a:t> </a:t>
            </a:r>
            <a:r>
              <a:rPr lang="de-DE" dirty="0" err="1"/>
              <a:t>test</a:t>
            </a:r>
            <a:r>
              <a:rPr lang="de-DE" dirty="0"/>
              <a:t> </a:t>
            </a:r>
            <a:r>
              <a:rPr lang="de-DE" dirty="0" err="1"/>
              <a:t>speed</a:t>
            </a:r>
            <a:r>
              <a:rPr lang="de-DE" dirty="0"/>
              <a:t> 80 km/h)</a:t>
            </a:r>
          </a:p>
          <a:p>
            <a:endParaRPr lang="de-DE" dirty="0"/>
          </a:p>
          <a:p>
            <a:endParaRPr lang="de-DE" dirty="0"/>
          </a:p>
          <a:p>
            <a:endParaRPr lang="de-DE" dirty="0"/>
          </a:p>
        </p:txBody>
      </p:sp>
      <p:sp>
        <p:nvSpPr>
          <p:cNvPr id="4" name="Datumsplatzhalter 3"/>
          <p:cNvSpPr>
            <a:spLocks noGrp="1"/>
          </p:cNvSpPr>
          <p:nvPr>
            <p:ph type="dt" sz="half" idx="10"/>
          </p:nvPr>
        </p:nvSpPr>
        <p:spPr/>
        <p:txBody>
          <a:bodyPr/>
          <a:lstStyle/>
          <a:p>
            <a:pPr>
              <a:defRPr/>
            </a:pPr>
            <a:fld id="{17730AA8-2DD8-4A47-B1E6-7520A54E64F6}" type="datetime4">
              <a:rPr lang="de-DE" smtClean="0"/>
              <a:pPr>
                <a:defRPr/>
              </a:pPr>
              <a:t>27. September 2018</a:t>
            </a:fld>
            <a:endParaRPr lang="de-DE" dirty="0"/>
          </a:p>
        </p:txBody>
      </p:sp>
      <p:sp>
        <p:nvSpPr>
          <p:cNvPr id="5" name="Foliennummernplatzhalter 4"/>
          <p:cNvSpPr>
            <a:spLocks noGrp="1"/>
          </p:cNvSpPr>
          <p:nvPr>
            <p:ph type="sldNum" sz="quarter" idx="11"/>
          </p:nvPr>
        </p:nvSpPr>
        <p:spPr/>
        <p:txBody>
          <a:bodyPr/>
          <a:lstStyle/>
          <a:p>
            <a:pPr>
              <a:defRPr/>
            </a:pPr>
            <a:fld id="{AE6ADBB8-FC1C-48B8-8A95-7DD2C397A580}" type="slidenum">
              <a:rPr lang="de-DE" smtClean="0"/>
              <a:pPr>
                <a:defRPr/>
              </a:pPr>
              <a:t>4</a:t>
            </a:fld>
            <a:endParaRPr lang="de-DE"/>
          </a:p>
        </p:txBody>
      </p:sp>
      <p:sp>
        <p:nvSpPr>
          <p:cNvPr id="11" name="Inhaltsplatzhalter 2"/>
          <p:cNvSpPr txBox="1">
            <a:spLocks/>
          </p:cNvSpPr>
          <p:nvPr/>
        </p:nvSpPr>
        <p:spPr bwMode="gray">
          <a:xfrm>
            <a:off x="4932040" y="1844600"/>
            <a:ext cx="3636392" cy="388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buFont typeface="Arial" charset="0"/>
              <a:defRPr sz="1900" kern="1200">
                <a:solidFill>
                  <a:schemeClr val="tx1"/>
                </a:solidFill>
                <a:latin typeface="+mn-lt"/>
                <a:ea typeface="+mn-ea"/>
                <a:cs typeface="+mn-cs"/>
              </a:defRPr>
            </a:lvl1pPr>
            <a:lvl2pPr marL="449263" indent="-266700" algn="l" rtl="0" eaLnBrk="0" fontAlgn="base" hangingPunct="0">
              <a:spcBef>
                <a:spcPct val="0"/>
              </a:spcBef>
              <a:spcAft>
                <a:spcPct val="0"/>
              </a:spcAft>
              <a:buFont typeface="Arial" charset="0"/>
              <a:buChar char="•"/>
              <a:defRPr sz="1900" kern="1200">
                <a:solidFill>
                  <a:schemeClr val="tx1"/>
                </a:solidFill>
                <a:latin typeface="+mn-lt"/>
                <a:ea typeface="+mn-ea"/>
                <a:cs typeface="+mn-cs"/>
              </a:defRPr>
            </a:lvl2pPr>
            <a:lvl3pPr marL="625475" indent="-176213" algn="l" rtl="0" eaLnBrk="0" fontAlgn="base" hangingPunct="0">
              <a:spcBef>
                <a:spcPct val="0"/>
              </a:spcBef>
              <a:spcAft>
                <a:spcPct val="0"/>
              </a:spcAft>
              <a:buFont typeface="Arial" charset="0"/>
              <a:buChar char="•"/>
              <a:defRPr sz="1500" kern="1200">
                <a:solidFill>
                  <a:schemeClr val="tx1"/>
                </a:solidFill>
                <a:latin typeface="+mn-lt"/>
                <a:ea typeface="+mn-ea"/>
                <a:cs typeface="+mn-cs"/>
              </a:defRPr>
            </a:lvl3pPr>
            <a:lvl4pPr marL="808038" indent="-182563" algn="l" rtl="0" eaLnBrk="0" fontAlgn="base" hangingPunct="0">
              <a:spcBef>
                <a:spcPct val="0"/>
              </a:spcBef>
              <a:spcAft>
                <a:spcPct val="0"/>
              </a:spcAft>
              <a:buFont typeface="Arial" charset="0"/>
              <a:buChar char="•"/>
              <a:defRPr sz="1500" kern="1200">
                <a:solidFill>
                  <a:schemeClr val="tx1"/>
                </a:solidFill>
                <a:latin typeface="+mn-lt"/>
                <a:ea typeface="+mn-ea"/>
                <a:cs typeface="+mn-cs"/>
              </a:defRPr>
            </a:lvl4pPr>
            <a:lvl5pPr marL="982663" indent="-174625" algn="l" rtl="0" eaLnBrk="0" fontAlgn="base" hangingPunct="0">
              <a:spcBef>
                <a:spcPct val="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dirty="0"/>
              <a:t>5 – </a:t>
            </a:r>
            <a:r>
              <a:rPr lang="de-DE" b="1" dirty="0" err="1"/>
              <a:t>Specifications</a:t>
            </a:r>
            <a:endParaRPr lang="de-DE" b="1" dirty="0"/>
          </a:p>
          <a:p>
            <a:pPr marL="342900" indent="-342900">
              <a:buFont typeface="Arial" panose="020B0604020202020204" pitchFamily="34" charset="0"/>
              <a:buChar char="•"/>
            </a:pPr>
            <a:r>
              <a:rPr lang="de-DE" dirty="0"/>
              <a:t>General </a:t>
            </a:r>
            <a:r>
              <a:rPr lang="de-DE" dirty="0" err="1"/>
              <a:t>requirements</a:t>
            </a:r>
            <a:endParaRPr lang="de-DE" dirty="0"/>
          </a:p>
          <a:p>
            <a:pPr marL="342900" indent="-342900">
              <a:buFont typeface="Arial" panose="020B0604020202020204" pitchFamily="34" charset="0"/>
              <a:buChar char="•"/>
            </a:pPr>
            <a:r>
              <a:rPr lang="de-DE" dirty="0" err="1"/>
              <a:t>Warning</a:t>
            </a:r>
            <a:r>
              <a:rPr lang="de-DE" dirty="0"/>
              <a:t> </a:t>
            </a:r>
            <a:r>
              <a:rPr lang="de-DE" dirty="0" err="1"/>
              <a:t>timing</a:t>
            </a:r>
            <a:r>
              <a:rPr lang="de-DE" dirty="0"/>
              <a:t> </a:t>
            </a:r>
            <a:r>
              <a:rPr lang="de-DE" dirty="0" err="1"/>
              <a:t>for</a:t>
            </a:r>
            <a:r>
              <a:rPr lang="de-DE" dirty="0"/>
              <a:t> </a:t>
            </a:r>
            <a:r>
              <a:rPr lang="de-DE" dirty="0" err="1"/>
              <a:t>whole</a:t>
            </a:r>
            <a:r>
              <a:rPr lang="de-DE" dirty="0"/>
              <a:t> </a:t>
            </a:r>
            <a:r>
              <a:rPr lang="de-DE" dirty="0" err="1"/>
              <a:t>speed</a:t>
            </a:r>
            <a:r>
              <a:rPr lang="de-DE" dirty="0"/>
              <a:t> </a:t>
            </a:r>
            <a:r>
              <a:rPr lang="de-DE" dirty="0" err="1"/>
              <a:t>range</a:t>
            </a:r>
            <a:endParaRPr lang="de-DE" dirty="0"/>
          </a:p>
          <a:p>
            <a:pPr marL="342900" indent="-342900">
              <a:buFont typeface="Arial" panose="020B0604020202020204" pitchFamily="34" charset="0"/>
              <a:buChar char="•"/>
            </a:pPr>
            <a:r>
              <a:rPr lang="de-DE" dirty="0"/>
              <a:t>Speed </a:t>
            </a:r>
            <a:r>
              <a:rPr lang="de-DE" dirty="0" err="1"/>
              <a:t>reduction</a:t>
            </a:r>
            <a:endParaRPr lang="de-DE" dirty="0"/>
          </a:p>
          <a:p>
            <a:pPr marL="342900" indent="-342900">
              <a:buFont typeface="Arial" panose="020B0604020202020204" pitchFamily="34" charset="0"/>
              <a:buChar char="•"/>
            </a:pPr>
            <a:endParaRPr lang="de-DE" dirty="0"/>
          </a:p>
          <a:p>
            <a:r>
              <a:rPr lang="de-DE" b="1" dirty="0"/>
              <a:t>6 – </a:t>
            </a:r>
            <a:r>
              <a:rPr lang="de-DE" b="1" dirty="0" err="1"/>
              <a:t>Testing</a:t>
            </a:r>
            <a:endParaRPr lang="de-DE" b="1" dirty="0"/>
          </a:p>
          <a:p>
            <a:pPr marL="342900" indent="-342900">
              <a:buFont typeface="Arial" panose="020B0604020202020204" pitchFamily="34" charset="0"/>
              <a:buChar char="•"/>
            </a:pPr>
            <a:r>
              <a:rPr lang="de-DE" dirty="0" err="1"/>
              <a:t>Tolerances</a:t>
            </a:r>
            <a:endParaRPr lang="de-DE" dirty="0"/>
          </a:p>
          <a:p>
            <a:pPr marL="342900" indent="-342900">
              <a:buFont typeface="Arial" panose="020B0604020202020204" pitchFamily="34" charset="0"/>
              <a:buChar char="•"/>
            </a:pPr>
            <a:r>
              <a:rPr lang="de-DE" dirty="0" err="1"/>
              <a:t>Parametric</a:t>
            </a:r>
            <a:r>
              <a:rPr lang="de-DE" dirty="0"/>
              <a:t> </a:t>
            </a:r>
            <a:r>
              <a:rPr lang="de-DE" dirty="0" err="1"/>
              <a:t>test</a:t>
            </a:r>
            <a:r>
              <a:rPr lang="de-DE" dirty="0"/>
              <a:t> </a:t>
            </a:r>
            <a:r>
              <a:rPr lang="de-DE" dirty="0" err="1"/>
              <a:t>description</a:t>
            </a:r>
            <a:endParaRPr lang="de-DE" dirty="0"/>
          </a:p>
          <a:p>
            <a:pPr marL="342900" indent="-342900">
              <a:buFont typeface="Arial" panose="020B0604020202020204" pitchFamily="34" charset="0"/>
              <a:buChar char="•"/>
            </a:pPr>
            <a:r>
              <a:rPr lang="de-DE" dirty="0"/>
              <a:t>Test </a:t>
            </a:r>
            <a:r>
              <a:rPr lang="de-DE" dirty="0" err="1"/>
              <a:t>speeds</a:t>
            </a:r>
            <a:r>
              <a:rPr lang="de-DE" dirty="0"/>
              <a:t> </a:t>
            </a:r>
          </a:p>
          <a:p>
            <a:pPr marL="342900" indent="-342900">
              <a:buFont typeface="Arial" panose="020B0604020202020204" pitchFamily="34" charset="0"/>
              <a:buChar char="•"/>
            </a:pPr>
            <a:r>
              <a:rPr lang="de-DE" dirty="0"/>
              <a:t>Pass/</a:t>
            </a:r>
            <a:r>
              <a:rPr lang="de-DE" dirty="0" err="1"/>
              <a:t>fail</a:t>
            </a:r>
            <a:r>
              <a:rPr lang="de-DE" dirty="0"/>
              <a:t> per </a:t>
            </a:r>
            <a:r>
              <a:rPr lang="de-DE" dirty="0" err="1"/>
              <a:t>reference</a:t>
            </a:r>
            <a:r>
              <a:rPr lang="de-DE" dirty="0"/>
              <a:t> </a:t>
            </a:r>
            <a:r>
              <a:rPr lang="de-DE" dirty="0" err="1"/>
              <a:t>to</a:t>
            </a:r>
            <a:r>
              <a:rPr lang="de-DE" dirty="0"/>
              <a:t> </a:t>
            </a:r>
            <a:r>
              <a:rPr lang="de-DE" dirty="0" err="1"/>
              <a:t>chapter</a:t>
            </a:r>
            <a:r>
              <a:rPr lang="de-DE" dirty="0"/>
              <a:t> 5</a:t>
            </a:r>
          </a:p>
          <a:p>
            <a:endParaRPr lang="de-DE" dirty="0"/>
          </a:p>
          <a:p>
            <a:endParaRPr lang="de-DE" dirty="0"/>
          </a:p>
        </p:txBody>
      </p:sp>
      <p:sp>
        <p:nvSpPr>
          <p:cNvPr id="14" name="Textfeld 13"/>
          <p:cNvSpPr txBox="1"/>
          <p:nvPr/>
        </p:nvSpPr>
        <p:spPr>
          <a:xfrm>
            <a:off x="1043608" y="1412776"/>
            <a:ext cx="2300630" cy="384721"/>
          </a:xfrm>
          <a:prstGeom prst="rect">
            <a:avLst/>
          </a:prstGeom>
          <a:noFill/>
        </p:spPr>
        <p:txBody>
          <a:bodyPr wrap="none" rtlCol="0">
            <a:spAutoFit/>
          </a:bodyPr>
          <a:lstStyle/>
          <a:p>
            <a:r>
              <a:rPr lang="de-DE" sz="1900" b="1" dirty="0" err="1"/>
              <a:t>Current</a:t>
            </a:r>
            <a:r>
              <a:rPr lang="de-DE" sz="1900" b="1" dirty="0"/>
              <a:t> </a:t>
            </a:r>
            <a:r>
              <a:rPr lang="de-DE" sz="1900" b="1" dirty="0" err="1"/>
              <a:t>Structure</a:t>
            </a:r>
            <a:r>
              <a:rPr lang="de-DE" sz="1900" b="1" dirty="0"/>
              <a:t>:</a:t>
            </a:r>
          </a:p>
        </p:txBody>
      </p:sp>
      <p:sp>
        <p:nvSpPr>
          <p:cNvPr id="15" name="Textfeld 14"/>
          <p:cNvSpPr txBox="1"/>
          <p:nvPr/>
        </p:nvSpPr>
        <p:spPr>
          <a:xfrm>
            <a:off x="5628114" y="1412776"/>
            <a:ext cx="2544286" cy="384721"/>
          </a:xfrm>
          <a:prstGeom prst="rect">
            <a:avLst/>
          </a:prstGeom>
          <a:noFill/>
        </p:spPr>
        <p:txBody>
          <a:bodyPr wrap="none" rtlCol="0">
            <a:spAutoFit/>
          </a:bodyPr>
          <a:lstStyle/>
          <a:p>
            <a:r>
              <a:rPr lang="de-DE" sz="1900" b="1" dirty="0" err="1"/>
              <a:t>Proposed</a:t>
            </a:r>
            <a:r>
              <a:rPr lang="de-DE" sz="1900" b="1" dirty="0"/>
              <a:t> </a:t>
            </a:r>
            <a:r>
              <a:rPr lang="de-DE" sz="1900" b="1" dirty="0" err="1"/>
              <a:t>Structure</a:t>
            </a:r>
            <a:r>
              <a:rPr lang="de-DE" sz="1900" b="1" dirty="0"/>
              <a:t>:</a:t>
            </a:r>
          </a:p>
        </p:txBody>
      </p:sp>
    </p:spTree>
    <p:extLst>
      <p:ext uri="{BB962C8B-B14F-4D97-AF65-F5344CB8AC3E}">
        <p14:creationId xmlns:p14="http://schemas.microsoft.com/office/powerpoint/2010/main" val="145421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1340768"/>
            <a:ext cx="6408712" cy="749300"/>
          </a:xfrm>
        </p:spPr>
        <p:txBody>
          <a:bodyPr/>
          <a:lstStyle/>
          <a:p>
            <a:r>
              <a:rPr lang="de-DE" dirty="0"/>
              <a:t>Target</a:t>
            </a:r>
          </a:p>
        </p:txBody>
      </p:sp>
      <p:sp>
        <p:nvSpPr>
          <p:cNvPr id="3" name="Inhaltsplatzhalter 2"/>
          <p:cNvSpPr>
            <a:spLocks noGrp="1"/>
          </p:cNvSpPr>
          <p:nvPr>
            <p:ph idx="1"/>
          </p:nvPr>
        </p:nvSpPr>
        <p:spPr>
          <a:xfrm>
            <a:off x="827584" y="2348880"/>
            <a:ext cx="7380288" cy="2520279"/>
          </a:xfrm>
        </p:spPr>
        <p:txBody>
          <a:bodyPr/>
          <a:lstStyle/>
          <a:p>
            <a:pPr marL="342900" indent="-342900">
              <a:buFont typeface="Arial" panose="020B0604020202020204" pitchFamily="34" charset="0"/>
              <a:buChar char="•"/>
            </a:pPr>
            <a:r>
              <a:rPr lang="en-US" dirty="0"/>
              <a:t>Current R131 allows any M1 AA saloon car</a:t>
            </a:r>
          </a:p>
          <a:p>
            <a:pPr marL="342900" indent="-342900">
              <a:buFont typeface="Arial" panose="020B0604020202020204" pitchFamily="34" charset="0"/>
              <a:buChar char="•"/>
            </a:pPr>
            <a:r>
              <a:rPr lang="en-US" dirty="0"/>
              <a:t>Proposal: Use compact car, such as the target defined in ISO 19206-3.</a:t>
            </a:r>
            <a:endParaRPr lang="en-US" i="1" dirty="0"/>
          </a:p>
        </p:txBody>
      </p:sp>
      <p:sp>
        <p:nvSpPr>
          <p:cNvPr id="4" name="Datumsplatzhalter 3"/>
          <p:cNvSpPr>
            <a:spLocks noGrp="1"/>
          </p:cNvSpPr>
          <p:nvPr>
            <p:ph type="dt" sz="half" idx="10"/>
          </p:nvPr>
        </p:nvSpPr>
        <p:spPr/>
        <p:txBody>
          <a:bodyPr/>
          <a:lstStyle/>
          <a:p>
            <a:pPr>
              <a:defRPr/>
            </a:pPr>
            <a:fld id="{17730AA8-2DD8-4A47-B1E6-7520A54E64F6}" type="datetime4">
              <a:rPr lang="de-DE" smtClean="0"/>
              <a:pPr>
                <a:defRPr/>
              </a:pPr>
              <a:t>27. September 2018</a:t>
            </a:fld>
            <a:endParaRPr lang="de-DE"/>
          </a:p>
        </p:txBody>
      </p:sp>
      <p:sp>
        <p:nvSpPr>
          <p:cNvPr id="5" name="Foliennummernplatzhalter 4"/>
          <p:cNvSpPr>
            <a:spLocks noGrp="1"/>
          </p:cNvSpPr>
          <p:nvPr>
            <p:ph type="sldNum" sz="quarter" idx="11"/>
          </p:nvPr>
        </p:nvSpPr>
        <p:spPr/>
        <p:txBody>
          <a:bodyPr/>
          <a:lstStyle/>
          <a:p>
            <a:pPr>
              <a:defRPr/>
            </a:pPr>
            <a:fld id="{AE6ADBB8-FC1C-48B8-8A95-7DD2C397A580}" type="slidenum">
              <a:rPr lang="de-DE" smtClean="0"/>
              <a:pPr>
                <a:defRPr/>
              </a:pPr>
              <a:t>5</a:t>
            </a:fld>
            <a:endParaRPr lang="de-DE"/>
          </a:p>
        </p:txBody>
      </p:sp>
      <p:pic>
        <p:nvPicPr>
          <p:cNvPr id="6" name="Picture 2" descr="X:\EuroNCAP_Tests\Planung und Vorbereitung\London + ABD 2014\LondonABD 025.jpg"/>
          <p:cNvPicPr>
            <a:picLocks noChangeAspect="1" noChangeArrowheads="1"/>
          </p:cNvPicPr>
          <p:nvPr/>
        </p:nvPicPr>
        <p:blipFill>
          <a:blip r:embed="rId2" cstate="screen"/>
          <a:srcRect/>
          <a:stretch>
            <a:fillRect/>
          </a:stretch>
        </p:blipFill>
        <p:spPr bwMode="auto">
          <a:xfrm>
            <a:off x="2483768" y="3068960"/>
            <a:ext cx="5904656" cy="316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59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1340768"/>
            <a:ext cx="6408712" cy="749300"/>
          </a:xfrm>
        </p:spPr>
        <p:txBody>
          <a:bodyPr/>
          <a:lstStyle/>
          <a:p>
            <a:r>
              <a:rPr lang="de-DE" dirty="0" err="1"/>
              <a:t>Overriding</a:t>
            </a:r>
            <a:endParaRPr lang="de-DE" dirty="0"/>
          </a:p>
        </p:txBody>
      </p:sp>
      <p:sp>
        <p:nvSpPr>
          <p:cNvPr id="3" name="Inhaltsplatzhalter 2"/>
          <p:cNvSpPr>
            <a:spLocks noGrp="1"/>
          </p:cNvSpPr>
          <p:nvPr>
            <p:ph idx="1"/>
          </p:nvPr>
        </p:nvSpPr>
        <p:spPr>
          <a:xfrm>
            <a:off x="863600" y="2420887"/>
            <a:ext cx="7380288" cy="3384601"/>
          </a:xfrm>
        </p:spPr>
        <p:txBody>
          <a:bodyPr/>
          <a:lstStyle/>
          <a:p>
            <a:pPr marL="342900" indent="-342900">
              <a:buFont typeface="Arial" panose="020B0604020202020204" pitchFamily="34" charset="0"/>
              <a:buChar char="•"/>
            </a:pPr>
            <a:r>
              <a:rPr lang="en-GB" dirty="0"/>
              <a:t>R131 mentions direction indicator as example for overriding.</a:t>
            </a:r>
          </a:p>
          <a:p>
            <a:pPr marL="342900" indent="-342900">
              <a:buFont typeface="Arial" panose="020B0604020202020204" pitchFamily="34" charset="0"/>
              <a:buChar char="•"/>
            </a:pPr>
            <a:r>
              <a:rPr lang="de-DE" dirty="0" err="1"/>
              <a:t>Example</a:t>
            </a:r>
            <a:r>
              <a:rPr lang="de-DE" dirty="0"/>
              <a:t> </a:t>
            </a:r>
            <a:r>
              <a:rPr lang="de-DE" dirty="0" err="1"/>
              <a:t>for</a:t>
            </a:r>
            <a:r>
              <a:rPr lang="de-DE" dirty="0"/>
              <a:t> </a:t>
            </a:r>
            <a:r>
              <a:rPr lang="de-DE" dirty="0" err="1"/>
              <a:t>direction</a:t>
            </a:r>
            <a:r>
              <a:rPr lang="de-DE" dirty="0"/>
              <a:t> </a:t>
            </a:r>
            <a:r>
              <a:rPr lang="de-DE" dirty="0" err="1"/>
              <a:t>indicator</a:t>
            </a:r>
            <a:r>
              <a:rPr lang="de-DE" dirty="0"/>
              <a:t> </a:t>
            </a:r>
            <a:r>
              <a:rPr lang="de-DE" dirty="0" err="1"/>
              <a:t>as</a:t>
            </a:r>
            <a:r>
              <a:rPr lang="de-DE" dirty="0"/>
              <a:t> positive </a:t>
            </a:r>
            <a:r>
              <a:rPr lang="de-DE" dirty="0" err="1"/>
              <a:t>action</a:t>
            </a:r>
            <a:r>
              <a:rPr lang="de-DE" dirty="0"/>
              <a:t> </a:t>
            </a:r>
            <a:r>
              <a:rPr lang="de-DE" dirty="0" err="1"/>
              <a:t>could</a:t>
            </a:r>
            <a:r>
              <a:rPr lang="de-DE" dirty="0"/>
              <a:t> </a:t>
            </a:r>
            <a:r>
              <a:rPr lang="de-DE" dirty="0" err="1"/>
              <a:t>suggest</a:t>
            </a:r>
            <a:r>
              <a:rPr lang="de-DE" dirty="0"/>
              <a:t> </a:t>
            </a:r>
            <a:r>
              <a:rPr lang="de-DE" dirty="0" err="1"/>
              <a:t>that</a:t>
            </a:r>
            <a:r>
              <a:rPr lang="de-DE" dirty="0"/>
              <a:t> a </a:t>
            </a:r>
            <a:r>
              <a:rPr lang="de-DE" dirty="0" err="1"/>
              <a:t>direction</a:t>
            </a:r>
            <a:r>
              <a:rPr lang="de-DE" dirty="0"/>
              <a:t> </a:t>
            </a:r>
            <a:r>
              <a:rPr lang="de-DE" dirty="0" err="1"/>
              <a:t>indicator</a:t>
            </a:r>
            <a:r>
              <a:rPr lang="de-DE" dirty="0"/>
              <a:t> </a:t>
            </a:r>
            <a:r>
              <a:rPr lang="de-DE" dirty="0" err="1"/>
              <a:t>signal</a:t>
            </a:r>
            <a:r>
              <a:rPr lang="de-DE" dirty="0"/>
              <a:t> </a:t>
            </a:r>
            <a:r>
              <a:rPr lang="de-DE" dirty="0" err="1"/>
              <a:t>might</a:t>
            </a:r>
            <a:r>
              <a:rPr lang="de-DE" dirty="0"/>
              <a:t> </a:t>
            </a:r>
            <a:r>
              <a:rPr lang="de-DE" dirty="0" err="1"/>
              <a:t>be</a:t>
            </a:r>
            <a:r>
              <a:rPr lang="de-DE" dirty="0"/>
              <a:t> </a:t>
            </a:r>
            <a:r>
              <a:rPr lang="de-DE" dirty="0" err="1"/>
              <a:t>sufficient</a:t>
            </a:r>
            <a:r>
              <a:rPr lang="de-DE" dirty="0"/>
              <a:t> </a:t>
            </a:r>
            <a:r>
              <a:rPr lang="de-DE" dirty="0" err="1"/>
              <a:t>for</a:t>
            </a:r>
            <a:r>
              <a:rPr lang="de-DE" dirty="0"/>
              <a:t> </a:t>
            </a:r>
            <a:r>
              <a:rPr lang="de-DE" dirty="0" err="1"/>
              <a:t>abortion</a:t>
            </a:r>
            <a:r>
              <a:rPr lang="de-DE" dirty="0"/>
              <a:t> </a:t>
            </a:r>
            <a:r>
              <a:rPr lang="de-DE" dirty="0" err="1"/>
              <a:t>of</a:t>
            </a:r>
            <a:r>
              <a:rPr lang="de-DE" dirty="0"/>
              <a:t> AEBS </a:t>
            </a:r>
            <a:r>
              <a:rPr lang="de-DE" dirty="0" err="1"/>
              <a:t>intervention</a:t>
            </a:r>
            <a:r>
              <a:rPr lang="de-DE" dirty="0"/>
              <a:t>.</a:t>
            </a:r>
          </a:p>
          <a:p>
            <a:pPr marL="342900" indent="-342900">
              <a:buFont typeface="Arial" panose="020B0604020202020204" pitchFamily="34" charset="0"/>
              <a:buChar char="•"/>
            </a:pPr>
            <a:r>
              <a:rPr lang="de-DE" dirty="0" err="1"/>
              <a:t>Conclusion</a:t>
            </a:r>
            <a:r>
              <a:rPr lang="de-DE" dirty="0"/>
              <a:t>: Delete </a:t>
            </a:r>
            <a:r>
              <a:rPr lang="de-DE" dirty="0" err="1"/>
              <a:t>example</a:t>
            </a:r>
            <a:r>
              <a:rPr lang="de-DE" dirty="0"/>
              <a:t> </a:t>
            </a:r>
            <a:r>
              <a:rPr lang="de-DE" dirty="0" err="1"/>
              <a:t>reference</a:t>
            </a:r>
            <a:endParaRPr lang="de-DE" dirty="0"/>
          </a:p>
          <a:p>
            <a:pPr marL="342900" indent="-342900">
              <a:buFont typeface="Arial" panose="020B0604020202020204" pitchFamily="34" charset="0"/>
              <a:buChar char="•"/>
            </a:pPr>
            <a:r>
              <a:rPr lang="de-DE" dirty="0"/>
              <a:t>Natural </a:t>
            </a:r>
            <a:r>
              <a:rPr lang="de-DE" dirty="0" err="1"/>
              <a:t>driver</a:t>
            </a:r>
            <a:r>
              <a:rPr lang="de-DE" dirty="0"/>
              <a:t> </a:t>
            </a:r>
            <a:r>
              <a:rPr lang="de-DE" dirty="0" err="1"/>
              <a:t>movements</a:t>
            </a:r>
            <a:r>
              <a:rPr lang="de-DE" dirty="0"/>
              <a:t> </a:t>
            </a:r>
            <a:r>
              <a:rPr lang="de-DE" dirty="0" err="1"/>
              <a:t>caused</a:t>
            </a:r>
            <a:r>
              <a:rPr lang="de-DE" dirty="0"/>
              <a:t> </a:t>
            </a:r>
            <a:r>
              <a:rPr lang="de-DE" dirty="0" err="1"/>
              <a:t>by</a:t>
            </a:r>
            <a:r>
              <a:rPr lang="de-DE" dirty="0"/>
              <a:t> </a:t>
            </a:r>
            <a:r>
              <a:rPr lang="de-DE" dirty="0" err="1"/>
              <a:t>braking</a:t>
            </a:r>
            <a:r>
              <a:rPr lang="de-DE" dirty="0"/>
              <a:t> </a:t>
            </a:r>
            <a:r>
              <a:rPr lang="de-DE" dirty="0" err="1"/>
              <a:t>could</a:t>
            </a:r>
            <a:r>
              <a:rPr lang="de-DE" dirty="0"/>
              <a:t> </a:t>
            </a:r>
            <a:r>
              <a:rPr lang="de-DE" dirty="0" err="1"/>
              <a:t>lead</a:t>
            </a:r>
            <a:r>
              <a:rPr lang="de-DE" dirty="0"/>
              <a:t> </a:t>
            </a:r>
            <a:r>
              <a:rPr lang="de-DE" dirty="0" err="1"/>
              <a:t>to</a:t>
            </a:r>
            <a:r>
              <a:rPr lang="de-DE" dirty="0"/>
              <a:t> </a:t>
            </a:r>
            <a:r>
              <a:rPr lang="de-DE" dirty="0" err="1"/>
              <a:t>system</a:t>
            </a:r>
            <a:r>
              <a:rPr lang="de-DE" dirty="0"/>
              <a:t> </a:t>
            </a:r>
            <a:r>
              <a:rPr lang="de-DE" dirty="0" err="1"/>
              <a:t>override</a:t>
            </a:r>
            <a:r>
              <a:rPr lang="de-DE" dirty="0"/>
              <a:t>.</a:t>
            </a:r>
          </a:p>
          <a:p>
            <a:pPr marL="342900" indent="-342900">
              <a:buFont typeface="Arial" panose="020B0604020202020204" pitchFamily="34" charset="0"/>
              <a:buChar char="•"/>
            </a:pPr>
            <a:r>
              <a:rPr lang="en-US" i="1" dirty="0"/>
              <a:t>“5.3.4. The vehicle manufacturer shall demonstrate to the satisfaction of the technical service that </a:t>
            </a:r>
            <a:r>
              <a:rPr lang="en-US" b="1" i="1" dirty="0"/>
              <a:t>natural driver movements generated purely by brake activations </a:t>
            </a:r>
            <a:r>
              <a:rPr lang="en-US" i="1" dirty="0"/>
              <a:t>shall not lead to an interruption of the emergency braking phase.”</a:t>
            </a:r>
          </a:p>
          <a:p>
            <a:pPr marL="342900" indent="-342900">
              <a:buFont typeface="Arial" panose="020B0604020202020204" pitchFamily="34" charset="0"/>
              <a:buChar char="•"/>
            </a:pPr>
            <a:r>
              <a:rPr lang="de-DE" dirty="0"/>
              <a:t>This </a:t>
            </a:r>
            <a:r>
              <a:rPr lang="de-DE" dirty="0" err="1"/>
              <a:t>is</a:t>
            </a:r>
            <a:r>
              <a:rPr lang="de-DE" dirty="0"/>
              <a:t> </a:t>
            </a:r>
            <a:r>
              <a:rPr lang="de-DE" dirty="0" err="1"/>
              <a:t>assumed</a:t>
            </a:r>
            <a:r>
              <a:rPr lang="de-DE" dirty="0"/>
              <a:t> </a:t>
            </a:r>
            <a:r>
              <a:rPr lang="de-DE" dirty="0" err="1"/>
              <a:t>to</a:t>
            </a:r>
            <a:r>
              <a:rPr lang="de-DE" dirty="0"/>
              <a:t> </a:t>
            </a:r>
            <a:r>
              <a:rPr lang="de-DE" dirty="0" err="1"/>
              <a:t>be</a:t>
            </a:r>
            <a:r>
              <a:rPr lang="de-DE" dirty="0"/>
              <a:t> </a:t>
            </a:r>
            <a:r>
              <a:rPr lang="de-DE" u="sng" dirty="0" err="1"/>
              <a:t>state</a:t>
            </a:r>
            <a:r>
              <a:rPr lang="de-DE" u="sng" dirty="0"/>
              <a:t> </a:t>
            </a:r>
            <a:r>
              <a:rPr lang="de-DE" u="sng" dirty="0" err="1"/>
              <a:t>of</a:t>
            </a:r>
            <a:r>
              <a:rPr lang="de-DE" u="sng" dirty="0"/>
              <a:t> </a:t>
            </a:r>
            <a:r>
              <a:rPr lang="de-DE" u="sng" dirty="0" err="1"/>
              <a:t>the</a:t>
            </a:r>
            <a:r>
              <a:rPr lang="de-DE" u="sng" dirty="0"/>
              <a:t> </a:t>
            </a:r>
            <a:r>
              <a:rPr lang="de-DE" u="sng" dirty="0" err="1"/>
              <a:t>art</a:t>
            </a:r>
            <a:r>
              <a:rPr lang="de-DE" dirty="0"/>
              <a:t>; </a:t>
            </a:r>
            <a:r>
              <a:rPr lang="de-DE" dirty="0" err="1"/>
              <a:t>included</a:t>
            </a:r>
            <a:r>
              <a:rPr lang="de-DE" dirty="0"/>
              <a:t> </a:t>
            </a:r>
            <a:r>
              <a:rPr lang="de-DE" dirty="0" err="1"/>
              <a:t>for</a:t>
            </a:r>
            <a:r>
              <a:rPr lang="de-DE" dirty="0"/>
              <a:t> </a:t>
            </a:r>
            <a:r>
              <a:rPr lang="de-DE" dirty="0" err="1"/>
              <a:t>clarification</a:t>
            </a:r>
            <a:r>
              <a:rPr lang="de-DE" dirty="0"/>
              <a:t>.</a:t>
            </a:r>
          </a:p>
          <a:p>
            <a:endParaRPr lang="de-DE" dirty="0"/>
          </a:p>
        </p:txBody>
      </p:sp>
      <p:sp>
        <p:nvSpPr>
          <p:cNvPr id="4" name="Datumsplatzhalter 3"/>
          <p:cNvSpPr>
            <a:spLocks noGrp="1"/>
          </p:cNvSpPr>
          <p:nvPr>
            <p:ph type="dt" sz="half" idx="10"/>
          </p:nvPr>
        </p:nvSpPr>
        <p:spPr/>
        <p:txBody>
          <a:bodyPr/>
          <a:lstStyle/>
          <a:p>
            <a:pPr>
              <a:defRPr/>
            </a:pPr>
            <a:fld id="{17730AA8-2DD8-4A47-B1E6-7520A54E64F6}" type="datetime4">
              <a:rPr lang="de-DE" smtClean="0"/>
              <a:pPr>
                <a:defRPr/>
              </a:pPr>
              <a:t>27. September 2018</a:t>
            </a:fld>
            <a:endParaRPr lang="de-DE" dirty="0"/>
          </a:p>
        </p:txBody>
      </p:sp>
      <p:sp>
        <p:nvSpPr>
          <p:cNvPr id="5" name="Foliennummernplatzhalter 4"/>
          <p:cNvSpPr>
            <a:spLocks noGrp="1"/>
          </p:cNvSpPr>
          <p:nvPr>
            <p:ph type="sldNum" sz="quarter" idx="11"/>
          </p:nvPr>
        </p:nvSpPr>
        <p:spPr/>
        <p:txBody>
          <a:bodyPr/>
          <a:lstStyle/>
          <a:p>
            <a:pPr>
              <a:defRPr/>
            </a:pPr>
            <a:fld id="{AE6ADBB8-FC1C-48B8-8A95-7DD2C397A580}" type="slidenum">
              <a:rPr lang="de-DE" smtClean="0"/>
              <a:pPr>
                <a:defRPr/>
              </a:pPr>
              <a:t>6</a:t>
            </a:fld>
            <a:endParaRPr lang="de-DE"/>
          </a:p>
        </p:txBody>
      </p:sp>
    </p:spTree>
    <p:extLst>
      <p:ext uri="{BB962C8B-B14F-4D97-AF65-F5344CB8AC3E}">
        <p14:creationId xmlns:p14="http://schemas.microsoft.com/office/powerpoint/2010/main" val="1400721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1340768"/>
            <a:ext cx="6408712" cy="749300"/>
          </a:xfrm>
        </p:spPr>
        <p:txBody>
          <a:bodyPr/>
          <a:lstStyle/>
          <a:p>
            <a:r>
              <a:rPr lang="de-DE" dirty="0" err="1"/>
              <a:t>Warning</a:t>
            </a:r>
            <a:endParaRPr lang="de-DE" dirty="0"/>
          </a:p>
        </p:txBody>
      </p:sp>
      <p:sp>
        <p:nvSpPr>
          <p:cNvPr id="3" name="Inhaltsplatzhalter 2"/>
          <p:cNvSpPr>
            <a:spLocks noGrp="1"/>
          </p:cNvSpPr>
          <p:nvPr>
            <p:ph idx="1"/>
          </p:nvPr>
        </p:nvSpPr>
        <p:spPr>
          <a:xfrm>
            <a:off x="827584" y="2348880"/>
            <a:ext cx="7380288" cy="4320704"/>
          </a:xfrm>
        </p:spPr>
        <p:txBody>
          <a:bodyPr/>
          <a:lstStyle/>
          <a:p>
            <a:pPr marL="342900" indent="-342900">
              <a:buFont typeface="Arial" panose="020B0604020202020204" pitchFamily="34" charset="0"/>
              <a:buChar char="•"/>
            </a:pPr>
            <a:r>
              <a:rPr lang="en-GB" dirty="0"/>
              <a:t>Current warning requirements: too frequent warnings in certain situations</a:t>
            </a:r>
          </a:p>
          <a:p>
            <a:pPr marL="792163" lvl="1" indent="-342900">
              <a:buFont typeface="Arial" panose="020B0604020202020204" pitchFamily="34" charset="0"/>
              <a:buChar char="•"/>
            </a:pPr>
            <a:r>
              <a:rPr lang="en-GB" dirty="0"/>
              <a:t>Low speeds: Manual brake application in regular situations late</a:t>
            </a:r>
          </a:p>
          <a:p>
            <a:pPr marL="792163" lvl="1" indent="-342900">
              <a:buFont typeface="Arial" panose="020B0604020202020204" pitchFamily="34" charset="0"/>
              <a:buChar char="•"/>
            </a:pPr>
            <a:r>
              <a:rPr lang="en-GB" dirty="0"/>
              <a:t>Warning required 1.4 seconds before emergency brake phase </a:t>
            </a:r>
            <a:r>
              <a:rPr lang="en-GB" dirty="0">
                <a:sym typeface="Wingdings" panose="05000000000000000000" pitchFamily="2" charset="2"/>
              </a:rPr>
              <a:t> long before manual brake application!</a:t>
            </a:r>
            <a:endParaRPr lang="en-GB" dirty="0"/>
          </a:p>
          <a:p>
            <a:pPr marL="342900" indent="-342900">
              <a:buFont typeface="Arial" panose="020B0604020202020204" pitchFamily="34" charset="0"/>
              <a:buChar char="•"/>
            </a:pPr>
            <a:r>
              <a:rPr lang="en-GB" dirty="0"/>
              <a:t>Current warning requirements prevent effective braking e.g. for </a:t>
            </a:r>
            <a:r>
              <a:rPr lang="en-GB" dirty="0" smtClean="0"/>
              <a:t>decelerating </a:t>
            </a:r>
            <a:r>
              <a:rPr lang="en-GB" dirty="0"/>
              <a:t>lead vehicles</a:t>
            </a:r>
          </a:p>
          <a:p>
            <a:pPr marL="792163" lvl="1" indent="-342900">
              <a:buFont typeface="Arial" panose="020B0604020202020204" pitchFamily="34" charset="0"/>
              <a:buChar char="•"/>
            </a:pPr>
            <a:r>
              <a:rPr lang="en-GB" dirty="0"/>
              <a:t>Minimum warning time of 1.4 seconds (0.8 s for lighter vehicles) before full braking can be applied</a:t>
            </a:r>
          </a:p>
          <a:p>
            <a:pPr marL="792163" lvl="1" indent="-342900">
              <a:buFont typeface="Arial" panose="020B0604020202020204" pitchFamily="34" charset="0"/>
              <a:buChar char="•"/>
            </a:pPr>
            <a:r>
              <a:rPr lang="en-GB" dirty="0"/>
              <a:t>Speed reduction in warning phase is limited</a:t>
            </a:r>
          </a:p>
          <a:p>
            <a:pPr marL="342900" indent="-342900">
              <a:buFont typeface="Arial" panose="020B0604020202020204" pitchFamily="34" charset="0"/>
              <a:buChar char="•"/>
            </a:pPr>
            <a:r>
              <a:rPr lang="en-GB" b="1" dirty="0"/>
              <a:t>Conclusion: Speed reduction/deceleration constraints for warning phase need to be removed for efficient braking!</a:t>
            </a:r>
          </a:p>
          <a:p>
            <a:pPr marL="792163" lvl="1"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
        <p:nvSpPr>
          <p:cNvPr id="4" name="Datumsplatzhalter 3"/>
          <p:cNvSpPr>
            <a:spLocks noGrp="1"/>
          </p:cNvSpPr>
          <p:nvPr>
            <p:ph type="dt" sz="half" idx="10"/>
          </p:nvPr>
        </p:nvSpPr>
        <p:spPr/>
        <p:txBody>
          <a:bodyPr/>
          <a:lstStyle/>
          <a:p>
            <a:pPr>
              <a:defRPr/>
            </a:pPr>
            <a:fld id="{17730AA8-2DD8-4A47-B1E6-7520A54E64F6}" type="datetime4">
              <a:rPr lang="de-DE" smtClean="0"/>
              <a:pPr>
                <a:defRPr/>
              </a:pPr>
              <a:t>27. September 2018</a:t>
            </a:fld>
            <a:endParaRPr lang="de-DE" dirty="0"/>
          </a:p>
        </p:txBody>
      </p:sp>
      <p:sp>
        <p:nvSpPr>
          <p:cNvPr id="5" name="Foliennummernplatzhalter 4"/>
          <p:cNvSpPr>
            <a:spLocks noGrp="1"/>
          </p:cNvSpPr>
          <p:nvPr>
            <p:ph type="sldNum" sz="quarter" idx="11"/>
          </p:nvPr>
        </p:nvSpPr>
        <p:spPr/>
        <p:txBody>
          <a:bodyPr/>
          <a:lstStyle/>
          <a:p>
            <a:pPr>
              <a:defRPr/>
            </a:pPr>
            <a:fld id="{AE6ADBB8-FC1C-48B8-8A95-7DD2C397A580}" type="slidenum">
              <a:rPr lang="de-DE" smtClean="0"/>
              <a:pPr>
                <a:defRPr/>
              </a:pPr>
              <a:t>7</a:t>
            </a:fld>
            <a:endParaRPr lang="de-DE"/>
          </a:p>
        </p:txBody>
      </p:sp>
    </p:spTree>
    <p:extLst>
      <p:ext uri="{BB962C8B-B14F-4D97-AF65-F5344CB8AC3E}">
        <p14:creationId xmlns:p14="http://schemas.microsoft.com/office/powerpoint/2010/main" val="338326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1340768"/>
            <a:ext cx="6408712" cy="749300"/>
          </a:xfrm>
        </p:spPr>
        <p:txBody>
          <a:bodyPr/>
          <a:lstStyle/>
          <a:p>
            <a:r>
              <a:rPr lang="de-DE" dirty="0" err="1"/>
              <a:t>Deactivation</a:t>
            </a:r>
            <a:endParaRPr lang="de-DE" dirty="0"/>
          </a:p>
        </p:txBody>
      </p:sp>
      <p:sp>
        <p:nvSpPr>
          <p:cNvPr id="3" name="Inhaltsplatzhalter 2"/>
          <p:cNvSpPr>
            <a:spLocks noGrp="1"/>
          </p:cNvSpPr>
          <p:nvPr>
            <p:ph idx="1"/>
          </p:nvPr>
        </p:nvSpPr>
        <p:spPr>
          <a:xfrm>
            <a:off x="863600" y="2348880"/>
            <a:ext cx="7380288" cy="4320704"/>
          </a:xfrm>
        </p:spPr>
        <p:txBody>
          <a:bodyPr/>
          <a:lstStyle/>
          <a:p>
            <a:pPr marL="342900" indent="-342900">
              <a:buFont typeface="Arial" panose="020B0604020202020204" pitchFamily="34" charset="0"/>
              <a:buChar char="•"/>
            </a:pPr>
            <a:r>
              <a:rPr lang="de-DE" dirty="0" err="1"/>
              <a:t>Documents</a:t>
            </a:r>
            <a:r>
              <a:rPr lang="de-DE" dirty="0"/>
              <a:t> ECE/TRANS/WP.29/GRRF/2017/24 </a:t>
            </a:r>
            <a:r>
              <a:rPr lang="de-DE" dirty="0" err="1"/>
              <a:t>and</a:t>
            </a:r>
            <a:r>
              <a:rPr lang="de-DE" dirty="0"/>
              <a:t> GRRF-86-32 </a:t>
            </a:r>
            <a:r>
              <a:rPr lang="de-DE" dirty="0" err="1"/>
              <a:t>included</a:t>
            </a:r>
            <a:r>
              <a:rPr lang="de-DE" dirty="0"/>
              <a:t> in </a:t>
            </a:r>
            <a:r>
              <a:rPr lang="de-DE" dirty="0" err="1"/>
              <a:t>the</a:t>
            </a:r>
            <a:r>
              <a:rPr lang="de-DE" dirty="0"/>
              <a:t> </a:t>
            </a:r>
            <a:r>
              <a:rPr lang="de-DE" dirty="0" err="1"/>
              <a:t>text</a:t>
            </a:r>
            <a:endParaRPr lang="en-GB" dirty="0"/>
          </a:p>
          <a:p>
            <a:pPr marL="342900" indent="-342900">
              <a:buFont typeface="Arial" panose="020B0604020202020204" pitchFamily="34" charset="0"/>
              <a:buChar char="•"/>
            </a:pPr>
            <a:r>
              <a:rPr lang="en-GB" dirty="0"/>
              <a:t>Changes to warning timing (effectively removing mandatory warnings for city speeds) </a:t>
            </a:r>
            <a:br>
              <a:rPr lang="en-GB" dirty="0"/>
            </a:br>
            <a:r>
              <a:rPr lang="en-GB" dirty="0">
                <a:sym typeface="Wingdings" panose="05000000000000000000" pitchFamily="2" charset="2"/>
              </a:rPr>
              <a:t> less unjustified warnings in cities!</a:t>
            </a:r>
            <a:r>
              <a:rPr lang="en-GB" dirty="0"/>
              <a:t> See GRRF-85-21, third bullet point</a:t>
            </a:r>
            <a:endParaRPr lang="en-GB" dirty="0">
              <a:sym typeface="Wingdings" panose="05000000000000000000" pitchFamily="2" charset="2"/>
            </a:endParaRPr>
          </a:p>
          <a:p>
            <a:pPr marL="342900" indent="-342900">
              <a:buFont typeface="Arial" panose="020B0604020202020204" pitchFamily="34" charset="0"/>
              <a:buChar char="•"/>
            </a:pPr>
            <a:r>
              <a:rPr lang="en-GB" dirty="0"/>
              <a:t>While GRRF-86-32 introduced provisions for detecting sensor blocking, it is anticipated that it will be more beneficial to address this problem by exempting the relevant vehicles by national legislation from the requirement to use UN Regulation No. 131.</a:t>
            </a:r>
          </a:p>
          <a:p>
            <a:pPr marL="342900" indent="-342900">
              <a:buFont typeface="Arial" panose="020B0604020202020204" pitchFamily="34" charset="0"/>
              <a:buChar char="•"/>
            </a:pPr>
            <a:r>
              <a:rPr lang="de-DE" dirty="0" err="1"/>
              <a:t>Certain</a:t>
            </a:r>
            <a:r>
              <a:rPr lang="de-DE" dirty="0"/>
              <a:t> N</a:t>
            </a:r>
            <a:r>
              <a:rPr lang="de-DE" baseline="-25000" dirty="0"/>
              <a:t>3</a:t>
            </a:r>
            <a:r>
              <a:rPr lang="de-DE" dirty="0"/>
              <a:t> </a:t>
            </a:r>
            <a:r>
              <a:rPr lang="de-DE" dirty="0" err="1"/>
              <a:t>vehicles</a:t>
            </a:r>
            <a:r>
              <a:rPr lang="de-DE" dirty="0"/>
              <a:t> </a:t>
            </a:r>
            <a:r>
              <a:rPr lang="de-DE" dirty="0" err="1"/>
              <a:t>are</a:t>
            </a:r>
            <a:r>
              <a:rPr lang="de-DE" dirty="0"/>
              <a:t> </a:t>
            </a:r>
            <a:r>
              <a:rPr lang="de-DE" dirty="0" err="1"/>
              <a:t>available</a:t>
            </a:r>
            <a:r>
              <a:rPr lang="de-DE" dirty="0"/>
              <a:t> </a:t>
            </a:r>
            <a:r>
              <a:rPr lang="de-DE" dirty="0" err="1"/>
              <a:t>without</a:t>
            </a:r>
            <a:r>
              <a:rPr lang="de-DE" dirty="0"/>
              <a:t> </a:t>
            </a:r>
            <a:r>
              <a:rPr lang="de-DE" dirty="0" err="1"/>
              <a:t>switch</a:t>
            </a:r>
            <a:r>
              <a:rPr lang="de-DE" dirty="0"/>
              <a:t>!</a:t>
            </a:r>
          </a:p>
          <a:p>
            <a:pPr marL="342900" indent="-342900">
              <a:buFont typeface="Arial" panose="020B0604020202020204" pitchFamily="34" charset="0"/>
              <a:buChar char="•"/>
            </a:pPr>
            <a:endParaRPr lang="de-DE" dirty="0"/>
          </a:p>
        </p:txBody>
      </p:sp>
      <p:sp>
        <p:nvSpPr>
          <p:cNvPr id="4" name="Datumsplatzhalter 3"/>
          <p:cNvSpPr>
            <a:spLocks noGrp="1"/>
          </p:cNvSpPr>
          <p:nvPr>
            <p:ph type="dt" sz="half" idx="10"/>
          </p:nvPr>
        </p:nvSpPr>
        <p:spPr/>
        <p:txBody>
          <a:bodyPr/>
          <a:lstStyle/>
          <a:p>
            <a:pPr>
              <a:defRPr/>
            </a:pPr>
            <a:fld id="{17730AA8-2DD8-4A47-B1E6-7520A54E64F6}" type="datetime4">
              <a:rPr lang="de-DE" smtClean="0"/>
              <a:pPr>
                <a:defRPr/>
              </a:pPr>
              <a:t>27. September 2018</a:t>
            </a:fld>
            <a:endParaRPr lang="de-DE"/>
          </a:p>
        </p:txBody>
      </p:sp>
      <p:sp>
        <p:nvSpPr>
          <p:cNvPr id="5" name="Foliennummernplatzhalter 4"/>
          <p:cNvSpPr>
            <a:spLocks noGrp="1"/>
          </p:cNvSpPr>
          <p:nvPr>
            <p:ph type="sldNum" sz="quarter" idx="11"/>
          </p:nvPr>
        </p:nvSpPr>
        <p:spPr/>
        <p:txBody>
          <a:bodyPr/>
          <a:lstStyle/>
          <a:p>
            <a:pPr>
              <a:defRPr/>
            </a:pPr>
            <a:fld id="{AE6ADBB8-FC1C-48B8-8A95-7DD2C397A580}" type="slidenum">
              <a:rPr lang="de-DE" smtClean="0"/>
              <a:pPr>
                <a:defRPr/>
              </a:pPr>
              <a:t>8</a:t>
            </a:fld>
            <a:endParaRPr lang="de-DE"/>
          </a:p>
        </p:txBody>
      </p:sp>
    </p:spTree>
    <p:extLst>
      <p:ext uri="{BB962C8B-B14F-4D97-AF65-F5344CB8AC3E}">
        <p14:creationId xmlns:p14="http://schemas.microsoft.com/office/powerpoint/2010/main" val="1555928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2339975" y="549275"/>
            <a:ext cx="6408738" cy="749300"/>
          </a:xfrm>
        </p:spPr>
        <p:txBody>
          <a:bodyPr/>
          <a:lstStyle/>
          <a:p>
            <a:pPr eaLnBrk="1" hangingPunct="1"/>
            <a:r>
              <a:rPr lang="de-DE" altLang="de-DE" dirty="0" err="1"/>
              <a:t>Accidentology</a:t>
            </a:r>
            <a:endParaRPr lang="de-DE" altLang="de-DE" dirty="0"/>
          </a:p>
        </p:txBody>
      </p:sp>
      <p:sp>
        <p:nvSpPr>
          <p:cNvPr id="3" name="Inhaltsplatzhalter 2"/>
          <p:cNvSpPr>
            <a:spLocks noGrp="1"/>
          </p:cNvSpPr>
          <p:nvPr>
            <p:ph idx="1"/>
          </p:nvPr>
        </p:nvSpPr>
        <p:spPr>
          <a:xfrm>
            <a:off x="863600" y="1484313"/>
            <a:ext cx="7380288" cy="4321175"/>
          </a:xfrm>
        </p:spPr>
        <p:txBody>
          <a:bodyPr/>
          <a:lstStyle/>
          <a:p>
            <a:pPr marL="342900" indent="-342900" eaLnBrk="1" hangingPunct="1">
              <a:buFont typeface="Arial" panose="020B0604020202020204" pitchFamily="34" charset="0"/>
              <a:buChar char="•"/>
              <a:defRPr/>
            </a:pPr>
            <a:r>
              <a:rPr lang="de-DE" dirty="0" err="1"/>
              <a:t>Collision</a:t>
            </a:r>
            <a:r>
              <a:rPr lang="de-DE" dirty="0"/>
              <a:t> </a:t>
            </a:r>
            <a:r>
              <a:rPr lang="de-DE" dirty="0" err="1"/>
              <a:t>speed</a:t>
            </a:r>
            <a:r>
              <a:rPr lang="de-DE" dirty="0"/>
              <a:t> </a:t>
            </a:r>
            <a:r>
              <a:rPr lang="de-DE" dirty="0" err="1"/>
              <a:t>of</a:t>
            </a:r>
            <a:r>
              <a:rPr lang="de-DE" dirty="0"/>
              <a:t> heavy </a:t>
            </a:r>
            <a:r>
              <a:rPr lang="de-DE" dirty="0" err="1"/>
              <a:t>vehicles</a:t>
            </a:r>
            <a:r>
              <a:rPr lang="de-DE" dirty="0"/>
              <a:t> </a:t>
            </a:r>
            <a:r>
              <a:rPr lang="de-DE" dirty="0" err="1"/>
              <a:t>with</a:t>
            </a:r>
            <a:r>
              <a:rPr lang="de-DE" dirty="0"/>
              <a:t> </a:t>
            </a:r>
            <a:r>
              <a:rPr lang="de-DE" dirty="0" err="1"/>
              <a:t>stationary</a:t>
            </a:r>
            <a:r>
              <a:rPr lang="de-DE" dirty="0"/>
              <a:t> </a:t>
            </a:r>
            <a:r>
              <a:rPr lang="de-DE" dirty="0" err="1"/>
              <a:t>targets</a:t>
            </a:r>
            <a:r>
              <a:rPr lang="de-DE" dirty="0"/>
              <a:t> </a:t>
            </a:r>
            <a:r>
              <a:rPr lang="de-DE" dirty="0" err="1"/>
              <a:t>often</a:t>
            </a:r>
            <a:r>
              <a:rPr lang="de-DE" dirty="0"/>
              <a:t> high</a:t>
            </a:r>
          </a:p>
          <a:p>
            <a:pPr marL="342900" indent="-342900" eaLnBrk="1" hangingPunct="1">
              <a:buFont typeface="Arial" panose="020B0604020202020204" pitchFamily="34" charset="0"/>
              <a:buChar char="•"/>
              <a:defRPr/>
            </a:pPr>
            <a:r>
              <a:rPr lang="de-DE" dirty="0" err="1"/>
              <a:t>Typical</a:t>
            </a:r>
            <a:r>
              <a:rPr lang="de-DE" dirty="0"/>
              <a:t> </a:t>
            </a:r>
            <a:r>
              <a:rPr lang="de-DE" dirty="0" err="1"/>
              <a:t>speeds</a:t>
            </a:r>
            <a:r>
              <a:rPr lang="de-DE" dirty="0"/>
              <a:t> on German </a:t>
            </a:r>
            <a:r>
              <a:rPr lang="de-DE" dirty="0" err="1"/>
              <a:t>highways</a:t>
            </a:r>
            <a:r>
              <a:rPr lang="de-DE" dirty="0"/>
              <a:t>: &gt;&gt; 80 km/h</a:t>
            </a:r>
          </a:p>
          <a:p>
            <a:pPr marL="342900" indent="-342900" eaLnBrk="1" hangingPunct="1">
              <a:buFont typeface="Arial" panose="020B0604020202020204" pitchFamily="34" charset="0"/>
              <a:buChar char="•"/>
              <a:defRPr/>
            </a:pPr>
            <a:r>
              <a:rPr lang="de-DE" dirty="0" err="1"/>
              <a:t>Requirements</a:t>
            </a:r>
            <a:r>
              <a:rPr lang="de-DE" dirty="0"/>
              <a:t> </a:t>
            </a:r>
            <a:r>
              <a:rPr lang="de-DE" dirty="0" err="1"/>
              <a:t>for</a:t>
            </a:r>
            <a:r>
              <a:rPr lang="de-DE" dirty="0"/>
              <a:t> </a:t>
            </a:r>
            <a:r>
              <a:rPr lang="de-DE" dirty="0" err="1"/>
              <a:t>speed</a:t>
            </a:r>
            <a:r>
              <a:rPr lang="de-DE" dirty="0"/>
              <a:t> </a:t>
            </a:r>
            <a:r>
              <a:rPr lang="de-DE" dirty="0" err="1"/>
              <a:t>reduction</a:t>
            </a:r>
            <a:r>
              <a:rPr lang="de-DE" dirty="0"/>
              <a:t> on </a:t>
            </a:r>
            <a:r>
              <a:rPr lang="de-DE" dirty="0" err="1"/>
              <a:t>moving</a:t>
            </a:r>
            <a:r>
              <a:rPr lang="de-DE" dirty="0"/>
              <a:t> </a:t>
            </a:r>
            <a:r>
              <a:rPr lang="de-DE" dirty="0" err="1"/>
              <a:t>and</a:t>
            </a:r>
            <a:r>
              <a:rPr lang="de-DE" dirty="0"/>
              <a:t> </a:t>
            </a:r>
            <a:r>
              <a:rPr lang="de-DE" dirty="0" err="1"/>
              <a:t>stationary</a:t>
            </a:r>
            <a:r>
              <a:rPr lang="de-DE" dirty="0"/>
              <a:t> </a:t>
            </a:r>
            <a:r>
              <a:rPr lang="de-DE" dirty="0" err="1"/>
              <a:t>vehicles</a:t>
            </a:r>
            <a:r>
              <a:rPr lang="de-DE" dirty="0"/>
              <a:t> </a:t>
            </a:r>
            <a:r>
              <a:rPr lang="de-DE" dirty="0" err="1"/>
              <a:t>should</a:t>
            </a:r>
            <a:r>
              <a:rPr lang="de-DE" dirty="0"/>
              <a:t> </a:t>
            </a:r>
            <a:r>
              <a:rPr lang="de-DE" dirty="0" err="1"/>
              <a:t>be</a:t>
            </a:r>
            <a:r>
              <a:rPr lang="de-DE" dirty="0"/>
              <a:t> </a:t>
            </a:r>
            <a:r>
              <a:rPr lang="de-DE" u="sng" dirty="0" err="1"/>
              <a:t>harmonized</a:t>
            </a:r>
            <a:endParaRPr lang="de-DE" u="sng" dirty="0"/>
          </a:p>
          <a:p>
            <a:pPr marL="342900" indent="-342900" eaLnBrk="1" hangingPunct="1">
              <a:buFont typeface="Arial" panose="020B0604020202020204" pitchFamily="34" charset="0"/>
              <a:buChar char="•"/>
              <a:defRPr/>
            </a:pPr>
            <a:r>
              <a:rPr lang="de-DE" dirty="0"/>
              <a:t>Speed </a:t>
            </a:r>
            <a:r>
              <a:rPr lang="de-DE" dirty="0" err="1"/>
              <a:t>reduction</a:t>
            </a:r>
            <a:r>
              <a:rPr lang="de-DE" dirty="0"/>
              <a:t> </a:t>
            </a:r>
            <a:r>
              <a:rPr lang="de-DE" dirty="0" err="1"/>
              <a:t>should</a:t>
            </a:r>
            <a:r>
              <a:rPr lang="de-DE" dirty="0"/>
              <a:t> </a:t>
            </a:r>
            <a:r>
              <a:rPr lang="de-DE" dirty="0" err="1"/>
              <a:t>be</a:t>
            </a:r>
            <a:r>
              <a:rPr lang="de-DE" dirty="0"/>
              <a:t> </a:t>
            </a:r>
            <a:r>
              <a:rPr lang="de-DE" dirty="0" err="1"/>
              <a:t>required</a:t>
            </a:r>
            <a:r>
              <a:rPr lang="de-DE" dirty="0"/>
              <a:t>/</a:t>
            </a:r>
            <a:r>
              <a:rPr lang="de-DE" dirty="0" err="1"/>
              <a:t>tested</a:t>
            </a:r>
            <a:r>
              <a:rPr lang="de-DE" dirty="0"/>
              <a:t> </a:t>
            </a:r>
            <a:r>
              <a:rPr lang="de-DE" dirty="0" err="1"/>
              <a:t>for</a:t>
            </a:r>
            <a:r>
              <a:rPr lang="de-DE" dirty="0"/>
              <a:t> </a:t>
            </a:r>
            <a:r>
              <a:rPr lang="de-DE" dirty="0" err="1"/>
              <a:t>full</a:t>
            </a:r>
            <a:r>
              <a:rPr lang="de-DE" dirty="0"/>
              <a:t> </a:t>
            </a:r>
            <a:r>
              <a:rPr lang="de-DE" dirty="0" err="1"/>
              <a:t>speed</a:t>
            </a:r>
            <a:r>
              <a:rPr lang="de-DE" dirty="0"/>
              <a:t> </a:t>
            </a:r>
            <a:r>
              <a:rPr lang="de-DE" dirty="0" err="1"/>
              <a:t>range</a:t>
            </a:r>
            <a:endParaRPr lang="de-DE" dirty="0"/>
          </a:p>
          <a:p>
            <a:pPr marL="342900" indent="-342900" eaLnBrk="1" hangingPunct="1">
              <a:buFont typeface="Arial" panose="020B0604020202020204" pitchFamily="34" charset="0"/>
              <a:buChar char="•"/>
              <a:defRPr/>
            </a:pPr>
            <a:endParaRPr lang="de-DE" dirty="0"/>
          </a:p>
          <a:p>
            <a:pPr marL="342900" indent="-342900" eaLnBrk="1" hangingPunct="1">
              <a:buFont typeface="Arial" panose="020B0604020202020204" pitchFamily="34" charset="0"/>
              <a:buChar char="•"/>
              <a:defRPr/>
            </a:pPr>
            <a:endParaRPr lang="de-DE" dirty="0"/>
          </a:p>
          <a:p>
            <a:pPr marL="342900" indent="-342900" eaLnBrk="1" hangingPunct="1">
              <a:buFont typeface="Arial" panose="020B0604020202020204" pitchFamily="34" charset="0"/>
              <a:buChar char="•"/>
              <a:defRPr/>
            </a:pPr>
            <a:endParaRPr lang="de-DE" dirty="0"/>
          </a:p>
          <a:p>
            <a:pPr marL="342900" indent="-342900" eaLnBrk="1" hangingPunct="1">
              <a:buFont typeface="Arial" panose="020B0604020202020204" pitchFamily="34" charset="0"/>
              <a:buChar char="•"/>
              <a:defRPr/>
            </a:pPr>
            <a:endParaRPr lang="de-DE" dirty="0"/>
          </a:p>
          <a:p>
            <a:pPr marL="342900" indent="-342900" eaLnBrk="1" hangingPunct="1">
              <a:buFont typeface="Arial" panose="020B0604020202020204" pitchFamily="34" charset="0"/>
              <a:buChar char="•"/>
              <a:defRPr/>
            </a:pPr>
            <a:endParaRPr lang="de-DE" dirty="0"/>
          </a:p>
          <a:p>
            <a:pPr marL="342900" indent="-342900" eaLnBrk="1" hangingPunct="1">
              <a:buFont typeface="Arial" panose="020B0604020202020204" pitchFamily="34" charset="0"/>
              <a:buChar char="•"/>
              <a:defRPr/>
            </a:pPr>
            <a:endParaRPr lang="de-DE" dirty="0"/>
          </a:p>
          <a:p>
            <a:pPr marL="342900" indent="-342900" eaLnBrk="1" hangingPunct="1">
              <a:buFont typeface="Arial" panose="020B0604020202020204" pitchFamily="34" charset="0"/>
              <a:buChar char="•"/>
              <a:defRPr/>
            </a:pPr>
            <a:endParaRPr lang="de-DE" dirty="0"/>
          </a:p>
          <a:p>
            <a:pPr marL="342900" indent="-342900" eaLnBrk="1" hangingPunct="1">
              <a:buFont typeface="Arial" panose="020B0604020202020204" pitchFamily="34" charset="0"/>
              <a:buChar char="•"/>
              <a:defRPr/>
            </a:pPr>
            <a:endParaRPr lang="de-DE" dirty="0"/>
          </a:p>
          <a:p>
            <a:pPr marL="342900" indent="-342900" eaLnBrk="1" hangingPunct="1">
              <a:buFont typeface="Arial" panose="020B0604020202020204" pitchFamily="34" charset="0"/>
              <a:buChar char="•"/>
              <a:defRPr/>
            </a:pPr>
            <a:endParaRPr lang="de-DE" dirty="0"/>
          </a:p>
          <a:p>
            <a:pPr eaLnBrk="1" hangingPunct="1">
              <a:defRPr/>
            </a:pPr>
            <a:endParaRPr lang="de-DE" dirty="0"/>
          </a:p>
        </p:txBody>
      </p:sp>
      <p:sp>
        <p:nvSpPr>
          <p:cNvPr id="4" name="Datumsplatzhalter 3"/>
          <p:cNvSpPr>
            <a:spLocks noGrp="1"/>
          </p:cNvSpPr>
          <p:nvPr>
            <p:ph type="dt" sz="quarter" idx="10"/>
          </p:nvPr>
        </p:nvSpPr>
        <p:spPr/>
        <p:txBody>
          <a:bodyPr/>
          <a:lstStyle/>
          <a:p>
            <a:pPr>
              <a:defRPr/>
            </a:pPr>
            <a:fld id="{9D1D5BDA-307A-43B5-BC57-83C559E2624D}" type="datetime4">
              <a:rPr lang="de-DE" smtClean="0"/>
              <a:pPr>
                <a:defRPr/>
              </a:pPr>
              <a:t>27. September 2018</a:t>
            </a:fld>
            <a:endParaRPr lang="de-DE" dirty="0"/>
          </a:p>
        </p:txBody>
      </p:sp>
      <p:sp>
        <p:nvSpPr>
          <p:cNvPr id="5" name="Foliennummernplatzhalter 4"/>
          <p:cNvSpPr>
            <a:spLocks noGrp="1"/>
          </p:cNvSpPr>
          <p:nvPr>
            <p:ph type="sldNum" sz="quarter" idx="11"/>
          </p:nvPr>
        </p:nvSpPr>
        <p:spPr/>
        <p:txBody>
          <a:bodyPr/>
          <a:lstStyle/>
          <a:p>
            <a:pPr>
              <a:defRPr/>
            </a:pPr>
            <a:fld id="{15D07FFC-5ED5-40BD-8FE5-9F8684D58EB4}" type="slidenum">
              <a:rPr lang="de-DE" smtClean="0"/>
              <a:pPr>
                <a:defRPr/>
              </a:pPr>
              <a:t>9</a:t>
            </a:fld>
            <a:endParaRPr lang="de-DE"/>
          </a:p>
        </p:txBody>
      </p:sp>
      <p:grpSp>
        <p:nvGrpSpPr>
          <p:cNvPr id="7174" name="Gruppieren 21"/>
          <p:cNvGrpSpPr>
            <a:grpSpLocks/>
          </p:cNvGrpSpPr>
          <p:nvPr/>
        </p:nvGrpSpPr>
        <p:grpSpPr bwMode="auto">
          <a:xfrm>
            <a:off x="152400" y="3429000"/>
            <a:ext cx="5067300" cy="2836863"/>
            <a:chOff x="2987824" y="1887652"/>
            <a:chExt cx="6008171" cy="2837492"/>
          </a:xfrm>
        </p:grpSpPr>
        <p:grpSp>
          <p:nvGrpSpPr>
            <p:cNvPr id="7178" name="Gruppieren 19"/>
            <p:cNvGrpSpPr>
              <a:grpSpLocks/>
            </p:cNvGrpSpPr>
            <p:nvPr/>
          </p:nvGrpSpPr>
          <p:grpSpPr bwMode="auto">
            <a:xfrm>
              <a:off x="2987824" y="1887652"/>
              <a:ext cx="6002843" cy="2837492"/>
              <a:chOff x="2027039" y="2276870"/>
              <a:chExt cx="6002843" cy="2837492"/>
            </a:xfrm>
          </p:grpSpPr>
          <p:pic>
            <p:nvPicPr>
              <p:cNvPr id="7180" name="Picture 2"/>
              <p:cNvPicPr>
                <a:picLocks noChangeAspect="1" noChangeArrowheads="1"/>
              </p:cNvPicPr>
              <p:nvPr/>
            </p:nvPicPr>
            <p:blipFill>
              <a:blip r:embed="rId3">
                <a:extLst>
                  <a:ext uri="{28A0092B-C50C-407E-A947-70E740481C1C}">
                    <a14:useLocalDpi xmlns:a14="http://schemas.microsoft.com/office/drawing/2010/main" val="0"/>
                  </a:ext>
                </a:extLst>
              </a:blip>
              <a:srcRect l="36169" t="38615" r="5994" b="29005"/>
              <a:stretch>
                <a:fillRect/>
              </a:stretch>
            </p:blipFill>
            <p:spPr bwMode="auto">
              <a:xfrm>
                <a:off x="2267744" y="2689726"/>
                <a:ext cx="5762138" cy="1920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Gerade Verbindung mit Pfeil 7"/>
              <p:cNvCxnSpPr/>
              <p:nvPr/>
            </p:nvCxnSpPr>
            <p:spPr>
              <a:xfrm flipV="1">
                <a:off x="2411020" y="2348324"/>
                <a:ext cx="0" cy="24484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2339494" y="4725338"/>
                <a:ext cx="56900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83" name="Textfeld 13"/>
              <p:cNvSpPr txBox="1">
                <a:spLocks noChangeArrowheads="1"/>
              </p:cNvSpPr>
              <p:nvPr/>
            </p:nvSpPr>
            <p:spPr bwMode="auto">
              <a:xfrm rot="-5400000">
                <a:off x="1408120" y="3380655"/>
                <a:ext cx="162256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de-DE" sz="1900"/>
                  <a:t>Speed [km/h]</a:t>
                </a:r>
              </a:p>
            </p:txBody>
          </p:sp>
          <p:sp>
            <p:nvSpPr>
              <p:cNvPr id="7184" name="Textfeld 14"/>
              <p:cNvSpPr txBox="1">
                <a:spLocks noChangeArrowheads="1"/>
              </p:cNvSpPr>
              <p:nvPr/>
            </p:nvSpPr>
            <p:spPr bwMode="auto">
              <a:xfrm>
                <a:off x="4211960" y="4729641"/>
                <a:ext cx="156805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de-DE" sz="1900" dirty="0" err="1"/>
                  <a:t>Accident</a:t>
                </a:r>
                <a:r>
                  <a:rPr lang="de-DE" altLang="de-DE" sz="1900" dirty="0"/>
                  <a:t> </a:t>
                </a:r>
                <a:r>
                  <a:rPr lang="de-DE" altLang="de-DE" sz="1900" dirty="0" err="1"/>
                  <a:t>No</a:t>
                </a:r>
                <a:r>
                  <a:rPr lang="de-DE" altLang="de-DE" sz="1900" dirty="0"/>
                  <a:t>.</a:t>
                </a:r>
              </a:p>
            </p:txBody>
          </p:sp>
          <p:sp>
            <p:nvSpPr>
              <p:cNvPr id="16" name="Rechteck 15"/>
              <p:cNvSpPr/>
              <p:nvPr/>
            </p:nvSpPr>
            <p:spPr>
              <a:xfrm>
                <a:off x="2586071" y="2276870"/>
                <a:ext cx="1223468" cy="341389"/>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dirty="0">
                    <a:solidFill>
                      <a:schemeClr val="tx1"/>
                    </a:solidFill>
                  </a:rPr>
                  <a:t>Initial Speed Heavy </a:t>
                </a:r>
                <a:r>
                  <a:rPr lang="de-DE" sz="1000" dirty="0" err="1">
                    <a:solidFill>
                      <a:schemeClr val="tx1"/>
                    </a:solidFill>
                  </a:rPr>
                  <a:t>Vehicle</a:t>
                </a:r>
                <a:endParaRPr lang="de-DE" sz="1000" dirty="0">
                  <a:solidFill>
                    <a:schemeClr val="tx1"/>
                  </a:solidFill>
                </a:endParaRPr>
              </a:p>
            </p:txBody>
          </p:sp>
          <p:sp>
            <p:nvSpPr>
              <p:cNvPr id="17" name="Rechteck 16"/>
              <p:cNvSpPr/>
              <p:nvPr/>
            </p:nvSpPr>
            <p:spPr>
              <a:xfrm>
                <a:off x="3835891" y="2276870"/>
                <a:ext cx="1223468" cy="41285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dirty="0" err="1">
                    <a:solidFill>
                      <a:schemeClr val="tx1"/>
                    </a:solidFill>
                  </a:rPr>
                  <a:t>Collision</a:t>
                </a:r>
                <a:r>
                  <a:rPr lang="de-DE" sz="1000" dirty="0">
                    <a:solidFill>
                      <a:schemeClr val="tx1"/>
                    </a:solidFill>
                  </a:rPr>
                  <a:t> Speed Heavy </a:t>
                </a:r>
                <a:r>
                  <a:rPr lang="de-DE" sz="1000" dirty="0" err="1">
                    <a:solidFill>
                      <a:schemeClr val="tx1"/>
                    </a:solidFill>
                  </a:rPr>
                  <a:t>Vehicle</a:t>
                </a:r>
                <a:endParaRPr lang="de-DE" sz="1000" dirty="0">
                  <a:solidFill>
                    <a:schemeClr val="tx1"/>
                  </a:solidFill>
                </a:endParaRPr>
              </a:p>
            </p:txBody>
          </p:sp>
          <p:sp>
            <p:nvSpPr>
              <p:cNvPr id="18" name="Rechteck 17"/>
              <p:cNvSpPr/>
              <p:nvPr/>
            </p:nvSpPr>
            <p:spPr>
              <a:xfrm>
                <a:off x="5089475" y="2276870"/>
                <a:ext cx="1225350" cy="341389"/>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dirty="0">
                    <a:solidFill>
                      <a:schemeClr val="tx1"/>
                    </a:solidFill>
                  </a:rPr>
                  <a:t>Initial Speed Target </a:t>
                </a:r>
                <a:r>
                  <a:rPr lang="de-DE" sz="1000" dirty="0" err="1">
                    <a:solidFill>
                      <a:schemeClr val="tx1"/>
                    </a:solidFill>
                  </a:rPr>
                  <a:t>Vehicle</a:t>
                </a:r>
                <a:endParaRPr lang="de-DE" sz="1000" dirty="0">
                  <a:solidFill>
                    <a:schemeClr val="tx1"/>
                  </a:solidFill>
                </a:endParaRPr>
              </a:p>
            </p:txBody>
          </p:sp>
          <p:sp>
            <p:nvSpPr>
              <p:cNvPr id="19" name="Rechteck 18"/>
              <p:cNvSpPr/>
              <p:nvPr/>
            </p:nvSpPr>
            <p:spPr>
              <a:xfrm>
                <a:off x="6371293" y="2276870"/>
                <a:ext cx="1225351" cy="412856"/>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dirty="0" err="1">
                    <a:solidFill>
                      <a:schemeClr val="tx1"/>
                    </a:solidFill>
                  </a:rPr>
                  <a:t>Collision</a:t>
                </a:r>
                <a:r>
                  <a:rPr lang="de-DE" sz="1000" dirty="0">
                    <a:solidFill>
                      <a:schemeClr val="tx1"/>
                    </a:solidFill>
                  </a:rPr>
                  <a:t> Speed Target </a:t>
                </a:r>
                <a:r>
                  <a:rPr lang="de-DE" sz="1000" dirty="0" err="1">
                    <a:solidFill>
                      <a:schemeClr val="tx1"/>
                    </a:solidFill>
                  </a:rPr>
                  <a:t>Vehicle</a:t>
                </a:r>
                <a:endParaRPr lang="de-DE" sz="1000" dirty="0">
                  <a:solidFill>
                    <a:schemeClr val="tx1"/>
                  </a:solidFill>
                </a:endParaRPr>
              </a:p>
            </p:txBody>
          </p:sp>
        </p:grpSp>
        <p:sp>
          <p:nvSpPr>
            <p:cNvPr id="7179" name="Textfeld 20"/>
            <p:cNvSpPr txBox="1">
              <a:spLocks noChangeArrowheads="1"/>
            </p:cNvSpPr>
            <p:nvPr/>
          </p:nvSpPr>
          <p:spPr bwMode="auto">
            <a:xfrm>
              <a:off x="6583155" y="4329572"/>
              <a:ext cx="24128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de-DE" sz="1000"/>
                <a:t>Source: UDV (German Insurance Data)</a:t>
              </a:r>
            </a:p>
          </p:txBody>
        </p:sp>
      </p:grpSp>
      <p:grpSp>
        <p:nvGrpSpPr>
          <p:cNvPr id="6" name="Gruppieren 5"/>
          <p:cNvGrpSpPr/>
          <p:nvPr/>
        </p:nvGrpSpPr>
        <p:grpSpPr>
          <a:xfrm>
            <a:off x="5076825" y="3494088"/>
            <a:ext cx="4014788" cy="2238375"/>
            <a:chOff x="5076825" y="3494088"/>
            <a:chExt cx="4014788" cy="2238375"/>
          </a:xfrm>
        </p:grpSpPr>
        <p:grpSp>
          <p:nvGrpSpPr>
            <p:cNvPr id="2" name="Gruppieren 1"/>
            <p:cNvGrpSpPr/>
            <p:nvPr/>
          </p:nvGrpSpPr>
          <p:grpSpPr>
            <a:xfrm>
              <a:off x="5076825" y="3494088"/>
              <a:ext cx="4014788" cy="2238375"/>
              <a:chOff x="5076825" y="3494088"/>
              <a:chExt cx="4014788" cy="2238375"/>
            </a:xfrm>
          </p:grpSpPr>
          <p:pic>
            <p:nvPicPr>
              <p:cNvPr id="7175" name="Picture 2"/>
              <p:cNvPicPr>
                <a:picLocks noChangeAspect="1" noChangeArrowheads="1"/>
              </p:cNvPicPr>
              <p:nvPr/>
            </p:nvPicPr>
            <p:blipFill>
              <a:blip r:embed="rId4">
                <a:extLst>
                  <a:ext uri="{28A0092B-C50C-407E-A947-70E740481C1C}">
                    <a14:useLocalDpi xmlns:a14="http://schemas.microsoft.com/office/drawing/2010/main" val="0"/>
                  </a:ext>
                </a:extLst>
              </a:blip>
              <a:srcRect l="14777" t="19379" r="54243" b="55499"/>
              <a:stretch>
                <a:fillRect/>
              </a:stretch>
            </p:blipFill>
            <p:spPr bwMode="auto">
              <a:xfrm>
                <a:off x="5076825" y="3494088"/>
                <a:ext cx="4014788" cy="1938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6" name="Textfeld 23"/>
              <p:cNvSpPr txBox="1">
                <a:spLocks noChangeArrowheads="1"/>
              </p:cNvSpPr>
              <p:nvPr/>
            </p:nvSpPr>
            <p:spPr bwMode="auto">
              <a:xfrm>
                <a:off x="5921375" y="5348288"/>
                <a:ext cx="25590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de-DE" sz="1900"/>
                  <a:t>Speed Classes [km/h]</a:t>
                </a:r>
              </a:p>
            </p:txBody>
          </p:sp>
        </p:grpSp>
        <p:sp>
          <p:nvSpPr>
            <p:cNvPr id="7177" name="Textfeld 25"/>
            <p:cNvSpPr txBox="1">
              <a:spLocks noChangeArrowheads="1"/>
            </p:cNvSpPr>
            <p:nvPr/>
          </p:nvSpPr>
          <p:spPr bwMode="auto">
            <a:xfrm>
              <a:off x="7288213" y="3644900"/>
              <a:ext cx="180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de-DE" sz="1000" dirty="0"/>
                <a:t>Source: UDV (</a:t>
              </a:r>
              <a:r>
                <a:rPr lang="de-DE" altLang="de-DE" sz="1000" dirty="0" err="1"/>
                <a:t>Observations</a:t>
              </a:r>
              <a:r>
                <a:rPr lang="de-DE" altLang="de-DE" sz="1000" dirty="0"/>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fade">
                                      <p:cBhvr>
                                        <p:cTn id="7" dur="500"/>
                                        <p:tgtEl>
                                          <p:spTgt spid="7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MVI_PowerPoint_Systemschrift_englisch">
  <a:themeElements>
    <a:clrScheme name="BMVBS">
      <a:dk1>
        <a:sysClr val="windowText" lastClr="000000"/>
      </a:dk1>
      <a:lt1>
        <a:sysClr val="window" lastClr="FFFFFF"/>
      </a:lt1>
      <a:dk2>
        <a:srgbClr val="004F80"/>
      </a:dk2>
      <a:lt2>
        <a:srgbClr val="D8D8D8"/>
      </a:lt2>
      <a:accent1>
        <a:srgbClr val="004F80"/>
      </a:accent1>
      <a:accent2>
        <a:srgbClr val="595959"/>
      </a:accent2>
      <a:accent3>
        <a:srgbClr val="7F7F7F"/>
      </a:accent3>
      <a:accent4>
        <a:srgbClr val="BFBFBF"/>
      </a:accent4>
      <a:accent5>
        <a:srgbClr val="F2F2F2"/>
      </a:accent5>
      <a:accent6>
        <a:srgbClr val="000000"/>
      </a:accent6>
      <a:hlink>
        <a:srgbClr val="000000"/>
      </a:hlink>
      <a:folHlink>
        <a:srgbClr val="000000"/>
      </a:folHlink>
    </a:clrScheme>
    <a:fontScheme name="TimesArial">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900" smtClean="0"/>
        </a:defPPr>
      </a:lstStyle>
    </a:txDef>
  </a:objectDefaults>
  <a:extraClrSchemeLst/>
</a:theme>
</file>

<file path=ppt/theme/theme2.xml><?xml version="1.0" encoding="utf-8"?>
<a:theme xmlns:a="http://schemas.openxmlformats.org/drawingml/2006/main" name="Larissa">
  <a:themeElements>
    <a:clrScheme name="BMVBS">
      <a:dk1>
        <a:sysClr val="windowText" lastClr="000000"/>
      </a:dk1>
      <a:lt1>
        <a:sysClr val="window" lastClr="FFFFFF"/>
      </a:lt1>
      <a:dk2>
        <a:srgbClr val="004F80"/>
      </a:dk2>
      <a:lt2>
        <a:srgbClr val="D8D8D8"/>
      </a:lt2>
      <a:accent1>
        <a:srgbClr val="004F80"/>
      </a:accent1>
      <a:accent2>
        <a:srgbClr val="595959"/>
      </a:accent2>
      <a:accent3>
        <a:srgbClr val="7F7F7F"/>
      </a:accent3>
      <a:accent4>
        <a:srgbClr val="BFBFBF"/>
      </a:accent4>
      <a:accent5>
        <a:srgbClr val="F2F2F2"/>
      </a:accent5>
      <a:accent6>
        <a:srgbClr val="000000"/>
      </a:accent6>
      <a:hlink>
        <a:srgbClr val="000000"/>
      </a:hlink>
      <a:folHlink>
        <a:srgbClr val="000000"/>
      </a:folHlink>
    </a:clrScheme>
    <a:fontScheme name="TimesArial">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BMVBS">
      <a:dk1>
        <a:sysClr val="windowText" lastClr="000000"/>
      </a:dk1>
      <a:lt1>
        <a:sysClr val="window" lastClr="FFFFFF"/>
      </a:lt1>
      <a:dk2>
        <a:srgbClr val="004F80"/>
      </a:dk2>
      <a:lt2>
        <a:srgbClr val="D8D8D8"/>
      </a:lt2>
      <a:accent1>
        <a:srgbClr val="004F80"/>
      </a:accent1>
      <a:accent2>
        <a:srgbClr val="595959"/>
      </a:accent2>
      <a:accent3>
        <a:srgbClr val="7F7F7F"/>
      </a:accent3>
      <a:accent4>
        <a:srgbClr val="BFBFBF"/>
      </a:accent4>
      <a:accent5>
        <a:srgbClr val="F2F2F2"/>
      </a:accent5>
      <a:accent6>
        <a:srgbClr val="000000"/>
      </a:accent6>
      <a:hlink>
        <a:srgbClr val="000000"/>
      </a:hlink>
      <a:folHlink>
        <a:srgbClr val="000000"/>
      </a:folHlink>
    </a:clrScheme>
    <a:fontScheme name="TimesArial">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BMVI_PowerPoint_Systemschrift_englisch</Template>
  <TotalTime>0</TotalTime>
  <Words>1650</Words>
  <Application>Microsoft Office PowerPoint</Application>
  <PresentationFormat>Bildschirmpräsentation (4:3)</PresentationFormat>
  <Paragraphs>276</Paragraphs>
  <Slides>21</Slides>
  <Notes>6</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BMVI_PowerPoint_Systemschrift_englisch</vt:lpstr>
      <vt:lpstr>Modifications to UN R131 AEBS for Heavy Vehicles</vt:lpstr>
      <vt:lpstr>Structure of Presentation</vt:lpstr>
      <vt:lpstr>Proposed Structural Changes</vt:lpstr>
      <vt:lpstr>Structure - Overview</vt:lpstr>
      <vt:lpstr>Target</vt:lpstr>
      <vt:lpstr>Overriding</vt:lpstr>
      <vt:lpstr>Warning</vt:lpstr>
      <vt:lpstr>Deactivation</vt:lpstr>
      <vt:lpstr>Accidentology</vt:lpstr>
      <vt:lpstr>Performance Requirements (Speeds in km/h)</vt:lpstr>
      <vt:lpstr>Performance Requirements – Consequences</vt:lpstr>
      <vt:lpstr>State of the Art</vt:lpstr>
      <vt:lpstr>Proposed Speed Reduction Requirements</vt:lpstr>
      <vt:lpstr>Identification of Parameters for Mitigation Req‘s possible from measurements</vt:lpstr>
      <vt:lpstr>Implementation: Performance Requirements</vt:lpstr>
      <vt:lpstr>Proposed Changes for Test Conduction</vt:lpstr>
      <vt:lpstr>Summary</vt:lpstr>
      <vt:lpstr>Thank you for your attention!</vt:lpstr>
      <vt:lpstr>Annex (1) – Derivation of Mitigation Speed Reduction (paragraph 5.2.2.3.)</vt:lpstr>
      <vt:lpstr>Annex (2)</vt:lpstr>
      <vt:lpstr>Annex (3)</vt:lpstr>
    </vt:vector>
  </TitlesOfParts>
  <Company>MyCompany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34 Pt präferiert zweizeilig</dc:title>
  <dc:creator>Seiniger, Patrick</dc:creator>
  <cp:lastModifiedBy>Seiniger, Patrick</cp:lastModifiedBy>
  <cp:revision>76</cp:revision>
  <cp:lastPrinted>2012-07-07T19:48:29Z</cp:lastPrinted>
  <dcterms:created xsi:type="dcterms:W3CDTF">2018-07-10T06:48:35Z</dcterms:created>
  <dcterms:modified xsi:type="dcterms:W3CDTF">2018-09-27T11:54:34Z</dcterms:modified>
</cp:coreProperties>
</file>