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6" r:id="rId3"/>
    <p:sldId id="283" r:id="rId4"/>
    <p:sldId id="284" r:id="rId5"/>
    <p:sldId id="286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C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I</a:t>
            </a:r>
            <a:r>
              <a:rPr lang="en-GB" sz="3600" noProof="0" dirty="0" err="1"/>
              <a:t>ndustry</a:t>
            </a:r>
            <a:r>
              <a:rPr lang="en-GB" sz="3600" noProof="0" dirty="0"/>
              <a:t> views on GRVA</a:t>
            </a:r>
            <a:br>
              <a:rPr lang="en-GB" sz="3600" noProof="0" dirty="0"/>
            </a:br>
            <a:r>
              <a:rPr lang="en-GB" sz="3200" dirty="0"/>
              <a:t>prio</a:t>
            </a:r>
            <a:r>
              <a:rPr lang="en-GB" sz="3200" noProof="0" dirty="0"/>
              <a:t>rities and organization</a:t>
            </a:r>
            <a:endParaRPr lang="en-GB" sz="36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r>
              <a:rPr lang="en-GB" sz="2000" noProof="0" dirty="0">
                <a:solidFill>
                  <a:schemeClr val="tx1"/>
                </a:solidFill>
              </a:rPr>
              <a:t>GRVA-01 - 2018, September 25-28</a:t>
            </a:r>
          </a:p>
          <a:p>
            <a:r>
              <a:rPr lang="en-GB" sz="2000" noProof="0" dirty="0">
                <a:solidFill>
                  <a:schemeClr val="tx1"/>
                </a:solidFill>
              </a:rPr>
              <a:t>Geneva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F8A13F-8E0D-4CE5-936C-B8F81515B3D8}"/>
              </a:ext>
            </a:extLst>
          </p:cNvPr>
          <p:cNvSpPr txBox="1"/>
          <p:nvPr/>
        </p:nvSpPr>
        <p:spPr>
          <a:xfrm>
            <a:off x="0" y="-6824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Submitted by the experts from OICA and CLEPA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E1AFBE-0A23-42B5-9AF6-048EA604B220}"/>
              </a:ext>
            </a:extLst>
          </p:cNvPr>
          <p:cNvSpPr txBox="1"/>
          <p:nvPr/>
        </p:nvSpPr>
        <p:spPr>
          <a:xfrm>
            <a:off x="5486400" y="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u="sng" dirty="0"/>
              <a:t>Informal </a:t>
            </a:r>
            <a:r>
              <a:rPr lang="de-DE" sz="1600" u="sng" dirty="0" err="1"/>
              <a:t>document</a:t>
            </a:r>
            <a:r>
              <a:rPr lang="de-DE" sz="1600" dirty="0"/>
              <a:t> </a:t>
            </a:r>
            <a:r>
              <a:rPr lang="de-DE" sz="1600" b="1" dirty="0"/>
              <a:t>GRVA-01-28</a:t>
            </a:r>
          </a:p>
          <a:p>
            <a:pPr algn="r"/>
            <a:r>
              <a:rPr lang="de-DE" sz="1600" dirty="0"/>
              <a:t>1st GRVA, 25-28 September 2018</a:t>
            </a:r>
          </a:p>
          <a:p>
            <a:pPr algn="r"/>
            <a:r>
              <a:rPr lang="de-DE" sz="1600" dirty="0"/>
              <a:t>Agenda item 4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702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54721" y="1371600"/>
            <a:ext cx="966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GRRF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450907" y="1676400"/>
            <a:ext cx="186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/>
              <a:t>ITS-AD IWG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914130" y="-2883"/>
            <a:ext cx="522063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landscape - </a:t>
            </a:r>
            <a:r>
              <a:rPr lang="en-GB" sz="2800" b="1" u="sng" dirty="0">
                <a:solidFill>
                  <a:srgbClr val="FF0000"/>
                </a:solidFill>
              </a:rPr>
              <a:t>before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June 2018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4361102" y="581892"/>
            <a:ext cx="1060560" cy="61237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 </a:t>
              </a:r>
              <a:r>
                <a:rPr lang="en-GB" sz="1600" dirty="0"/>
                <a:t>(</a:t>
              </a:r>
              <a:r>
                <a:rPr lang="en-GB" sz="1600" dirty="0" err="1"/>
                <a:t>Swe</a:t>
              </a:r>
              <a:r>
                <a:rPr lang="en-GB" sz="16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</a:p>
            <a:p>
              <a:pPr algn="ctr"/>
              <a:r>
                <a:rPr lang="en-GB" sz="1600" dirty="0"/>
                <a:t>(UK)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62340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GRRF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 </a:t>
              </a:r>
              <a:r>
                <a:rPr lang="en-GB" sz="1600" b="0" dirty="0"/>
                <a:t>(UK)</a:t>
              </a:r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 b="1" i="1"/>
            </a:lvl1pPr>
          </a:lstStyle>
          <a:p>
            <a:r>
              <a:rPr lang="en-GB" b="0" dirty="0"/>
              <a:t>WP29</a:t>
            </a:r>
          </a:p>
        </p:txBody>
      </p:sp>
      <p:cxnSp>
        <p:nvCxnSpPr>
          <p:cNvPr id="83" name="Elbow Connector 82"/>
          <p:cNvCxnSpPr>
            <a:stCxn id="84" idx="1"/>
            <a:endCxn id="10" idx="0"/>
          </p:cNvCxnSpPr>
          <p:nvPr/>
        </p:nvCxnSpPr>
        <p:spPr>
          <a:xfrm rot="10800000" flipV="1">
            <a:off x="4338187" y="1033790"/>
            <a:ext cx="550316" cy="33781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4" idx="3"/>
            <a:endCxn id="53" idx="0"/>
          </p:cNvCxnSpPr>
          <p:nvPr/>
        </p:nvCxnSpPr>
        <p:spPr>
          <a:xfrm>
            <a:off x="5954821" y="1033790"/>
            <a:ext cx="428233" cy="64261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67" name="Group 66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73" name="Oval 72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53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 </a:t>
              </a:r>
              <a:r>
                <a:rPr lang="en-GB" sz="1600" dirty="0"/>
                <a:t>(</a:t>
              </a:r>
              <a:r>
                <a:rPr lang="en-GB" sz="1600" dirty="0" err="1"/>
                <a:t>Swe</a:t>
              </a:r>
              <a:r>
                <a:rPr lang="en-GB" sz="1600" dirty="0"/>
                <a:t>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</a:p>
            <a:p>
              <a:pPr algn="ctr"/>
              <a:r>
                <a:rPr lang="en-GB" sz="1600" dirty="0"/>
                <a:t>(UK)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58477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GRRF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 </a:t>
              </a:r>
              <a:r>
                <a:rPr lang="en-GB" sz="1600" b="0" dirty="0"/>
                <a:t>(UK)</a:t>
              </a:r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032023" y="1462898"/>
            <a:ext cx="102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rgbClr val="FF0000"/>
                </a:solidFill>
              </a:rPr>
              <a:t>GRVA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14130" y="-2883"/>
            <a:ext cx="522063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landscape - </a:t>
            </a:r>
            <a:r>
              <a:rPr lang="en-GB" sz="2800" b="1" u="sng" dirty="0">
                <a:solidFill>
                  <a:srgbClr val="FF0000"/>
                </a:solidFill>
              </a:rPr>
              <a:t>after</a:t>
            </a: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June 2018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2800" i="1" dirty="0"/>
              <a:t>WP29</a:t>
            </a:r>
          </a:p>
        </p:txBody>
      </p:sp>
      <p:cxnSp>
        <p:nvCxnSpPr>
          <p:cNvPr id="41" name="Elbow Connector 40"/>
          <p:cNvCxnSpPr>
            <a:stCxn id="40" idx="3"/>
            <a:endCxn id="35" idx="0"/>
          </p:cNvCxnSpPr>
          <p:nvPr/>
        </p:nvCxnSpPr>
        <p:spPr>
          <a:xfrm>
            <a:off x="5954821" y="1033790"/>
            <a:ext cx="587663" cy="4291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51" name="Group 50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54" name="Oval 53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33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4671924" y="2596512"/>
            <a:ext cx="3938676" cy="2492423"/>
            <a:chOff x="4471104" y="2514600"/>
            <a:chExt cx="3938676" cy="2492423"/>
          </a:xfrm>
        </p:grpSpPr>
        <p:sp>
          <p:nvSpPr>
            <p:cNvPr id="37" name="Oval 36"/>
            <p:cNvSpPr/>
            <p:nvPr/>
          </p:nvSpPr>
          <p:spPr>
            <a:xfrm rot="600370">
              <a:off x="4471104" y="2703369"/>
              <a:ext cx="3938676" cy="230365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28380" y="3118488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AD</a:t>
              </a:r>
            </a:p>
            <a:p>
              <a:pPr algn="ctr"/>
              <a:r>
                <a:rPr lang="en-GB" sz="1600" b="1" dirty="0"/>
                <a:t>level 3/4/5</a:t>
              </a:r>
            </a:p>
            <a:p>
              <a:pPr algn="ctr"/>
              <a:r>
                <a:rPr lang="en-GB" sz="1600" b="1" dirty="0"/>
                <a:t>Highway, Urban,</a:t>
              </a:r>
            </a:p>
            <a:p>
              <a:pPr algn="ctr"/>
              <a:r>
                <a:rPr lang="en-GB" sz="1600" b="1" dirty="0"/>
                <a:t>Inter-urban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38800" y="2514600"/>
              <a:ext cx="1615349" cy="4001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600" b="1"/>
              </a:lvl1pPr>
            </a:lstStyle>
            <a:p>
              <a:r>
                <a:rPr lang="en-GB" sz="2000" u="sng" dirty="0" err="1"/>
                <a:t>AutoVeh</a:t>
              </a:r>
              <a:r>
                <a:rPr lang="en-GB" sz="2000" u="sng" dirty="0"/>
                <a:t> TF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553201" y="3276600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1</a:t>
              </a:r>
            </a:p>
            <a:p>
              <a:pPr algn="ctr"/>
              <a:r>
                <a:rPr lang="en-GB" sz="1600" dirty="0"/>
                <a:t>Test &amp; Audit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53200" y="4046802"/>
              <a:ext cx="1349121" cy="6155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accent1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pPr algn="ctr"/>
              <a:r>
                <a:rPr lang="en-GB" b="1" dirty="0"/>
                <a:t>SG 2</a:t>
              </a:r>
            </a:p>
            <a:p>
              <a:pPr algn="ctr"/>
              <a:r>
                <a:rPr lang="en-GB" sz="1600" dirty="0"/>
                <a:t>Real world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705476" y="2471972"/>
            <a:ext cx="2247524" cy="2244979"/>
            <a:chOff x="2513898" y="2390061"/>
            <a:chExt cx="2247524" cy="2244979"/>
          </a:xfrm>
        </p:grpSpPr>
        <p:sp>
          <p:nvSpPr>
            <p:cNvPr id="39" name="Oval 38"/>
            <p:cNvSpPr/>
            <p:nvPr/>
          </p:nvSpPr>
          <p:spPr>
            <a:xfrm>
              <a:off x="2513898" y="2390061"/>
              <a:ext cx="2247524" cy="2244979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43200" y="2438400"/>
              <a:ext cx="1206609" cy="40011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</a:lstStyle>
            <a:p>
              <a:r>
                <a:rPr lang="en-GB" sz="2000" b="1" u="sng" dirty="0"/>
                <a:t>ACSF IG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06468" y="2851211"/>
              <a:ext cx="163216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/>
                <a:t>ACSF B2</a:t>
              </a:r>
            </a:p>
            <a:p>
              <a:pPr algn="ctr"/>
              <a:r>
                <a:rPr lang="en-GB" sz="1600" b="1" dirty="0"/>
                <a:t>Level 3/4</a:t>
              </a:r>
            </a:p>
            <a:p>
              <a:pPr algn="ctr"/>
              <a:r>
                <a:rPr lang="en-GB" sz="1600" b="1" dirty="0"/>
                <a:t>Hands-off lane keeping on</a:t>
              </a:r>
            </a:p>
            <a:p>
              <a:pPr algn="ctr"/>
              <a:r>
                <a:rPr lang="en-GB" sz="1600" b="1" dirty="0"/>
                <a:t>Motorway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28600" y="4024799"/>
            <a:ext cx="3002134" cy="2756852"/>
            <a:chOff x="228600" y="3838823"/>
            <a:chExt cx="3002134" cy="2756852"/>
          </a:xfrm>
        </p:grpSpPr>
        <p:sp>
          <p:nvSpPr>
            <p:cNvPr id="38" name="Oval 37"/>
            <p:cNvSpPr/>
            <p:nvPr/>
          </p:nvSpPr>
          <p:spPr>
            <a:xfrm rot="16387637">
              <a:off x="624408" y="4095187"/>
              <a:ext cx="2461995" cy="2538981"/>
            </a:xfrm>
            <a:prstGeom prst="ellipse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77718" y="5119698"/>
              <a:ext cx="1334483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PTI ACSF TF</a:t>
              </a:r>
              <a:endParaRPr lang="en-GB" sz="1600" dirty="0"/>
            </a:p>
            <a:p>
              <a:pPr algn="ctr"/>
              <a:endParaRPr lang="en-GB" sz="16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29304" y="5811934"/>
              <a:ext cx="1337696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/>
                <a:t>DSSA TF</a:t>
              </a:r>
              <a:endParaRPr lang="en-GB" sz="1600" dirty="0"/>
            </a:p>
            <a:p>
              <a:pPr algn="ctr"/>
              <a:endParaRPr lang="en-GB" sz="16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28600" y="3838823"/>
              <a:ext cx="1425186" cy="58477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GRVA</a:t>
              </a:r>
            </a:p>
            <a:p>
              <a:r>
                <a:rPr lang="en-GB" sz="1600" b="1" dirty="0"/>
                <a:t>Task Forces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90600" y="4419600"/>
              <a:ext cx="1332208" cy="584775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bg2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pPr algn="ctr"/>
              <a:r>
                <a:rPr lang="en-GB" sz="1600" dirty="0"/>
                <a:t>CEL step 2 TF</a:t>
              </a:r>
              <a:endParaRPr lang="en-GB" sz="1600" b="0" dirty="0"/>
            </a:p>
            <a:p>
              <a:pPr algn="ctr"/>
              <a:endParaRPr lang="en-GB" sz="1600" b="0" dirty="0"/>
            </a:p>
          </p:txBody>
        </p:sp>
        <p:sp>
          <p:nvSpPr>
            <p:cNvPr id="79" name="Up Arrow 78"/>
            <p:cNvSpPr/>
            <p:nvPr/>
          </p:nvSpPr>
          <p:spPr>
            <a:xfrm rot="2916718">
              <a:off x="2697159" y="4037301"/>
              <a:ext cx="509926" cy="557224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401587" y="4489005"/>
            <a:ext cx="2267756" cy="1716771"/>
            <a:chOff x="4401587" y="4303029"/>
            <a:chExt cx="2267756" cy="1716771"/>
          </a:xfrm>
        </p:grpSpPr>
        <p:sp>
          <p:nvSpPr>
            <p:cNvPr id="44" name="TextBox 43"/>
            <p:cNvSpPr txBox="1"/>
            <p:nvPr/>
          </p:nvSpPr>
          <p:spPr>
            <a:xfrm>
              <a:off x="4724400" y="5373469"/>
              <a:ext cx="1722411" cy="64633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 u="sng"/>
              </a:lvl1pPr>
            </a:lstStyle>
            <a:p>
              <a:pPr algn="ctr"/>
              <a:r>
                <a:rPr lang="en-GB" dirty="0"/>
                <a:t>CS &amp; OTA TF</a:t>
              </a:r>
            </a:p>
            <a:p>
              <a:endParaRPr lang="en-GB" dirty="0"/>
            </a:p>
          </p:txBody>
        </p:sp>
        <p:sp>
          <p:nvSpPr>
            <p:cNvPr id="80" name="Up Arrow 79"/>
            <p:cNvSpPr/>
            <p:nvPr/>
          </p:nvSpPr>
          <p:spPr>
            <a:xfrm rot="19562457">
              <a:off x="4401587" y="4303029"/>
              <a:ext cx="509926" cy="1054228"/>
            </a:xfrm>
            <a:prstGeom prst="upArrow">
              <a:avLst/>
            </a:prstGeom>
            <a:solidFill>
              <a:srgbClr val="FFFF99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Up Arrow 80"/>
            <p:cNvSpPr/>
            <p:nvPr/>
          </p:nvSpPr>
          <p:spPr>
            <a:xfrm rot="1635232">
              <a:off x="6159417" y="4637575"/>
              <a:ext cx="509926" cy="680002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58968" y="0"/>
            <a:ext cx="488503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800" dirty="0" err="1"/>
              <a:t>Industry</a:t>
            </a:r>
            <a:r>
              <a:rPr lang="fr-FR" sz="2800" dirty="0"/>
              <a:t> input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3532" y="2800290"/>
            <a:ext cx="1617879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2000" dirty="0">
                <a:solidFill>
                  <a:schemeClr val="bg1"/>
                </a:solidFill>
              </a:rPr>
              <a:t>HCV Trailers</a:t>
            </a:r>
            <a:endParaRPr lang="en-GB" b="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71154" y="4918015"/>
            <a:ext cx="1695657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sz="2000" dirty="0">
                <a:solidFill>
                  <a:schemeClr val="bg1"/>
                </a:solidFill>
              </a:rPr>
              <a:t>Platooning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796737" y="61555"/>
            <a:ext cx="2034835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fr-FR" dirty="0" err="1"/>
              <a:t>Missing</a:t>
            </a:r>
            <a:r>
              <a:rPr lang="fr-FR" dirty="0"/>
              <a:t> items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52400" y="228600"/>
            <a:ext cx="3406392" cy="2142504"/>
            <a:chOff x="152400" y="228600"/>
            <a:chExt cx="3406392" cy="2142504"/>
          </a:xfrm>
        </p:grpSpPr>
        <p:grpSp>
          <p:nvGrpSpPr>
            <p:cNvPr id="61" name="Group 60"/>
            <p:cNvGrpSpPr/>
            <p:nvPr/>
          </p:nvGrpSpPr>
          <p:grpSpPr>
            <a:xfrm>
              <a:off x="152400" y="228600"/>
              <a:ext cx="3406392" cy="2142504"/>
              <a:chOff x="304800" y="228600"/>
              <a:chExt cx="3406392" cy="2142504"/>
            </a:xfrm>
          </p:grpSpPr>
          <p:sp>
            <p:nvSpPr>
              <p:cNvPr id="63" name="Oval 62"/>
              <p:cNvSpPr/>
              <p:nvPr/>
            </p:nvSpPr>
            <p:spPr>
              <a:xfrm rot="21437876">
                <a:off x="808279" y="339314"/>
                <a:ext cx="2902913" cy="203179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676400" y="1367377"/>
                <a:ext cx="1448416" cy="6155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ACSF C HMI</a:t>
                </a:r>
                <a:r>
                  <a:rPr lang="en-GB" sz="1600" dirty="0"/>
                  <a:t> (industry)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04800" y="228600"/>
                <a:ext cx="1600200" cy="58477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b="1" dirty="0"/>
                  <a:t>Stand-alone subjects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371600" y="808914"/>
                <a:ext cx="1161441" cy="3693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/>
                  <a:t>RCM</a:t>
                </a:r>
                <a:r>
                  <a:rPr lang="en-GB" sz="1600" dirty="0"/>
                  <a:t> (UK)</a:t>
                </a:r>
                <a:endParaRPr lang="en-GB" sz="1600" b="1" dirty="0"/>
              </a:p>
            </p:txBody>
          </p:sp>
        </p:grpSp>
        <p:sp>
          <p:nvSpPr>
            <p:cNvPr id="62" name="TextBox 61"/>
            <p:cNvSpPr txBox="1"/>
            <p:nvPr/>
          </p:nvSpPr>
          <p:spPr>
            <a:xfrm>
              <a:off x="2719922" y="79395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/>
                <a:t>…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2512201" y="609600"/>
            <a:ext cx="177104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Level</a:t>
            </a:r>
            <a:r>
              <a:rPr lang="fr-FR" b="1" dirty="0">
                <a:solidFill>
                  <a:schemeClr val="bg1"/>
                </a:solidFill>
              </a:rPr>
              <a:t> 2 hands-off </a:t>
            </a:r>
            <a:r>
              <a:rPr lang="fr-FR" b="1" dirty="0" err="1">
                <a:solidFill>
                  <a:schemeClr val="bg1"/>
                </a:solidFill>
              </a:rPr>
              <a:t>lane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keeping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32023" y="1462898"/>
            <a:ext cx="1020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rgbClr val="FF0000"/>
                </a:solidFill>
              </a:rPr>
              <a:t>GRVA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88503" y="772180"/>
            <a:ext cx="1066318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GB" sz="2800" i="1" dirty="0"/>
              <a:t>WP29</a:t>
            </a:r>
          </a:p>
        </p:txBody>
      </p:sp>
      <p:cxnSp>
        <p:nvCxnSpPr>
          <p:cNvPr id="41" name="Elbow Connector 40"/>
          <p:cNvCxnSpPr>
            <a:stCxn id="36" idx="3"/>
            <a:endCxn id="35" idx="0"/>
          </p:cNvCxnSpPr>
          <p:nvPr/>
        </p:nvCxnSpPr>
        <p:spPr>
          <a:xfrm>
            <a:off x="5954821" y="1033790"/>
            <a:ext cx="587663" cy="42910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7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28598" y="4343400"/>
            <a:ext cx="511308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Highway (based on 3-pillars)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19072" y="3733800"/>
            <a:ext cx="238941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 u="sng"/>
            </a:lvl1pPr>
          </a:lstStyle>
          <a:p>
            <a:pPr algn="ctr"/>
            <a:r>
              <a:rPr lang="en-GB" dirty="0"/>
              <a:t>CS &amp; OTA new reg.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67000" y="5943600"/>
            <a:ext cx="297179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Platooning </a:t>
            </a:r>
            <a:r>
              <a:rPr lang="en-GB" sz="1600" dirty="0">
                <a:solidFill>
                  <a:schemeClr val="bg1"/>
                </a:solidFill>
              </a:rPr>
              <a:t>(longitudinal)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58968" y="0"/>
            <a:ext cx="488503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2800" dirty="0" err="1"/>
              <a:t>Industry</a:t>
            </a:r>
            <a:r>
              <a:rPr lang="fr-FR" sz="2800" dirty="0"/>
              <a:t> input – Road </a:t>
            </a:r>
            <a:r>
              <a:rPr lang="fr-FR" sz="2800" dirty="0" err="1"/>
              <a:t>map</a:t>
            </a:r>
            <a:endParaRPr lang="fr-FR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" y="24256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ACSF C HMI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228600" y="685800"/>
            <a:ext cx="192374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RCM</a:t>
            </a:r>
            <a:endParaRPr lang="en-GB" sz="1600" b="1" dirty="0"/>
          </a:p>
        </p:txBody>
      </p:sp>
      <p:sp>
        <p:nvSpPr>
          <p:cNvPr id="56" name="Rectangle 55"/>
          <p:cNvSpPr/>
          <p:nvPr/>
        </p:nvSpPr>
        <p:spPr>
          <a:xfrm>
            <a:off x="228600" y="1154668"/>
            <a:ext cx="3300907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chemeClr val="bg1"/>
                </a:solidFill>
              </a:rPr>
              <a:t>Level</a:t>
            </a:r>
            <a:r>
              <a:rPr lang="fr-FR" b="1" dirty="0">
                <a:solidFill>
                  <a:schemeClr val="bg1"/>
                </a:solidFill>
              </a:rPr>
              <a:t> 2 hands-off </a:t>
            </a:r>
            <a:r>
              <a:rPr lang="fr-FR" b="1" dirty="0" err="1">
                <a:solidFill>
                  <a:schemeClr val="bg1"/>
                </a:solidFill>
              </a:rPr>
              <a:t>lane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keeping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1" y="1676400"/>
            <a:ext cx="3962399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/>
            </a:lvl1pPr>
          </a:lstStyle>
          <a:p>
            <a:r>
              <a:rPr lang="en-GB" sz="2000" dirty="0"/>
              <a:t>ACSF B2 Level 3/4</a:t>
            </a:r>
          </a:p>
          <a:p>
            <a:r>
              <a:rPr lang="en-GB" dirty="0"/>
              <a:t>Hands-off lane keeping on Motorway </a:t>
            </a:r>
            <a:r>
              <a:rPr lang="en-GB" b="0" dirty="0"/>
              <a:t>(including CEL step 2, PTI ACSF, DSSA and general requirements for CS &amp; OTA)</a:t>
            </a:r>
          </a:p>
          <a:p>
            <a:r>
              <a:rPr lang="en-GB" dirty="0"/>
              <a:t>PC/LCV		HCV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106016" y="3200400"/>
            <a:ext cx="284698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HCV Trailers</a:t>
            </a:r>
            <a:endParaRPr lang="en-GB" sz="1600" b="0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95800" y="6412468"/>
            <a:ext cx="3200399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pPr algn="ctr"/>
            <a:r>
              <a:rPr lang="en-GB" dirty="0">
                <a:solidFill>
                  <a:schemeClr val="bg1"/>
                </a:solidFill>
              </a:rPr>
              <a:t>Platooning </a:t>
            </a:r>
            <a:r>
              <a:rPr lang="en-GB" sz="1600" dirty="0">
                <a:solidFill>
                  <a:schemeClr val="bg1"/>
                </a:solidFill>
              </a:rPr>
              <a:t>(</a:t>
            </a:r>
            <a:r>
              <a:rPr lang="en-GB" sz="1600" dirty="0" err="1">
                <a:solidFill>
                  <a:schemeClr val="bg1"/>
                </a:solidFill>
              </a:rPr>
              <a:t>Longi</a:t>
            </a:r>
            <a:r>
              <a:rPr lang="en-GB" sz="1600" dirty="0">
                <a:solidFill>
                  <a:schemeClr val="bg1"/>
                </a:solidFill>
              </a:rPr>
              <a:t> + lat.)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277166" y="5376446"/>
            <a:ext cx="415117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Inter-urban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9735" y="4843046"/>
            <a:ext cx="609486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AD Urban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43057" y="685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2020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30083" y="6858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2025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1876425"/>
            <a:ext cx="34785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/>
              <a:t>Indicative information,</a:t>
            </a:r>
          </a:p>
          <a:p>
            <a:r>
              <a:rPr lang="fr-FR" sz="2800" i="1" dirty="0"/>
              <a:t>for discussion </a:t>
            </a:r>
            <a:r>
              <a:rPr lang="fr-FR" sz="2800" i="1" dirty="0" err="1"/>
              <a:t>only</a:t>
            </a:r>
            <a:r>
              <a:rPr lang="fr-FR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596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GB" sz="3600" noProof="0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noProof="0" dirty="0"/>
              <a:t>Generals</a:t>
            </a:r>
          </a:p>
          <a:p>
            <a:r>
              <a:rPr lang="en-GB" sz="2000" noProof="0" dirty="0"/>
              <a:t>Define priorities and road map</a:t>
            </a:r>
          </a:p>
          <a:p>
            <a:r>
              <a:rPr lang="en-GB" sz="2000" noProof="0" dirty="0"/>
              <a:t>Define the right organization to implement the road map </a:t>
            </a:r>
          </a:p>
          <a:p>
            <a:r>
              <a:rPr lang="en-GB" sz="2000" noProof="0" dirty="0"/>
              <a:t>Take into considerations limited resources (experts, secretariat, rooms, travels…)</a:t>
            </a:r>
          </a:p>
          <a:p>
            <a:r>
              <a:rPr lang="en-GB" sz="2000" noProof="0" dirty="0"/>
              <a:t>AD is not the only subject: AEBS M1 N1, Modular Vehicle Combinations…</a:t>
            </a:r>
          </a:p>
          <a:p>
            <a:r>
              <a:rPr lang="en-GB" sz="2000" noProof="0" dirty="0"/>
              <a:t>No double work</a:t>
            </a:r>
          </a:p>
          <a:p>
            <a:r>
              <a:rPr lang="en-GB" sz="2000" noProof="0" dirty="0"/>
              <a:t>Realistic deadline</a:t>
            </a:r>
          </a:p>
          <a:p>
            <a:r>
              <a:rPr lang="en-GB" sz="2000" noProof="0" dirty="0"/>
              <a:t>Review road map on a regular base and adjust priorities and resources when needed</a:t>
            </a:r>
          </a:p>
          <a:p>
            <a:endParaRPr lang="en-GB" sz="2000" noProof="0" dirty="0"/>
          </a:p>
          <a:p>
            <a:pPr marL="0" indent="0">
              <a:buNone/>
            </a:pPr>
            <a:r>
              <a:rPr lang="en-GB" sz="2000" b="1" noProof="0" dirty="0"/>
              <a:t>Concrete proposals – food for thoughts</a:t>
            </a:r>
          </a:p>
          <a:p>
            <a:r>
              <a:rPr lang="en-GB" sz="2000" noProof="0" dirty="0"/>
              <a:t>GRVA coordinates other GRs when it comes to AD related amendments</a:t>
            </a:r>
          </a:p>
          <a:p>
            <a:r>
              <a:rPr lang="en-GB" sz="2000" noProof="0" dirty="0"/>
              <a:t>Other GRs appoints an ambassador at GRVA, to </a:t>
            </a:r>
            <a:r>
              <a:rPr lang="en-GB" sz="2000" noProof="0"/>
              <a:t>synch the amendments</a:t>
            </a:r>
            <a:endParaRPr lang="en-GB" sz="2000" noProof="0" dirty="0"/>
          </a:p>
          <a:p>
            <a:endParaRPr lang="en-GB" sz="2000" noProof="0" dirty="0"/>
          </a:p>
          <a:p>
            <a:endParaRPr lang="en-GB" sz="2000" noProof="0" dirty="0"/>
          </a:p>
          <a:p>
            <a:endParaRPr lang="en-GB" sz="2000" noProof="0" dirty="0"/>
          </a:p>
        </p:txBody>
      </p:sp>
    </p:spTree>
    <p:extLst>
      <p:ext uri="{BB962C8B-B14F-4D97-AF65-F5344CB8AC3E}">
        <p14:creationId xmlns:p14="http://schemas.microsoft.com/office/powerpoint/2010/main" val="366528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433</Words>
  <Application>Microsoft Office PowerPoint</Application>
  <PresentationFormat>On-screen Show (4:3)</PresentationFormat>
  <Paragraphs>127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Industry views on GRVA priorities and organization</vt:lpstr>
      <vt:lpstr>PowerPoint Presentation</vt:lpstr>
      <vt:lpstr>PowerPoint Presentation</vt:lpstr>
      <vt:lpstr>PowerPoint Presentation</vt:lpstr>
      <vt:lpstr>PowerPoint Presentation</vt:lpstr>
      <vt:lpstr>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Teyssier Pierre</dc:creator>
  <cp:lastModifiedBy>Francois Guichard</cp:lastModifiedBy>
  <cp:revision>96</cp:revision>
  <dcterms:created xsi:type="dcterms:W3CDTF">2006-08-16T00:00:00Z</dcterms:created>
  <dcterms:modified xsi:type="dcterms:W3CDTF">2018-09-24T18:21:30Z</dcterms:modified>
</cp:coreProperties>
</file>