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70" r:id="rId3"/>
    <p:sldId id="273" r:id="rId4"/>
    <p:sldId id="272" r:id="rId5"/>
    <p:sldId id="271" r:id="rId6"/>
    <p:sldId id="291" r:id="rId7"/>
    <p:sldId id="295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4" autoAdjust="0"/>
    <p:restoredTop sz="94675" autoAdjust="0"/>
  </p:normalViewPr>
  <p:slideViewPr>
    <p:cSldViewPr>
      <p:cViewPr varScale="1">
        <p:scale>
          <a:sx n="82" d="100"/>
          <a:sy n="82" d="100"/>
        </p:scale>
        <p:origin x="9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F2F4B-D4F4-4AA4-87F1-8F7D409409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2E716-4CF9-41FF-A8C6-6A7AC200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7620000" y="65194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854EA3-DB4F-4D22-A409-D839C7E64F08}" type="slidenum">
              <a:rPr lang="de-DE" sz="1600" smtClean="0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714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0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7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8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EA00-8A2F-4B22-BCD0-68C11CC5062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381000" y="11430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" y="273689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dirty="0"/>
              <a:t>Final Report of TF-CS/OTA</a:t>
            </a:r>
            <a:br>
              <a:rPr lang="de-DE" sz="4800" dirty="0"/>
            </a:br>
            <a:br>
              <a:rPr lang="de-DE" sz="2400" dirty="0"/>
            </a:br>
            <a:r>
              <a:rPr lang="de-DE" sz="2400" dirty="0"/>
              <a:t>United </a:t>
            </a:r>
            <a:r>
              <a:rPr lang="de-DE" sz="2400" dirty="0" err="1"/>
              <a:t>Nations</a:t>
            </a:r>
            <a:r>
              <a:rPr lang="de-DE" sz="2400" dirty="0"/>
              <a:t>, Palais des </a:t>
            </a:r>
            <a:r>
              <a:rPr lang="de-DE" sz="2400" dirty="0" err="1"/>
              <a:t>Nations</a:t>
            </a:r>
            <a:r>
              <a:rPr lang="de-DE" sz="2400" dirty="0"/>
              <a:t>, Geneva</a:t>
            </a:r>
            <a:br>
              <a:rPr lang="de-DE" sz="2400" dirty="0"/>
            </a:br>
            <a:r>
              <a:rPr lang="de-DE" sz="2400" dirty="0"/>
              <a:t>25-28 September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853647-1BD8-44FF-A03A-659DFFCA1290}"/>
              </a:ext>
            </a:extLst>
          </p:cNvPr>
          <p:cNvSpPr txBox="1"/>
          <p:nvPr/>
        </p:nvSpPr>
        <p:spPr>
          <a:xfrm>
            <a:off x="0" y="-682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Submitted by the Secretary of the UN Task Force on Cyber Security and Over-the-Air issues 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45F37B-FCA0-466C-A681-C4211B03A11E}"/>
              </a:ext>
            </a:extLst>
          </p:cNvPr>
          <p:cNvSpPr txBox="1"/>
          <p:nvPr/>
        </p:nvSpPr>
        <p:spPr>
          <a:xfrm>
            <a:off x="5486400" y="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u="sng" dirty="0"/>
              <a:t>Informal </a:t>
            </a:r>
            <a:r>
              <a:rPr lang="de-DE" sz="1600" u="sng" dirty="0" err="1"/>
              <a:t>document</a:t>
            </a:r>
            <a:r>
              <a:rPr lang="de-DE" sz="1600" dirty="0"/>
              <a:t> </a:t>
            </a:r>
            <a:r>
              <a:rPr lang="de-DE" sz="1600" b="1" dirty="0"/>
              <a:t>GRVA-01-19</a:t>
            </a:r>
          </a:p>
          <a:p>
            <a:pPr algn="r"/>
            <a:r>
              <a:rPr lang="de-DE" sz="1600" dirty="0"/>
              <a:t>1st GRVA, 25-28 September 2018</a:t>
            </a:r>
          </a:p>
          <a:p>
            <a:pPr algn="r"/>
            <a:r>
              <a:rPr lang="de-DE" sz="1600" dirty="0"/>
              <a:t>Agenda item 6 (b)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360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prstClr val="black"/>
                </a:solidFill>
              </a:rPr>
              <a:t>The remit of the group was to produce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800" dirty="0">
                <a:solidFill>
                  <a:prstClr val="black"/>
                </a:solidFill>
              </a:rPr>
              <a:t>a recommendation on cyber security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800" dirty="0">
                <a:solidFill>
                  <a:prstClr val="black"/>
                </a:solidFill>
              </a:rPr>
              <a:t>a recommendation on software updates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800" dirty="0">
                <a:solidFill>
                  <a:prstClr val="black"/>
                </a:solidFill>
              </a:rPr>
              <a:t>develop draft regulations on both topics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prstClr val="black"/>
                </a:solidFill>
              </a:rPr>
              <a:t>How was the work addressed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800" dirty="0">
                <a:solidFill>
                  <a:prstClr val="black"/>
                </a:solidFill>
              </a:rPr>
              <a:t>Task force containing experts from Contracting Parties and NGO‘s (CITA, FIA, ITU, OICA, CLEPA, ISO and others)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de-DE" sz="2800" dirty="0">
                <a:solidFill>
                  <a:prstClr val="black"/>
                </a:solidFill>
              </a:rPr>
              <a:t>Thirteen meetings to agree on proposed recommendations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400" dirty="0"/>
              <a:t>Final Report of TF-CS/OTA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46365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UN Task Force on Cyber Security and Over the Air issues (TF-CS/OTA) provides two recommendations:</a:t>
            </a: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347863" y="2302934"/>
            <a:ext cx="6417664" cy="4097866"/>
            <a:chOff x="264568" y="914400"/>
            <a:chExt cx="8592245" cy="5486400"/>
          </a:xfrm>
        </p:grpSpPr>
        <p:sp>
          <p:nvSpPr>
            <p:cNvPr id="18" name="Rectangle 17"/>
            <p:cNvSpPr/>
            <p:nvPr/>
          </p:nvSpPr>
          <p:spPr>
            <a:xfrm>
              <a:off x="914400" y="914400"/>
              <a:ext cx="13716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Data protection</a:t>
              </a:r>
              <a:endParaRPr lang="en-US" sz="10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4500" y="914400"/>
              <a:ext cx="13716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Software updates</a:t>
              </a:r>
              <a:endParaRPr lang="en-US" sz="10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524500" y="1752600"/>
              <a:ext cx="13716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Certification aspects</a:t>
              </a:r>
              <a:endParaRPr lang="en-US" sz="9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49071" y="914400"/>
              <a:ext cx="13716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Cyber Security</a:t>
              </a:r>
              <a:endParaRPr lang="en-US" sz="1000" b="1" dirty="0"/>
            </a:p>
          </p:txBody>
        </p:sp>
        <p:cxnSp>
          <p:nvCxnSpPr>
            <p:cNvPr id="23" name="Elbow Connector 22"/>
            <p:cNvCxnSpPr>
              <a:stCxn id="18" idx="2"/>
              <a:endCxn id="29" idx="0"/>
            </p:cNvCxnSpPr>
            <p:nvPr/>
          </p:nvCxnSpPr>
          <p:spPr>
            <a:xfrm rot="5400000">
              <a:off x="1064571" y="1216971"/>
              <a:ext cx="344424" cy="726835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8" idx="2"/>
              <a:endCxn id="25" idx="0"/>
            </p:cNvCxnSpPr>
            <p:nvPr/>
          </p:nvCxnSpPr>
          <p:spPr>
            <a:xfrm rot="16200000" flipH="1">
              <a:off x="1770888" y="1237488"/>
              <a:ext cx="344424" cy="685800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828800" y="1752600"/>
              <a:ext cx="9144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Security </a:t>
              </a:r>
              <a:br>
                <a:rPr lang="de-DE" sz="900" b="1" dirty="0"/>
              </a:br>
              <a:r>
                <a:rPr lang="de-DE" sz="900" b="1" dirty="0"/>
                <a:t>aspects</a:t>
              </a:r>
              <a:endParaRPr lang="en-US" sz="9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1752600"/>
              <a:ext cx="9144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Security </a:t>
              </a:r>
              <a:br>
                <a:rPr lang="de-DE" sz="900" b="1" dirty="0"/>
              </a:br>
              <a:r>
                <a:rPr lang="de-DE" sz="900" b="1" dirty="0"/>
                <a:t>aspects</a:t>
              </a:r>
              <a:endParaRPr lang="en-US" sz="900" b="1" dirty="0"/>
            </a:p>
          </p:txBody>
        </p:sp>
        <p:cxnSp>
          <p:nvCxnSpPr>
            <p:cNvPr id="27" name="Elbow Connector 26"/>
            <p:cNvCxnSpPr>
              <a:stCxn id="20" idx="2"/>
              <a:endCxn id="21" idx="0"/>
            </p:cNvCxnSpPr>
            <p:nvPr/>
          </p:nvCxnSpPr>
          <p:spPr>
            <a:xfrm rot="5400000">
              <a:off x="6038088" y="1580388"/>
              <a:ext cx="344424" cy="12700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20" idx="2"/>
              <a:endCxn id="26" idx="0"/>
            </p:cNvCxnSpPr>
            <p:nvPr/>
          </p:nvCxnSpPr>
          <p:spPr>
            <a:xfrm rot="5400000">
              <a:off x="5180838" y="723138"/>
              <a:ext cx="344424" cy="1714500"/>
            </a:xfrm>
            <a:prstGeom prst="bentConnector3">
              <a:avLst>
                <a:gd name="adj1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81000" y="1752600"/>
              <a:ext cx="984729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Legal </a:t>
              </a:r>
              <a:br>
                <a:rPr lang="de-DE" sz="900" b="1" dirty="0"/>
              </a:br>
              <a:r>
                <a:rPr lang="de-DE" sz="900" b="1" dirty="0"/>
                <a:t>aspects</a:t>
              </a:r>
              <a:endParaRPr lang="en-US" sz="9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4568" y="2895600"/>
              <a:ext cx="1164879" cy="3363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1000" b="1" dirty="0"/>
                <a:t>out of scope</a:t>
              </a:r>
              <a:endParaRPr lang="en-US" sz="10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96671" y="2819400"/>
              <a:ext cx="1676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Threat analysis</a:t>
              </a:r>
              <a:endParaRPr lang="en-US" sz="1000" b="1" dirty="0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5410200" y="30480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084913" y="2514600"/>
              <a:ext cx="10668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pre-</a:t>
              </a:r>
              <a:br>
                <a:rPr lang="de-DE" sz="900" b="1" dirty="0"/>
              </a:br>
              <a:r>
                <a:rPr lang="de-DE" sz="900" b="1" dirty="0"/>
                <a:t>registration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24600" y="2514600"/>
              <a:ext cx="10668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post-</a:t>
              </a:r>
              <a:br>
                <a:rPr lang="de-DE" sz="900" b="1" dirty="0"/>
              </a:br>
              <a:r>
                <a:rPr lang="de-DE" sz="900" b="1" dirty="0"/>
                <a:t>registration</a:t>
              </a:r>
            </a:p>
          </p:txBody>
        </p:sp>
        <p:cxnSp>
          <p:nvCxnSpPr>
            <p:cNvPr id="35" name="Elbow Connector 34"/>
            <p:cNvCxnSpPr>
              <a:stCxn id="21" idx="2"/>
            </p:cNvCxnSpPr>
            <p:nvPr/>
          </p:nvCxnSpPr>
          <p:spPr>
            <a:xfrm rot="5400000">
              <a:off x="5790438" y="2094738"/>
              <a:ext cx="268224" cy="571500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21" idx="2"/>
              <a:endCxn id="34" idx="0"/>
            </p:cNvCxnSpPr>
            <p:nvPr/>
          </p:nvCxnSpPr>
          <p:spPr>
            <a:xfrm rot="16200000" flipH="1">
              <a:off x="6400038" y="2056638"/>
              <a:ext cx="268224" cy="647700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Down Arrow 36"/>
            <p:cNvSpPr/>
            <p:nvPr/>
          </p:nvSpPr>
          <p:spPr>
            <a:xfrm>
              <a:off x="6705600" y="30480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448300" y="3505200"/>
              <a:ext cx="1600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Develop flow diagram</a:t>
              </a:r>
              <a:endParaRPr lang="en-US" sz="10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596671" y="4572000"/>
              <a:ext cx="1676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Define mitigation principles</a:t>
              </a:r>
              <a:endParaRPr lang="en-US" sz="10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48300" y="4572000"/>
              <a:ext cx="1600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Define approval method</a:t>
              </a:r>
              <a:endParaRPr lang="en-US" sz="1000" b="1" dirty="0"/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749071" y="3352800"/>
              <a:ext cx="1382852" cy="65944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 rot="20336246">
              <a:off x="2681015" y="3473626"/>
              <a:ext cx="1577322" cy="336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000" b="1" dirty="0"/>
                <a:t>Table of threats</a:t>
              </a:r>
              <a:endParaRPr lang="en-US" sz="1000" b="1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0648" y="5638800"/>
              <a:ext cx="2788052" cy="762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/>
                <a:t>Develop Recommendation on Cyber Security</a:t>
              </a:r>
              <a:endParaRPr lang="en-US" sz="1200" b="1" dirty="0"/>
            </a:p>
          </p:txBody>
        </p:sp>
        <p:sp>
          <p:nvSpPr>
            <p:cNvPr id="44" name="Down Arrow 43"/>
            <p:cNvSpPr/>
            <p:nvPr/>
          </p:nvSpPr>
          <p:spPr>
            <a:xfrm rot="19363540">
              <a:off x="2591828" y="2369161"/>
              <a:ext cx="384815" cy="384815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5" name="Down Arrow 44"/>
            <p:cNvSpPr/>
            <p:nvPr/>
          </p:nvSpPr>
          <p:spPr>
            <a:xfrm rot="2236460" flipH="1">
              <a:off x="3818866" y="2365194"/>
              <a:ext cx="394614" cy="394614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3282471" y="41148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3282471" y="51816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677663" y="24384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599513" y="1752599"/>
              <a:ext cx="9144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Safe execution</a:t>
              </a:r>
              <a:endParaRPr lang="en-US" sz="900" b="1" dirty="0"/>
            </a:p>
          </p:txBody>
        </p:sp>
        <p:cxnSp>
          <p:nvCxnSpPr>
            <p:cNvPr id="50" name="Elbow Connector 49"/>
            <p:cNvCxnSpPr>
              <a:stCxn id="20" idx="2"/>
              <a:endCxn id="49" idx="0"/>
            </p:cNvCxnSpPr>
            <p:nvPr/>
          </p:nvCxnSpPr>
          <p:spPr>
            <a:xfrm rot="16200000" flipH="1">
              <a:off x="6961295" y="657180"/>
              <a:ext cx="344423" cy="1846413"/>
            </a:xfrm>
            <a:prstGeom prst="bentConnector3">
              <a:avLst>
                <a:gd name="adj1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Down Arrow 50"/>
            <p:cNvSpPr/>
            <p:nvPr/>
          </p:nvSpPr>
          <p:spPr>
            <a:xfrm>
              <a:off x="6019800" y="41148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2" name="Down Arrow 51"/>
            <p:cNvSpPr/>
            <p:nvPr/>
          </p:nvSpPr>
          <p:spPr>
            <a:xfrm>
              <a:off x="6019800" y="51816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3" name="Down Arrow 52"/>
            <p:cNvSpPr/>
            <p:nvPr/>
          </p:nvSpPr>
          <p:spPr>
            <a:xfrm>
              <a:off x="3206271" y="1447800"/>
              <a:ext cx="381000" cy="1143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256613" y="3429000"/>
              <a:ext cx="1600200" cy="7985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Develop</a:t>
              </a:r>
            </a:p>
            <a:p>
              <a:pPr algn="ctr"/>
              <a:r>
                <a:rPr lang="de-DE" sz="900" b="1" dirty="0"/>
                <a:t>recommendation for safe execution</a:t>
              </a:r>
            </a:p>
          </p:txBody>
        </p:sp>
        <p:sp>
          <p:nvSpPr>
            <p:cNvPr id="55" name="Down Arrow 54"/>
            <p:cNvSpPr/>
            <p:nvPr/>
          </p:nvSpPr>
          <p:spPr>
            <a:xfrm>
              <a:off x="7866213" y="2362200"/>
              <a:ext cx="381000" cy="9144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6" name="Down Arrow 55"/>
            <p:cNvSpPr/>
            <p:nvPr/>
          </p:nvSpPr>
          <p:spPr>
            <a:xfrm>
              <a:off x="7866213" y="4343400"/>
              <a:ext cx="381000" cy="12192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27258" y="5638800"/>
              <a:ext cx="3183341" cy="762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/>
                <a:t>Develop Recommendation on Software Updates</a:t>
              </a:r>
              <a:endParaRPr lang="en-US" sz="1200" b="1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400" dirty="0"/>
              <a:t>Final Report of TF-CS/OTA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89156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dirty="0">
                <a:solidFill>
                  <a:schemeClr val="tx1"/>
                </a:solidFill>
              </a:rPr>
              <a:t>Structure of the Recommendation on </a:t>
            </a: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Cyber Security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2012722"/>
            <a:ext cx="19812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Recommendation Cyber Security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71700" y="4865132"/>
            <a:ext cx="28575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„Cyber Security Regulation“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171699" y="3205286"/>
            <a:ext cx="2857500" cy="609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„Cyber Security Guidance“</a:t>
            </a:r>
            <a:endParaRPr lang="en-US" dirty="0"/>
          </a:p>
        </p:txBody>
      </p:sp>
      <p:cxnSp>
        <p:nvCxnSpPr>
          <p:cNvPr id="15" name="Elbow Connector 14"/>
          <p:cNvCxnSpPr>
            <a:stCxn id="7" idx="1"/>
            <a:endCxn id="2" idx="2"/>
          </p:cNvCxnSpPr>
          <p:nvPr/>
        </p:nvCxnSpPr>
        <p:spPr>
          <a:xfrm rot="10800000">
            <a:off x="1828800" y="2774722"/>
            <a:ext cx="342900" cy="2395210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1"/>
            <a:endCxn id="2" idx="2"/>
          </p:cNvCxnSpPr>
          <p:nvPr/>
        </p:nvCxnSpPr>
        <p:spPr>
          <a:xfrm rot="10800000">
            <a:off x="1828801" y="2774722"/>
            <a:ext cx="342899" cy="73536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5410200" y="6080546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410200" y="3429000"/>
            <a:ext cx="533400" cy="24418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410200" y="5047839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96000" y="3183199"/>
            <a:ext cx="2386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accent5">
                    <a:lumMod val="50000"/>
                  </a:schemeClr>
                </a:solidFill>
              </a:rPr>
              <a:t>Guidance on  process and procedures; best practices (threats &amp; mitigations); ...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89725" y="4800600"/>
            <a:ext cx="25102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accent1">
                    <a:lumMod val="50000"/>
                  </a:schemeClr>
                </a:solidFill>
              </a:rPr>
              <a:t>Requirements for approving OEM C/S Management System; </a:t>
            </a:r>
            <a:br>
              <a:rPr lang="de-DE" sz="1400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400" i="1" dirty="0">
                <a:solidFill>
                  <a:schemeClr val="accent1">
                    <a:lumMod val="50000"/>
                  </a:schemeClr>
                </a:solidFill>
              </a:rPr>
              <a:t>Certification of OEM </a:t>
            </a:r>
          </a:p>
          <a:p>
            <a:endParaRPr lang="de-DE" sz="3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89725" y="5941029"/>
            <a:ext cx="2357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accent1">
                    <a:lumMod val="50000"/>
                  </a:schemeClr>
                </a:solidFill>
              </a:rPr>
              <a:t>Cyber Security requirements</a:t>
            </a:r>
          </a:p>
          <a:p>
            <a:r>
              <a:rPr lang="de-DE" sz="1400" i="1" dirty="0">
                <a:solidFill>
                  <a:schemeClr val="accent1">
                    <a:lumMod val="50000"/>
                  </a:schemeClr>
                </a:solidFill>
              </a:rPr>
              <a:t>refer to Resolution</a:t>
            </a:r>
            <a:endParaRPr lang="en-US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6153" y="3909536"/>
            <a:ext cx="60917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Main body of the </a:t>
            </a:r>
            <a:r>
              <a:rPr lang="de-DE" sz="1400" b="1" i="1" dirty="0">
                <a:solidFill>
                  <a:schemeClr val="accent5">
                    <a:lumMod val="50000"/>
                  </a:schemeClr>
                </a:solidFill>
              </a:rPr>
              <a:t>Recommendation </a:t>
            </a:r>
            <a:r>
              <a:rPr lang="de-DE" sz="1400" dirty="0">
                <a:solidFill>
                  <a:schemeClr val="accent5">
                    <a:lumMod val="50000"/>
                  </a:schemeClr>
                </a:solidFill>
              </a:rPr>
              <a:t>(Chapter 1-6) 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Annex B </a:t>
            </a:r>
            <a:r>
              <a:rPr lang="de-DE" sz="1400" dirty="0">
                <a:solidFill>
                  <a:schemeClr val="accent5">
                    <a:lumMod val="50000"/>
                  </a:schemeClr>
                </a:solidFill>
              </a:rPr>
              <a:t>(„List of threats and corresponding mitigations“)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Annex C </a:t>
            </a:r>
            <a:r>
              <a:rPr lang="de-DE" sz="1400" dirty="0">
                <a:solidFill>
                  <a:schemeClr val="accent5">
                    <a:lumMod val="50000"/>
                  </a:schemeClr>
                </a:solidFill>
              </a:rPr>
              <a:t>(„Examples of Security Controls related to mitigations“ - informative)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6153" y="5539263"/>
            <a:ext cx="975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tx2">
                    <a:lumMod val="75000"/>
                  </a:schemeClr>
                </a:solidFill>
              </a:rPr>
              <a:t>Annex A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410200" y="5606244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5574448"/>
            <a:ext cx="22533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i="1" dirty="0">
                <a:solidFill>
                  <a:srgbClr val="4F81BD">
                    <a:lumMod val="50000"/>
                  </a:srgbClr>
                </a:solidFill>
              </a:rPr>
              <a:t>Approval of vehicle type C/S </a:t>
            </a:r>
            <a:endParaRPr lang="en-US" sz="1400" i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400" dirty="0"/>
              <a:t>Final Report of TF-CS/OTA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21369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dirty="0">
                <a:solidFill>
                  <a:schemeClr val="tx1"/>
                </a:solidFill>
              </a:rPr>
              <a:t>Structure of the Recommendation on S/W update processes</a:t>
            </a: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1752600"/>
            <a:ext cx="19812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Recommendation Software updates processes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71700" y="4214336"/>
            <a:ext cx="28575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„S/W update Regulation“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171700" y="5738336"/>
            <a:ext cx="2857500" cy="6096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„Regultory text RxSWIN“</a:t>
            </a:r>
            <a:endParaRPr lang="en-US" dirty="0"/>
          </a:p>
        </p:txBody>
      </p:sp>
      <p:cxnSp>
        <p:nvCxnSpPr>
          <p:cNvPr id="15" name="Elbow Connector 14"/>
          <p:cNvCxnSpPr>
            <a:stCxn id="7" idx="1"/>
          </p:cNvCxnSpPr>
          <p:nvPr/>
        </p:nvCxnSpPr>
        <p:spPr>
          <a:xfrm rot="10800000">
            <a:off x="1828800" y="3838976"/>
            <a:ext cx="342901" cy="680160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1"/>
            <a:endCxn id="2" idx="2"/>
          </p:cNvCxnSpPr>
          <p:nvPr/>
        </p:nvCxnSpPr>
        <p:spPr>
          <a:xfrm rot="10800000">
            <a:off x="1828800" y="2667000"/>
            <a:ext cx="342900" cy="3376136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Arrow 49"/>
          <p:cNvSpPr/>
          <p:nvPr/>
        </p:nvSpPr>
        <p:spPr>
          <a:xfrm>
            <a:off x="5410200" y="4442457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5410200" y="5192053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5410200" y="5921042"/>
            <a:ext cx="533400" cy="24418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5410200" y="3216060"/>
            <a:ext cx="533400" cy="24418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164436" y="4087496"/>
            <a:ext cx="2522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Requirements for approving OEM S/W update Management; Incl. process verification, audits &amp; assessment of OEM capability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64436" y="5738336"/>
            <a:ext cx="2473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accent4">
                    <a:lumMod val="50000"/>
                  </a:schemeClr>
                </a:solidFill>
              </a:rPr>
              <a:t>Software Identification Number</a:t>
            </a:r>
          </a:p>
          <a:p>
            <a:r>
              <a:rPr lang="de-DE" sz="1400" i="1" dirty="0">
                <a:solidFill>
                  <a:schemeClr val="accent4">
                    <a:lumMod val="50000"/>
                  </a:schemeClr>
                </a:solidFill>
              </a:rPr>
              <a:t>be introduced in existing UN Reg. (where appropriate)</a:t>
            </a:r>
            <a:endParaRPr lang="en-US" sz="14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64758" y="2968823"/>
            <a:ext cx="2473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accent5">
                    <a:lumMod val="50000"/>
                  </a:schemeClr>
                </a:solidFill>
              </a:rPr>
              <a:t>Guidance on processes and procedures, and advice to support national registration processes 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64758" y="5052536"/>
            <a:ext cx="25223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S/W update requirements for vehicle types incl. safety and security 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171701" y="3033354"/>
            <a:ext cx="2857500" cy="609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„S/W update guidance“</a:t>
            </a:r>
            <a:endParaRPr lang="en-US" dirty="0"/>
          </a:p>
        </p:txBody>
      </p:sp>
      <p:cxnSp>
        <p:nvCxnSpPr>
          <p:cNvPr id="62" name="Elbow Connector 61"/>
          <p:cNvCxnSpPr>
            <a:stCxn id="61" idx="1"/>
          </p:cNvCxnSpPr>
          <p:nvPr/>
        </p:nvCxnSpPr>
        <p:spPr>
          <a:xfrm rot="10800000">
            <a:off x="1828801" y="2728554"/>
            <a:ext cx="342901" cy="609600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06153" y="3730823"/>
            <a:ext cx="4036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Main body of the </a:t>
            </a:r>
            <a:r>
              <a:rPr lang="de-DE" sz="1400" b="1" i="1" dirty="0">
                <a:solidFill>
                  <a:schemeClr val="accent5">
                    <a:lumMod val="50000"/>
                  </a:schemeClr>
                </a:solidFill>
              </a:rPr>
              <a:t>Recommendation </a:t>
            </a:r>
            <a:r>
              <a:rPr lang="de-DE" sz="1400" dirty="0">
                <a:solidFill>
                  <a:schemeClr val="accent5">
                    <a:lumMod val="50000"/>
                  </a:schemeClr>
                </a:solidFill>
              </a:rPr>
              <a:t>(Chapter 1-6)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8174" y="4921479"/>
            <a:ext cx="975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tx2">
                    <a:lumMod val="75000"/>
                  </a:schemeClr>
                </a:solidFill>
              </a:rPr>
              <a:t>Annex A</a:t>
            </a:r>
            <a:endParaRPr lang="de-DE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0948" y="6321623"/>
            <a:ext cx="975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4">
                    <a:lumMod val="50000"/>
                  </a:schemeClr>
                </a:solidFill>
              </a:rPr>
              <a:t>Annex B</a:t>
            </a:r>
            <a:endParaRPr lang="de-DE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400" dirty="0"/>
              <a:t>Final Report of TF-CS/OTA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525959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r>
              <a:rPr lang="en-US" sz="2400" dirty="0">
                <a:solidFill>
                  <a:schemeClr val="tx1"/>
                </a:solidFill>
              </a:rPr>
              <a:t>“Things to note”:</a:t>
            </a:r>
            <a:b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627063" lvl="1" indent="-284163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Output: 2 recommendation papers incl. 2 new draft UN Regulations and a draft proposal for amending existing UN Regulations  </a:t>
            </a:r>
          </a:p>
          <a:p>
            <a:pPr marL="627063" lvl="1" indent="-285750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Innovative approach taken:</a:t>
            </a:r>
            <a:b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a) Assessment of vehicle manufacturers management </a:t>
            </a:r>
            <a:b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systems and approval of vehicle types in a two step </a:t>
            </a:r>
            <a:b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approach to give type approval</a:t>
            </a:r>
            <a:b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b) Consideration of how to address post-production phase</a:t>
            </a:r>
            <a:b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c) No specific test provisions, instead assessment of </a:t>
            </a:r>
            <a:b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declared processes and procedures of the vehicle </a:t>
            </a:r>
            <a:b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manufacturer (modeled on UN Regulation No. 133)</a:t>
            </a:r>
          </a:p>
          <a:p>
            <a:pPr marL="627063" lvl="1" indent="-285750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Due to innovative aproach, a test phase before implementation may be required</a:t>
            </a:r>
          </a:p>
          <a:p>
            <a:pPr marL="627063" lvl="1" indent="-285750">
              <a:buFontTx/>
              <a:buChar char="-"/>
            </a:pPr>
            <a:endParaRPr lang="en-US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400" dirty="0"/>
              <a:t>Final Report of TF-CS/OTA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14311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r>
              <a:rPr lang="en-US" sz="2400" dirty="0">
                <a:solidFill>
                  <a:schemeClr val="tx1"/>
                </a:solidFill>
              </a:rPr>
              <a:t>“Things to note” (continued):</a:t>
            </a:r>
            <a:b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627063" lvl="1" indent="-284163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Papers are delivered as informal documents to GRVA-01</a:t>
            </a:r>
          </a:p>
          <a:p>
            <a:pPr marL="627063" lvl="1" indent="-284163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GRVA-02 to consider the recommendations in detail in order to have them submitted to WP.29 for:</a:t>
            </a:r>
          </a:p>
          <a:p>
            <a:pPr marL="1541463" lvl="3" indent="-284163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Final decision on the recommendations within both Recommendations (see Chapter 7),</a:t>
            </a:r>
          </a:p>
          <a:p>
            <a:pPr marL="1541463" lvl="3" indent="-284163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Adoption of the Draft Regulations (Annexes A) and</a:t>
            </a:r>
          </a:p>
          <a:p>
            <a:pPr marL="1541463" lvl="3" indent="-284163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encourage its GR‘s to consider the Draft Regulatory Amendment (Annex B of the Software Update Process Recommendation).</a:t>
            </a:r>
          </a:p>
          <a:p>
            <a:pPr marL="627063" lvl="1" indent="-284163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Task force would need to be reformed or mandate extended in order to answer any major requests or questions</a:t>
            </a: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since</a:t>
            </a: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mandate</a:t>
            </a: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</a:t>
            </a: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ending</a:t>
            </a: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</a:t>
            </a: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Dec.</a:t>
            </a: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2018.</a:t>
            </a: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627063" lvl="1" indent="-284163">
              <a:buFontTx/>
              <a:buChar char="-"/>
            </a:pPr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Secretariate may be able to answer clarification questions.</a:t>
            </a:r>
          </a:p>
          <a:p>
            <a:pPr marL="627063" lvl="1" indent="-284163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627063" lvl="1" indent="-285750">
              <a:buFontTx/>
              <a:buChar char="-"/>
            </a:pPr>
            <a:endParaRPr lang="en-US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400" dirty="0"/>
              <a:t>Final Report of TF-CS/OTA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0060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Suggested timeline for implementation</a:t>
            </a:r>
            <a:endParaRPr lang="de-DE" sz="2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209798" y="3276600"/>
            <a:ext cx="6400802" cy="14885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762000" y="3274612"/>
            <a:ext cx="1447798" cy="152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762000" y="1981200"/>
            <a:ext cx="914400" cy="3581400"/>
            <a:chOff x="3505200" y="2667000"/>
            <a:chExt cx="914400" cy="35814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white"/>
                  </a:solidFill>
                </a:rPr>
                <a:t>TFCS-13</a:t>
              </a:r>
              <a:br>
                <a:rPr lang="de-DE" sz="1400" b="1" dirty="0">
                  <a:solidFill>
                    <a:prstClr val="white"/>
                  </a:solidFill>
                </a:rPr>
              </a:br>
              <a:r>
                <a:rPr lang="de-DE" sz="1400" b="1" dirty="0">
                  <a:solidFill>
                    <a:prstClr val="white"/>
                  </a:solidFill>
                </a:rPr>
                <a:t>London</a:t>
              </a:r>
              <a:endParaRPr lang="en-US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18-20 Sep. 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10200" y="1981200"/>
            <a:ext cx="2581521" cy="4114800"/>
            <a:chOff x="1971923" y="2819400"/>
            <a:chExt cx="2581521" cy="4114800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4105523" y="3657600"/>
              <a:ext cx="9277" cy="3276600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 flipV="1">
              <a:off x="4038600" y="41148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3651456" y="2819400"/>
              <a:ext cx="901988" cy="762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1400" b="1" dirty="0">
                  <a:solidFill>
                    <a:schemeClr val="accent5">
                      <a:lumMod val="75000"/>
                    </a:schemeClr>
                  </a:solidFill>
                </a:rPr>
                <a:t>WP29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33800" y="4648200"/>
              <a:ext cx="7620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5">
                      <a:lumMod val="75000"/>
                    </a:schemeClr>
                  </a:solidFill>
                </a:rPr>
                <a:t>Nov.</a:t>
              </a:r>
              <a:br>
                <a:rPr lang="de-DE" sz="1200" b="1" dirty="0">
                  <a:solidFill>
                    <a:schemeClr val="accent5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5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971923" y="2819400"/>
              <a:ext cx="901988" cy="762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1400" b="1" dirty="0">
                  <a:solidFill>
                    <a:schemeClr val="accent5">
                      <a:lumMod val="75000"/>
                    </a:schemeClr>
                  </a:solidFill>
                </a:rPr>
                <a:t>WP29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52600" y="1981200"/>
            <a:ext cx="914400" cy="3581400"/>
            <a:chOff x="3505200" y="2667000"/>
            <a:chExt cx="914400" cy="35814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white"/>
                  </a:solidFill>
                </a:rPr>
                <a:t>GRVA-1</a:t>
              </a:r>
              <a:br>
                <a:rPr lang="de-DE" sz="1400" b="1" dirty="0">
                  <a:solidFill>
                    <a:prstClr val="white"/>
                  </a:solidFill>
                </a:rPr>
              </a:br>
              <a:r>
                <a:rPr lang="de-DE" sz="1400" b="1" dirty="0">
                  <a:solidFill>
                    <a:prstClr val="white"/>
                  </a:solidFill>
                </a:rPr>
                <a:t>Geneva</a:t>
              </a:r>
              <a:endParaRPr lang="en-US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25-28 Sep. 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744874" y="1981200"/>
            <a:ext cx="4637126" cy="4343400"/>
            <a:chOff x="3505200" y="2667000"/>
            <a:chExt cx="4637126" cy="43434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ja-JP" sz="1400" b="1" dirty="0">
                  <a:solidFill>
                    <a:prstClr val="white"/>
                  </a:solidFill>
                </a:rPr>
                <a:t>GRVA-2</a:t>
              </a:r>
              <a:br>
                <a:rPr lang="de-DE" altLang="ja-JP" sz="1400" b="1" dirty="0">
                  <a:solidFill>
                    <a:prstClr val="white"/>
                  </a:solidFill>
                </a:rPr>
              </a:br>
              <a:r>
                <a:rPr lang="de-DE" altLang="ja-JP" sz="1400" b="1" dirty="0">
                  <a:solidFill>
                    <a:prstClr val="white"/>
                  </a:solidFill>
                </a:rPr>
                <a:t>Geneva</a:t>
              </a:r>
              <a:endParaRPr lang="en-US" altLang="ja-JP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Jan.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465926" y="6553200"/>
              <a:ext cx="1676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Earliest adoption of draft Regulations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0" name="Group 33">
            <a:extLst>
              <a:ext uri="{FF2B5EF4-FFF2-40B4-BE49-F238E27FC236}">
                <a16:creationId xmlns:a16="http://schemas.microsoft.com/office/drawing/2014/main" id="{1838733D-D420-4E92-8544-DE178D3DB729}"/>
              </a:ext>
            </a:extLst>
          </p:cNvPr>
          <p:cNvGrpSpPr/>
          <p:nvPr/>
        </p:nvGrpSpPr>
        <p:grpSpPr>
          <a:xfrm>
            <a:off x="5509085" y="2819400"/>
            <a:ext cx="762000" cy="2743200"/>
            <a:chOff x="3733800" y="3657600"/>
            <a:chExt cx="762000" cy="2743200"/>
          </a:xfrm>
        </p:grpSpPr>
        <p:cxnSp>
          <p:nvCxnSpPr>
            <p:cNvPr id="31" name="Straight Connector 34">
              <a:extLst>
                <a:ext uri="{FF2B5EF4-FFF2-40B4-BE49-F238E27FC236}">
                  <a16:creationId xmlns:a16="http://schemas.microsoft.com/office/drawing/2014/main" id="{AAAF7056-C3FA-4AEA-A010-D6C58D5A0D1C}"/>
                </a:ext>
              </a:extLst>
            </p:cNvPr>
            <p:cNvCxnSpPr/>
            <p:nvPr/>
          </p:nvCxnSpPr>
          <p:spPr>
            <a:xfrm>
              <a:off x="4114800" y="3657600"/>
              <a:ext cx="0" cy="2743200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B8B28D26-56C1-41C7-A47C-C04288739EB3}"/>
                </a:ext>
              </a:extLst>
            </p:cNvPr>
            <p:cNvSpPr/>
            <p:nvPr/>
          </p:nvSpPr>
          <p:spPr>
            <a:xfrm flipV="1">
              <a:off x="4038600" y="41148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37">
              <a:extLst>
                <a:ext uri="{FF2B5EF4-FFF2-40B4-BE49-F238E27FC236}">
                  <a16:creationId xmlns:a16="http://schemas.microsoft.com/office/drawing/2014/main" id="{BA29625B-7681-482F-8D93-01D3AFE645DF}"/>
                </a:ext>
              </a:extLst>
            </p:cNvPr>
            <p:cNvSpPr/>
            <p:nvPr/>
          </p:nvSpPr>
          <p:spPr>
            <a:xfrm>
              <a:off x="3733800" y="4648200"/>
              <a:ext cx="7620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5">
                      <a:lumMod val="75000"/>
                    </a:schemeClr>
                  </a:solidFill>
                </a:rPr>
                <a:t>June</a:t>
              </a:r>
              <a:br>
                <a:rPr lang="de-DE" sz="1200" b="1" dirty="0">
                  <a:solidFill>
                    <a:schemeClr val="accent5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5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DE40EA3-2E31-457F-916F-3B051CBB9DD2}"/>
              </a:ext>
            </a:extLst>
          </p:cNvPr>
          <p:cNvCxnSpPr>
            <a:cxnSpLocks/>
          </p:cNvCxnSpPr>
          <p:nvPr/>
        </p:nvCxnSpPr>
        <p:spPr>
          <a:xfrm>
            <a:off x="3178690" y="2819400"/>
            <a:ext cx="0" cy="304576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entagon 73"/>
          <p:cNvSpPr/>
          <p:nvPr/>
        </p:nvSpPr>
        <p:spPr>
          <a:xfrm>
            <a:off x="2209798" y="4284729"/>
            <a:ext cx="1937784" cy="28727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Review by GRVA</a:t>
            </a:r>
            <a:endParaRPr lang="en-US" sz="1600" b="1" dirty="0"/>
          </a:p>
        </p:txBody>
      </p:sp>
      <p:sp>
        <p:nvSpPr>
          <p:cNvPr id="46" name="Rounded Rectangle 71">
            <a:extLst>
              <a:ext uri="{FF2B5EF4-FFF2-40B4-BE49-F238E27FC236}">
                <a16:creationId xmlns:a16="http://schemas.microsoft.com/office/drawing/2014/main" id="{E34EDBB6-670D-4E8F-A8BD-97A9B6C5CA17}"/>
              </a:ext>
            </a:extLst>
          </p:cNvPr>
          <p:cNvSpPr/>
          <p:nvPr/>
        </p:nvSpPr>
        <p:spPr>
          <a:xfrm>
            <a:off x="2743200" y="1977656"/>
            <a:ext cx="947184" cy="765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Current Mandate of TFCS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54">
            <a:extLst>
              <a:ext uri="{FF2B5EF4-FFF2-40B4-BE49-F238E27FC236}">
                <a16:creationId xmlns:a16="http://schemas.microsoft.com/office/drawing/2014/main" id="{D3B5E6C9-4604-4A96-8D4F-628CEBB8CD23}"/>
              </a:ext>
            </a:extLst>
          </p:cNvPr>
          <p:cNvSpPr/>
          <p:nvPr/>
        </p:nvSpPr>
        <p:spPr>
          <a:xfrm>
            <a:off x="2743200" y="3804078"/>
            <a:ext cx="914400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2"/>
                </a:solidFill>
              </a:rPr>
              <a:t>Dec.</a:t>
            </a:r>
            <a:br>
              <a:rPr lang="de-DE" sz="1200" b="1" dirty="0">
                <a:solidFill>
                  <a:schemeClr val="tx2"/>
                </a:solidFill>
              </a:rPr>
            </a:br>
            <a:r>
              <a:rPr lang="de-DE" sz="1200" b="1" dirty="0">
                <a:solidFill>
                  <a:schemeClr val="tx2"/>
                </a:solidFill>
              </a:rPr>
              <a:t>2018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5181600" y="5257800"/>
            <a:ext cx="2819401" cy="30480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GTR??</a:t>
            </a:r>
          </a:p>
        </p:txBody>
      </p:sp>
      <p:sp>
        <p:nvSpPr>
          <p:cNvPr id="62" name="Pentagon 61"/>
          <p:cNvSpPr/>
          <p:nvPr/>
        </p:nvSpPr>
        <p:spPr>
          <a:xfrm>
            <a:off x="4495800" y="4720442"/>
            <a:ext cx="2819400" cy="3087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 phase??</a:t>
            </a:r>
          </a:p>
        </p:txBody>
      </p:sp>
      <p:sp>
        <p:nvSpPr>
          <p:cNvPr id="48" name="Pentagon 47"/>
          <p:cNvSpPr/>
          <p:nvPr/>
        </p:nvSpPr>
        <p:spPr>
          <a:xfrm>
            <a:off x="4191000" y="4267200"/>
            <a:ext cx="3352800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Review by WP.29</a:t>
            </a:r>
            <a:endParaRPr lang="en-US" sz="1600" b="1" dirty="0"/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400" dirty="0"/>
              <a:t>Final Report of TF-CS/OTA</a:t>
            </a:r>
            <a:endParaRPr lang="en-US" altLang="ja-JP" sz="2400" dirty="0"/>
          </a:p>
        </p:txBody>
      </p:sp>
      <p:sp>
        <p:nvSpPr>
          <p:cNvPr id="57" name="Rounded Rectangle 50">
            <a:extLst>
              <a:ext uri="{FF2B5EF4-FFF2-40B4-BE49-F238E27FC236}">
                <a16:creationId xmlns:a16="http://schemas.microsoft.com/office/drawing/2014/main" id="{DCF50149-335A-45E6-968E-B2FF1BC6F4DA}"/>
              </a:ext>
            </a:extLst>
          </p:cNvPr>
          <p:cNvSpPr/>
          <p:nvPr/>
        </p:nvSpPr>
        <p:spPr>
          <a:xfrm>
            <a:off x="585136" y="5622375"/>
            <a:ext cx="5739464" cy="8414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Task Force is asking for comments until 31 October 2018.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19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</TotalTime>
  <Words>478</Words>
  <Application>Microsoft Office PowerPoint</Application>
  <PresentationFormat>画面に合わせる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HMETC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Schenkenberger, Jens</dc:creator>
  <cp:lastModifiedBy>新国哲也</cp:lastModifiedBy>
  <cp:revision>190</cp:revision>
  <dcterms:created xsi:type="dcterms:W3CDTF">2017-02-17T12:02:37Z</dcterms:created>
  <dcterms:modified xsi:type="dcterms:W3CDTF">2018-09-27T07:33:24Z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