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50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63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828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seite mit zwei Zeilen Headline au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0271338"/>
              </p:ext>
            </p:extLst>
          </p:nvPr>
        </p:nvGraphicFramePr>
        <p:xfrm>
          <a:off x="1988" y="1612"/>
          <a:ext cx="1954" cy="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8" y="1612"/>
                        <a:ext cx="1954" cy="1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in CorpoA Regular 30 </a:t>
            </a:r>
            <a:r>
              <a:rPr lang="de-DE" dirty="0" err="1"/>
              <a:t>pt</a:t>
            </a:r>
            <a:r>
              <a:rPr lang="de-DE" dirty="0"/>
              <a:t> über zwei Zeilen für eine Inhaltsseite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1223" y="1505728"/>
            <a:ext cx="11352508" cy="4876818"/>
          </a:xfrm>
          <a:prstGeom prst="rect">
            <a:avLst/>
          </a:prstGeom>
        </p:spPr>
        <p:txBody>
          <a:bodyPr lIns="96744" tIns="48372" rIns="96744" bIns="48372"/>
          <a:lstStyle>
            <a:lvl1pPr>
              <a:defRPr/>
            </a:lvl1pPr>
          </a:lstStyle>
          <a:p>
            <a:pPr lvl="0"/>
            <a:r>
              <a:rPr lang="de-DE" dirty="0"/>
              <a:t>Textfolien werden in CorpoS Regular, 20 </a:t>
            </a:r>
            <a:r>
              <a:rPr lang="de-DE" dirty="0" err="1"/>
              <a:t>pt</a:t>
            </a:r>
            <a:r>
              <a:rPr lang="de-DE" dirty="0"/>
              <a:t> gesetzt.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‹#›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528005" y="144000"/>
            <a:ext cx="7008000" cy="216000"/>
          </a:xfrm>
          <a:prstGeom prst="rect">
            <a:avLst/>
          </a:prstGeom>
        </p:spPr>
        <p:txBody>
          <a:bodyPr lIns="96744" tIns="48372" rIns="96744" bIns="48372">
            <a:noAutofit/>
          </a:bodyPr>
          <a:lstStyle>
            <a:lvl1pPr marL="0" indent="0">
              <a:buFont typeface="Arial" pitchFamily="34" charset="0"/>
              <a:buNone/>
              <a:defRPr sz="1400"/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de-DE" dirty="0"/>
              <a:t>Optionale Kapitelüberschrift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53604" y="72000"/>
            <a:ext cx="2505601" cy="306000"/>
          </a:xfrm>
          <a:prstGeom prst="rect">
            <a:avLst/>
          </a:prstGeom>
          <a:noFill/>
        </p:spPr>
        <p:txBody>
          <a:bodyPr lIns="96744" tIns="48372" rIns="96744" bIns="48372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552000" y="72000"/>
            <a:ext cx="2505601" cy="306000"/>
          </a:xfrm>
          <a:prstGeom prst="rect">
            <a:avLst/>
          </a:prstGeom>
          <a:noFill/>
        </p:spPr>
        <p:txBody>
          <a:bodyPr lIns="96744" tIns="48372" rIns="96744" bIns="48372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90367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168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02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29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2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4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3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8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59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1621598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45E7-E2C7-4128-B43B-8DD23FB0C1FA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86B2-B3B9-485A-AE76-CF843A3019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53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0352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2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Additional Test Methods to ensure robust deployment of Airbag as</a:t>
            </a:r>
            <a:br>
              <a:rPr lang="en-US" sz="2400" dirty="0"/>
            </a:br>
            <a:r>
              <a:rPr lang="en-US" sz="2400" dirty="0"/>
              <a:t>alternative to airbag switch off / deactivation</a:t>
            </a:r>
            <a:br>
              <a:rPr lang="en-US" sz="2400" dirty="0"/>
            </a:b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 algn="l"/>
            <a:r>
              <a:rPr lang="de-DE" sz="1800" dirty="0"/>
              <a:t>GRSP, May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76B4084-3C7A-4074-8D15-CCE0FFF8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26503"/>
              </p:ext>
            </p:extLst>
          </p:nvPr>
        </p:nvGraphicFramePr>
        <p:xfrm>
          <a:off x="5491686" y="475820"/>
          <a:ext cx="6124575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917">
                  <a:extLst>
                    <a:ext uri="{9D8B030D-6E8A-4147-A177-3AD203B41FA5}">
                      <a16:colId xmlns:a16="http://schemas.microsoft.com/office/drawing/2014/main" val="1705853082"/>
                    </a:ext>
                  </a:extLst>
                </a:gridCol>
                <a:gridCol w="2431658">
                  <a:extLst>
                    <a:ext uri="{9D8B030D-6E8A-4147-A177-3AD203B41FA5}">
                      <a16:colId xmlns:a16="http://schemas.microsoft.com/office/drawing/2014/main" val="1200791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Submitted by the expert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OICA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Informal </a:t>
                      </a:r>
                      <a:r>
                        <a:rPr lang="en-US" sz="1000" u="sng">
                          <a:effectLst/>
                        </a:rPr>
                        <a:t>document </a:t>
                      </a:r>
                      <a:r>
                        <a:rPr lang="en-US" sz="1000">
                          <a:effectLst/>
                        </a:rPr>
                        <a:t>GRSP-65-09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(65th GRSP, 13-17 May 2019, 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agenda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item</a:t>
                      </a:r>
                      <a:r>
                        <a:rPr lang="fr-CH" sz="1000" dirty="0">
                          <a:effectLst/>
                        </a:rPr>
                        <a:t> 8</a:t>
                      </a:r>
                      <a:r>
                        <a:rPr lang="ru-RU" sz="1000" dirty="0">
                          <a:effectLst/>
                        </a:rPr>
                        <a:t>)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310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05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811441"/>
              </p:ext>
            </p:extLst>
          </p:nvPr>
        </p:nvGraphicFramePr>
        <p:xfrm>
          <a:off x="3270" y="1682"/>
          <a:ext cx="1678" cy="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0" y="1682"/>
                        <a:ext cx="1678" cy="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4344"/>
          </a:xfrm>
        </p:spPr>
        <p:txBody>
          <a:bodyPr>
            <a:normAutofit/>
          </a:bodyPr>
          <a:lstStyle/>
          <a:p>
            <a:r>
              <a:rPr lang="de-DE" sz="2400" b="1" dirty="0"/>
              <a:t>Alternatives </a:t>
            </a:r>
            <a:r>
              <a:rPr lang="de-DE" sz="2400" b="1" dirty="0" err="1"/>
              <a:t>to</a:t>
            </a:r>
            <a:r>
              <a:rPr lang="de-DE" sz="2400" b="1" dirty="0"/>
              <a:t> </a:t>
            </a:r>
            <a:r>
              <a:rPr lang="de-DE" sz="2400" b="1" dirty="0" err="1"/>
              <a:t>airbag</a:t>
            </a:r>
            <a:r>
              <a:rPr lang="de-DE" sz="2400" b="1" dirty="0"/>
              <a:t> </a:t>
            </a:r>
            <a:r>
              <a:rPr lang="de-DE" sz="2400" b="1" dirty="0" err="1"/>
              <a:t>switch</a:t>
            </a:r>
            <a:r>
              <a:rPr lang="de-DE" sz="2400" b="1" dirty="0"/>
              <a:t> off</a:t>
            </a:r>
            <a:endParaRPr lang="de-DE" sz="2400" b="1" dirty="0">
              <a:solidFill>
                <a:schemeClr val="accent5"/>
              </a:solidFill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1588" y="0"/>
            <a:ext cx="967314" cy="0"/>
          </a:xfrm>
          <a:prstGeom prst="line">
            <a:avLst/>
          </a:prstGeom>
          <a:solidFill>
            <a:srgbClr val="FFFFFF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85246" y="1251286"/>
            <a:ext cx="11171523" cy="5637667"/>
          </a:xfrm>
          <a:prstGeom prst="rect">
            <a:avLst/>
          </a:prstGeom>
        </p:spPr>
        <p:txBody>
          <a:bodyPr wrap="square" lIns="96744" tIns="48372" rIns="96744" bIns="48372">
            <a:spAutoFit/>
          </a:bodyPr>
          <a:lstStyle/>
          <a:p>
            <a:r>
              <a:rPr lang="en-GB" sz="2000" b="1" dirty="0"/>
              <a:t>Motivation - General:</a:t>
            </a:r>
            <a:endParaRPr lang="en-GB" sz="2000" b="1" u="sng" dirty="0"/>
          </a:p>
          <a:p>
            <a:endParaRPr lang="en-GB" sz="2000" dirty="0"/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Optimal protection of adult occupants in case of a frontal crash if a restraint system includes safety belt and airbag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The improvement of occupant protection can be seen in the accident statistics of the last years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The system (safety belt and airbag) for driver and passenger in the first row has been continuously optimised</a:t>
            </a:r>
            <a:r>
              <a:rPr lang="en-GB" sz="2000" strike="sngStrike" dirty="0"/>
              <a:t>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This has also been considered by legislation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Under certain conditions, it could also be beneficial to use those systems for rear adult occupants </a:t>
            </a:r>
            <a:endParaRPr lang="en-GB" sz="2000" strike="sngStrike" dirty="0"/>
          </a:p>
          <a:p>
            <a:pPr marL="911751" lvl="1" indent="-302324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0" lvl="1"/>
            <a:r>
              <a:rPr lang="en-GB" sz="2000" b="1" dirty="0"/>
              <a:t>Motivation - Current Challenges in Design and Type Approval:</a:t>
            </a:r>
          </a:p>
          <a:p>
            <a:pPr marL="0" lvl="1"/>
            <a:endParaRPr lang="en-GB" sz="2000" dirty="0"/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The implementation of an airbag in the rear is very complex due to the integration of the component, the geometrical situation and the many variances of possible seating positions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dirty="0"/>
              <a:t>Therefore it is recommendable to develop for this situation a harmless airbag technology, fulfilling appropriate performance  requirements (e.g. see USA “Low Risk Deployment”) , which should be defined as optional alternative</a:t>
            </a:r>
            <a:endParaRPr lang="en-GB" sz="2000" dirty="0">
              <a:sym typeface="Wingdings" panose="05000000000000000000" pitchFamily="2" charset="2"/>
            </a:endParaRP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GB" sz="2000" b="1" dirty="0">
                <a:sym typeface="Wingdings" panose="05000000000000000000" pitchFamily="2" charset="2"/>
              </a:rPr>
              <a:t>In this case manual / automatic deactivation is not needed anymore</a:t>
            </a:r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497" y="49379"/>
            <a:ext cx="2324503" cy="1927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27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379838"/>
              </p:ext>
            </p:extLst>
          </p:nvPr>
        </p:nvGraphicFramePr>
        <p:xfrm>
          <a:off x="3270" y="1682"/>
          <a:ext cx="1678" cy="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0" y="1682"/>
                        <a:ext cx="1678" cy="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2937206" y="881442"/>
            <a:ext cx="7113823" cy="2613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48094" rIns="0" bIns="48094" anchor="t"/>
          <a:lstStyle>
            <a:defPPr>
              <a:defRPr lang="de-DE"/>
            </a:defPPr>
            <a:lvl1pPr marL="271397" indent="0" defTabSz="2949575" eaLnBrk="0" hangingPunct="0">
              <a:buSzPct val="90000"/>
              <a:defRPr sz="1200">
                <a:solidFill>
                  <a:srgbClr val="000000"/>
                </a:solidFill>
                <a:latin typeface="CorpoS"/>
              </a:defRPr>
            </a:lvl1pPr>
            <a:lvl2pPr marL="577850" defTabSz="2949575" eaLnBrk="0" hangingPunct="0">
              <a:defRPr sz="5900">
                <a:latin typeface="Arial" charset="0"/>
              </a:defRPr>
            </a:lvl2pPr>
            <a:lvl3pPr marL="1143000" indent="-228600" defTabSz="2949575" eaLnBrk="0" hangingPunct="0">
              <a:defRPr sz="5900">
                <a:latin typeface="Arial" charset="0"/>
              </a:defRPr>
            </a:lvl3pPr>
            <a:lvl4pPr marL="1600200" indent="-228600" defTabSz="2949575" eaLnBrk="0" hangingPunct="0">
              <a:defRPr sz="5900">
                <a:latin typeface="Arial" charset="0"/>
              </a:defRPr>
            </a:lvl4pPr>
            <a:lvl5pPr marL="2057400" indent="-228600" defTabSz="2949575" eaLnBrk="0" hangingPunct="0">
              <a:defRPr sz="5900">
                <a:latin typeface="Arial" charset="0"/>
              </a:defRPr>
            </a:lvl5pPr>
            <a:lvl6pPr marL="2514600" indent="-228600" defTabSz="2949575" eaLnBrk="0" fontAlgn="base" hangingPunct="0">
              <a:spcBef>
                <a:spcPct val="0"/>
              </a:spcBef>
              <a:spcAft>
                <a:spcPct val="0"/>
              </a:spcAft>
              <a:defRPr sz="5900">
                <a:latin typeface="Arial" charset="0"/>
              </a:defRPr>
            </a:lvl6pPr>
            <a:lvl7pPr marL="2971800" indent="-228600" defTabSz="2949575" eaLnBrk="0" fontAlgn="base" hangingPunct="0">
              <a:spcBef>
                <a:spcPct val="0"/>
              </a:spcBef>
              <a:spcAft>
                <a:spcPct val="0"/>
              </a:spcAft>
              <a:defRPr sz="5900">
                <a:latin typeface="Arial" charset="0"/>
              </a:defRPr>
            </a:lvl7pPr>
            <a:lvl8pPr marL="3429000" indent="-228600" defTabSz="2949575" eaLnBrk="0" fontAlgn="base" hangingPunct="0">
              <a:spcBef>
                <a:spcPct val="0"/>
              </a:spcBef>
              <a:spcAft>
                <a:spcPct val="0"/>
              </a:spcAft>
              <a:defRPr sz="5900">
                <a:latin typeface="Arial" charset="0"/>
              </a:defRPr>
            </a:lvl8pPr>
            <a:lvl9pPr marL="3886200" indent="-228600" defTabSz="2949575" eaLnBrk="0" fontAlgn="base" hangingPunct="0">
              <a:spcBef>
                <a:spcPct val="0"/>
              </a:spcBef>
              <a:spcAft>
                <a:spcPct val="0"/>
              </a:spcAft>
              <a:defRPr sz="5900">
                <a:latin typeface="Arial" charset="0"/>
              </a:defRPr>
            </a:lvl9pPr>
          </a:lstStyle>
          <a:p>
            <a:pPr marL="287028" defTabSz="3119453">
              <a:defRPr/>
            </a:pPr>
            <a:r>
              <a:rPr lang="de-DE" sz="1400" kern="0" dirty="0">
                <a:solidFill>
                  <a:schemeClr val="bg1"/>
                </a:solidFill>
                <a:cs typeface="Arial"/>
              </a:rPr>
              <a:t>	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1912"/>
          </a:xfrm>
        </p:spPr>
        <p:txBody>
          <a:bodyPr>
            <a:normAutofit/>
          </a:bodyPr>
          <a:lstStyle/>
          <a:p>
            <a:r>
              <a:rPr lang="de-DE" sz="2400" b="1" dirty="0" err="1"/>
              <a:t>Proposal</a:t>
            </a:r>
            <a:endParaRPr lang="de-DE" sz="2400" b="1" dirty="0"/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1588" y="0"/>
            <a:ext cx="967314" cy="0"/>
          </a:xfrm>
          <a:prstGeom prst="line">
            <a:avLst/>
          </a:prstGeom>
          <a:solidFill>
            <a:srgbClr val="FFFFFF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85246" y="1251286"/>
            <a:ext cx="11171523" cy="3406287"/>
          </a:xfrm>
          <a:prstGeom prst="rect">
            <a:avLst/>
          </a:prstGeom>
        </p:spPr>
        <p:txBody>
          <a:bodyPr wrap="square" lIns="96744" tIns="48372" rIns="96744" bIns="48372">
            <a:spAutoFit/>
          </a:bodyPr>
          <a:lstStyle/>
          <a:p>
            <a:pPr marL="0" lvl="1"/>
            <a:endParaRPr lang="en-GB" sz="1500" dirty="0"/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Draft proposal to amend UN-R16.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To allow for an additional, optional test method for frontal airbags in the rear of a vehicle in combination with rearward child restraint systems.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Tests and criteria are taken from UN-R129.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If the defined criteria are fulfilled, deactivation and warning of airbag would not be needed anymore.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Existing § 8.1.9. + 8.1.10. were modified.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A new § 8.5. and a new annex 19 were added. </a:t>
            </a:r>
          </a:p>
          <a:p>
            <a:pPr marL="302324" indent="-302324"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 marL="302324" indent="-302324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UN-R94+137 would have to be modified accordingly. In UN-R14+145 also slight modifications are needed.</a:t>
            </a:r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897" y="4324351"/>
            <a:ext cx="2450903" cy="203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8195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juSU7WTUqGFkDQ0NjL9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75nUgMSm2ing4wg5tcD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6Zcf8OQp2xqT2_2JugS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CorpoS</vt:lpstr>
      <vt:lpstr>Arial</vt:lpstr>
      <vt:lpstr>Calibri</vt:lpstr>
      <vt:lpstr>Calibri Light</vt:lpstr>
      <vt:lpstr>Times New Roman</vt:lpstr>
      <vt:lpstr>Wingdings</vt:lpstr>
      <vt:lpstr>Office Theme</vt:lpstr>
      <vt:lpstr>think-cell Folie</vt:lpstr>
      <vt:lpstr>    Additional Test Methods to ensure robust deployment of Airbag as alternative to airbag switch off / deactivation </vt:lpstr>
      <vt:lpstr>Alternatives to airbag switch off</vt:lpstr>
      <vt:lpstr>Proposal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Kirschner, Erwin (059)</dc:creator>
  <cp:lastModifiedBy>Edoardo Gianotti</cp:lastModifiedBy>
  <cp:revision>44</cp:revision>
  <dcterms:created xsi:type="dcterms:W3CDTF">2017-11-29T16:54:28Z</dcterms:created>
  <dcterms:modified xsi:type="dcterms:W3CDTF">2019-05-09T08:51:46Z</dcterms:modified>
</cp:coreProperties>
</file>