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31" r:id="rId3"/>
    <p:sldId id="332" r:id="rId4"/>
    <p:sldId id="333" r:id="rId5"/>
    <p:sldId id="321" r:id="rId6"/>
    <p:sldId id="329" r:id="rId7"/>
    <p:sldId id="330" r:id="rId8"/>
    <p:sldId id="334" r:id="rId9"/>
    <p:sldId id="312" r:id="rId10"/>
    <p:sldId id="301" r:id="rId11"/>
    <p:sldId id="302" r:id="rId12"/>
    <p:sldId id="327" r:id="rId13"/>
    <p:sldId id="328" r:id="rId14"/>
    <p:sldId id="288" r:id="rId15"/>
    <p:sldId id="326" r:id="rId16"/>
  </p:sldIdLst>
  <p:sldSz cx="9144000" cy="6858000" type="screen4x3"/>
  <p:notesSz cx="6781800" cy="9926638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B631"/>
    <a:srgbClr val="EE251D"/>
    <a:srgbClr val="FF9900"/>
    <a:srgbClr val="B2B2B2"/>
    <a:srgbClr val="E77917"/>
    <a:srgbClr val="CC8648"/>
    <a:srgbClr val="667AB3"/>
    <a:srgbClr val="FFF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29" autoAdjust="0"/>
  </p:normalViewPr>
  <p:slideViewPr>
    <p:cSldViewPr>
      <p:cViewPr>
        <p:scale>
          <a:sx n="60" d="100"/>
          <a:sy n="60" d="100"/>
        </p:scale>
        <p:origin x="-3000" y="-9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78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r>
              <a:rPr lang="de-DE" dirty="0"/>
              <a:t>Bundesanstalt für Straßenwesen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451" y="0"/>
            <a:ext cx="293878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r>
              <a:rPr lang="de-DE" dirty="0"/>
              <a:t>Datum/Jahr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3878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r>
              <a:rPr lang="de-DE" dirty="0"/>
              <a:t>Max Mustermann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451" y="9428583"/>
            <a:ext cx="293878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80EC12C-43B5-4C2A-9B12-6011D025CBDC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4708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78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r>
              <a:rPr lang="de-DE" dirty="0"/>
              <a:t>Bundesanstalt für Straßenwesen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451" y="0"/>
            <a:ext cx="293878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r>
              <a:rPr lang="de-DE" dirty="0"/>
              <a:t>Datum/Jahr</a:t>
            </a:r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180" y="4715153"/>
            <a:ext cx="54254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3878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r>
              <a:rPr lang="de-DE" dirty="0"/>
              <a:t>Max Mustermann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451" y="9428583"/>
            <a:ext cx="293878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4873335-9DB0-4947-93BA-E7152FCDC7FE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500150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 dirty="0"/>
              <a:t>Bundesanstalt für Straßenwesen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 dirty="0"/>
              <a:t>Datum/Jahr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 dirty="0"/>
              <a:t>Max Mustermann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023A98-6E0D-45D5-AED4-07BADE577092}" type="slidenum">
              <a:rPr lang="de-DE"/>
              <a:pPr/>
              <a:t>1</a:t>
            </a:fld>
            <a:endParaRPr lang="de-DE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Bundesanstalt für Straßenwesen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Datum/Jahr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Max Mustermann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4873335-9DB0-4947-93BA-E7152FCDC7FE}" type="slidenum">
              <a:rPr lang="de-DE" smtClean="0"/>
              <a:pPr/>
              <a:t>15</a:t>
            </a:fld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341438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408488" y="5894388"/>
            <a:ext cx="453231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spcBef>
                <a:spcPct val="50000"/>
              </a:spcBef>
            </a:pPr>
            <a:r>
              <a:rPr lang="de-DE" dirty="0"/>
              <a:t>Bundesanstalt für Straßenwesen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997200"/>
            <a:ext cx="6400800" cy="17526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grpSp>
        <p:nvGrpSpPr>
          <p:cNvPr id="4132" name="Group 36"/>
          <p:cNvGrpSpPr>
            <a:grpSpLocks/>
          </p:cNvGrpSpPr>
          <p:nvPr/>
        </p:nvGrpSpPr>
        <p:grpSpPr bwMode="auto">
          <a:xfrm>
            <a:off x="0" y="71438"/>
            <a:ext cx="9144000" cy="6334125"/>
            <a:chOff x="0" y="45"/>
            <a:chExt cx="5760" cy="3990"/>
          </a:xfrm>
        </p:grpSpPr>
        <p:sp>
          <p:nvSpPr>
            <p:cNvPr id="4104" name="Line 8"/>
            <p:cNvSpPr>
              <a:spLocks noChangeShapeType="1"/>
            </p:cNvSpPr>
            <p:nvPr userDrawn="1"/>
          </p:nvSpPr>
          <p:spPr bwMode="auto">
            <a:xfrm>
              <a:off x="0" y="340"/>
              <a:ext cx="57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4105" name="Line 9"/>
            <p:cNvSpPr>
              <a:spLocks noChangeShapeType="1"/>
            </p:cNvSpPr>
            <p:nvPr userDrawn="1"/>
          </p:nvSpPr>
          <p:spPr bwMode="auto">
            <a:xfrm>
              <a:off x="0" y="4035"/>
              <a:ext cx="57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pic>
          <p:nvPicPr>
            <p:cNvPr id="4115" name="Picture 19" descr="Logo-grün-peter"/>
            <p:cNvPicPr>
              <a:picLocks noChangeAspect="1" noChangeArrowheads="1"/>
            </p:cNvPicPr>
            <p:nvPr userDrawn="1"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39" y="45"/>
              <a:ext cx="528" cy="240"/>
            </a:xfrm>
            <a:prstGeom prst="rect">
              <a:avLst/>
            </a:prstGeom>
            <a:noFill/>
          </p:spPr>
        </p:pic>
        <p:grpSp>
          <p:nvGrpSpPr>
            <p:cNvPr id="4131" name="Group 35"/>
            <p:cNvGrpSpPr>
              <a:grpSpLocks/>
            </p:cNvGrpSpPr>
            <p:nvPr userDrawn="1"/>
          </p:nvGrpSpPr>
          <p:grpSpPr bwMode="auto">
            <a:xfrm>
              <a:off x="3910" y="190"/>
              <a:ext cx="959" cy="97"/>
              <a:chOff x="3910" y="190"/>
              <a:chExt cx="959" cy="97"/>
            </a:xfrm>
          </p:grpSpPr>
          <p:sp>
            <p:nvSpPr>
              <p:cNvPr id="4118" name="AutoShape 22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3910" y="190"/>
                <a:ext cx="959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119" name="Rectangle 23"/>
              <p:cNvSpPr>
                <a:spLocks noChangeArrowheads="1"/>
              </p:cNvSpPr>
              <p:nvPr userDrawn="1"/>
            </p:nvSpPr>
            <p:spPr bwMode="auto">
              <a:xfrm>
                <a:off x="3919" y="198"/>
                <a:ext cx="145" cy="81"/>
              </a:xfrm>
              <a:prstGeom prst="rect">
                <a:avLst/>
              </a:prstGeom>
              <a:solidFill>
                <a:srgbClr val="E779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120" name="Freeform 24"/>
              <p:cNvSpPr>
                <a:spLocks noEditPoints="1"/>
              </p:cNvSpPr>
              <p:nvPr userDrawn="1"/>
            </p:nvSpPr>
            <p:spPr bwMode="auto">
              <a:xfrm>
                <a:off x="3916" y="195"/>
                <a:ext cx="150" cy="87"/>
              </a:xfrm>
              <a:custGeom>
                <a:avLst/>
                <a:gdLst/>
                <a:ahLst/>
                <a:cxnLst>
                  <a:cxn ang="0">
                    <a:pos x="838" y="500"/>
                  </a:cxn>
                  <a:cxn ang="0">
                    <a:pos x="824" y="521"/>
                  </a:cxn>
                  <a:cxn ang="0">
                    <a:pos x="14" y="521"/>
                  </a:cxn>
                  <a:cxn ang="0">
                    <a:pos x="14" y="486"/>
                  </a:cxn>
                  <a:cxn ang="0">
                    <a:pos x="824" y="486"/>
                  </a:cxn>
                  <a:cxn ang="0">
                    <a:pos x="838" y="500"/>
                  </a:cxn>
                  <a:cxn ang="0">
                    <a:pos x="838" y="500"/>
                  </a:cxn>
                  <a:cxn ang="0">
                    <a:pos x="838" y="521"/>
                  </a:cxn>
                  <a:cxn ang="0">
                    <a:pos x="824" y="521"/>
                  </a:cxn>
                  <a:cxn ang="0">
                    <a:pos x="838" y="500"/>
                  </a:cxn>
                  <a:cxn ang="0">
                    <a:pos x="824" y="0"/>
                  </a:cxn>
                  <a:cxn ang="0">
                    <a:pos x="838" y="21"/>
                  </a:cxn>
                  <a:cxn ang="0">
                    <a:pos x="838" y="500"/>
                  </a:cxn>
                  <a:cxn ang="0">
                    <a:pos x="810" y="500"/>
                  </a:cxn>
                  <a:cxn ang="0">
                    <a:pos x="810" y="21"/>
                  </a:cxn>
                  <a:cxn ang="0">
                    <a:pos x="824" y="0"/>
                  </a:cxn>
                  <a:cxn ang="0">
                    <a:pos x="824" y="0"/>
                  </a:cxn>
                  <a:cxn ang="0">
                    <a:pos x="838" y="0"/>
                  </a:cxn>
                  <a:cxn ang="0">
                    <a:pos x="838" y="21"/>
                  </a:cxn>
                  <a:cxn ang="0">
                    <a:pos x="824" y="0"/>
                  </a:cxn>
                  <a:cxn ang="0">
                    <a:pos x="0" y="21"/>
                  </a:cxn>
                  <a:cxn ang="0">
                    <a:pos x="14" y="0"/>
                  </a:cxn>
                  <a:cxn ang="0">
                    <a:pos x="824" y="0"/>
                  </a:cxn>
                  <a:cxn ang="0">
                    <a:pos x="824" y="35"/>
                  </a:cxn>
                  <a:cxn ang="0">
                    <a:pos x="14" y="35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0" y="21"/>
                  </a:cxn>
                  <a:cxn ang="0">
                    <a:pos x="14" y="521"/>
                  </a:cxn>
                  <a:cxn ang="0">
                    <a:pos x="0" y="500"/>
                  </a:cxn>
                  <a:cxn ang="0">
                    <a:pos x="0" y="21"/>
                  </a:cxn>
                  <a:cxn ang="0">
                    <a:pos x="28" y="21"/>
                  </a:cxn>
                  <a:cxn ang="0">
                    <a:pos x="28" y="500"/>
                  </a:cxn>
                  <a:cxn ang="0">
                    <a:pos x="14" y="521"/>
                  </a:cxn>
                  <a:cxn ang="0">
                    <a:pos x="14" y="521"/>
                  </a:cxn>
                  <a:cxn ang="0">
                    <a:pos x="0" y="521"/>
                  </a:cxn>
                  <a:cxn ang="0">
                    <a:pos x="0" y="500"/>
                  </a:cxn>
                  <a:cxn ang="0">
                    <a:pos x="14" y="521"/>
                  </a:cxn>
                </a:cxnLst>
                <a:rect l="0" t="0" r="r" b="b"/>
                <a:pathLst>
                  <a:path w="838" h="521">
                    <a:moveTo>
                      <a:pt x="838" y="500"/>
                    </a:moveTo>
                    <a:lnTo>
                      <a:pt x="824" y="521"/>
                    </a:lnTo>
                    <a:lnTo>
                      <a:pt x="14" y="521"/>
                    </a:lnTo>
                    <a:lnTo>
                      <a:pt x="14" y="486"/>
                    </a:lnTo>
                    <a:lnTo>
                      <a:pt x="824" y="486"/>
                    </a:lnTo>
                    <a:lnTo>
                      <a:pt x="838" y="500"/>
                    </a:lnTo>
                    <a:close/>
                    <a:moveTo>
                      <a:pt x="838" y="500"/>
                    </a:moveTo>
                    <a:lnTo>
                      <a:pt x="838" y="521"/>
                    </a:lnTo>
                    <a:lnTo>
                      <a:pt x="824" y="521"/>
                    </a:lnTo>
                    <a:lnTo>
                      <a:pt x="838" y="500"/>
                    </a:lnTo>
                    <a:close/>
                    <a:moveTo>
                      <a:pt x="824" y="0"/>
                    </a:moveTo>
                    <a:lnTo>
                      <a:pt x="838" y="21"/>
                    </a:lnTo>
                    <a:lnTo>
                      <a:pt x="838" y="500"/>
                    </a:lnTo>
                    <a:lnTo>
                      <a:pt x="810" y="500"/>
                    </a:lnTo>
                    <a:lnTo>
                      <a:pt x="810" y="21"/>
                    </a:lnTo>
                    <a:lnTo>
                      <a:pt x="824" y="0"/>
                    </a:lnTo>
                    <a:close/>
                    <a:moveTo>
                      <a:pt x="824" y="0"/>
                    </a:moveTo>
                    <a:lnTo>
                      <a:pt x="838" y="0"/>
                    </a:lnTo>
                    <a:lnTo>
                      <a:pt x="838" y="21"/>
                    </a:lnTo>
                    <a:lnTo>
                      <a:pt x="824" y="0"/>
                    </a:lnTo>
                    <a:close/>
                    <a:moveTo>
                      <a:pt x="0" y="21"/>
                    </a:moveTo>
                    <a:lnTo>
                      <a:pt x="14" y="0"/>
                    </a:lnTo>
                    <a:lnTo>
                      <a:pt x="824" y="0"/>
                    </a:lnTo>
                    <a:lnTo>
                      <a:pt x="824" y="35"/>
                    </a:lnTo>
                    <a:lnTo>
                      <a:pt x="14" y="35"/>
                    </a:lnTo>
                    <a:lnTo>
                      <a:pt x="0" y="21"/>
                    </a:lnTo>
                    <a:close/>
                    <a:moveTo>
                      <a:pt x="0" y="21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0" y="21"/>
                    </a:lnTo>
                    <a:close/>
                    <a:moveTo>
                      <a:pt x="14" y="521"/>
                    </a:moveTo>
                    <a:lnTo>
                      <a:pt x="0" y="500"/>
                    </a:lnTo>
                    <a:lnTo>
                      <a:pt x="0" y="21"/>
                    </a:lnTo>
                    <a:lnTo>
                      <a:pt x="28" y="21"/>
                    </a:lnTo>
                    <a:lnTo>
                      <a:pt x="28" y="500"/>
                    </a:lnTo>
                    <a:lnTo>
                      <a:pt x="14" y="521"/>
                    </a:lnTo>
                    <a:close/>
                    <a:moveTo>
                      <a:pt x="14" y="521"/>
                    </a:moveTo>
                    <a:lnTo>
                      <a:pt x="0" y="521"/>
                    </a:lnTo>
                    <a:lnTo>
                      <a:pt x="0" y="500"/>
                    </a:lnTo>
                    <a:lnTo>
                      <a:pt x="14" y="5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121" name="Rectangle 25"/>
              <p:cNvSpPr>
                <a:spLocks noChangeArrowheads="1"/>
              </p:cNvSpPr>
              <p:nvPr userDrawn="1"/>
            </p:nvSpPr>
            <p:spPr bwMode="auto">
              <a:xfrm>
                <a:off x="4078" y="198"/>
                <a:ext cx="146" cy="81"/>
              </a:xfrm>
              <a:prstGeom prst="rect">
                <a:avLst/>
              </a:prstGeom>
              <a:solidFill>
                <a:srgbClr val="CC864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122" name="Freeform 26"/>
              <p:cNvSpPr>
                <a:spLocks noEditPoints="1"/>
              </p:cNvSpPr>
              <p:nvPr userDrawn="1"/>
            </p:nvSpPr>
            <p:spPr bwMode="auto">
              <a:xfrm>
                <a:off x="4076" y="195"/>
                <a:ext cx="150" cy="87"/>
              </a:xfrm>
              <a:custGeom>
                <a:avLst/>
                <a:gdLst/>
                <a:ahLst/>
                <a:cxnLst>
                  <a:cxn ang="0">
                    <a:pos x="838" y="500"/>
                  </a:cxn>
                  <a:cxn ang="0">
                    <a:pos x="824" y="521"/>
                  </a:cxn>
                  <a:cxn ang="0">
                    <a:pos x="14" y="521"/>
                  </a:cxn>
                  <a:cxn ang="0">
                    <a:pos x="14" y="486"/>
                  </a:cxn>
                  <a:cxn ang="0">
                    <a:pos x="824" y="486"/>
                  </a:cxn>
                  <a:cxn ang="0">
                    <a:pos x="838" y="500"/>
                  </a:cxn>
                  <a:cxn ang="0">
                    <a:pos x="838" y="500"/>
                  </a:cxn>
                  <a:cxn ang="0">
                    <a:pos x="838" y="521"/>
                  </a:cxn>
                  <a:cxn ang="0">
                    <a:pos x="824" y="521"/>
                  </a:cxn>
                  <a:cxn ang="0">
                    <a:pos x="838" y="500"/>
                  </a:cxn>
                  <a:cxn ang="0">
                    <a:pos x="824" y="0"/>
                  </a:cxn>
                  <a:cxn ang="0">
                    <a:pos x="838" y="21"/>
                  </a:cxn>
                  <a:cxn ang="0">
                    <a:pos x="838" y="500"/>
                  </a:cxn>
                  <a:cxn ang="0">
                    <a:pos x="810" y="500"/>
                  </a:cxn>
                  <a:cxn ang="0">
                    <a:pos x="810" y="21"/>
                  </a:cxn>
                  <a:cxn ang="0">
                    <a:pos x="824" y="0"/>
                  </a:cxn>
                  <a:cxn ang="0">
                    <a:pos x="824" y="0"/>
                  </a:cxn>
                  <a:cxn ang="0">
                    <a:pos x="838" y="0"/>
                  </a:cxn>
                  <a:cxn ang="0">
                    <a:pos x="838" y="21"/>
                  </a:cxn>
                  <a:cxn ang="0">
                    <a:pos x="824" y="0"/>
                  </a:cxn>
                  <a:cxn ang="0">
                    <a:pos x="0" y="21"/>
                  </a:cxn>
                  <a:cxn ang="0">
                    <a:pos x="14" y="0"/>
                  </a:cxn>
                  <a:cxn ang="0">
                    <a:pos x="824" y="0"/>
                  </a:cxn>
                  <a:cxn ang="0">
                    <a:pos x="824" y="35"/>
                  </a:cxn>
                  <a:cxn ang="0">
                    <a:pos x="14" y="35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0" y="21"/>
                  </a:cxn>
                  <a:cxn ang="0">
                    <a:pos x="14" y="521"/>
                  </a:cxn>
                  <a:cxn ang="0">
                    <a:pos x="0" y="500"/>
                  </a:cxn>
                  <a:cxn ang="0">
                    <a:pos x="0" y="21"/>
                  </a:cxn>
                  <a:cxn ang="0">
                    <a:pos x="28" y="21"/>
                  </a:cxn>
                  <a:cxn ang="0">
                    <a:pos x="28" y="500"/>
                  </a:cxn>
                  <a:cxn ang="0">
                    <a:pos x="14" y="521"/>
                  </a:cxn>
                  <a:cxn ang="0">
                    <a:pos x="14" y="521"/>
                  </a:cxn>
                  <a:cxn ang="0">
                    <a:pos x="0" y="521"/>
                  </a:cxn>
                  <a:cxn ang="0">
                    <a:pos x="0" y="500"/>
                  </a:cxn>
                  <a:cxn ang="0">
                    <a:pos x="14" y="521"/>
                  </a:cxn>
                </a:cxnLst>
                <a:rect l="0" t="0" r="r" b="b"/>
                <a:pathLst>
                  <a:path w="838" h="521">
                    <a:moveTo>
                      <a:pt x="838" y="500"/>
                    </a:moveTo>
                    <a:lnTo>
                      <a:pt x="824" y="521"/>
                    </a:lnTo>
                    <a:lnTo>
                      <a:pt x="14" y="521"/>
                    </a:lnTo>
                    <a:lnTo>
                      <a:pt x="14" y="486"/>
                    </a:lnTo>
                    <a:lnTo>
                      <a:pt x="824" y="486"/>
                    </a:lnTo>
                    <a:lnTo>
                      <a:pt x="838" y="500"/>
                    </a:lnTo>
                    <a:close/>
                    <a:moveTo>
                      <a:pt x="838" y="500"/>
                    </a:moveTo>
                    <a:lnTo>
                      <a:pt x="838" y="521"/>
                    </a:lnTo>
                    <a:lnTo>
                      <a:pt x="824" y="521"/>
                    </a:lnTo>
                    <a:lnTo>
                      <a:pt x="838" y="500"/>
                    </a:lnTo>
                    <a:close/>
                    <a:moveTo>
                      <a:pt x="824" y="0"/>
                    </a:moveTo>
                    <a:lnTo>
                      <a:pt x="838" y="21"/>
                    </a:lnTo>
                    <a:lnTo>
                      <a:pt x="838" y="500"/>
                    </a:lnTo>
                    <a:lnTo>
                      <a:pt x="810" y="500"/>
                    </a:lnTo>
                    <a:lnTo>
                      <a:pt x="810" y="21"/>
                    </a:lnTo>
                    <a:lnTo>
                      <a:pt x="824" y="0"/>
                    </a:lnTo>
                    <a:close/>
                    <a:moveTo>
                      <a:pt x="824" y="0"/>
                    </a:moveTo>
                    <a:lnTo>
                      <a:pt x="838" y="0"/>
                    </a:lnTo>
                    <a:lnTo>
                      <a:pt x="838" y="21"/>
                    </a:lnTo>
                    <a:lnTo>
                      <a:pt x="824" y="0"/>
                    </a:lnTo>
                    <a:close/>
                    <a:moveTo>
                      <a:pt x="0" y="21"/>
                    </a:moveTo>
                    <a:lnTo>
                      <a:pt x="14" y="0"/>
                    </a:lnTo>
                    <a:lnTo>
                      <a:pt x="824" y="0"/>
                    </a:lnTo>
                    <a:lnTo>
                      <a:pt x="824" y="35"/>
                    </a:lnTo>
                    <a:lnTo>
                      <a:pt x="14" y="35"/>
                    </a:lnTo>
                    <a:lnTo>
                      <a:pt x="0" y="21"/>
                    </a:lnTo>
                    <a:close/>
                    <a:moveTo>
                      <a:pt x="0" y="21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0" y="21"/>
                    </a:lnTo>
                    <a:close/>
                    <a:moveTo>
                      <a:pt x="14" y="521"/>
                    </a:moveTo>
                    <a:lnTo>
                      <a:pt x="0" y="500"/>
                    </a:lnTo>
                    <a:lnTo>
                      <a:pt x="0" y="21"/>
                    </a:lnTo>
                    <a:lnTo>
                      <a:pt x="28" y="21"/>
                    </a:lnTo>
                    <a:lnTo>
                      <a:pt x="28" y="500"/>
                    </a:lnTo>
                    <a:lnTo>
                      <a:pt x="14" y="521"/>
                    </a:lnTo>
                    <a:close/>
                    <a:moveTo>
                      <a:pt x="14" y="521"/>
                    </a:moveTo>
                    <a:lnTo>
                      <a:pt x="0" y="521"/>
                    </a:lnTo>
                    <a:lnTo>
                      <a:pt x="0" y="500"/>
                    </a:lnTo>
                    <a:lnTo>
                      <a:pt x="14" y="5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123" name="Rectangle 27"/>
              <p:cNvSpPr>
                <a:spLocks noChangeArrowheads="1"/>
              </p:cNvSpPr>
              <p:nvPr userDrawn="1"/>
            </p:nvSpPr>
            <p:spPr bwMode="auto">
              <a:xfrm>
                <a:off x="4237" y="198"/>
                <a:ext cx="145" cy="81"/>
              </a:xfrm>
              <a:prstGeom prst="rect">
                <a:avLst/>
              </a:prstGeom>
              <a:solidFill>
                <a:srgbClr val="EE251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124" name="Freeform 28"/>
              <p:cNvSpPr>
                <a:spLocks noEditPoints="1"/>
              </p:cNvSpPr>
              <p:nvPr userDrawn="1"/>
            </p:nvSpPr>
            <p:spPr bwMode="auto">
              <a:xfrm>
                <a:off x="4235" y="195"/>
                <a:ext cx="150" cy="87"/>
              </a:xfrm>
              <a:custGeom>
                <a:avLst/>
                <a:gdLst/>
                <a:ahLst/>
                <a:cxnLst>
                  <a:cxn ang="0">
                    <a:pos x="837" y="500"/>
                  </a:cxn>
                  <a:cxn ang="0">
                    <a:pos x="823" y="521"/>
                  </a:cxn>
                  <a:cxn ang="0">
                    <a:pos x="14" y="521"/>
                  </a:cxn>
                  <a:cxn ang="0">
                    <a:pos x="14" y="486"/>
                  </a:cxn>
                  <a:cxn ang="0">
                    <a:pos x="823" y="486"/>
                  </a:cxn>
                  <a:cxn ang="0">
                    <a:pos x="837" y="500"/>
                  </a:cxn>
                  <a:cxn ang="0">
                    <a:pos x="837" y="500"/>
                  </a:cxn>
                  <a:cxn ang="0">
                    <a:pos x="837" y="521"/>
                  </a:cxn>
                  <a:cxn ang="0">
                    <a:pos x="823" y="521"/>
                  </a:cxn>
                  <a:cxn ang="0">
                    <a:pos x="837" y="500"/>
                  </a:cxn>
                  <a:cxn ang="0">
                    <a:pos x="823" y="0"/>
                  </a:cxn>
                  <a:cxn ang="0">
                    <a:pos x="837" y="21"/>
                  </a:cxn>
                  <a:cxn ang="0">
                    <a:pos x="837" y="500"/>
                  </a:cxn>
                  <a:cxn ang="0">
                    <a:pos x="810" y="500"/>
                  </a:cxn>
                  <a:cxn ang="0">
                    <a:pos x="810" y="21"/>
                  </a:cxn>
                  <a:cxn ang="0">
                    <a:pos x="823" y="0"/>
                  </a:cxn>
                  <a:cxn ang="0">
                    <a:pos x="823" y="0"/>
                  </a:cxn>
                  <a:cxn ang="0">
                    <a:pos x="837" y="0"/>
                  </a:cxn>
                  <a:cxn ang="0">
                    <a:pos x="837" y="21"/>
                  </a:cxn>
                  <a:cxn ang="0">
                    <a:pos x="823" y="0"/>
                  </a:cxn>
                  <a:cxn ang="0">
                    <a:pos x="0" y="21"/>
                  </a:cxn>
                  <a:cxn ang="0">
                    <a:pos x="14" y="0"/>
                  </a:cxn>
                  <a:cxn ang="0">
                    <a:pos x="823" y="0"/>
                  </a:cxn>
                  <a:cxn ang="0">
                    <a:pos x="823" y="35"/>
                  </a:cxn>
                  <a:cxn ang="0">
                    <a:pos x="14" y="35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0" y="21"/>
                  </a:cxn>
                  <a:cxn ang="0">
                    <a:pos x="14" y="521"/>
                  </a:cxn>
                  <a:cxn ang="0">
                    <a:pos x="0" y="500"/>
                  </a:cxn>
                  <a:cxn ang="0">
                    <a:pos x="0" y="21"/>
                  </a:cxn>
                  <a:cxn ang="0">
                    <a:pos x="27" y="21"/>
                  </a:cxn>
                  <a:cxn ang="0">
                    <a:pos x="27" y="500"/>
                  </a:cxn>
                  <a:cxn ang="0">
                    <a:pos x="14" y="521"/>
                  </a:cxn>
                  <a:cxn ang="0">
                    <a:pos x="14" y="521"/>
                  </a:cxn>
                  <a:cxn ang="0">
                    <a:pos x="0" y="521"/>
                  </a:cxn>
                  <a:cxn ang="0">
                    <a:pos x="0" y="500"/>
                  </a:cxn>
                  <a:cxn ang="0">
                    <a:pos x="14" y="521"/>
                  </a:cxn>
                </a:cxnLst>
                <a:rect l="0" t="0" r="r" b="b"/>
                <a:pathLst>
                  <a:path w="837" h="521">
                    <a:moveTo>
                      <a:pt x="837" y="500"/>
                    </a:moveTo>
                    <a:lnTo>
                      <a:pt x="823" y="521"/>
                    </a:lnTo>
                    <a:lnTo>
                      <a:pt x="14" y="521"/>
                    </a:lnTo>
                    <a:lnTo>
                      <a:pt x="14" y="486"/>
                    </a:lnTo>
                    <a:lnTo>
                      <a:pt x="823" y="486"/>
                    </a:lnTo>
                    <a:lnTo>
                      <a:pt x="837" y="500"/>
                    </a:lnTo>
                    <a:close/>
                    <a:moveTo>
                      <a:pt x="837" y="500"/>
                    </a:moveTo>
                    <a:lnTo>
                      <a:pt x="837" y="521"/>
                    </a:lnTo>
                    <a:lnTo>
                      <a:pt x="823" y="521"/>
                    </a:lnTo>
                    <a:lnTo>
                      <a:pt x="837" y="500"/>
                    </a:lnTo>
                    <a:close/>
                    <a:moveTo>
                      <a:pt x="823" y="0"/>
                    </a:moveTo>
                    <a:lnTo>
                      <a:pt x="837" y="21"/>
                    </a:lnTo>
                    <a:lnTo>
                      <a:pt x="837" y="500"/>
                    </a:lnTo>
                    <a:lnTo>
                      <a:pt x="810" y="500"/>
                    </a:lnTo>
                    <a:lnTo>
                      <a:pt x="810" y="21"/>
                    </a:lnTo>
                    <a:lnTo>
                      <a:pt x="823" y="0"/>
                    </a:lnTo>
                    <a:close/>
                    <a:moveTo>
                      <a:pt x="823" y="0"/>
                    </a:moveTo>
                    <a:lnTo>
                      <a:pt x="837" y="0"/>
                    </a:lnTo>
                    <a:lnTo>
                      <a:pt x="837" y="21"/>
                    </a:lnTo>
                    <a:lnTo>
                      <a:pt x="823" y="0"/>
                    </a:lnTo>
                    <a:close/>
                    <a:moveTo>
                      <a:pt x="0" y="21"/>
                    </a:moveTo>
                    <a:lnTo>
                      <a:pt x="14" y="0"/>
                    </a:lnTo>
                    <a:lnTo>
                      <a:pt x="823" y="0"/>
                    </a:lnTo>
                    <a:lnTo>
                      <a:pt x="823" y="35"/>
                    </a:lnTo>
                    <a:lnTo>
                      <a:pt x="14" y="35"/>
                    </a:lnTo>
                    <a:lnTo>
                      <a:pt x="0" y="21"/>
                    </a:lnTo>
                    <a:close/>
                    <a:moveTo>
                      <a:pt x="0" y="21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0" y="21"/>
                    </a:lnTo>
                    <a:close/>
                    <a:moveTo>
                      <a:pt x="14" y="521"/>
                    </a:moveTo>
                    <a:lnTo>
                      <a:pt x="0" y="500"/>
                    </a:lnTo>
                    <a:lnTo>
                      <a:pt x="0" y="21"/>
                    </a:lnTo>
                    <a:lnTo>
                      <a:pt x="27" y="21"/>
                    </a:lnTo>
                    <a:lnTo>
                      <a:pt x="27" y="500"/>
                    </a:lnTo>
                    <a:lnTo>
                      <a:pt x="14" y="521"/>
                    </a:lnTo>
                    <a:close/>
                    <a:moveTo>
                      <a:pt x="14" y="521"/>
                    </a:moveTo>
                    <a:lnTo>
                      <a:pt x="0" y="521"/>
                    </a:lnTo>
                    <a:lnTo>
                      <a:pt x="0" y="500"/>
                    </a:lnTo>
                    <a:lnTo>
                      <a:pt x="14" y="5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125" name="Rectangle 29"/>
              <p:cNvSpPr>
                <a:spLocks noChangeArrowheads="1"/>
              </p:cNvSpPr>
              <p:nvPr userDrawn="1"/>
            </p:nvSpPr>
            <p:spPr bwMode="auto">
              <a:xfrm>
                <a:off x="4397" y="198"/>
                <a:ext cx="145" cy="81"/>
              </a:xfrm>
              <a:prstGeom prst="rect">
                <a:avLst/>
              </a:prstGeom>
              <a:solidFill>
                <a:srgbClr val="667AB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126" name="Freeform 30"/>
              <p:cNvSpPr>
                <a:spLocks noEditPoints="1"/>
              </p:cNvSpPr>
              <p:nvPr userDrawn="1"/>
            </p:nvSpPr>
            <p:spPr bwMode="auto">
              <a:xfrm>
                <a:off x="4394" y="195"/>
                <a:ext cx="150" cy="87"/>
              </a:xfrm>
              <a:custGeom>
                <a:avLst/>
                <a:gdLst/>
                <a:ahLst/>
                <a:cxnLst>
                  <a:cxn ang="0">
                    <a:pos x="837" y="500"/>
                  </a:cxn>
                  <a:cxn ang="0">
                    <a:pos x="823" y="521"/>
                  </a:cxn>
                  <a:cxn ang="0">
                    <a:pos x="14" y="521"/>
                  </a:cxn>
                  <a:cxn ang="0">
                    <a:pos x="14" y="486"/>
                  </a:cxn>
                  <a:cxn ang="0">
                    <a:pos x="823" y="486"/>
                  </a:cxn>
                  <a:cxn ang="0">
                    <a:pos x="837" y="500"/>
                  </a:cxn>
                  <a:cxn ang="0">
                    <a:pos x="837" y="500"/>
                  </a:cxn>
                  <a:cxn ang="0">
                    <a:pos x="837" y="521"/>
                  </a:cxn>
                  <a:cxn ang="0">
                    <a:pos x="823" y="521"/>
                  </a:cxn>
                  <a:cxn ang="0">
                    <a:pos x="837" y="500"/>
                  </a:cxn>
                  <a:cxn ang="0">
                    <a:pos x="823" y="0"/>
                  </a:cxn>
                  <a:cxn ang="0">
                    <a:pos x="837" y="21"/>
                  </a:cxn>
                  <a:cxn ang="0">
                    <a:pos x="837" y="500"/>
                  </a:cxn>
                  <a:cxn ang="0">
                    <a:pos x="810" y="500"/>
                  </a:cxn>
                  <a:cxn ang="0">
                    <a:pos x="810" y="21"/>
                  </a:cxn>
                  <a:cxn ang="0">
                    <a:pos x="823" y="0"/>
                  </a:cxn>
                  <a:cxn ang="0">
                    <a:pos x="823" y="0"/>
                  </a:cxn>
                  <a:cxn ang="0">
                    <a:pos x="837" y="0"/>
                  </a:cxn>
                  <a:cxn ang="0">
                    <a:pos x="837" y="21"/>
                  </a:cxn>
                  <a:cxn ang="0">
                    <a:pos x="823" y="0"/>
                  </a:cxn>
                  <a:cxn ang="0">
                    <a:pos x="0" y="21"/>
                  </a:cxn>
                  <a:cxn ang="0">
                    <a:pos x="14" y="0"/>
                  </a:cxn>
                  <a:cxn ang="0">
                    <a:pos x="823" y="0"/>
                  </a:cxn>
                  <a:cxn ang="0">
                    <a:pos x="823" y="35"/>
                  </a:cxn>
                  <a:cxn ang="0">
                    <a:pos x="14" y="35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0" y="21"/>
                  </a:cxn>
                  <a:cxn ang="0">
                    <a:pos x="14" y="521"/>
                  </a:cxn>
                  <a:cxn ang="0">
                    <a:pos x="0" y="500"/>
                  </a:cxn>
                  <a:cxn ang="0">
                    <a:pos x="0" y="21"/>
                  </a:cxn>
                  <a:cxn ang="0">
                    <a:pos x="27" y="21"/>
                  </a:cxn>
                  <a:cxn ang="0">
                    <a:pos x="27" y="500"/>
                  </a:cxn>
                  <a:cxn ang="0">
                    <a:pos x="14" y="521"/>
                  </a:cxn>
                  <a:cxn ang="0">
                    <a:pos x="14" y="521"/>
                  </a:cxn>
                  <a:cxn ang="0">
                    <a:pos x="0" y="521"/>
                  </a:cxn>
                  <a:cxn ang="0">
                    <a:pos x="0" y="500"/>
                  </a:cxn>
                  <a:cxn ang="0">
                    <a:pos x="14" y="521"/>
                  </a:cxn>
                </a:cxnLst>
                <a:rect l="0" t="0" r="r" b="b"/>
                <a:pathLst>
                  <a:path w="837" h="521">
                    <a:moveTo>
                      <a:pt x="837" y="500"/>
                    </a:moveTo>
                    <a:lnTo>
                      <a:pt x="823" y="521"/>
                    </a:lnTo>
                    <a:lnTo>
                      <a:pt x="14" y="521"/>
                    </a:lnTo>
                    <a:lnTo>
                      <a:pt x="14" y="486"/>
                    </a:lnTo>
                    <a:lnTo>
                      <a:pt x="823" y="486"/>
                    </a:lnTo>
                    <a:lnTo>
                      <a:pt x="837" y="500"/>
                    </a:lnTo>
                    <a:close/>
                    <a:moveTo>
                      <a:pt x="837" y="500"/>
                    </a:moveTo>
                    <a:lnTo>
                      <a:pt x="837" y="521"/>
                    </a:lnTo>
                    <a:lnTo>
                      <a:pt x="823" y="521"/>
                    </a:lnTo>
                    <a:lnTo>
                      <a:pt x="837" y="500"/>
                    </a:lnTo>
                    <a:close/>
                    <a:moveTo>
                      <a:pt x="823" y="0"/>
                    </a:moveTo>
                    <a:lnTo>
                      <a:pt x="837" y="21"/>
                    </a:lnTo>
                    <a:lnTo>
                      <a:pt x="837" y="500"/>
                    </a:lnTo>
                    <a:lnTo>
                      <a:pt x="810" y="500"/>
                    </a:lnTo>
                    <a:lnTo>
                      <a:pt x="810" y="21"/>
                    </a:lnTo>
                    <a:lnTo>
                      <a:pt x="823" y="0"/>
                    </a:lnTo>
                    <a:close/>
                    <a:moveTo>
                      <a:pt x="823" y="0"/>
                    </a:moveTo>
                    <a:lnTo>
                      <a:pt x="837" y="0"/>
                    </a:lnTo>
                    <a:lnTo>
                      <a:pt x="837" y="21"/>
                    </a:lnTo>
                    <a:lnTo>
                      <a:pt x="823" y="0"/>
                    </a:lnTo>
                    <a:close/>
                    <a:moveTo>
                      <a:pt x="0" y="21"/>
                    </a:moveTo>
                    <a:lnTo>
                      <a:pt x="14" y="0"/>
                    </a:lnTo>
                    <a:lnTo>
                      <a:pt x="823" y="0"/>
                    </a:lnTo>
                    <a:lnTo>
                      <a:pt x="823" y="35"/>
                    </a:lnTo>
                    <a:lnTo>
                      <a:pt x="14" y="35"/>
                    </a:lnTo>
                    <a:lnTo>
                      <a:pt x="0" y="21"/>
                    </a:lnTo>
                    <a:close/>
                    <a:moveTo>
                      <a:pt x="0" y="21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0" y="21"/>
                    </a:lnTo>
                    <a:close/>
                    <a:moveTo>
                      <a:pt x="14" y="521"/>
                    </a:moveTo>
                    <a:lnTo>
                      <a:pt x="0" y="500"/>
                    </a:lnTo>
                    <a:lnTo>
                      <a:pt x="0" y="21"/>
                    </a:lnTo>
                    <a:lnTo>
                      <a:pt x="27" y="21"/>
                    </a:lnTo>
                    <a:lnTo>
                      <a:pt x="27" y="500"/>
                    </a:lnTo>
                    <a:lnTo>
                      <a:pt x="14" y="521"/>
                    </a:lnTo>
                    <a:close/>
                    <a:moveTo>
                      <a:pt x="14" y="521"/>
                    </a:moveTo>
                    <a:lnTo>
                      <a:pt x="0" y="521"/>
                    </a:lnTo>
                    <a:lnTo>
                      <a:pt x="0" y="500"/>
                    </a:lnTo>
                    <a:lnTo>
                      <a:pt x="14" y="5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127" name="Rectangle 31"/>
              <p:cNvSpPr>
                <a:spLocks noChangeArrowheads="1"/>
              </p:cNvSpPr>
              <p:nvPr userDrawn="1"/>
            </p:nvSpPr>
            <p:spPr bwMode="auto">
              <a:xfrm>
                <a:off x="4555" y="198"/>
                <a:ext cx="147" cy="81"/>
              </a:xfrm>
              <a:prstGeom prst="rect">
                <a:avLst/>
              </a:prstGeom>
              <a:solidFill>
                <a:srgbClr val="FFF5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128" name="Freeform 32"/>
              <p:cNvSpPr>
                <a:spLocks noEditPoints="1"/>
              </p:cNvSpPr>
              <p:nvPr userDrawn="1"/>
            </p:nvSpPr>
            <p:spPr bwMode="auto">
              <a:xfrm>
                <a:off x="4553" y="195"/>
                <a:ext cx="151" cy="87"/>
              </a:xfrm>
              <a:custGeom>
                <a:avLst/>
                <a:gdLst/>
                <a:ahLst/>
                <a:cxnLst>
                  <a:cxn ang="0">
                    <a:pos x="844" y="500"/>
                  </a:cxn>
                  <a:cxn ang="0">
                    <a:pos x="831" y="521"/>
                  </a:cxn>
                  <a:cxn ang="0">
                    <a:pos x="14" y="521"/>
                  </a:cxn>
                  <a:cxn ang="0">
                    <a:pos x="14" y="486"/>
                  </a:cxn>
                  <a:cxn ang="0">
                    <a:pos x="831" y="486"/>
                  </a:cxn>
                  <a:cxn ang="0">
                    <a:pos x="844" y="500"/>
                  </a:cxn>
                  <a:cxn ang="0">
                    <a:pos x="844" y="500"/>
                  </a:cxn>
                  <a:cxn ang="0">
                    <a:pos x="844" y="521"/>
                  </a:cxn>
                  <a:cxn ang="0">
                    <a:pos x="831" y="521"/>
                  </a:cxn>
                  <a:cxn ang="0">
                    <a:pos x="844" y="500"/>
                  </a:cxn>
                  <a:cxn ang="0">
                    <a:pos x="831" y="0"/>
                  </a:cxn>
                  <a:cxn ang="0">
                    <a:pos x="844" y="21"/>
                  </a:cxn>
                  <a:cxn ang="0">
                    <a:pos x="844" y="500"/>
                  </a:cxn>
                  <a:cxn ang="0">
                    <a:pos x="817" y="500"/>
                  </a:cxn>
                  <a:cxn ang="0">
                    <a:pos x="817" y="21"/>
                  </a:cxn>
                  <a:cxn ang="0">
                    <a:pos x="831" y="0"/>
                  </a:cxn>
                  <a:cxn ang="0">
                    <a:pos x="831" y="0"/>
                  </a:cxn>
                  <a:cxn ang="0">
                    <a:pos x="844" y="0"/>
                  </a:cxn>
                  <a:cxn ang="0">
                    <a:pos x="844" y="21"/>
                  </a:cxn>
                  <a:cxn ang="0">
                    <a:pos x="831" y="0"/>
                  </a:cxn>
                  <a:cxn ang="0">
                    <a:pos x="0" y="21"/>
                  </a:cxn>
                  <a:cxn ang="0">
                    <a:pos x="14" y="0"/>
                  </a:cxn>
                  <a:cxn ang="0">
                    <a:pos x="831" y="0"/>
                  </a:cxn>
                  <a:cxn ang="0">
                    <a:pos x="831" y="35"/>
                  </a:cxn>
                  <a:cxn ang="0">
                    <a:pos x="14" y="35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0" y="21"/>
                  </a:cxn>
                  <a:cxn ang="0">
                    <a:pos x="14" y="521"/>
                  </a:cxn>
                  <a:cxn ang="0">
                    <a:pos x="0" y="500"/>
                  </a:cxn>
                  <a:cxn ang="0">
                    <a:pos x="0" y="21"/>
                  </a:cxn>
                  <a:cxn ang="0">
                    <a:pos x="28" y="21"/>
                  </a:cxn>
                  <a:cxn ang="0">
                    <a:pos x="28" y="500"/>
                  </a:cxn>
                  <a:cxn ang="0">
                    <a:pos x="14" y="521"/>
                  </a:cxn>
                  <a:cxn ang="0">
                    <a:pos x="14" y="521"/>
                  </a:cxn>
                  <a:cxn ang="0">
                    <a:pos x="0" y="521"/>
                  </a:cxn>
                  <a:cxn ang="0">
                    <a:pos x="0" y="500"/>
                  </a:cxn>
                  <a:cxn ang="0">
                    <a:pos x="14" y="521"/>
                  </a:cxn>
                </a:cxnLst>
                <a:rect l="0" t="0" r="r" b="b"/>
                <a:pathLst>
                  <a:path w="844" h="521">
                    <a:moveTo>
                      <a:pt x="844" y="500"/>
                    </a:moveTo>
                    <a:lnTo>
                      <a:pt x="831" y="521"/>
                    </a:lnTo>
                    <a:lnTo>
                      <a:pt x="14" y="521"/>
                    </a:lnTo>
                    <a:lnTo>
                      <a:pt x="14" y="486"/>
                    </a:lnTo>
                    <a:lnTo>
                      <a:pt x="831" y="486"/>
                    </a:lnTo>
                    <a:lnTo>
                      <a:pt x="844" y="500"/>
                    </a:lnTo>
                    <a:close/>
                    <a:moveTo>
                      <a:pt x="844" y="500"/>
                    </a:moveTo>
                    <a:lnTo>
                      <a:pt x="844" y="521"/>
                    </a:lnTo>
                    <a:lnTo>
                      <a:pt x="831" y="521"/>
                    </a:lnTo>
                    <a:lnTo>
                      <a:pt x="844" y="500"/>
                    </a:lnTo>
                    <a:close/>
                    <a:moveTo>
                      <a:pt x="831" y="0"/>
                    </a:moveTo>
                    <a:lnTo>
                      <a:pt x="844" y="21"/>
                    </a:lnTo>
                    <a:lnTo>
                      <a:pt x="844" y="500"/>
                    </a:lnTo>
                    <a:lnTo>
                      <a:pt x="817" y="500"/>
                    </a:lnTo>
                    <a:lnTo>
                      <a:pt x="817" y="21"/>
                    </a:lnTo>
                    <a:lnTo>
                      <a:pt x="831" y="0"/>
                    </a:lnTo>
                    <a:close/>
                    <a:moveTo>
                      <a:pt x="831" y="0"/>
                    </a:moveTo>
                    <a:lnTo>
                      <a:pt x="844" y="0"/>
                    </a:lnTo>
                    <a:lnTo>
                      <a:pt x="844" y="21"/>
                    </a:lnTo>
                    <a:lnTo>
                      <a:pt x="831" y="0"/>
                    </a:lnTo>
                    <a:close/>
                    <a:moveTo>
                      <a:pt x="0" y="21"/>
                    </a:moveTo>
                    <a:lnTo>
                      <a:pt x="14" y="0"/>
                    </a:lnTo>
                    <a:lnTo>
                      <a:pt x="831" y="0"/>
                    </a:lnTo>
                    <a:lnTo>
                      <a:pt x="831" y="35"/>
                    </a:lnTo>
                    <a:lnTo>
                      <a:pt x="14" y="35"/>
                    </a:lnTo>
                    <a:lnTo>
                      <a:pt x="0" y="21"/>
                    </a:lnTo>
                    <a:close/>
                    <a:moveTo>
                      <a:pt x="0" y="21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0" y="21"/>
                    </a:lnTo>
                    <a:close/>
                    <a:moveTo>
                      <a:pt x="14" y="521"/>
                    </a:moveTo>
                    <a:lnTo>
                      <a:pt x="0" y="500"/>
                    </a:lnTo>
                    <a:lnTo>
                      <a:pt x="0" y="21"/>
                    </a:lnTo>
                    <a:lnTo>
                      <a:pt x="28" y="21"/>
                    </a:lnTo>
                    <a:lnTo>
                      <a:pt x="28" y="500"/>
                    </a:lnTo>
                    <a:lnTo>
                      <a:pt x="14" y="521"/>
                    </a:lnTo>
                    <a:close/>
                    <a:moveTo>
                      <a:pt x="14" y="521"/>
                    </a:moveTo>
                    <a:lnTo>
                      <a:pt x="0" y="521"/>
                    </a:lnTo>
                    <a:lnTo>
                      <a:pt x="0" y="500"/>
                    </a:lnTo>
                    <a:lnTo>
                      <a:pt x="14" y="5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129" name="Rectangle 33"/>
              <p:cNvSpPr>
                <a:spLocks noChangeArrowheads="1"/>
              </p:cNvSpPr>
              <p:nvPr userDrawn="1"/>
            </p:nvSpPr>
            <p:spPr bwMode="auto">
              <a:xfrm>
                <a:off x="4715" y="198"/>
                <a:ext cx="145" cy="81"/>
              </a:xfrm>
              <a:prstGeom prst="rect">
                <a:avLst/>
              </a:prstGeom>
              <a:solidFill>
                <a:srgbClr val="54B63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130" name="Freeform 34"/>
              <p:cNvSpPr>
                <a:spLocks noEditPoints="1"/>
              </p:cNvSpPr>
              <p:nvPr userDrawn="1"/>
            </p:nvSpPr>
            <p:spPr bwMode="auto">
              <a:xfrm>
                <a:off x="4713" y="195"/>
                <a:ext cx="150" cy="87"/>
              </a:xfrm>
              <a:custGeom>
                <a:avLst/>
                <a:gdLst/>
                <a:ahLst/>
                <a:cxnLst>
                  <a:cxn ang="0">
                    <a:pos x="838" y="500"/>
                  </a:cxn>
                  <a:cxn ang="0">
                    <a:pos x="824" y="521"/>
                  </a:cxn>
                  <a:cxn ang="0">
                    <a:pos x="14" y="521"/>
                  </a:cxn>
                  <a:cxn ang="0">
                    <a:pos x="14" y="486"/>
                  </a:cxn>
                  <a:cxn ang="0">
                    <a:pos x="824" y="486"/>
                  </a:cxn>
                  <a:cxn ang="0">
                    <a:pos x="838" y="500"/>
                  </a:cxn>
                  <a:cxn ang="0">
                    <a:pos x="838" y="500"/>
                  </a:cxn>
                  <a:cxn ang="0">
                    <a:pos x="838" y="521"/>
                  </a:cxn>
                  <a:cxn ang="0">
                    <a:pos x="824" y="521"/>
                  </a:cxn>
                  <a:cxn ang="0">
                    <a:pos x="838" y="500"/>
                  </a:cxn>
                  <a:cxn ang="0">
                    <a:pos x="824" y="0"/>
                  </a:cxn>
                  <a:cxn ang="0">
                    <a:pos x="838" y="21"/>
                  </a:cxn>
                  <a:cxn ang="0">
                    <a:pos x="838" y="500"/>
                  </a:cxn>
                  <a:cxn ang="0">
                    <a:pos x="810" y="500"/>
                  </a:cxn>
                  <a:cxn ang="0">
                    <a:pos x="810" y="21"/>
                  </a:cxn>
                  <a:cxn ang="0">
                    <a:pos x="824" y="0"/>
                  </a:cxn>
                  <a:cxn ang="0">
                    <a:pos x="824" y="0"/>
                  </a:cxn>
                  <a:cxn ang="0">
                    <a:pos x="838" y="0"/>
                  </a:cxn>
                  <a:cxn ang="0">
                    <a:pos x="838" y="21"/>
                  </a:cxn>
                  <a:cxn ang="0">
                    <a:pos x="824" y="0"/>
                  </a:cxn>
                  <a:cxn ang="0">
                    <a:pos x="0" y="21"/>
                  </a:cxn>
                  <a:cxn ang="0">
                    <a:pos x="14" y="0"/>
                  </a:cxn>
                  <a:cxn ang="0">
                    <a:pos x="824" y="0"/>
                  </a:cxn>
                  <a:cxn ang="0">
                    <a:pos x="824" y="35"/>
                  </a:cxn>
                  <a:cxn ang="0">
                    <a:pos x="14" y="35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0" y="21"/>
                  </a:cxn>
                  <a:cxn ang="0">
                    <a:pos x="14" y="521"/>
                  </a:cxn>
                  <a:cxn ang="0">
                    <a:pos x="0" y="500"/>
                  </a:cxn>
                  <a:cxn ang="0">
                    <a:pos x="0" y="21"/>
                  </a:cxn>
                  <a:cxn ang="0">
                    <a:pos x="28" y="21"/>
                  </a:cxn>
                  <a:cxn ang="0">
                    <a:pos x="28" y="500"/>
                  </a:cxn>
                  <a:cxn ang="0">
                    <a:pos x="14" y="521"/>
                  </a:cxn>
                  <a:cxn ang="0">
                    <a:pos x="14" y="521"/>
                  </a:cxn>
                  <a:cxn ang="0">
                    <a:pos x="0" y="521"/>
                  </a:cxn>
                  <a:cxn ang="0">
                    <a:pos x="0" y="500"/>
                  </a:cxn>
                  <a:cxn ang="0">
                    <a:pos x="14" y="521"/>
                  </a:cxn>
                </a:cxnLst>
                <a:rect l="0" t="0" r="r" b="b"/>
                <a:pathLst>
                  <a:path w="838" h="521">
                    <a:moveTo>
                      <a:pt x="838" y="500"/>
                    </a:moveTo>
                    <a:lnTo>
                      <a:pt x="824" y="521"/>
                    </a:lnTo>
                    <a:lnTo>
                      <a:pt x="14" y="521"/>
                    </a:lnTo>
                    <a:lnTo>
                      <a:pt x="14" y="486"/>
                    </a:lnTo>
                    <a:lnTo>
                      <a:pt x="824" y="486"/>
                    </a:lnTo>
                    <a:lnTo>
                      <a:pt x="838" y="500"/>
                    </a:lnTo>
                    <a:close/>
                    <a:moveTo>
                      <a:pt x="838" y="500"/>
                    </a:moveTo>
                    <a:lnTo>
                      <a:pt x="838" y="521"/>
                    </a:lnTo>
                    <a:lnTo>
                      <a:pt x="824" y="521"/>
                    </a:lnTo>
                    <a:lnTo>
                      <a:pt x="838" y="500"/>
                    </a:lnTo>
                    <a:close/>
                    <a:moveTo>
                      <a:pt x="824" y="0"/>
                    </a:moveTo>
                    <a:lnTo>
                      <a:pt x="838" y="21"/>
                    </a:lnTo>
                    <a:lnTo>
                      <a:pt x="838" y="500"/>
                    </a:lnTo>
                    <a:lnTo>
                      <a:pt x="810" y="500"/>
                    </a:lnTo>
                    <a:lnTo>
                      <a:pt x="810" y="21"/>
                    </a:lnTo>
                    <a:lnTo>
                      <a:pt x="824" y="0"/>
                    </a:lnTo>
                    <a:close/>
                    <a:moveTo>
                      <a:pt x="824" y="0"/>
                    </a:moveTo>
                    <a:lnTo>
                      <a:pt x="838" y="0"/>
                    </a:lnTo>
                    <a:lnTo>
                      <a:pt x="838" y="21"/>
                    </a:lnTo>
                    <a:lnTo>
                      <a:pt x="824" y="0"/>
                    </a:lnTo>
                    <a:close/>
                    <a:moveTo>
                      <a:pt x="0" y="21"/>
                    </a:moveTo>
                    <a:lnTo>
                      <a:pt x="14" y="0"/>
                    </a:lnTo>
                    <a:lnTo>
                      <a:pt x="824" y="0"/>
                    </a:lnTo>
                    <a:lnTo>
                      <a:pt x="824" y="35"/>
                    </a:lnTo>
                    <a:lnTo>
                      <a:pt x="14" y="35"/>
                    </a:lnTo>
                    <a:lnTo>
                      <a:pt x="0" y="21"/>
                    </a:lnTo>
                    <a:close/>
                    <a:moveTo>
                      <a:pt x="0" y="21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0" y="21"/>
                    </a:lnTo>
                    <a:close/>
                    <a:moveTo>
                      <a:pt x="14" y="521"/>
                    </a:moveTo>
                    <a:lnTo>
                      <a:pt x="0" y="500"/>
                    </a:lnTo>
                    <a:lnTo>
                      <a:pt x="0" y="21"/>
                    </a:lnTo>
                    <a:lnTo>
                      <a:pt x="28" y="21"/>
                    </a:lnTo>
                    <a:lnTo>
                      <a:pt x="28" y="500"/>
                    </a:lnTo>
                    <a:lnTo>
                      <a:pt x="14" y="521"/>
                    </a:lnTo>
                    <a:close/>
                    <a:moveTo>
                      <a:pt x="14" y="521"/>
                    </a:moveTo>
                    <a:lnTo>
                      <a:pt x="0" y="521"/>
                    </a:lnTo>
                    <a:lnTo>
                      <a:pt x="0" y="500"/>
                    </a:lnTo>
                    <a:lnTo>
                      <a:pt x="14" y="5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Datum/Jahr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Max Mustermann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Slide </a:t>
            </a:r>
            <a:fld id="{D61CACD2-7003-4651-B4EA-A5BBA10D51E9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4975" y="630238"/>
            <a:ext cx="2108200" cy="564356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630238"/>
            <a:ext cx="6175375" cy="564356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Datum/Jahr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Max Mustermann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Slide </a:t>
            </a:r>
            <a:fld id="{2773FC2C-AC73-402A-87EB-BDD112C676DB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Datum/Jahr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Max Mustermann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Slide </a:t>
            </a:r>
            <a:fld id="{51BB7F0D-506C-4BD9-B9D3-C05B69C61F73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Datum/Jahr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Max Mustermann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Slide </a:t>
            </a:r>
            <a:fld id="{EA8A4E1E-351B-427C-A129-FB90BE93A1FC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854200"/>
            <a:ext cx="4141788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1388" y="1854200"/>
            <a:ext cx="4141787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Datum/Jahr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Max Mustermann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Slide </a:t>
            </a:r>
            <a:fld id="{BE0E84B6-0DA8-4B23-91C5-21D245A05C2F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Datum/Jahr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Max Mustermann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Slide </a:t>
            </a:r>
            <a:fld id="{DBCA5700-BD09-411E-90D1-0FCD6E74A459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Datum/Jahr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Max Mustermann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Slide </a:t>
            </a:r>
            <a:fld id="{8FF16C5F-3BD7-4841-8878-F720F9614F2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Datum/Jahr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Max Mustermann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Slide </a:t>
            </a:r>
            <a:fld id="{47AE1419-08F8-406A-B316-E62261AC4812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Datum/Jahr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Max Mustermann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Slide </a:t>
            </a:r>
            <a:fld id="{A4751D0C-1744-4F6E-9C61-E3D18FDF0718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Datum/Jahr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Max Mustermann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Slide </a:t>
            </a:r>
            <a:fld id="{A64C350F-0558-4CEE-8C6F-AD9280084A6B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0238"/>
            <a:ext cx="84359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54200"/>
            <a:ext cx="84359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35375" y="6408738"/>
            <a:ext cx="18462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de-DE" dirty="0"/>
              <a:t>Datum/Jahr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40873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r>
              <a:rPr lang="de-DE" dirty="0"/>
              <a:t>Max Mustermann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de-DE" dirty="0" smtClean="0"/>
              <a:t>Slide </a:t>
            </a:r>
            <a:fld id="{A711C4FE-D5FC-446C-BDCF-C946AFE5B5FB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1079" name="Group 55"/>
          <p:cNvGrpSpPr>
            <a:grpSpLocks/>
          </p:cNvGrpSpPr>
          <p:nvPr/>
        </p:nvGrpSpPr>
        <p:grpSpPr bwMode="auto">
          <a:xfrm>
            <a:off x="0" y="71438"/>
            <a:ext cx="9144000" cy="6334125"/>
            <a:chOff x="0" y="45"/>
            <a:chExt cx="5760" cy="3990"/>
          </a:xfrm>
        </p:grpSpPr>
        <p:sp>
          <p:nvSpPr>
            <p:cNvPr id="1032" name="Line 8"/>
            <p:cNvSpPr>
              <a:spLocks noChangeShapeType="1"/>
            </p:cNvSpPr>
            <p:nvPr userDrawn="1"/>
          </p:nvSpPr>
          <p:spPr bwMode="auto">
            <a:xfrm>
              <a:off x="0" y="340"/>
              <a:ext cx="57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033" name="Line 9"/>
            <p:cNvSpPr>
              <a:spLocks noChangeShapeType="1"/>
            </p:cNvSpPr>
            <p:nvPr userDrawn="1"/>
          </p:nvSpPr>
          <p:spPr bwMode="auto">
            <a:xfrm>
              <a:off x="0" y="4035"/>
              <a:ext cx="57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pic>
          <p:nvPicPr>
            <p:cNvPr id="1034" name="Picture 10" descr="Logo-grün-peter"/>
            <p:cNvPicPr>
              <a:picLocks noChangeAspect="1" noChangeArrowheads="1"/>
            </p:cNvPicPr>
            <p:nvPr userDrawn="1"/>
          </p:nvPicPr>
          <p:blipFill>
            <a:blip r:embed="rId1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39" y="45"/>
              <a:ext cx="528" cy="240"/>
            </a:xfrm>
            <a:prstGeom prst="rect">
              <a:avLst/>
            </a:prstGeom>
            <a:noFill/>
          </p:spPr>
        </p:pic>
        <p:grpSp>
          <p:nvGrpSpPr>
            <p:cNvPr id="1065" name="Group 41"/>
            <p:cNvGrpSpPr>
              <a:grpSpLocks/>
            </p:cNvGrpSpPr>
            <p:nvPr userDrawn="1"/>
          </p:nvGrpSpPr>
          <p:grpSpPr bwMode="auto">
            <a:xfrm>
              <a:off x="3910" y="190"/>
              <a:ext cx="959" cy="97"/>
              <a:chOff x="3910" y="190"/>
              <a:chExt cx="959" cy="97"/>
            </a:xfrm>
          </p:grpSpPr>
          <p:sp>
            <p:nvSpPr>
              <p:cNvPr id="1066" name="AutoShape 42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3910" y="190"/>
                <a:ext cx="959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 userDrawn="1"/>
            </p:nvSpPr>
            <p:spPr bwMode="auto">
              <a:xfrm>
                <a:off x="3919" y="198"/>
                <a:ext cx="145" cy="81"/>
              </a:xfrm>
              <a:prstGeom prst="rect">
                <a:avLst/>
              </a:prstGeom>
              <a:solidFill>
                <a:srgbClr val="E779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068" name="Freeform 44"/>
              <p:cNvSpPr>
                <a:spLocks noEditPoints="1"/>
              </p:cNvSpPr>
              <p:nvPr userDrawn="1"/>
            </p:nvSpPr>
            <p:spPr bwMode="auto">
              <a:xfrm>
                <a:off x="3916" y="195"/>
                <a:ext cx="150" cy="87"/>
              </a:xfrm>
              <a:custGeom>
                <a:avLst/>
                <a:gdLst/>
                <a:ahLst/>
                <a:cxnLst>
                  <a:cxn ang="0">
                    <a:pos x="838" y="500"/>
                  </a:cxn>
                  <a:cxn ang="0">
                    <a:pos x="824" y="521"/>
                  </a:cxn>
                  <a:cxn ang="0">
                    <a:pos x="14" y="521"/>
                  </a:cxn>
                  <a:cxn ang="0">
                    <a:pos x="14" y="486"/>
                  </a:cxn>
                  <a:cxn ang="0">
                    <a:pos x="824" y="486"/>
                  </a:cxn>
                  <a:cxn ang="0">
                    <a:pos x="838" y="500"/>
                  </a:cxn>
                  <a:cxn ang="0">
                    <a:pos x="838" y="500"/>
                  </a:cxn>
                  <a:cxn ang="0">
                    <a:pos x="838" y="521"/>
                  </a:cxn>
                  <a:cxn ang="0">
                    <a:pos x="824" y="521"/>
                  </a:cxn>
                  <a:cxn ang="0">
                    <a:pos x="838" y="500"/>
                  </a:cxn>
                  <a:cxn ang="0">
                    <a:pos x="824" y="0"/>
                  </a:cxn>
                  <a:cxn ang="0">
                    <a:pos x="838" y="21"/>
                  </a:cxn>
                  <a:cxn ang="0">
                    <a:pos x="838" y="500"/>
                  </a:cxn>
                  <a:cxn ang="0">
                    <a:pos x="810" y="500"/>
                  </a:cxn>
                  <a:cxn ang="0">
                    <a:pos x="810" y="21"/>
                  </a:cxn>
                  <a:cxn ang="0">
                    <a:pos x="824" y="0"/>
                  </a:cxn>
                  <a:cxn ang="0">
                    <a:pos x="824" y="0"/>
                  </a:cxn>
                  <a:cxn ang="0">
                    <a:pos x="838" y="0"/>
                  </a:cxn>
                  <a:cxn ang="0">
                    <a:pos x="838" y="21"/>
                  </a:cxn>
                  <a:cxn ang="0">
                    <a:pos x="824" y="0"/>
                  </a:cxn>
                  <a:cxn ang="0">
                    <a:pos x="0" y="21"/>
                  </a:cxn>
                  <a:cxn ang="0">
                    <a:pos x="14" y="0"/>
                  </a:cxn>
                  <a:cxn ang="0">
                    <a:pos x="824" y="0"/>
                  </a:cxn>
                  <a:cxn ang="0">
                    <a:pos x="824" y="35"/>
                  </a:cxn>
                  <a:cxn ang="0">
                    <a:pos x="14" y="35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0" y="21"/>
                  </a:cxn>
                  <a:cxn ang="0">
                    <a:pos x="14" y="521"/>
                  </a:cxn>
                  <a:cxn ang="0">
                    <a:pos x="0" y="500"/>
                  </a:cxn>
                  <a:cxn ang="0">
                    <a:pos x="0" y="21"/>
                  </a:cxn>
                  <a:cxn ang="0">
                    <a:pos x="28" y="21"/>
                  </a:cxn>
                  <a:cxn ang="0">
                    <a:pos x="28" y="500"/>
                  </a:cxn>
                  <a:cxn ang="0">
                    <a:pos x="14" y="521"/>
                  </a:cxn>
                  <a:cxn ang="0">
                    <a:pos x="14" y="521"/>
                  </a:cxn>
                  <a:cxn ang="0">
                    <a:pos x="0" y="521"/>
                  </a:cxn>
                  <a:cxn ang="0">
                    <a:pos x="0" y="500"/>
                  </a:cxn>
                  <a:cxn ang="0">
                    <a:pos x="14" y="521"/>
                  </a:cxn>
                </a:cxnLst>
                <a:rect l="0" t="0" r="r" b="b"/>
                <a:pathLst>
                  <a:path w="838" h="521">
                    <a:moveTo>
                      <a:pt x="838" y="500"/>
                    </a:moveTo>
                    <a:lnTo>
                      <a:pt x="824" y="521"/>
                    </a:lnTo>
                    <a:lnTo>
                      <a:pt x="14" y="521"/>
                    </a:lnTo>
                    <a:lnTo>
                      <a:pt x="14" y="486"/>
                    </a:lnTo>
                    <a:lnTo>
                      <a:pt x="824" y="486"/>
                    </a:lnTo>
                    <a:lnTo>
                      <a:pt x="838" y="500"/>
                    </a:lnTo>
                    <a:close/>
                    <a:moveTo>
                      <a:pt x="838" y="500"/>
                    </a:moveTo>
                    <a:lnTo>
                      <a:pt x="838" y="521"/>
                    </a:lnTo>
                    <a:lnTo>
                      <a:pt x="824" y="521"/>
                    </a:lnTo>
                    <a:lnTo>
                      <a:pt x="838" y="500"/>
                    </a:lnTo>
                    <a:close/>
                    <a:moveTo>
                      <a:pt x="824" y="0"/>
                    </a:moveTo>
                    <a:lnTo>
                      <a:pt x="838" y="21"/>
                    </a:lnTo>
                    <a:lnTo>
                      <a:pt x="838" y="500"/>
                    </a:lnTo>
                    <a:lnTo>
                      <a:pt x="810" y="500"/>
                    </a:lnTo>
                    <a:lnTo>
                      <a:pt x="810" y="21"/>
                    </a:lnTo>
                    <a:lnTo>
                      <a:pt x="824" y="0"/>
                    </a:lnTo>
                    <a:close/>
                    <a:moveTo>
                      <a:pt x="824" y="0"/>
                    </a:moveTo>
                    <a:lnTo>
                      <a:pt x="838" y="0"/>
                    </a:lnTo>
                    <a:lnTo>
                      <a:pt x="838" y="21"/>
                    </a:lnTo>
                    <a:lnTo>
                      <a:pt x="824" y="0"/>
                    </a:lnTo>
                    <a:close/>
                    <a:moveTo>
                      <a:pt x="0" y="21"/>
                    </a:moveTo>
                    <a:lnTo>
                      <a:pt x="14" y="0"/>
                    </a:lnTo>
                    <a:lnTo>
                      <a:pt x="824" y="0"/>
                    </a:lnTo>
                    <a:lnTo>
                      <a:pt x="824" y="35"/>
                    </a:lnTo>
                    <a:lnTo>
                      <a:pt x="14" y="35"/>
                    </a:lnTo>
                    <a:lnTo>
                      <a:pt x="0" y="21"/>
                    </a:lnTo>
                    <a:close/>
                    <a:moveTo>
                      <a:pt x="0" y="21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0" y="21"/>
                    </a:lnTo>
                    <a:close/>
                    <a:moveTo>
                      <a:pt x="14" y="521"/>
                    </a:moveTo>
                    <a:lnTo>
                      <a:pt x="0" y="500"/>
                    </a:lnTo>
                    <a:lnTo>
                      <a:pt x="0" y="21"/>
                    </a:lnTo>
                    <a:lnTo>
                      <a:pt x="28" y="21"/>
                    </a:lnTo>
                    <a:lnTo>
                      <a:pt x="28" y="500"/>
                    </a:lnTo>
                    <a:lnTo>
                      <a:pt x="14" y="521"/>
                    </a:lnTo>
                    <a:close/>
                    <a:moveTo>
                      <a:pt x="14" y="521"/>
                    </a:moveTo>
                    <a:lnTo>
                      <a:pt x="0" y="521"/>
                    </a:lnTo>
                    <a:lnTo>
                      <a:pt x="0" y="500"/>
                    </a:lnTo>
                    <a:lnTo>
                      <a:pt x="14" y="5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069" name="Rectangle 45"/>
              <p:cNvSpPr>
                <a:spLocks noChangeArrowheads="1"/>
              </p:cNvSpPr>
              <p:nvPr userDrawn="1"/>
            </p:nvSpPr>
            <p:spPr bwMode="auto">
              <a:xfrm>
                <a:off x="4078" y="198"/>
                <a:ext cx="146" cy="81"/>
              </a:xfrm>
              <a:prstGeom prst="rect">
                <a:avLst/>
              </a:prstGeom>
              <a:solidFill>
                <a:srgbClr val="CC864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070" name="Freeform 46"/>
              <p:cNvSpPr>
                <a:spLocks noEditPoints="1"/>
              </p:cNvSpPr>
              <p:nvPr userDrawn="1"/>
            </p:nvSpPr>
            <p:spPr bwMode="auto">
              <a:xfrm>
                <a:off x="4076" y="195"/>
                <a:ext cx="150" cy="87"/>
              </a:xfrm>
              <a:custGeom>
                <a:avLst/>
                <a:gdLst/>
                <a:ahLst/>
                <a:cxnLst>
                  <a:cxn ang="0">
                    <a:pos x="838" y="500"/>
                  </a:cxn>
                  <a:cxn ang="0">
                    <a:pos x="824" y="521"/>
                  </a:cxn>
                  <a:cxn ang="0">
                    <a:pos x="14" y="521"/>
                  </a:cxn>
                  <a:cxn ang="0">
                    <a:pos x="14" y="486"/>
                  </a:cxn>
                  <a:cxn ang="0">
                    <a:pos x="824" y="486"/>
                  </a:cxn>
                  <a:cxn ang="0">
                    <a:pos x="838" y="500"/>
                  </a:cxn>
                  <a:cxn ang="0">
                    <a:pos x="838" y="500"/>
                  </a:cxn>
                  <a:cxn ang="0">
                    <a:pos x="838" y="521"/>
                  </a:cxn>
                  <a:cxn ang="0">
                    <a:pos x="824" y="521"/>
                  </a:cxn>
                  <a:cxn ang="0">
                    <a:pos x="838" y="500"/>
                  </a:cxn>
                  <a:cxn ang="0">
                    <a:pos x="824" y="0"/>
                  </a:cxn>
                  <a:cxn ang="0">
                    <a:pos x="838" y="21"/>
                  </a:cxn>
                  <a:cxn ang="0">
                    <a:pos x="838" y="500"/>
                  </a:cxn>
                  <a:cxn ang="0">
                    <a:pos x="810" y="500"/>
                  </a:cxn>
                  <a:cxn ang="0">
                    <a:pos x="810" y="21"/>
                  </a:cxn>
                  <a:cxn ang="0">
                    <a:pos x="824" y="0"/>
                  </a:cxn>
                  <a:cxn ang="0">
                    <a:pos x="824" y="0"/>
                  </a:cxn>
                  <a:cxn ang="0">
                    <a:pos x="838" y="0"/>
                  </a:cxn>
                  <a:cxn ang="0">
                    <a:pos x="838" y="21"/>
                  </a:cxn>
                  <a:cxn ang="0">
                    <a:pos x="824" y="0"/>
                  </a:cxn>
                  <a:cxn ang="0">
                    <a:pos x="0" y="21"/>
                  </a:cxn>
                  <a:cxn ang="0">
                    <a:pos x="14" y="0"/>
                  </a:cxn>
                  <a:cxn ang="0">
                    <a:pos x="824" y="0"/>
                  </a:cxn>
                  <a:cxn ang="0">
                    <a:pos x="824" y="35"/>
                  </a:cxn>
                  <a:cxn ang="0">
                    <a:pos x="14" y="35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0" y="21"/>
                  </a:cxn>
                  <a:cxn ang="0">
                    <a:pos x="14" y="521"/>
                  </a:cxn>
                  <a:cxn ang="0">
                    <a:pos x="0" y="500"/>
                  </a:cxn>
                  <a:cxn ang="0">
                    <a:pos x="0" y="21"/>
                  </a:cxn>
                  <a:cxn ang="0">
                    <a:pos x="28" y="21"/>
                  </a:cxn>
                  <a:cxn ang="0">
                    <a:pos x="28" y="500"/>
                  </a:cxn>
                  <a:cxn ang="0">
                    <a:pos x="14" y="521"/>
                  </a:cxn>
                  <a:cxn ang="0">
                    <a:pos x="14" y="521"/>
                  </a:cxn>
                  <a:cxn ang="0">
                    <a:pos x="0" y="521"/>
                  </a:cxn>
                  <a:cxn ang="0">
                    <a:pos x="0" y="500"/>
                  </a:cxn>
                  <a:cxn ang="0">
                    <a:pos x="14" y="521"/>
                  </a:cxn>
                </a:cxnLst>
                <a:rect l="0" t="0" r="r" b="b"/>
                <a:pathLst>
                  <a:path w="838" h="521">
                    <a:moveTo>
                      <a:pt x="838" y="500"/>
                    </a:moveTo>
                    <a:lnTo>
                      <a:pt x="824" y="521"/>
                    </a:lnTo>
                    <a:lnTo>
                      <a:pt x="14" y="521"/>
                    </a:lnTo>
                    <a:lnTo>
                      <a:pt x="14" y="486"/>
                    </a:lnTo>
                    <a:lnTo>
                      <a:pt x="824" y="486"/>
                    </a:lnTo>
                    <a:lnTo>
                      <a:pt x="838" y="500"/>
                    </a:lnTo>
                    <a:close/>
                    <a:moveTo>
                      <a:pt x="838" y="500"/>
                    </a:moveTo>
                    <a:lnTo>
                      <a:pt x="838" y="521"/>
                    </a:lnTo>
                    <a:lnTo>
                      <a:pt x="824" y="521"/>
                    </a:lnTo>
                    <a:lnTo>
                      <a:pt x="838" y="500"/>
                    </a:lnTo>
                    <a:close/>
                    <a:moveTo>
                      <a:pt x="824" y="0"/>
                    </a:moveTo>
                    <a:lnTo>
                      <a:pt x="838" y="21"/>
                    </a:lnTo>
                    <a:lnTo>
                      <a:pt x="838" y="500"/>
                    </a:lnTo>
                    <a:lnTo>
                      <a:pt x="810" y="500"/>
                    </a:lnTo>
                    <a:lnTo>
                      <a:pt x="810" y="21"/>
                    </a:lnTo>
                    <a:lnTo>
                      <a:pt x="824" y="0"/>
                    </a:lnTo>
                    <a:close/>
                    <a:moveTo>
                      <a:pt x="824" y="0"/>
                    </a:moveTo>
                    <a:lnTo>
                      <a:pt x="838" y="0"/>
                    </a:lnTo>
                    <a:lnTo>
                      <a:pt x="838" y="21"/>
                    </a:lnTo>
                    <a:lnTo>
                      <a:pt x="824" y="0"/>
                    </a:lnTo>
                    <a:close/>
                    <a:moveTo>
                      <a:pt x="0" y="21"/>
                    </a:moveTo>
                    <a:lnTo>
                      <a:pt x="14" y="0"/>
                    </a:lnTo>
                    <a:lnTo>
                      <a:pt x="824" y="0"/>
                    </a:lnTo>
                    <a:lnTo>
                      <a:pt x="824" y="35"/>
                    </a:lnTo>
                    <a:lnTo>
                      <a:pt x="14" y="35"/>
                    </a:lnTo>
                    <a:lnTo>
                      <a:pt x="0" y="21"/>
                    </a:lnTo>
                    <a:close/>
                    <a:moveTo>
                      <a:pt x="0" y="21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0" y="21"/>
                    </a:lnTo>
                    <a:close/>
                    <a:moveTo>
                      <a:pt x="14" y="521"/>
                    </a:moveTo>
                    <a:lnTo>
                      <a:pt x="0" y="500"/>
                    </a:lnTo>
                    <a:lnTo>
                      <a:pt x="0" y="21"/>
                    </a:lnTo>
                    <a:lnTo>
                      <a:pt x="28" y="21"/>
                    </a:lnTo>
                    <a:lnTo>
                      <a:pt x="28" y="500"/>
                    </a:lnTo>
                    <a:lnTo>
                      <a:pt x="14" y="521"/>
                    </a:lnTo>
                    <a:close/>
                    <a:moveTo>
                      <a:pt x="14" y="521"/>
                    </a:moveTo>
                    <a:lnTo>
                      <a:pt x="0" y="521"/>
                    </a:lnTo>
                    <a:lnTo>
                      <a:pt x="0" y="500"/>
                    </a:lnTo>
                    <a:lnTo>
                      <a:pt x="14" y="5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071" name="Rectangle 47"/>
              <p:cNvSpPr>
                <a:spLocks noChangeArrowheads="1"/>
              </p:cNvSpPr>
              <p:nvPr userDrawn="1"/>
            </p:nvSpPr>
            <p:spPr bwMode="auto">
              <a:xfrm>
                <a:off x="4237" y="198"/>
                <a:ext cx="145" cy="81"/>
              </a:xfrm>
              <a:prstGeom prst="rect">
                <a:avLst/>
              </a:prstGeom>
              <a:solidFill>
                <a:srgbClr val="EE251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072" name="Freeform 48"/>
              <p:cNvSpPr>
                <a:spLocks noEditPoints="1"/>
              </p:cNvSpPr>
              <p:nvPr userDrawn="1"/>
            </p:nvSpPr>
            <p:spPr bwMode="auto">
              <a:xfrm>
                <a:off x="4235" y="195"/>
                <a:ext cx="150" cy="87"/>
              </a:xfrm>
              <a:custGeom>
                <a:avLst/>
                <a:gdLst/>
                <a:ahLst/>
                <a:cxnLst>
                  <a:cxn ang="0">
                    <a:pos x="837" y="500"/>
                  </a:cxn>
                  <a:cxn ang="0">
                    <a:pos x="823" y="521"/>
                  </a:cxn>
                  <a:cxn ang="0">
                    <a:pos x="14" y="521"/>
                  </a:cxn>
                  <a:cxn ang="0">
                    <a:pos x="14" y="486"/>
                  </a:cxn>
                  <a:cxn ang="0">
                    <a:pos x="823" y="486"/>
                  </a:cxn>
                  <a:cxn ang="0">
                    <a:pos x="837" y="500"/>
                  </a:cxn>
                  <a:cxn ang="0">
                    <a:pos x="837" y="500"/>
                  </a:cxn>
                  <a:cxn ang="0">
                    <a:pos x="837" y="521"/>
                  </a:cxn>
                  <a:cxn ang="0">
                    <a:pos x="823" y="521"/>
                  </a:cxn>
                  <a:cxn ang="0">
                    <a:pos x="837" y="500"/>
                  </a:cxn>
                  <a:cxn ang="0">
                    <a:pos x="823" y="0"/>
                  </a:cxn>
                  <a:cxn ang="0">
                    <a:pos x="837" y="21"/>
                  </a:cxn>
                  <a:cxn ang="0">
                    <a:pos x="837" y="500"/>
                  </a:cxn>
                  <a:cxn ang="0">
                    <a:pos x="810" y="500"/>
                  </a:cxn>
                  <a:cxn ang="0">
                    <a:pos x="810" y="21"/>
                  </a:cxn>
                  <a:cxn ang="0">
                    <a:pos x="823" y="0"/>
                  </a:cxn>
                  <a:cxn ang="0">
                    <a:pos x="823" y="0"/>
                  </a:cxn>
                  <a:cxn ang="0">
                    <a:pos x="837" y="0"/>
                  </a:cxn>
                  <a:cxn ang="0">
                    <a:pos x="837" y="21"/>
                  </a:cxn>
                  <a:cxn ang="0">
                    <a:pos x="823" y="0"/>
                  </a:cxn>
                  <a:cxn ang="0">
                    <a:pos x="0" y="21"/>
                  </a:cxn>
                  <a:cxn ang="0">
                    <a:pos x="14" y="0"/>
                  </a:cxn>
                  <a:cxn ang="0">
                    <a:pos x="823" y="0"/>
                  </a:cxn>
                  <a:cxn ang="0">
                    <a:pos x="823" y="35"/>
                  </a:cxn>
                  <a:cxn ang="0">
                    <a:pos x="14" y="35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0" y="21"/>
                  </a:cxn>
                  <a:cxn ang="0">
                    <a:pos x="14" y="521"/>
                  </a:cxn>
                  <a:cxn ang="0">
                    <a:pos x="0" y="500"/>
                  </a:cxn>
                  <a:cxn ang="0">
                    <a:pos x="0" y="21"/>
                  </a:cxn>
                  <a:cxn ang="0">
                    <a:pos x="27" y="21"/>
                  </a:cxn>
                  <a:cxn ang="0">
                    <a:pos x="27" y="500"/>
                  </a:cxn>
                  <a:cxn ang="0">
                    <a:pos x="14" y="521"/>
                  </a:cxn>
                  <a:cxn ang="0">
                    <a:pos x="14" y="521"/>
                  </a:cxn>
                  <a:cxn ang="0">
                    <a:pos x="0" y="521"/>
                  </a:cxn>
                  <a:cxn ang="0">
                    <a:pos x="0" y="500"/>
                  </a:cxn>
                  <a:cxn ang="0">
                    <a:pos x="14" y="521"/>
                  </a:cxn>
                </a:cxnLst>
                <a:rect l="0" t="0" r="r" b="b"/>
                <a:pathLst>
                  <a:path w="837" h="521">
                    <a:moveTo>
                      <a:pt x="837" y="500"/>
                    </a:moveTo>
                    <a:lnTo>
                      <a:pt x="823" y="521"/>
                    </a:lnTo>
                    <a:lnTo>
                      <a:pt x="14" y="521"/>
                    </a:lnTo>
                    <a:lnTo>
                      <a:pt x="14" y="486"/>
                    </a:lnTo>
                    <a:lnTo>
                      <a:pt x="823" y="486"/>
                    </a:lnTo>
                    <a:lnTo>
                      <a:pt x="837" y="500"/>
                    </a:lnTo>
                    <a:close/>
                    <a:moveTo>
                      <a:pt x="837" y="500"/>
                    </a:moveTo>
                    <a:lnTo>
                      <a:pt x="837" y="521"/>
                    </a:lnTo>
                    <a:lnTo>
                      <a:pt x="823" y="521"/>
                    </a:lnTo>
                    <a:lnTo>
                      <a:pt x="837" y="500"/>
                    </a:lnTo>
                    <a:close/>
                    <a:moveTo>
                      <a:pt x="823" y="0"/>
                    </a:moveTo>
                    <a:lnTo>
                      <a:pt x="837" y="21"/>
                    </a:lnTo>
                    <a:lnTo>
                      <a:pt x="837" y="500"/>
                    </a:lnTo>
                    <a:lnTo>
                      <a:pt x="810" y="500"/>
                    </a:lnTo>
                    <a:lnTo>
                      <a:pt x="810" y="21"/>
                    </a:lnTo>
                    <a:lnTo>
                      <a:pt x="823" y="0"/>
                    </a:lnTo>
                    <a:close/>
                    <a:moveTo>
                      <a:pt x="823" y="0"/>
                    </a:moveTo>
                    <a:lnTo>
                      <a:pt x="837" y="0"/>
                    </a:lnTo>
                    <a:lnTo>
                      <a:pt x="837" y="21"/>
                    </a:lnTo>
                    <a:lnTo>
                      <a:pt x="823" y="0"/>
                    </a:lnTo>
                    <a:close/>
                    <a:moveTo>
                      <a:pt x="0" y="21"/>
                    </a:moveTo>
                    <a:lnTo>
                      <a:pt x="14" y="0"/>
                    </a:lnTo>
                    <a:lnTo>
                      <a:pt x="823" y="0"/>
                    </a:lnTo>
                    <a:lnTo>
                      <a:pt x="823" y="35"/>
                    </a:lnTo>
                    <a:lnTo>
                      <a:pt x="14" y="35"/>
                    </a:lnTo>
                    <a:lnTo>
                      <a:pt x="0" y="21"/>
                    </a:lnTo>
                    <a:close/>
                    <a:moveTo>
                      <a:pt x="0" y="21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0" y="21"/>
                    </a:lnTo>
                    <a:close/>
                    <a:moveTo>
                      <a:pt x="14" y="521"/>
                    </a:moveTo>
                    <a:lnTo>
                      <a:pt x="0" y="500"/>
                    </a:lnTo>
                    <a:lnTo>
                      <a:pt x="0" y="21"/>
                    </a:lnTo>
                    <a:lnTo>
                      <a:pt x="27" y="21"/>
                    </a:lnTo>
                    <a:lnTo>
                      <a:pt x="27" y="500"/>
                    </a:lnTo>
                    <a:lnTo>
                      <a:pt x="14" y="521"/>
                    </a:lnTo>
                    <a:close/>
                    <a:moveTo>
                      <a:pt x="14" y="521"/>
                    </a:moveTo>
                    <a:lnTo>
                      <a:pt x="0" y="521"/>
                    </a:lnTo>
                    <a:lnTo>
                      <a:pt x="0" y="500"/>
                    </a:lnTo>
                    <a:lnTo>
                      <a:pt x="14" y="5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073" name="Rectangle 49"/>
              <p:cNvSpPr>
                <a:spLocks noChangeArrowheads="1"/>
              </p:cNvSpPr>
              <p:nvPr userDrawn="1"/>
            </p:nvSpPr>
            <p:spPr bwMode="auto">
              <a:xfrm>
                <a:off x="4397" y="198"/>
                <a:ext cx="145" cy="81"/>
              </a:xfrm>
              <a:prstGeom prst="rect">
                <a:avLst/>
              </a:prstGeom>
              <a:solidFill>
                <a:srgbClr val="667AB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074" name="Freeform 50"/>
              <p:cNvSpPr>
                <a:spLocks noEditPoints="1"/>
              </p:cNvSpPr>
              <p:nvPr userDrawn="1"/>
            </p:nvSpPr>
            <p:spPr bwMode="auto">
              <a:xfrm>
                <a:off x="4394" y="195"/>
                <a:ext cx="150" cy="87"/>
              </a:xfrm>
              <a:custGeom>
                <a:avLst/>
                <a:gdLst/>
                <a:ahLst/>
                <a:cxnLst>
                  <a:cxn ang="0">
                    <a:pos x="837" y="500"/>
                  </a:cxn>
                  <a:cxn ang="0">
                    <a:pos x="823" y="521"/>
                  </a:cxn>
                  <a:cxn ang="0">
                    <a:pos x="14" y="521"/>
                  </a:cxn>
                  <a:cxn ang="0">
                    <a:pos x="14" y="486"/>
                  </a:cxn>
                  <a:cxn ang="0">
                    <a:pos x="823" y="486"/>
                  </a:cxn>
                  <a:cxn ang="0">
                    <a:pos x="837" y="500"/>
                  </a:cxn>
                  <a:cxn ang="0">
                    <a:pos x="837" y="500"/>
                  </a:cxn>
                  <a:cxn ang="0">
                    <a:pos x="837" y="521"/>
                  </a:cxn>
                  <a:cxn ang="0">
                    <a:pos x="823" y="521"/>
                  </a:cxn>
                  <a:cxn ang="0">
                    <a:pos x="837" y="500"/>
                  </a:cxn>
                  <a:cxn ang="0">
                    <a:pos x="823" y="0"/>
                  </a:cxn>
                  <a:cxn ang="0">
                    <a:pos x="837" y="21"/>
                  </a:cxn>
                  <a:cxn ang="0">
                    <a:pos x="837" y="500"/>
                  </a:cxn>
                  <a:cxn ang="0">
                    <a:pos x="810" y="500"/>
                  </a:cxn>
                  <a:cxn ang="0">
                    <a:pos x="810" y="21"/>
                  </a:cxn>
                  <a:cxn ang="0">
                    <a:pos x="823" y="0"/>
                  </a:cxn>
                  <a:cxn ang="0">
                    <a:pos x="823" y="0"/>
                  </a:cxn>
                  <a:cxn ang="0">
                    <a:pos x="837" y="0"/>
                  </a:cxn>
                  <a:cxn ang="0">
                    <a:pos x="837" y="21"/>
                  </a:cxn>
                  <a:cxn ang="0">
                    <a:pos x="823" y="0"/>
                  </a:cxn>
                  <a:cxn ang="0">
                    <a:pos x="0" y="21"/>
                  </a:cxn>
                  <a:cxn ang="0">
                    <a:pos x="14" y="0"/>
                  </a:cxn>
                  <a:cxn ang="0">
                    <a:pos x="823" y="0"/>
                  </a:cxn>
                  <a:cxn ang="0">
                    <a:pos x="823" y="35"/>
                  </a:cxn>
                  <a:cxn ang="0">
                    <a:pos x="14" y="35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0" y="21"/>
                  </a:cxn>
                  <a:cxn ang="0">
                    <a:pos x="14" y="521"/>
                  </a:cxn>
                  <a:cxn ang="0">
                    <a:pos x="0" y="500"/>
                  </a:cxn>
                  <a:cxn ang="0">
                    <a:pos x="0" y="21"/>
                  </a:cxn>
                  <a:cxn ang="0">
                    <a:pos x="27" y="21"/>
                  </a:cxn>
                  <a:cxn ang="0">
                    <a:pos x="27" y="500"/>
                  </a:cxn>
                  <a:cxn ang="0">
                    <a:pos x="14" y="521"/>
                  </a:cxn>
                  <a:cxn ang="0">
                    <a:pos x="14" y="521"/>
                  </a:cxn>
                  <a:cxn ang="0">
                    <a:pos x="0" y="521"/>
                  </a:cxn>
                  <a:cxn ang="0">
                    <a:pos x="0" y="500"/>
                  </a:cxn>
                  <a:cxn ang="0">
                    <a:pos x="14" y="521"/>
                  </a:cxn>
                </a:cxnLst>
                <a:rect l="0" t="0" r="r" b="b"/>
                <a:pathLst>
                  <a:path w="837" h="521">
                    <a:moveTo>
                      <a:pt x="837" y="500"/>
                    </a:moveTo>
                    <a:lnTo>
                      <a:pt x="823" y="521"/>
                    </a:lnTo>
                    <a:lnTo>
                      <a:pt x="14" y="521"/>
                    </a:lnTo>
                    <a:lnTo>
                      <a:pt x="14" y="486"/>
                    </a:lnTo>
                    <a:lnTo>
                      <a:pt x="823" y="486"/>
                    </a:lnTo>
                    <a:lnTo>
                      <a:pt x="837" y="500"/>
                    </a:lnTo>
                    <a:close/>
                    <a:moveTo>
                      <a:pt x="837" y="500"/>
                    </a:moveTo>
                    <a:lnTo>
                      <a:pt x="837" y="521"/>
                    </a:lnTo>
                    <a:lnTo>
                      <a:pt x="823" y="521"/>
                    </a:lnTo>
                    <a:lnTo>
                      <a:pt x="837" y="500"/>
                    </a:lnTo>
                    <a:close/>
                    <a:moveTo>
                      <a:pt x="823" y="0"/>
                    </a:moveTo>
                    <a:lnTo>
                      <a:pt x="837" y="21"/>
                    </a:lnTo>
                    <a:lnTo>
                      <a:pt x="837" y="500"/>
                    </a:lnTo>
                    <a:lnTo>
                      <a:pt x="810" y="500"/>
                    </a:lnTo>
                    <a:lnTo>
                      <a:pt x="810" y="21"/>
                    </a:lnTo>
                    <a:lnTo>
                      <a:pt x="823" y="0"/>
                    </a:lnTo>
                    <a:close/>
                    <a:moveTo>
                      <a:pt x="823" y="0"/>
                    </a:moveTo>
                    <a:lnTo>
                      <a:pt x="837" y="0"/>
                    </a:lnTo>
                    <a:lnTo>
                      <a:pt x="837" y="21"/>
                    </a:lnTo>
                    <a:lnTo>
                      <a:pt x="823" y="0"/>
                    </a:lnTo>
                    <a:close/>
                    <a:moveTo>
                      <a:pt x="0" y="21"/>
                    </a:moveTo>
                    <a:lnTo>
                      <a:pt x="14" y="0"/>
                    </a:lnTo>
                    <a:lnTo>
                      <a:pt x="823" y="0"/>
                    </a:lnTo>
                    <a:lnTo>
                      <a:pt x="823" y="35"/>
                    </a:lnTo>
                    <a:lnTo>
                      <a:pt x="14" y="35"/>
                    </a:lnTo>
                    <a:lnTo>
                      <a:pt x="0" y="21"/>
                    </a:lnTo>
                    <a:close/>
                    <a:moveTo>
                      <a:pt x="0" y="21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0" y="21"/>
                    </a:lnTo>
                    <a:close/>
                    <a:moveTo>
                      <a:pt x="14" y="521"/>
                    </a:moveTo>
                    <a:lnTo>
                      <a:pt x="0" y="500"/>
                    </a:lnTo>
                    <a:lnTo>
                      <a:pt x="0" y="21"/>
                    </a:lnTo>
                    <a:lnTo>
                      <a:pt x="27" y="21"/>
                    </a:lnTo>
                    <a:lnTo>
                      <a:pt x="27" y="500"/>
                    </a:lnTo>
                    <a:lnTo>
                      <a:pt x="14" y="521"/>
                    </a:lnTo>
                    <a:close/>
                    <a:moveTo>
                      <a:pt x="14" y="521"/>
                    </a:moveTo>
                    <a:lnTo>
                      <a:pt x="0" y="521"/>
                    </a:lnTo>
                    <a:lnTo>
                      <a:pt x="0" y="500"/>
                    </a:lnTo>
                    <a:lnTo>
                      <a:pt x="14" y="5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075" name="Rectangle 51"/>
              <p:cNvSpPr>
                <a:spLocks noChangeArrowheads="1"/>
              </p:cNvSpPr>
              <p:nvPr userDrawn="1"/>
            </p:nvSpPr>
            <p:spPr bwMode="auto">
              <a:xfrm>
                <a:off x="4555" y="198"/>
                <a:ext cx="147" cy="81"/>
              </a:xfrm>
              <a:prstGeom prst="rect">
                <a:avLst/>
              </a:prstGeom>
              <a:solidFill>
                <a:srgbClr val="FFF5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076" name="Freeform 52"/>
              <p:cNvSpPr>
                <a:spLocks noEditPoints="1"/>
              </p:cNvSpPr>
              <p:nvPr userDrawn="1"/>
            </p:nvSpPr>
            <p:spPr bwMode="auto">
              <a:xfrm>
                <a:off x="4553" y="195"/>
                <a:ext cx="151" cy="87"/>
              </a:xfrm>
              <a:custGeom>
                <a:avLst/>
                <a:gdLst/>
                <a:ahLst/>
                <a:cxnLst>
                  <a:cxn ang="0">
                    <a:pos x="844" y="500"/>
                  </a:cxn>
                  <a:cxn ang="0">
                    <a:pos x="831" y="521"/>
                  </a:cxn>
                  <a:cxn ang="0">
                    <a:pos x="14" y="521"/>
                  </a:cxn>
                  <a:cxn ang="0">
                    <a:pos x="14" y="486"/>
                  </a:cxn>
                  <a:cxn ang="0">
                    <a:pos x="831" y="486"/>
                  </a:cxn>
                  <a:cxn ang="0">
                    <a:pos x="844" y="500"/>
                  </a:cxn>
                  <a:cxn ang="0">
                    <a:pos x="844" y="500"/>
                  </a:cxn>
                  <a:cxn ang="0">
                    <a:pos x="844" y="521"/>
                  </a:cxn>
                  <a:cxn ang="0">
                    <a:pos x="831" y="521"/>
                  </a:cxn>
                  <a:cxn ang="0">
                    <a:pos x="844" y="500"/>
                  </a:cxn>
                  <a:cxn ang="0">
                    <a:pos x="831" y="0"/>
                  </a:cxn>
                  <a:cxn ang="0">
                    <a:pos x="844" y="21"/>
                  </a:cxn>
                  <a:cxn ang="0">
                    <a:pos x="844" y="500"/>
                  </a:cxn>
                  <a:cxn ang="0">
                    <a:pos x="817" y="500"/>
                  </a:cxn>
                  <a:cxn ang="0">
                    <a:pos x="817" y="21"/>
                  </a:cxn>
                  <a:cxn ang="0">
                    <a:pos x="831" y="0"/>
                  </a:cxn>
                  <a:cxn ang="0">
                    <a:pos x="831" y="0"/>
                  </a:cxn>
                  <a:cxn ang="0">
                    <a:pos x="844" y="0"/>
                  </a:cxn>
                  <a:cxn ang="0">
                    <a:pos x="844" y="21"/>
                  </a:cxn>
                  <a:cxn ang="0">
                    <a:pos x="831" y="0"/>
                  </a:cxn>
                  <a:cxn ang="0">
                    <a:pos x="0" y="21"/>
                  </a:cxn>
                  <a:cxn ang="0">
                    <a:pos x="14" y="0"/>
                  </a:cxn>
                  <a:cxn ang="0">
                    <a:pos x="831" y="0"/>
                  </a:cxn>
                  <a:cxn ang="0">
                    <a:pos x="831" y="35"/>
                  </a:cxn>
                  <a:cxn ang="0">
                    <a:pos x="14" y="35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0" y="21"/>
                  </a:cxn>
                  <a:cxn ang="0">
                    <a:pos x="14" y="521"/>
                  </a:cxn>
                  <a:cxn ang="0">
                    <a:pos x="0" y="500"/>
                  </a:cxn>
                  <a:cxn ang="0">
                    <a:pos x="0" y="21"/>
                  </a:cxn>
                  <a:cxn ang="0">
                    <a:pos x="28" y="21"/>
                  </a:cxn>
                  <a:cxn ang="0">
                    <a:pos x="28" y="500"/>
                  </a:cxn>
                  <a:cxn ang="0">
                    <a:pos x="14" y="521"/>
                  </a:cxn>
                  <a:cxn ang="0">
                    <a:pos x="14" y="521"/>
                  </a:cxn>
                  <a:cxn ang="0">
                    <a:pos x="0" y="521"/>
                  </a:cxn>
                  <a:cxn ang="0">
                    <a:pos x="0" y="500"/>
                  </a:cxn>
                  <a:cxn ang="0">
                    <a:pos x="14" y="521"/>
                  </a:cxn>
                </a:cxnLst>
                <a:rect l="0" t="0" r="r" b="b"/>
                <a:pathLst>
                  <a:path w="844" h="521">
                    <a:moveTo>
                      <a:pt x="844" y="500"/>
                    </a:moveTo>
                    <a:lnTo>
                      <a:pt x="831" y="521"/>
                    </a:lnTo>
                    <a:lnTo>
                      <a:pt x="14" y="521"/>
                    </a:lnTo>
                    <a:lnTo>
                      <a:pt x="14" y="486"/>
                    </a:lnTo>
                    <a:lnTo>
                      <a:pt x="831" y="486"/>
                    </a:lnTo>
                    <a:lnTo>
                      <a:pt x="844" y="500"/>
                    </a:lnTo>
                    <a:close/>
                    <a:moveTo>
                      <a:pt x="844" y="500"/>
                    </a:moveTo>
                    <a:lnTo>
                      <a:pt x="844" y="521"/>
                    </a:lnTo>
                    <a:lnTo>
                      <a:pt x="831" y="521"/>
                    </a:lnTo>
                    <a:lnTo>
                      <a:pt x="844" y="500"/>
                    </a:lnTo>
                    <a:close/>
                    <a:moveTo>
                      <a:pt x="831" y="0"/>
                    </a:moveTo>
                    <a:lnTo>
                      <a:pt x="844" y="21"/>
                    </a:lnTo>
                    <a:lnTo>
                      <a:pt x="844" y="500"/>
                    </a:lnTo>
                    <a:lnTo>
                      <a:pt x="817" y="500"/>
                    </a:lnTo>
                    <a:lnTo>
                      <a:pt x="817" y="21"/>
                    </a:lnTo>
                    <a:lnTo>
                      <a:pt x="831" y="0"/>
                    </a:lnTo>
                    <a:close/>
                    <a:moveTo>
                      <a:pt x="831" y="0"/>
                    </a:moveTo>
                    <a:lnTo>
                      <a:pt x="844" y="0"/>
                    </a:lnTo>
                    <a:lnTo>
                      <a:pt x="844" y="21"/>
                    </a:lnTo>
                    <a:lnTo>
                      <a:pt x="831" y="0"/>
                    </a:lnTo>
                    <a:close/>
                    <a:moveTo>
                      <a:pt x="0" y="21"/>
                    </a:moveTo>
                    <a:lnTo>
                      <a:pt x="14" y="0"/>
                    </a:lnTo>
                    <a:lnTo>
                      <a:pt x="831" y="0"/>
                    </a:lnTo>
                    <a:lnTo>
                      <a:pt x="831" y="35"/>
                    </a:lnTo>
                    <a:lnTo>
                      <a:pt x="14" y="35"/>
                    </a:lnTo>
                    <a:lnTo>
                      <a:pt x="0" y="21"/>
                    </a:lnTo>
                    <a:close/>
                    <a:moveTo>
                      <a:pt x="0" y="21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0" y="21"/>
                    </a:lnTo>
                    <a:close/>
                    <a:moveTo>
                      <a:pt x="14" y="521"/>
                    </a:moveTo>
                    <a:lnTo>
                      <a:pt x="0" y="500"/>
                    </a:lnTo>
                    <a:lnTo>
                      <a:pt x="0" y="21"/>
                    </a:lnTo>
                    <a:lnTo>
                      <a:pt x="28" y="21"/>
                    </a:lnTo>
                    <a:lnTo>
                      <a:pt x="28" y="500"/>
                    </a:lnTo>
                    <a:lnTo>
                      <a:pt x="14" y="521"/>
                    </a:lnTo>
                    <a:close/>
                    <a:moveTo>
                      <a:pt x="14" y="521"/>
                    </a:moveTo>
                    <a:lnTo>
                      <a:pt x="0" y="521"/>
                    </a:lnTo>
                    <a:lnTo>
                      <a:pt x="0" y="500"/>
                    </a:lnTo>
                    <a:lnTo>
                      <a:pt x="14" y="5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077" name="Rectangle 53"/>
              <p:cNvSpPr>
                <a:spLocks noChangeArrowheads="1"/>
              </p:cNvSpPr>
              <p:nvPr userDrawn="1"/>
            </p:nvSpPr>
            <p:spPr bwMode="auto">
              <a:xfrm>
                <a:off x="4715" y="198"/>
                <a:ext cx="145" cy="81"/>
              </a:xfrm>
              <a:prstGeom prst="rect">
                <a:avLst/>
              </a:prstGeom>
              <a:solidFill>
                <a:srgbClr val="54B63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078" name="Freeform 54"/>
              <p:cNvSpPr>
                <a:spLocks noEditPoints="1"/>
              </p:cNvSpPr>
              <p:nvPr userDrawn="1"/>
            </p:nvSpPr>
            <p:spPr bwMode="auto">
              <a:xfrm>
                <a:off x="4713" y="195"/>
                <a:ext cx="150" cy="87"/>
              </a:xfrm>
              <a:custGeom>
                <a:avLst/>
                <a:gdLst/>
                <a:ahLst/>
                <a:cxnLst>
                  <a:cxn ang="0">
                    <a:pos x="838" y="500"/>
                  </a:cxn>
                  <a:cxn ang="0">
                    <a:pos x="824" y="521"/>
                  </a:cxn>
                  <a:cxn ang="0">
                    <a:pos x="14" y="521"/>
                  </a:cxn>
                  <a:cxn ang="0">
                    <a:pos x="14" y="486"/>
                  </a:cxn>
                  <a:cxn ang="0">
                    <a:pos x="824" y="486"/>
                  </a:cxn>
                  <a:cxn ang="0">
                    <a:pos x="838" y="500"/>
                  </a:cxn>
                  <a:cxn ang="0">
                    <a:pos x="838" y="500"/>
                  </a:cxn>
                  <a:cxn ang="0">
                    <a:pos x="838" y="521"/>
                  </a:cxn>
                  <a:cxn ang="0">
                    <a:pos x="824" y="521"/>
                  </a:cxn>
                  <a:cxn ang="0">
                    <a:pos x="838" y="500"/>
                  </a:cxn>
                  <a:cxn ang="0">
                    <a:pos x="824" y="0"/>
                  </a:cxn>
                  <a:cxn ang="0">
                    <a:pos x="838" y="21"/>
                  </a:cxn>
                  <a:cxn ang="0">
                    <a:pos x="838" y="500"/>
                  </a:cxn>
                  <a:cxn ang="0">
                    <a:pos x="810" y="500"/>
                  </a:cxn>
                  <a:cxn ang="0">
                    <a:pos x="810" y="21"/>
                  </a:cxn>
                  <a:cxn ang="0">
                    <a:pos x="824" y="0"/>
                  </a:cxn>
                  <a:cxn ang="0">
                    <a:pos x="824" y="0"/>
                  </a:cxn>
                  <a:cxn ang="0">
                    <a:pos x="838" y="0"/>
                  </a:cxn>
                  <a:cxn ang="0">
                    <a:pos x="838" y="21"/>
                  </a:cxn>
                  <a:cxn ang="0">
                    <a:pos x="824" y="0"/>
                  </a:cxn>
                  <a:cxn ang="0">
                    <a:pos x="0" y="21"/>
                  </a:cxn>
                  <a:cxn ang="0">
                    <a:pos x="14" y="0"/>
                  </a:cxn>
                  <a:cxn ang="0">
                    <a:pos x="824" y="0"/>
                  </a:cxn>
                  <a:cxn ang="0">
                    <a:pos x="824" y="35"/>
                  </a:cxn>
                  <a:cxn ang="0">
                    <a:pos x="14" y="35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0" y="21"/>
                  </a:cxn>
                  <a:cxn ang="0">
                    <a:pos x="14" y="521"/>
                  </a:cxn>
                  <a:cxn ang="0">
                    <a:pos x="0" y="500"/>
                  </a:cxn>
                  <a:cxn ang="0">
                    <a:pos x="0" y="21"/>
                  </a:cxn>
                  <a:cxn ang="0">
                    <a:pos x="28" y="21"/>
                  </a:cxn>
                  <a:cxn ang="0">
                    <a:pos x="28" y="500"/>
                  </a:cxn>
                  <a:cxn ang="0">
                    <a:pos x="14" y="521"/>
                  </a:cxn>
                  <a:cxn ang="0">
                    <a:pos x="14" y="521"/>
                  </a:cxn>
                  <a:cxn ang="0">
                    <a:pos x="0" y="521"/>
                  </a:cxn>
                  <a:cxn ang="0">
                    <a:pos x="0" y="500"/>
                  </a:cxn>
                  <a:cxn ang="0">
                    <a:pos x="14" y="521"/>
                  </a:cxn>
                </a:cxnLst>
                <a:rect l="0" t="0" r="r" b="b"/>
                <a:pathLst>
                  <a:path w="838" h="521">
                    <a:moveTo>
                      <a:pt x="838" y="500"/>
                    </a:moveTo>
                    <a:lnTo>
                      <a:pt x="824" y="521"/>
                    </a:lnTo>
                    <a:lnTo>
                      <a:pt x="14" y="521"/>
                    </a:lnTo>
                    <a:lnTo>
                      <a:pt x="14" y="486"/>
                    </a:lnTo>
                    <a:lnTo>
                      <a:pt x="824" y="486"/>
                    </a:lnTo>
                    <a:lnTo>
                      <a:pt x="838" y="500"/>
                    </a:lnTo>
                    <a:close/>
                    <a:moveTo>
                      <a:pt x="838" y="500"/>
                    </a:moveTo>
                    <a:lnTo>
                      <a:pt x="838" y="521"/>
                    </a:lnTo>
                    <a:lnTo>
                      <a:pt x="824" y="521"/>
                    </a:lnTo>
                    <a:lnTo>
                      <a:pt x="838" y="500"/>
                    </a:lnTo>
                    <a:close/>
                    <a:moveTo>
                      <a:pt x="824" y="0"/>
                    </a:moveTo>
                    <a:lnTo>
                      <a:pt x="838" y="21"/>
                    </a:lnTo>
                    <a:lnTo>
                      <a:pt x="838" y="500"/>
                    </a:lnTo>
                    <a:lnTo>
                      <a:pt x="810" y="500"/>
                    </a:lnTo>
                    <a:lnTo>
                      <a:pt x="810" y="21"/>
                    </a:lnTo>
                    <a:lnTo>
                      <a:pt x="824" y="0"/>
                    </a:lnTo>
                    <a:close/>
                    <a:moveTo>
                      <a:pt x="824" y="0"/>
                    </a:moveTo>
                    <a:lnTo>
                      <a:pt x="838" y="0"/>
                    </a:lnTo>
                    <a:lnTo>
                      <a:pt x="838" y="21"/>
                    </a:lnTo>
                    <a:lnTo>
                      <a:pt x="824" y="0"/>
                    </a:lnTo>
                    <a:close/>
                    <a:moveTo>
                      <a:pt x="0" y="21"/>
                    </a:moveTo>
                    <a:lnTo>
                      <a:pt x="14" y="0"/>
                    </a:lnTo>
                    <a:lnTo>
                      <a:pt x="824" y="0"/>
                    </a:lnTo>
                    <a:lnTo>
                      <a:pt x="824" y="35"/>
                    </a:lnTo>
                    <a:lnTo>
                      <a:pt x="14" y="35"/>
                    </a:lnTo>
                    <a:lnTo>
                      <a:pt x="0" y="21"/>
                    </a:lnTo>
                    <a:close/>
                    <a:moveTo>
                      <a:pt x="0" y="21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0" y="21"/>
                    </a:lnTo>
                    <a:close/>
                    <a:moveTo>
                      <a:pt x="14" y="521"/>
                    </a:moveTo>
                    <a:lnTo>
                      <a:pt x="0" y="500"/>
                    </a:lnTo>
                    <a:lnTo>
                      <a:pt x="0" y="21"/>
                    </a:lnTo>
                    <a:lnTo>
                      <a:pt x="28" y="21"/>
                    </a:lnTo>
                    <a:lnTo>
                      <a:pt x="28" y="500"/>
                    </a:lnTo>
                    <a:lnTo>
                      <a:pt x="14" y="521"/>
                    </a:lnTo>
                    <a:close/>
                    <a:moveTo>
                      <a:pt x="14" y="521"/>
                    </a:moveTo>
                    <a:lnTo>
                      <a:pt x="0" y="521"/>
                    </a:lnTo>
                    <a:lnTo>
                      <a:pt x="0" y="500"/>
                    </a:lnTo>
                    <a:lnTo>
                      <a:pt x="14" y="5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61950" indent="-36195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95350" indent="-354013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435100" indent="-36036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974850" indent="-360363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»"/>
        <a:defRPr sz="1600">
          <a:solidFill>
            <a:schemeClr val="tx1"/>
          </a:solidFill>
          <a:latin typeface="+mn-lt"/>
        </a:defRPr>
      </a:lvl4pPr>
      <a:lvl5pPr marL="2514600" indent="-360363" algn="l" rtl="0" eaLnBrk="1" fontAlgn="base" hangingPunct="1">
        <a:spcBef>
          <a:spcPct val="20000"/>
        </a:spcBef>
        <a:spcAft>
          <a:spcPct val="0"/>
        </a:spcAft>
        <a:buChar char="o"/>
        <a:defRPr sz="1600">
          <a:solidFill>
            <a:schemeClr val="tx1"/>
          </a:solidFill>
          <a:latin typeface="+mn-lt"/>
        </a:defRPr>
      </a:lvl5pPr>
      <a:lvl6pPr marL="2971800" indent="-360363" algn="l" rtl="0" eaLnBrk="1" fontAlgn="base" hangingPunct="1">
        <a:spcBef>
          <a:spcPct val="20000"/>
        </a:spcBef>
        <a:spcAft>
          <a:spcPct val="0"/>
        </a:spcAft>
        <a:buChar char="o"/>
        <a:defRPr sz="1600">
          <a:solidFill>
            <a:schemeClr val="tx1"/>
          </a:solidFill>
          <a:latin typeface="+mn-lt"/>
        </a:defRPr>
      </a:lvl6pPr>
      <a:lvl7pPr marL="3429000" indent="-360363" algn="l" rtl="0" eaLnBrk="1" fontAlgn="base" hangingPunct="1">
        <a:spcBef>
          <a:spcPct val="20000"/>
        </a:spcBef>
        <a:spcAft>
          <a:spcPct val="0"/>
        </a:spcAft>
        <a:buChar char="o"/>
        <a:defRPr sz="1600">
          <a:solidFill>
            <a:schemeClr val="tx1"/>
          </a:solidFill>
          <a:latin typeface="+mn-lt"/>
        </a:defRPr>
      </a:lvl7pPr>
      <a:lvl8pPr marL="3886200" indent="-360363" algn="l" rtl="0" eaLnBrk="1" fontAlgn="base" hangingPunct="1">
        <a:spcBef>
          <a:spcPct val="20000"/>
        </a:spcBef>
        <a:spcAft>
          <a:spcPct val="0"/>
        </a:spcAft>
        <a:buChar char="o"/>
        <a:defRPr sz="1600">
          <a:solidFill>
            <a:schemeClr val="tx1"/>
          </a:solidFill>
          <a:latin typeface="+mn-lt"/>
        </a:defRPr>
      </a:lvl8pPr>
      <a:lvl9pPr marL="4343400" indent="-360363" algn="l" rtl="0" eaLnBrk="1" fontAlgn="base" hangingPunct="1">
        <a:spcBef>
          <a:spcPct val="20000"/>
        </a:spcBef>
        <a:spcAft>
          <a:spcPct val="0"/>
        </a:spcAft>
        <a:buChar char="o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Video/179421190_V1_1.mov" TargetMode="External"/><Relationship Id="rId3" Type="http://schemas.openxmlformats.org/officeDocument/2006/relationships/hyperlink" Target="Video/R80-1-0-05-%20left.mp4" TargetMode="External"/><Relationship Id="rId7" Type="http://schemas.openxmlformats.org/officeDocument/2006/relationships/hyperlink" Target="Video/R80-1-1-04-left.m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Video/R80-1-1-03-left.mov" TargetMode="External"/><Relationship Id="rId5" Type="http://schemas.openxmlformats.org/officeDocument/2006/relationships/hyperlink" Target="Video/R80-1-2-02%20-left.mp4" TargetMode="External"/><Relationship Id="rId4" Type="http://schemas.openxmlformats.org/officeDocument/2006/relationships/hyperlink" Target="Video/R80-1-1-01-left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D:\F2\GRSP\5216003_F2_&#220;berarbeitung%20UN%20ECE%20R80\R80%2063%20GRSP\R80-1-2-02%20-left.mov" TargetMode="External"/><Relationship Id="rId1" Type="http://schemas.openxmlformats.org/officeDocument/2006/relationships/video" Target="file:///D:\F2\GRSP\5216003_F2_&#220;berarbeitung%20UN%20ECE%20R80\R80%2063%20GRSP\179421190_V1_1.mov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D:\F2\GRSP\5216003_F2_&#220;berarbeitung%20UN%20ECE%20R80\R80%2063%20GRSP\R-80-d-17_01__%20(3).avi" TargetMode="External"/><Relationship Id="rId1" Type="http://schemas.openxmlformats.org/officeDocument/2006/relationships/video" Target="file:///D:\F2\GRSP\5216003_F2_&#220;berarbeitung%20UN%20ECE%20R80\R80%2063%20GRSP\R80-1-2-02%20-left.mo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7544" y="2132856"/>
            <a:ext cx="7772400" cy="2592288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US" dirty="0" smtClean="0"/>
              <a:t>UN-Regulation No. 80</a:t>
            </a:r>
            <a:br>
              <a:rPr lang="en-US" dirty="0" smtClean="0"/>
            </a:br>
            <a:r>
              <a:rPr lang="en-US" sz="1600" dirty="0" smtClean="0"/>
              <a:t>Additional Information to GRSP-62-35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395536" y="558924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May 2018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50" y="28575"/>
            <a:ext cx="47096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eaLnBrk="1" hangingPunct="1"/>
            <a:r>
              <a:rPr lang="en-US" altLang="ko-KR" sz="1600" dirty="0">
                <a:cs typeface="Arial" charset="0"/>
              </a:rPr>
              <a:t>Submitted by the expert </a:t>
            </a:r>
            <a:r>
              <a:rPr lang="en-US" altLang="ko-KR" sz="1600" dirty="0" smtClean="0">
                <a:cs typeface="Arial" charset="0"/>
              </a:rPr>
              <a:t>from Germany</a:t>
            </a:r>
            <a:endParaRPr lang="ko-KR" altLang="ko-KR" sz="1600" dirty="0">
              <a:ea typeface="바탕" pitchFamily="18" charset="-127"/>
              <a:cs typeface="Arial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6012160" y="548680"/>
            <a:ext cx="3238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6200"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just" eaLnBrk="1" hangingPunct="1"/>
            <a:r>
              <a:rPr lang="en-US" altLang="ko-KR" sz="1600" u="sng" dirty="0">
                <a:cs typeface="Arial" charset="0"/>
              </a:rPr>
              <a:t>Informal document</a:t>
            </a:r>
            <a:r>
              <a:rPr lang="en-US" altLang="ko-KR" sz="1600" dirty="0">
                <a:cs typeface="Arial" charset="0"/>
              </a:rPr>
              <a:t> </a:t>
            </a:r>
            <a:r>
              <a:rPr lang="en-US" altLang="ko-KR" sz="1600" dirty="0" smtClean="0">
                <a:cs typeface="Arial" charset="0"/>
              </a:rPr>
              <a:t>GRSP-63-32</a:t>
            </a:r>
            <a:endParaRPr lang="ko-KR" altLang="ko-KR" sz="1600" dirty="0">
              <a:cs typeface="Arial" charset="0"/>
            </a:endParaRPr>
          </a:p>
          <a:p>
            <a:pPr algn="just" eaLnBrk="1" hangingPunct="1"/>
            <a:r>
              <a:rPr lang="en-US" altLang="ko-KR" sz="1600" dirty="0">
                <a:cs typeface="Arial" charset="0"/>
              </a:rPr>
              <a:t>(63rd GRSP, 14 - 18 May 2018,</a:t>
            </a:r>
            <a:endParaRPr lang="ko-KR" altLang="ko-KR" sz="1600" dirty="0">
              <a:cs typeface="Arial" charset="0"/>
            </a:endParaRPr>
          </a:p>
          <a:p>
            <a:pPr algn="just" eaLnBrk="1" hangingPunct="1"/>
            <a:r>
              <a:rPr lang="en-US" altLang="ko-KR" sz="1600" dirty="0">
                <a:cs typeface="Arial" charset="0"/>
              </a:rPr>
              <a:t> </a:t>
            </a:r>
            <a:r>
              <a:rPr lang="ko-KR" altLang="ko-KR" sz="1600" dirty="0">
                <a:cs typeface="Arial" charset="0"/>
              </a:rPr>
              <a:t>agenda item </a:t>
            </a:r>
            <a:r>
              <a:rPr lang="en-US" altLang="ko-KR" sz="1600" dirty="0" smtClean="0">
                <a:cs typeface="Arial" charset="0"/>
              </a:rPr>
              <a:t>14</a:t>
            </a:r>
            <a:r>
              <a:rPr lang="en-US" altLang="ko-KR" sz="1600" dirty="0" smtClean="0">
                <a:cs typeface="Arial" charset="0"/>
              </a:rPr>
              <a:t>)</a:t>
            </a:r>
            <a:endParaRPr lang="ko-KR" altLang="en-US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435975" cy="1000125"/>
          </a:xfrm>
        </p:spPr>
        <p:txBody>
          <a:bodyPr/>
          <a:lstStyle/>
          <a:p>
            <a:r>
              <a:rPr lang="en-GB" dirty="0" smtClean="0"/>
              <a:t>Results – Dynamic Test 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696"/>
            <a:ext cx="8435975" cy="5112568"/>
          </a:xfrm>
        </p:spPr>
        <p:txBody>
          <a:bodyPr>
            <a:normAutofit/>
          </a:bodyPr>
          <a:lstStyle/>
          <a:p>
            <a:pPr>
              <a:buNone/>
            </a:pPr>
            <a:endParaRPr lang="de-DE" sz="1800" dirty="0" smtClean="0"/>
          </a:p>
          <a:p>
            <a:pPr lvl="2">
              <a:buNone/>
            </a:pPr>
            <a:endParaRPr lang="de-DE" dirty="0" smtClean="0">
              <a:sym typeface="Wingdings" pitchFamily="2" charset="2"/>
            </a:endParaRPr>
          </a:p>
          <a:p>
            <a:pPr>
              <a:buNone/>
            </a:pPr>
            <a:endParaRPr lang="de-DE" sz="1800" dirty="0" smtClean="0">
              <a:sym typeface="Wingdings" pitchFamily="2" charset="2"/>
            </a:endParaRPr>
          </a:p>
          <a:p>
            <a:pPr>
              <a:buNone/>
            </a:pPr>
            <a:endParaRPr lang="de-DE" sz="1800" dirty="0" smtClean="0">
              <a:sym typeface="Wingdings" pitchFamily="2" charset="2"/>
            </a:endParaRPr>
          </a:p>
          <a:p>
            <a:pPr>
              <a:buNone/>
            </a:pPr>
            <a:endParaRPr lang="sv-SE" sz="1800" dirty="0" smtClean="0"/>
          </a:p>
          <a:p>
            <a:pPr>
              <a:buNone/>
            </a:pPr>
            <a:endParaRPr lang="sv-SE" sz="1800" dirty="0" smtClean="0"/>
          </a:p>
          <a:p>
            <a:pPr>
              <a:buNone/>
            </a:pP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Slide </a:t>
            </a:r>
            <a:fld id="{51BB7F0D-506C-4BD9-B9D3-C05B69C61F73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9" name="Picture 2" descr="P:\5216003_F2_Überarbeitung UN ECE R80\04_Tests\BASt\R80-1-1-01\pre\R80-1-1-01-pre 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4149080"/>
            <a:ext cx="2754306" cy="1944216"/>
          </a:xfrm>
          <a:prstGeom prst="rect">
            <a:avLst/>
          </a:prstGeom>
          <a:noFill/>
        </p:spPr>
      </p:pic>
      <p:pic>
        <p:nvPicPr>
          <p:cNvPr id="1028" name="Picture 4" descr="P:\5216003_F2_Überarbeitung UN ECE R80\04_Tests\BASt\R80-1-1-01\post\R80-1-1-01-post 01.JPG"/>
          <p:cNvPicPr>
            <a:picLocks noChangeAspect="1" noChangeArrowheads="1"/>
          </p:cNvPicPr>
          <p:nvPr/>
        </p:nvPicPr>
        <p:blipFill>
          <a:blip r:embed="rId3" cstate="screen">
            <a:lum bright="20000" contrast="20000"/>
          </a:blip>
          <a:srcRect/>
          <a:stretch>
            <a:fillRect/>
          </a:stretch>
        </p:blipFill>
        <p:spPr bwMode="auto">
          <a:xfrm>
            <a:off x="3257449" y="4149080"/>
            <a:ext cx="3330775" cy="1944216"/>
          </a:xfrm>
          <a:prstGeom prst="rect">
            <a:avLst/>
          </a:prstGeom>
          <a:noFill/>
        </p:spPr>
      </p:pic>
      <p:pic>
        <p:nvPicPr>
          <p:cNvPr id="1029" name="Picture 5" descr="P:\5216003_F2_Überarbeitung UN ECE R80\04_Tests\BASt\R80-1-1-01\post\R80-1-1-01-post 09.JPG"/>
          <p:cNvPicPr>
            <a:picLocks noChangeAspect="1" noChangeArrowheads="1"/>
          </p:cNvPicPr>
          <p:nvPr/>
        </p:nvPicPr>
        <p:blipFill>
          <a:blip r:embed="rId4" cstate="screen">
            <a:lum contrast="20000"/>
          </a:blip>
          <a:srcRect/>
          <a:stretch>
            <a:fillRect/>
          </a:stretch>
        </p:blipFill>
        <p:spPr bwMode="auto">
          <a:xfrm>
            <a:off x="6660232" y="4149080"/>
            <a:ext cx="2418616" cy="1944216"/>
          </a:xfrm>
          <a:prstGeom prst="rect">
            <a:avLst/>
          </a:prstGeom>
          <a:noFill/>
        </p:spPr>
      </p:pic>
      <p:sp>
        <p:nvSpPr>
          <p:cNvPr id="13" name="Inhaltsplatzhalter 2"/>
          <p:cNvSpPr txBox="1">
            <a:spLocks/>
          </p:cNvSpPr>
          <p:nvPr/>
        </p:nvSpPr>
        <p:spPr bwMode="auto">
          <a:xfrm>
            <a:off x="609600" y="845096"/>
            <a:ext cx="843597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61950" lvl="0" indent="-361950" algn="l">
              <a:spcBef>
                <a:spcPct val="20000"/>
              </a:spcBef>
              <a:defRPr/>
            </a:pPr>
            <a:r>
              <a:rPr lang="en-US" sz="1800" b="1" dirty="0" smtClean="0"/>
              <a:t>R80-1-1-01 - Seat A</a:t>
            </a:r>
            <a:endParaRPr lang="en-US" sz="1800" b="1" kern="0" dirty="0" smtClean="0"/>
          </a:p>
          <a:p>
            <a:pPr marL="361950" lvl="0" indent="-361950" algn="l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1800" kern="0" dirty="0" smtClean="0"/>
              <a:t>Tested according to R80 – Appendix 1, Test 1 (unbelted)</a:t>
            </a:r>
          </a:p>
          <a:p>
            <a:pPr marL="361950" lvl="0" indent="-361950" algn="l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1800" kern="0" dirty="0" smtClean="0"/>
              <a:t>Observations:</a:t>
            </a:r>
          </a:p>
          <a:p>
            <a:pPr marL="819150" lvl="1" indent="-3619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kern="0" dirty="0" smtClean="0"/>
              <a:t>Auxiliary seat slides 600mm (but still in seat track) </a:t>
            </a:r>
          </a:p>
          <a:p>
            <a:pPr marL="819150" lvl="1" indent="-3619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kern="0" dirty="0" smtClean="0"/>
              <a:t>Test seat slides without any load of the dummies completely out of the seat track </a:t>
            </a:r>
          </a:p>
          <a:p>
            <a:pPr marL="819150" lvl="1" indent="-361950" algn="l">
              <a:spcBef>
                <a:spcPct val="20000"/>
              </a:spcBef>
            </a:pPr>
            <a:r>
              <a:rPr lang="en-US" sz="1800" kern="0" dirty="0" smtClean="0">
                <a:sym typeface="Wingdings" pitchFamily="2" charset="2"/>
              </a:rPr>
              <a:t> seat mountings are not strong enough to hold the seat in place</a:t>
            </a:r>
            <a:endParaRPr lang="en-US" sz="1800" kern="0" dirty="0" smtClean="0">
              <a:solidFill>
                <a:srgbClr val="000000"/>
              </a:solidFill>
              <a:latin typeface="Verdana"/>
            </a:endParaRPr>
          </a:p>
          <a:p>
            <a:pPr marL="819150" lvl="1" indent="-361950" algn="l">
              <a:spcBef>
                <a:spcPct val="20000"/>
              </a:spcBef>
            </a:pPr>
            <a:r>
              <a:rPr lang="en-US" sz="1800" kern="0" dirty="0" smtClean="0">
                <a:solidFill>
                  <a:srgbClr val="000000"/>
                </a:solidFill>
                <a:latin typeface="Verdana"/>
                <a:sym typeface="Wingdings" pitchFamily="2" charset="2"/>
              </a:rPr>
              <a:t> </a:t>
            </a:r>
            <a:r>
              <a:rPr lang="en-US" sz="1800" kern="0" dirty="0" smtClean="0">
                <a:solidFill>
                  <a:srgbClr val="000000"/>
                </a:solidFill>
                <a:latin typeface="Verdana"/>
              </a:rPr>
              <a:t>Occupants are not restrained by the test seat</a:t>
            </a:r>
            <a:r>
              <a:rPr lang="en-US" sz="1800" b="1" kern="0" dirty="0" smtClean="0">
                <a:solidFill>
                  <a:srgbClr val="FF0000"/>
                </a:solidFill>
                <a:latin typeface="Verdana"/>
                <a:sym typeface="Wingdings" pitchFamily="2" charset="2"/>
              </a:rPr>
              <a:t> </a:t>
            </a:r>
          </a:p>
          <a:p>
            <a:pPr marL="819150" lvl="1" indent="-3619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kern="0" dirty="0" smtClean="0">
                <a:solidFill>
                  <a:srgbClr val="000000"/>
                </a:solidFill>
                <a:latin typeface="Verdana"/>
                <a:sym typeface="Wingdings" pitchFamily="2" charset="2"/>
              </a:rPr>
              <a:t>Dummy values are below the thresholds but serious injuries are likely</a:t>
            </a:r>
          </a:p>
          <a:p>
            <a:pPr marL="819150" lvl="1" indent="-361950" algn="l">
              <a:spcBef>
                <a:spcPct val="20000"/>
              </a:spcBef>
              <a:buFont typeface="Arial" pitchFamily="34" charset="0"/>
              <a:buChar char="•"/>
            </a:pPr>
            <a:endParaRPr lang="en-US" sz="1800" kern="0" dirty="0" smtClean="0">
              <a:solidFill>
                <a:srgbClr val="000000"/>
              </a:solidFill>
              <a:latin typeface="Verdana"/>
              <a:sym typeface="Wingdings" pitchFamily="2" charset="2"/>
            </a:endParaRPr>
          </a:p>
          <a:p>
            <a:pPr marL="819150" lvl="1" indent="-361950" algn="l">
              <a:spcBef>
                <a:spcPct val="20000"/>
              </a:spcBef>
              <a:buFont typeface="Arial" pitchFamily="34" charset="0"/>
              <a:buChar char="•"/>
            </a:pPr>
            <a:endParaRPr lang="en-US" sz="1800" b="1" kern="0" dirty="0" smtClean="0">
              <a:latin typeface="Verdana"/>
              <a:sym typeface="Wingdings" pitchFamily="2" charset="2"/>
            </a:endParaRPr>
          </a:p>
          <a:p>
            <a:pPr marL="361950" lvl="0" indent="-361950" algn="l">
              <a:spcBef>
                <a:spcPct val="20000"/>
              </a:spcBef>
            </a:pPr>
            <a:endParaRPr lang="en-US" sz="1800" kern="0" dirty="0" smtClean="0">
              <a:solidFill>
                <a:srgbClr val="000000"/>
              </a:solidFill>
              <a:latin typeface="Verdana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sym typeface="Wingdings" pitchFamily="2" charset="2"/>
            </a:endParaRPr>
          </a:p>
          <a:p>
            <a:pPr marL="1435100" marR="0" lvl="2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sym typeface="Wingdings" pitchFamily="2" charset="2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4" name="Gerade Verbindung mit Pfeil 13"/>
          <p:cNvCxnSpPr/>
          <p:nvPr/>
        </p:nvCxnSpPr>
        <p:spPr bwMode="auto">
          <a:xfrm flipH="1">
            <a:off x="7542084" y="5310086"/>
            <a:ext cx="1296144" cy="0"/>
          </a:xfrm>
          <a:prstGeom prst="straightConnector1">
            <a:avLst/>
          </a:prstGeom>
          <a:noFill/>
          <a:ln w="38100" cap="flat" cmpd="sng" algn="ctr">
            <a:solidFill>
              <a:srgbClr val="EE251D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5" name="Gerade Verbindung 14"/>
          <p:cNvCxnSpPr/>
          <p:nvPr/>
        </p:nvCxnSpPr>
        <p:spPr bwMode="auto">
          <a:xfrm>
            <a:off x="7542361" y="5241900"/>
            <a:ext cx="0" cy="288032"/>
          </a:xfrm>
          <a:prstGeom prst="line">
            <a:avLst/>
          </a:prstGeom>
          <a:noFill/>
          <a:ln w="38100" cap="flat" cmpd="sng" algn="ctr">
            <a:solidFill>
              <a:srgbClr val="EE25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Gerade Verbindung 15"/>
          <p:cNvCxnSpPr/>
          <p:nvPr/>
        </p:nvCxnSpPr>
        <p:spPr bwMode="auto">
          <a:xfrm>
            <a:off x="8848090" y="5202566"/>
            <a:ext cx="0" cy="288032"/>
          </a:xfrm>
          <a:prstGeom prst="line">
            <a:avLst/>
          </a:prstGeom>
          <a:noFill/>
          <a:ln w="38100" cap="flat" cmpd="sng" algn="ctr">
            <a:solidFill>
              <a:srgbClr val="EE25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Ellipse 20"/>
          <p:cNvSpPr/>
          <p:nvPr/>
        </p:nvSpPr>
        <p:spPr bwMode="auto">
          <a:xfrm>
            <a:off x="4932040" y="4509120"/>
            <a:ext cx="1584176" cy="1296144"/>
          </a:xfrm>
          <a:prstGeom prst="ellipse">
            <a:avLst/>
          </a:prstGeom>
          <a:noFill/>
          <a:ln w="38100" cap="flat" cmpd="sng" algn="ctr">
            <a:solidFill>
              <a:srgbClr val="EE251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660232" y="6093296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dirty="0" smtClean="0"/>
              <a:t>Sliding distance of auxiliary seat</a:t>
            </a:r>
            <a:endParaRPr lang="en-GB" sz="1000" dirty="0"/>
          </a:p>
        </p:txBody>
      </p:sp>
      <p:sp>
        <p:nvSpPr>
          <p:cNvPr id="18" name="Textfeld 17"/>
          <p:cNvSpPr txBox="1"/>
          <p:nvPr/>
        </p:nvSpPr>
        <p:spPr>
          <a:xfrm>
            <a:off x="3275856" y="6093296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dirty="0" smtClean="0"/>
              <a:t>Post-test</a:t>
            </a:r>
            <a:endParaRPr lang="en-GB" sz="1000" dirty="0"/>
          </a:p>
        </p:txBody>
      </p:sp>
      <p:sp>
        <p:nvSpPr>
          <p:cNvPr id="19" name="Textfeld 18"/>
          <p:cNvSpPr txBox="1"/>
          <p:nvPr/>
        </p:nvSpPr>
        <p:spPr>
          <a:xfrm>
            <a:off x="467544" y="6093296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dirty="0" smtClean="0"/>
              <a:t>Pre-test</a:t>
            </a:r>
            <a:endParaRPr lang="en-GB" sz="1000" dirty="0"/>
          </a:p>
        </p:txBody>
      </p:sp>
      <p:sp>
        <p:nvSpPr>
          <p:cNvPr id="20" name="Datumsplatzhalter 3"/>
          <p:cNvSpPr>
            <a:spLocks noGrp="1"/>
          </p:cNvSpPr>
          <p:nvPr>
            <p:ph type="dt" sz="half" idx="10"/>
          </p:nvPr>
        </p:nvSpPr>
        <p:spPr>
          <a:xfrm>
            <a:off x="3635375" y="6408738"/>
            <a:ext cx="2088753" cy="476250"/>
          </a:xfrm>
        </p:spPr>
        <p:txBody>
          <a:bodyPr/>
          <a:lstStyle/>
          <a:p>
            <a:r>
              <a:rPr lang="de-DE" dirty="0" smtClean="0"/>
              <a:t>May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435975" cy="1000125"/>
          </a:xfrm>
        </p:spPr>
        <p:txBody>
          <a:bodyPr/>
          <a:lstStyle/>
          <a:p>
            <a:r>
              <a:rPr lang="en-GB" dirty="0" smtClean="0"/>
              <a:t>Results – Dynamic Test 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696"/>
            <a:ext cx="8435975" cy="5112568"/>
          </a:xfrm>
        </p:spPr>
        <p:txBody>
          <a:bodyPr>
            <a:normAutofit/>
          </a:bodyPr>
          <a:lstStyle/>
          <a:p>
            <a:pPr>
              <a:buNone/>
            </a:pPr>
            <a:endParaRPr lang="de-DE" sz="1800" dirty="0" smtClean="0"/>
          </a:p>
          <a:p>
            <a:pPr lvl="2">
              <a:buNone/>
            </a:pPr>
            <a:endParaRPr lang="de-DE" dirty="0" smtClean="0">
              <a:sym typeface="Wingdings" pitchFamily="2" charset="2"/>
            </a:endParaRPr>
          </a:p>
          <a:p>
            <a:pPr>
              <a:buNone/>
            </a:pPr>
            <a:endParaRPr lang="de-DE" sz="1800" dirty="0" smtClean="0">
              <a:sym typeface="Wingdings" pitchFamily="2" charset="2"/>
            </a:endParaRPr>
          </a:p>
          <a:p>
            <a:pPr>
              <a:buNone/>
            </a:pPr>
            <a:endParaRPr lang="de-DE" sz="1800" dirty="0" smtClean="0">
              <a:sym typeface="Wingdings" pitchFamily="2" charset="2"/>
            </a:endParaRPr>
          </a:p>
          <a:p>
            <a:pPr>
              <a:buNone/>
            </a:pPr>
            <a:endParaRPr lang="sv-SE" sz="1800" dirty="0" smtClean="0"/>
          </a:p>
          <a:p>
            <a:pPr>
              <a:buNone/>
            </a:pPr>
            <a:endParaRPr lang="sv-SE" sz="1800" dirty="0" smtClean="0"/>
          </a:p>
          <a:p>
            <a:pPr>
              <a:buNone/>
            </a:pP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Slide </a:t>
            </a:r>
            <a:fld id="{51BB7F0D-506C-4BD9-B9D3-C05B69C61F73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3" name="Inhaltsplatzhalter 2"/>
          <p:cNvSpPr txBox="1">
            <a:spLocks/>
          </p:cNvSpPr>
          <p:nvPr/>
        </p:nvSpPr>
        <p:spPr bwMode="auto">
          <a:xfrm>
            <a:off x="609600" y="845096"/>
            <a:ext cx="843597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61950" lvl="0" indent="-361950" algn="l">
              <a:spcBef>
                <a:spcPct val="20000"/>
              </a:spcBef>
              <a:defRPr/>
            </a:pPr>
            <a:r>
              <a:rPr lang="de-DE" sz="1800" b="1" dirty="0" smtClean="0"/>
              <a:t>R80-1-2-02 - Seat A</a:t>
            </a:r>
            <a:endParaRPr lang="de-DE" sz="1800" b="1" kern="0" dirty="0" smtClean="0"/>
          </a:p>
          <a:p>
            <a:pPr marL="361950" lvl="0" indent="-361950" algn="l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1800" kern="0" dirty="0" smtClean="0"/>
              <a:t>Tested according to R80 – Appendix 1, Test 2 (belted)</a:t>
            </a:r>
          </a:p>
          <a:p>
            <a:pPr marL="361950" lvl="0" indent="-361950" algn="l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1800" kern="0" dirty="0" smtClean="0"/>
              <a:t>Observations:</a:t>
            </a:r>
          </a:p>
          <a:p>
            <a:pPr marL="819150" lvl="1" indent="-3619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kern="0" dirty="0" smtClean="0"/>
              <a:t>Auxiliary seat detaches completely from the seat track </a:t>
            </a:r>
          </a:p>
          <a:p>
            <a:pPr marL="819150" lvl="1" indent="-3619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kern="0" dirty="0" smtClean="0"/>
              <a:t>Test seat slides without any load of the dummies completely out of the seat track </a:t>
            </a:r>
          </a:p>
          <a:p>
            <a:pPr marL="819150" lvl="1" indent="-361950" algn="l">
              <a:spcBef>
                <a:spcPct val="20000"/>
              </a:spcBef>
            </a:pPr>
            <a:r>
              <a:rPr lang="en-US" sz="1800" kern="0" dirty="0" smtClean="0">
                <a:sym typeface="Wingdings" pitchFamily="2" charset="2"/>
              </a:rPr>
              <a:t>	seat mountings are not strong enough to hold the seat in place</a:t>
            </a:r>
            <a:endParaRPr lang="en-US" sz="1800" kern="0" dirty="0" smtClean="0"/>
          </a:p>
          <a:p>
            <a:pPr marL="819150" lvl="1" indent="-361950" algn="l">
              <a:spcBef>
                <a:spcPct val="20000"/>
              </a:spcBef>
            </a:pPr>
            <a:r>
              <a:rPr lang="en-US" sz="1800" kern="0" dirty="0" smtClean="0">
                <a:solidFill>
                  <a:srgbClr val="000000"/>
                </a:solidFill>
                <a:latin typeface="Verdana"/>
                <a:sym typeface="Wingdings" pitchFamily="2" charset="2"/>
              </a:rPr>
              <a:t>	</a:t>
            </a:r>
            <a:r>
              <a:rPr lang="en-US" sz="1800" kern="0" dirty="0" smtClean="0">
                <a:solidFill>
                  <a:srgbClr val="000000"/>
                </a:solidFill>
                <a:latin typeface="Verdana"/>
              </a:rPr>
              <a:t>Occupants are not restrained by the test seat</a:t>
            </a:r>
            <a:r>
              <a:rPr lang="en-US" sz="1800" b="1" kern="0" dirty="0" smtClean="0">
                <a:solidFill>
                  <a:srgbClr val="FF0000"/>
                </a:solidFill>
                <a:latin typeface="Verdana"/>
                <a:sym typeface="Wingdings" pitchFamily="2" charset="2"/>
              </a:rPr>
              <a:t> </a:t>
            </a:r>
          </a:p>
          <a:p>
            <a:pPr marL="819150" lvl="1" indent="-3619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kern="0" dirty="0" smtClean="0">
                <a:solidFill>
                  <a:srgbClr val="000000"/>
                </a:solidFill>
                <a:latin typeface="Verdana"/>
                <a:sym typeface="Wingdings" pitchFamily="2" charset="2"/>
              </a:rPr>
              <a:t>Dummy values are below the thresholds</a:t>
            </a:r>
          </a:p>
          <a:p>
            <a:pPr marL="819150" lvl="1" indent="-361950" algn="l">
              <a:spcBef>
                <a:spcPct val="20000"/>
              </a:spcBef>
            </a:pPr>
            <a:r>
              <a:rPr lang="en-US" sz="1800" kern="0" dirty="0" smtClean="0">
                <a:solidFill>
                  <a:srgbClr val="000000"/>
                </a:solidFill>
                <a:latin typeface="Verdana"/>
                <a:sym typeface="Wingdings" pitchFamily="2" charset="2"/>
              </a:rPr>
              <a:t>    	but serious injuries are likely</a:t>
            </a: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sym typeface="Wingdings" pitchFamily="2" charset="2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P:\5216003_F2_Überarbeitung UN ECE R80\04_Tests\BASt\R80-1-2-02\pre\R80-1-2-02-pre 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3862" y="4149080"/>
            <a:ext cx="2606010" cy="1944000"/>
          </a:xfrm>
          <a:prstGeom prst="rect">
            <a:avLst/>
          </a:prstGeom>
          <a:noFill/>
        </p:spPr>
      </p:pic>
      <p:pic>
        <p:nvPicPr>
          <p:cNvPr id="2051" name="Picture 3" descr="P:\5216003_F2_Überarbeitung UN ECE R80\04_Tests\BASt\R80-1-2-02\post\R80-1-2-02-post 08.JPG"/>
          <p:cNvPicPr>
            <a:picLocks noChangeAspect="1" noChangeArrowheads="1"/>
          </p:cNvPicPr>
          <p:nvPr/>
        </p:nvPicPr>
        <p:blipFill>
          <a:blip r:embed="rId3" cstate="screen">
            <a:lum bright="10000"/>
          </a:blip>
          <a:srcRect/>
          <a:stretch>
            <a:fillRect/>
          </a:stretch>
        </p:blipFill>
        <p:spPr bwMode="auto">
          <a:xfrm>
            <a:off x="4053437" y="4149296"/>
            <a:ext cx="2462779" cy="1944000"/>
          </a:xfrm>
          <a:prstGeom prst="rect">
            <a:avLst/>
          </a:prstGeom>
          <a:noFill/>
        </p:spPr>
      </p:pic>
      <p:pic>
        <p:nvPicPr>
          <p:cNvPr id="2052" name="Picture 4" descr="P:\5216003_F2_Überarbeitung UN ECE R80\04_Tests\BASt\R80-1-2-02\post\R80-1-2-02-post 14.JPG"/>
          <p:cNvPicPr>
            <a:picLocks noChangeAspect="1" noChangeArrowheads="1"/>
          </p:cNvPicPr>
          <p:nvPr/>
        </p:nvPicPr>
        <p:blipFill>
          <a:blip r:embed="rId4" cstate="screen">
            <a:lum bright="20000" contrast="30000"/>
          </a:blip>
          <a:srcRect/>
          <a:stretch>
            <a:fillRect/>
          </a:stretch>
        </p:blipFill>
        <p:spPr bwMode="auto">
          <a:xfrm rot="5400000">
            <a:off x="6301692" y="3646525"/>
            <a:ext cx="3021337" cy="2016224"/>
          </a:xfrm>
          <a:prstGeom prst="rect">
            <a:avLst/>
          </a:prstGeom>
          <a:noFill/>
        </p:spPr>
      </p:pic>
      <p:sp>
        <p:nvSpPr>
          <p:cNvPr id="12" name="Textfeld 11"/>
          <p:cNvSpPr txBox="1"/>
          <p:nvPr/>
        </p:nvSpPr>
        <p:spPr>
          <a:xfrm>
            <a:off x="3981429" y="6093296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dirty="0" smtClean="0"/>
              <a:t>Post-test -Dummies</a:t>
            </a:r>
            <a:endParaRPr lang="en-GB" sz="1000" dirty="0"/>
          </a:p>
        </p:txBody>
      </p:sp>
      <p:sp>
        <p:nvSpPr>
          <p:cNvPr id="14" name="Textfeld 13"/>
          <p:cNvSpPr txBox="1"/>
          <p:nvPr/>
        </p:nvSpPr>
        <p:spPr>
          <a:xfrm>
            <a:off x="827584" y="6093296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dirty="0" smtClean="0"/>
              <a:t>Pre-test</a:t>
            </a:r>
            <a:endParaRPr lang="en-GB" sz="1000" dirty="0"/>
          </a:p>
        </p:txBody>
      </p:sp>
      <p:sp>
        <p:nvSpPr>
          <p:cNvPr id="15" name="Textfeld 14"/>
          <p:cNvSpPr txBox="1"/>
          <p:nvPr/>
        </p:nvSpPr>
        <p:spPr>
          <a:xfrm>
            <a:off x="6804248" y="6135107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dirty="0" smtClean="0"/>
              <a:t>Post-test - overview</a:t>
            </a:r>
            <a:endParaRPr lang="en-GB" sz="1000" dirty="0"/>
          </a:p>
        </p:txBody>
      </p:sp>
      <p:sp>
        <p:nvSpPr>
          <p:cNvPr id="16" name="Datumsplatzhalter 3"/>
          <p:cNvSpPr>
            <a:spLocks noGrp="1"/>
          </p:cNvSpPr>
          <p:nvPr>
            <p:ph type="dt" sz="half" idx="10"/>
          </p:nvPr>
        </p:nvSpPr>
        <p:spPr>
          <a:xfrm>
            <a:off x="3635375" y="6408738"/>
            <a:ext cx="2088753" cy="476250"/>
          </a:xfrm>
        </p:spPr>
        <p:txBody>
          <a:bodyPr/>
          <a:lstStyle/>
          <a:p>
            <a:r>
              <a:rPr lang="de-DE" dirty="0" smtClean="0"/>
              <a:t>May 2018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435975" cy="1000125"/>
          </a:xfrm>
        </p:spPr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696"/>
            <a:ext cx="8435975" cy="5688632"/>
          </a:xfrm>
        </p:spPr>
        <p:txBody>
          <a:bodyPr>
            <a:normAutofit/>
          </a:bodyPr>
          <a:lstStyle/>
          <a:p>
            <a:pPr marL="7937" indent="0">
              <a:buNone/>
            </a:pPr>
            <a:r>
              <a:rPr lang="en-US" sz="1800" dirty="0" smtClean="0">
                <a:sym typeface="Wingdings" pitchFamily="2" charset="2"/>
              </a:rPr>
              <a:t>The statically (appendix 5) tested seats, when tested according to the dynamic test, collapsed in the dynamic tests</a:t>
            </a:r>
          </a:p>
          <a:p>
            <a:pPr marL="7937" indent="0">
              <a:buNone/>
            </a:pPr>
            <a:endParaRPr lang="en-US" sz="1800" dirty="0" smtClean="0">
              <a:sym typeface="Wingdings" pitchFamily="2" charset="2"/>
            </a:endParaRPr>
          </a:p>
          <a:p>
            <a:pPr lvl="1">
              <a:buNone/>
            </a:pPr>
            <a:endParaRPr lang="en-US" sz="1600" dirty="0" smtClean="0">
              <a:sym typeface="Wingdings" pitchFamily="2" charset="2"/>
            </a:endParaRPr>
          </a:p>
          <a:p>
            <a:pPr lvl="1">
              <a:buFont typeface="Wingdings"/>
              <a:buChar char="à"/>
            </a:pPr>
            <a:r>
              <a:rPr lang="en-US" sz="2400" b="1" dirty="0"/>
              <a:t>Goal of UN Regulation No. 80 is not achieved when tested statically</a:t>
            </a:r>
          </a:p>
          <a:p>
            <a:pPr lvl="1">
              <a:buFont typeface="Wingdings"/>
              <a:buChar char="à"/>
            </a:pPr>
            <a:endParaRPr lang="en-US" sz="2200" b="1" dirty="0" smtClean="0">
              <a:sym typeface="Wingdings" pitchFamily="2" charset="2"/>
            </a:endParaRPr>
          </a:p>
          <a:p>
            <a:pPr>
              <a:buNone/>
            </a:pPr>
            <a:endParaRPr lang="en-US" sz="2200" b="1" dirty="0" smtClean="0">
              <a:sym typeface="Wingdings" pitchFamily="2" charset="2"/>
            </a:endParaRP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/>
              <a:t>	</a:t>
            </a:r>
            <a:r>
              <a:rPr lang="en-US" sz="1800" dirty="0" smtClean="0"/>
              <a:t>	</a:t>
            </a:r>
            <a:r>
              <a:rPr lang="en-US" dirty="0" smtClean="0"/>
              <a:t>Proposal: delete static test according to Appendix 5</a:t>
            </a:r>
            <a:endParaRPr lang="en-US" sz="1800" dirty="0" smtClean="0"/>
          </a:p>
          <a:p>
            <a:pPr>
              <a:buNone/>
            </a:pPr>
            <a:r>
              <a:rPr lang="en-US" sz="1800" b="1" dirty="0" smtClean="0"/>
              <a:t>		</a:t>
            </a:r>
            <a:endParaRPr lang="en-US" sz="1800" b="1" dirty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Slide </a:t>
            </a:r>
            <a:fld id="{51BB7F0D-506C-4BD9-B9D3-C05B69C61F73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3635375" y="6408738"/>
            <a:ext cx="2088753" cy="476250"/>
          </a:xfrm>
        </p:spPr>
        <p:txBody>
          <a:bodyPr/>
          <a:lstStyle/>
          <a:p>
            <a:r>
              <a:rPr lang="de-DE" dirty="0" smtClean="0"/>
              <a:t>May 2018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 bwMode="auto">
          <a:xfrm>
            <a:off x="899592" y="3407697"/>
            <a:ext cx="7776864" cy="1296144"/>
          </a:xfrm>
          <a:prstGeom prst="rect">
            <a:avLst/>
          </a:prstGeom>
          <a:noFill/>
          <a:ln w="28575" cap="flat" cmpd="sng" algn="ctr">
            <a:solidFill>
              <a:srgbClr val="EE251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63413"/>
            <a:ext cx="8435975" cy="1000125"/>
          </a:xfrm>
        </p:spPr>
        <p:txBody>
          <a:bodyPr/>
          <a:lstStyle/>
          <a:p>
            <a:r>
              <a:rPr lang="de-DE" dirty="0" smtClean="0"/>
              <a:t>Outlook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008112"/>
            <a:ext cx="8435975" cy="5301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In addition it has been observed that </a:t>
            </a:r>
          </a:p>
          <a:p>
            <a:pPr marL="0" indent="0">
              <a:buNone/>
            </a:pPr>
            <a:r>
              <a:rPr lang="en-US" sz="1800" dirty="0" smtClean="0"/>
              <a:t>the static test procedure:</a:t>
            </a:r>
          </a:p>
          <a:p>
            <a:pPr lvl="0"/>
            <a:r>
              <a:rPr lang="en-US" sz="1800" dirty="0" smtClean="0"/>
              <a:t>does not consider dynamic effects like:</a:t>
            </a:r>
          </a:p>
          <a:p>
            <a:pPr lvl="1"/>
            <a:r>
              <a:rPr lang="en-US" sz="1800" dirty="0" smtClean="0"/>
              <a:t>oscillation</a:t>
            </a:r>
          </a:p>
          <a:p>
            <a:pPr lvl="1"/>
            <a:r>
              <a:rPr lang="en-US" sz="1800" dirty="0" smtClean="0"/>
              <a:t>inertia </a:t>
            </a:r>
          </a:p>
          <a:p>
            <a:pPr lvl="2"/>
            <a:r>
              <a:rPr lang="en-US" dirty="0" smtClean="0"/>
              <a:t>mass and mass distribution of the seat</a:t>
            </a:r>
          </a:p>
          <a:p>
            <a:pPr lvl="2"/>
            <a:r>
              <a:rPr lang="en-US" dirty="0" smtClean="0"/>
              <a:t>detaching of accessories </a:t>
            </a:r>
          </a:p>
          <a:p>
            <a:pPr lvl="2"/>
            <a:r>
              <a:rPr lang="en-US" dirty="0" smtClean="0"/>
              <a:t>detaching/sliding/failure of clamp connection and locking</a:t>
            </a:r>
          </a:p>
          <a:p>
            <a:pPr lvl="0"/>
            <a:r>
              <a:rPr lang="en-US" sz="1800" dirty="0"/>
              <a:t>d</a:t>
            </a:r>
            <a:r>
              <a:rPr lang="en-US" sz="1800" dirty="0" smtClean="0"/>
              <a:t>oes only partially take into account the different installation situation of the seat (lateral and vertical offset of seats, etc.).</a:t>
            </a:r>
          </a:p>
          <a:p>
            <a:pPr lvl="0"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the dynamic test procedure:</a:t>
            </a:r>
          </a:p>
          <a:p>
            <a:pPr lvl="0"/>
            <a:r>
              <a:rPr lang="en-US" sz="1800" dirty="0" smtClean="0"/>
              <a:t>Does not limit the sliding of the seat anchorage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635375" y="6408738"/>
            <a:ext cx="2088753" cy="476250"/>
          </a:xfrm>
        </p:spPr>
        <p:txBody>
          <a:bodyPr/>
          <a:lstStyle/>
          <a:p>
            <a:r>
              <a:rPr lang="de-DE" dirty="0" smtClean="0"/>
              <a:t>May 2018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Slide </a:t>
            </a:r>
            <a:fld id="{51BB7F0D-506C-4BD9-B9D3-C05B69C61F73}" type="slidenum">
              <a:rPr lang="de-DE" smtClean="0"/>
              <a:pPr/>
              <a:t>13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750" y="1341438"/>
            <a:ext cx="8353425" cy="1470025"/>
          </a:xfrm>
        </p:spPr>
        <p:txBody>
          <a:bodyPr/>
          <a:lstStyle/>
          <a:p>
            <a:pPr algn="ctr"/>
            <a:r>
              <a:rPr lang="en-GB" dirty="0" smtClean="0"/>
              <a:t>Thank you for your attention!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Slide </a:t>
            </a:r>
            <a:fld id="{51BB7F0D-506C-4BD9-B9D3-C05B69C61F73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-163413"/>
            <a:ext cx="8435975" cy="1000125"/>
          </a:xfrm>
        </p:spPr>
        <p:txBody>
          <a:bodyPr/>
          <a:lstStyle/>
          <a:p>
            <a:r>
              <a:rPr lang="en-GB" dirty="0" smtClean="0"/>
              <a:t>Results - Summary</a:t>
            </a:r>
            <a:endParaRPr lang="en-GB" dirty="0">
              <a:hlinkClick r:id="rId3" action="ppaction://hlinkfile"/>
            </a:endParaRPr>
          </a:p>
        </p:txBody>
      </p:sp>
      <p:graphicFrame>
        <p:nvGraphicFramePr>
          <p:cNvPr id="10" name="Inhaltsplatzhalter 6"/>
          <p:cNvGraphicFramePr>
            <a:graphicFrameLocks/>
          </p:cNvGraphicFramePr>
          <p:nvPr/>
        </p:nvGraphicFramePr>
        <p:xfrm>
          <a:off x="86867" y="548680"/>
          <a:ext cx="8949628" cy="554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701"/>
                <a:gridCol w="1080120"/>
                <a:gridCol w="864096"/>
                <a:gridCol w="1296144"/>
                <a:gridCol w="2592288"/>
                <a:gridCol w="1296144"/>
                <a:gridCol w="1224135"/>
              </a:tblGrid>
              <a:tr h="288032"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Seat</a:t>
                      </a:r>
                      <a:endParaRPr lang="en-US" sz="1200" noProof="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Test procedure</a:t>
                      </a:r>
                      <a:endParaRPr lang="en-US" sz="1200" noProof="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Belt</a:t>
                      </a:r>
                      <a:endParaRPr lang="en-US" sz="1200" noProof="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/>
                        <a:t>Test-No.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Resistance of seat/seat</a:t>
                      </a:r>
                      <a:r>
                        <a:rPr lang="en-US" sz="1200" baseline="0" noProof="0" dirty="0" smtClean="0"/>
                        <a:t> mountings</a:t>
                      </a:r>
                      <a:endParaRPr lang="en-US" sz="1200" noProof="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/>
                        <a:t>Occupants restraint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Occupant load</a:t>
                      </a:r>
                      <a:endParaRPr lang="en-US" sz="1200" noProof="0" dirty="0"/>
                    </a:p>
                  </a:txBody>
                  <a:tcPr marT="0" marB="0"/>
                </a:tc>
              </a:tr>
              <a:tr h="394640">
                <a:tc rowSpan="7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en-US" sz="1200" b="1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 anchor="ctr"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 smtClean="0"/>
                        <a:t>Dynamic (Appendix 1)</a:t>
                      </a:r>
                    </a:p>
                  </a:txBody>
                  <a:tcPr marL="72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unbelted</a:t>
                      </a:r>
                    </a:p>
                  </a:txBody>
                  <a:tcPr marL="72000" marT="36000" marB="36000"/>
                </a:tc>
                <a:tc>
                  <a:txBody>
                    <a:bodyPr/>
                    <a:lstStyle/>
                    <a:p>
                      <a:r>
                        <a:rPr lang="en-US" sz="1100" u="none" noProof="0" dirty="0" smtClean="0">
                          <a:solidFill>
                            <a:schemeClr val="tx1"/>
                          </a:solidFill>
                        </a:rPr>
                        <a:t>R-80_17_01</a:t>
                      </a:r>
                      <a:endParaRPr lang="en-US" sz="1100" u="none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100" noProof="0" dirty="0" smtClean="0"/>
                        <a:t>test</a:t>
                      </a:r>
                      <a:r>
                        <a:rPr lang="en-US" sz="1100" baseline="0" noProof="0" dirty="0" smtClean="0"/>
                        <a:t> seat slides ~240mm and detaches partly; auxiliary seat slides ~100mm</a:t>
                      </a:r>
                      <a:r>
                        <a:rPr lang="en-US" sz="1100" baseline="30000" dirty="0" smtClean="0"/>
                        <a:t>*)</a:t>
                      </a:r>
                      <a:endParaRPr lang="en-US" sz="1100" noProof="0" dirty="0" smtClean="0"/>
                    </a:p>
                  </a:txBody>
                  <a:tcPr marL="72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100" noProof="0" dirty="0" smtClean="0"/>
                        <a:t>excursion below threshold</a:t>
                      </a:r>
                      <a:endParaRPr lang="en-US" sz="1100" noProof="0" dirty="0"/>
                    </a:p>
                  </a:txBody>
                  <a:tcPr marL="72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100" noProof="0" dirty="0" smtClean="0"/>
                        <a:t>values above</a:t>
                      </a:r>
                      <a:r>
                        <a:rPr lang="en-US" sz="1100" baseline="0" noProof="0" dirty="0" smtClean="0"/>
                        <a:t> threshold</a:t>
                      </a:r>
                      <a:endParaRPr lang="en-US" sz="1100" noProof="0" dirty="0"/>
                    </a:p>
                  </a:txBody>
                  <a:tcPr marL="72000" marT="36000" marB="36000"/>
                </a:tc>
              </a:tr>
              <a:tr h="247907">
                <a:tc vMerge="1">
                  <a:txBody>
                    <a:bodyPr/>
                    <a:lstStyle/>
                    <a:p>
                      <a:endParaRPr lang="de-DE" sz="12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smtClean="0"/>
                        <a:t>unbelted</a:t>
                      </a:r>
                    </a:p>
                  </a:txBody>
                  <a:tcPr marL="72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 action="ppaction://hlinkfile"/>
                        </a:rPr>
                        <a:t>R80-1-1-01 </a:t>
                      </a:r>
                      <a:endParaRPr lang="en-US" sz="1100" b="0" u="none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36000" marT="36000" marB="36000"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sz="1100" b="0" noProof="0" dirty="0" smtClean="0">
                          <a:solidFill>
                            <a:schemeClr val="tx1"/>
                          </a:solidFill>
                        </a:rPr>
                        <a:t>test seat slides out</a:t>
                      </a:r>
                      <a:r>
                        <a:rPr lang="en-US" sz="1100" b="0" baseline="0" noProof="0" dirty="0" smtClean="0">
                          <a:solidFill>
                            <a:schemeClr val="tx1"/>
                          </a:solidFill>
                        </a:rPr>
                        <a:t> of seat track; </a:t>
                      </a:r>
                      <a:r>
                        <a:rPr lang="en-US" sz="1100" baseline="0" noProof="0" dirty="0" smtClean="0"/>
                        <a:t>auxiliary seat slides ~600mm</a:t>
                      </a:r>
                      <a:endParaRPr lang="en-US" sz="11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2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100" baseline="0" noProof="0" dirty="0" smtClean="0"/>
                        <a:t>not restrained</a:t>
                      </a:r>
                      <a:endParaRPr lang="en-US" sz="1100" noProof="0" dirty="0" smtClean="0"/>
                    </a:p>
                  </a:txBody>
                  <a:tcPr marL="72000" marT="36000" marB="36000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100" noProof="0" dirty="0" smtClean="0"/>
                        <a:t>values</a:t>
                      </a:r>
                      <a:r>
                        <a:rPr lang="en-US" sz="1100" baseline="0" noProof="0" dirty="0" smtClean="0"/>
                        <a:t> </a:t>
                      </a:r>
                      <a:r>
                        <a:rPr lang="en-US" sz="1100" noProof="0" dirty="0" smtClean="0"/>
                        <a:t>below</a:t>
                      </a:r>
                      <a:r>
                        <a:rPr lang="en-US" sz="1100" baseline="0" noProof="0" dirty="0" smtClean="0"/>
                        <a:t> threshold</a:t>
                      </a:r>
                      <a:endParaRPr lang="en-US" sz="1100" noProof="0" dirty="0"/>
                    </a:p>
                  </a:txBody>
                  <a:tcPr marL="72000" marT="36000" marB="36000"/>
                </a:tc>
              </a:tr>
              <a:tr h="406708">
                <a:tc vMerge="1">
                  <a:txBody>
                    <a:bodyPr/>
                    <a:lstStyle/>
                    <a:p>
                      <a:endParaRPr lang="de-DE" sz="1200" b="1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noProof="0" dirty="0" smtClean="0">
                          <a:solidFill>
                            <a:schemeClr val="tx1"/>
                          </a:solidFill>
                        </a:rPr>
                        <a:t>2-point belt</a:t>
                      </a:r>
                      <a:endParaRPr lang="en-U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T="36000" marB="36000"/>
                </a:tc>
                <a:tc>
                  <a:txBody>
                    <a:bodyPr/>
                    <a:lstStyle/>
                    <a:p>
                      <a:r>
                        <a:rPr lang="en-US" sz="1100" b="0" u="non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5" action="ppaction://hlinkfile"/>
                        </a:rPr>
                        <a:t>R80-1-2-02</a:t>
                      </a:r>
                      <a:endParaRPr lang="en-US" sz="1100" b="0" u="none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36000"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sz="1100" b="0" noProof="0" dirty="0" smtClean="0">
                          <a:solidFill>
                            <a:schemeClr val="tx1"/>
                          </a:solidFill>
                        </a:rPr>
                        <a:t>test seat slides out</a:t>
                      </a:r>
                      <a:r>
                        <a:rPr lang="en-US" sz="1100" b="0" baseline="0" noProof="0" dirty="0" smtClean="0">
                          <a:solidFill>
                            <a:schemeClr val="tx1"/>
                          </a:solidFill>
                        </a:rPr>
                        <a:t> of seat track; </a:t>
                      </a:r>
                      <a:r>
                        <a:rPr lang="en-US" sz="1100" b="0" noProof="0" dirty="0" smtClean="0">
                          <a:solidFill>
                            <a:schemeClr val="tx1"/>
                          </a:solidFill>
                        </a:rPr>
                        <a:t>auxiliary</a:t>
                      </a:r>
                      <a:r>
                        <a:rPr lang="en-US" sz="1100" b="0" baseline="0" noProof="0" dirty="0" smtClean="0">
                          <a:solidFill>
                            <a:schemeClr val="tx1"/>
                          </a:solidFill>
                        </a:rPr>
                        <a:t> seat detaches</a:t>
                      </a:r>
                      <a:endParaRPr lang="en-U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100" baseline="0" noProof="0" dirty="0" smtClean="0"/>
                        <a:t>not restrained</a:t>
                      </a:r>
                      <a:endParaRPr lang="en-US" sz="1100" noProof="0" dirty="0" smtClean="0"/>
                    </a:p>
                    <a:p>
                      <a:pPr algn="l"/>
                      <a:endParaRPr lang="en-U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100" noProof="0" dirty="0" smtClean="0"/>
                        <a:t>values below</a:t>
                      </a:r>
                      <a:r>
                        <a:rPr lang="en-US" sz="1100" baseline="0" noProof="0" dirty="0" smtClean="0"/>
                        <a:t> threshold</a:t>
                      </a:r>
                      <a:endParaRPr lang="en-U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T="36000" marB="36000"/>
                </a:tc>
              </a:tr>
              <a:tr h="288032">
                <a:tc vMerge="1">
                  <a:txBody>
                    <a:bodyPr/>
                    <a:lstStyle/>
                    <a:p>
                      <a:endParaRPr lang="de-DE" sz="1200" b="1" dirty="0" smtClean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de-DE" sz="1100" dirty="0" smtClean="0"/>
                        <a:t>Other</a:t>
                      </a:r>
                    </a:p>
                  </a:txBody>
                  <a:tcPr marL="72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Seat only</a:t>
                      </a:r>
                    </a:p>
                  </a:txBody>
                  <a:tcPr marL="72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noProof="0" dirty="0" smtClean="0">
                          <a:solidFill>
                            <a:schemeClr val="tx1"/>
                          </a:solidFill>
                        </a:rPr>
                        <a:t>R-80_17_02</a:t>
                      </a:r>
                      <a:endParaRPr lang="en-US" sz="1100" b="0" u="none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100" b="0" noProof="0" dirty="0" smtClean="0">
                          <a:solidFill>
                            <a:schemeClr val="tx1"/>
                          </a:solidFill>
                        </a:rPr>
                        <a:t>seat slides ~655mm</a:t>
                      </a:r>
                    </a:p>
                  </a:txBody>
                  <a:tcPr marL="72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noProof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noProof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T="36000" marB="36000"/>
                </a:tc>
              </a:tr>
              <a:tr h="288032">
                <a:tc vMerge="1">
                  <a:txBody>
                    <a:bodyPr/>
                    <a:lstStyle/>
                    <a:p>
                      <a:endParaRPr lang="de-DE" sz="1200" b="1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Seat only</a:t>
                      </a:r>
                    </a:p>
                  </a:txBody>
                  <a:tcPr marL="72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file"/>
                        </a:rPr>
                        <a:t>R80-1-1-05</a:t>
                      </a:r>
                      <a:endParaRPr lang="en-US" sz="1100" b="0" u="none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100" b="0" noProof="0" dirty="0" smtClean="0">
                          <a:solidFill>
                            <a:schemeClr val="tx1"/>
                          </a:solidFill>
                        </a:rPr>
                        <a:t>seat slides ~665mm</a:t>
                      </a:r>
                    </a:p>
                  </a:txBody>
                  <a:tcPr marL="72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noProof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72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noProof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72000" marT="36000" marB="36000"/>
                </a:tc>
              </a:tr>
              <a:tr h="288032">
                <a:tc vMerge="1">
                  <a:txBody>
                    <a:bodyPr/>
                    <a:lstStyle/>
                    <a:p>
                      <a:endParaRPr lang="de-DE" sz="1200" b="1" dirty="0" smtClean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 smtClean="0"/>
                        <a:t>Static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 smtClean="0"/>
                        <a:t>(Appendix 5)</a:t>
                      </a:r>
                    </a:p>
                  </a:txBody>
                  <a:tcPr marL="72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smtClean="0"/>
                        <a:t>-</a:t>
                      </a:r>
                    </a:p>
                  </a:txBody>
                  <a:tcPr marL="72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noProof="0" dirty="0" smtClean="0">
                          <a:solidFill>
                            <a:schemeClr val="tx1"/>
                          </a:solidFill>
                        </a:rPr>
                        <a:t>R-80-d-17_01</a:t>
                      </a:r>
                    </a:p>
                  </a:txBody>
                  <a:tcPr marL="72000" marR="36000" marT="36000" marB="36000"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sz="1100" b="0" noProof="0" dirty="0" smtClean="0">
                          <a:solidFill>
                            <a:schemeClr val="tx1"/>
                          </a:solidFill>
                        </a:rPr>
                        <a:t>seat slides ~20mm</a:t>
                      </a:r>
                      <a:endParaRPr lang="en-U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T="36000" marB="36000"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sz="1100" b="0" noProof="0" dirty="0" smtClean="0">
                          <a:solidFill>
                            <a:schemeClr val="tx1"/>
                          </a:solidFill>
                        </a:rPr>
                        <a:t>correctly restrained</a:t>
                      </a:r>
                      <a:endParaRPr lang="en-U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T="36000" marB="36000"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sz="1100" b="0" noProof="0" dirty="0" smtClean="0">
                          <a:solidFill>
                            <a:schemeClr val="tx1"/>
                          </a:solidFill>
                        </a:rPr>
                        <a:t>sufficient</a:t>
                      </a:r>
                      <a:r>
                        <a:rPr lang="en-US" sz="1100" b="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="0" noProof="0" dirty="0" smtClean="0">
                          <a:solidFill>
                            <a:schemeClr val="tx1"/>
                          </a:solidFill>
                        </a:rPr>
                        <a:t>deformation</a:t>
                      </a:r>
                      <a:endParaRPr lang="en-U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T="36000" marB="36000"/>
                </a:tc>
              </a:tr>
              <a:tr h="460568">
                <a:tc vMerge="1">
                  <a:txBody>
                    <a:bodyPr/>
                    <a:lstStyle/>
                    <a:p>
                      <a:endParaRPr lang="de-DE" sz="1200" b="1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smtClean="0"/>
                        <a:t>-</a:t>
                      </a:r>
                    </a:p>
                  </a:txBody>
                  <a:tcPr marL="72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179421190_002</a:t>
                      </a:r>
                    </a:p>
                  </a:txBody>
                  <a:tcPr marL="72000" marR="36000" marT="36000" marB="36000"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sz="1100" b="0" noProof="0" dirty="0" smtClean="0">
                          <a:solidFill>
                            <a:schemeClr val="tx1"/>
                          </a:solidFill>
                        </a:rPr>
                        <a:t>seat does not move</a:t>
                      </a:r>
                      <a:endParaRPr lang="en-U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100" b="0" noProof="0" dirty="0" smtClean="0">
                          <a:solidFill>
                            <a:schemeClr val="tx1"/>
                          </a:solidFill>
                        </a:rPr>
                        <a:t>correctly restrained</a:t>
                      </a:r>
                    </a:p>
                  </a:txBody>
                  <a:tcPr marL="72000" marT="36000" marB="36000"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sz="1100" b="0" noProof="0" dirty="0" smtClean="0">
                          <a:solidFill>
                            <a:schemeClr val="tx1"/>
                          </a:solidFill>
                        </a:rPr>
                        <a:t>sufficient</a:t>
                      </a:r>
                      <a:r>
                        <a:rPr lang="en-US" sz="1100" b="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="0" noProof="0" dirty="0" smtClean="0">
                          <a:solidFill>
                            <a:schemeClr val="tx1"/>
                          </a:solidFill>
                        </a:rPr>
                        <a:t>deformation</a:t>
                      </a:r>
                      <a:endParaRPr lang="en-U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T="36000" marB="36000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noProof="0" dirty="0" smtClean="0"/>
                    </a:p>
                  </a:txBody>
                  <a:tcPr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noProof="0" dirty="0" smtClean="0"/>
                    </a:p>
                  </a:txBody>
                  <a:tcPr marL="72000" marR="3600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noProof="0" dirty="0" smtClean="0"/>
                    </a:p>
                  </a:txBody>
                  <a:tcPr marL="7200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u="none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endParaRPr lang="en-US" sz="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00" noProof="0" dirty="0" smtClean="0"/>
                    </a:p>
                  </a:txBody>
                  <a:tcPr marL="7200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00" noProof="0" dirty="0" smtClean="0"/>
                    </a:p>
                  </a:txBody>
                  <a:tcPr marL="72000" marT="0" marB="0">
                    <a:solidFill>
                      <a:schemeClr val="accent1"/>
                    </a:solidFill>
                  </a:tcPr>
                </a:tc>
              </a:tr>
              <a:tr h="288032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1" baseline="0" noProof="0" dirty="0" smtClean="0"/>
                        <a:t>B</a:t>
                      </a:r>
                      <a:endParaRPr lang="en-US" sz="1400" b="1" noProof="0" dirty="0" smtClean="0"/>
                    </a:p>
                  </a:txBody>
                  <a:tcPr marT="36000" marB="36000" anchor="ctr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 smtClean="0"/>
                        <a:t>Dynamic (Appendix 1)</a:t>
                      </a:r>
                    </a:p>
                  </a:txBody>
                  <a:tcPr marL="72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 smtClean="0"/>
                        <a:t>unbelted</a:t>
                      </a:r>
                    </a:p>
                  </a:txBody>
                  <a:tcPr marL="72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noProof="0" dirty="0" smtClean="0">
                          <a:solidFill>
                            <a:schemeClr val="tx1"/>
                          </a:solidFill>
                          <a:hlinkClick r:id="rId6" action="ppaction://hlinkfile"/>
                        </a:rPr>
                        <a:t>R80-1-1-03</a:t>
                      </a:r>
                      <a:endParaRPr lang="en-US" sz="1100" u="none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36000"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sz="1100" noProof="0" dirty="0" smtClean="0"/>
                        <a:t>test</a:t>
                      </a:r>
                      <a:r>
                        <a:rPr lang="en-US" sz="1100" baseline="0" noProof="0" dirty="0" smtClean="0"/>
                        <a:t> seat slides ~39mm </a:t>
                      </a:r>
                      <a:endParaRPr lang="en-U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100" noProof="0" dirty="0" smtClean="0"/>
                        <a:t>Dummy</a:t>
                      </a:r>
                      <a:r>
                        <a:rPr lang="en-US" sz="1100" baseline="0" noProof="0" dirty="0" smtClean="0"/>
                        <a:t> </a:t>
                      </a:r>
                      <a:r>
                        <a:rPr lang="en-US" sz="1100" noProof="0" dirty="0" smtClean="0"/>
                        <a:t>excursion below threshold</a:t>
                      </a:r>
                    </a:p>
                  </a:txBody>
                  <a:tcPr marL="72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100" noProof="0" dirty="0" smtClean="0"/>
                        <a:t>values</a:t>
                      </a:r>
                      <a:r>
                        <a:rPr lang="en-US" sz="1100" baseline="0" noProof="0" dirty="0" smtClean="0"/>
                        <a:t> </a:t>
                      </a:r>
                      <a:r>
                        <a:rPr lang="en-US" sz="1100" noProof="0" dirty="0" smtClean="0"/>
                        <a:t>below</a:t>
                      </a:r>
                      <a:r>
                        <a:rPr lang="en-US" sz="1100" baseline="0" noProof="0" dirty="0" smtClean="0"/>
                        <a:t> threshold</a:t>
                      </a:r>
                      <a:endParaRPr lang="en-US" sz="1100" noProof="0" dirty="0" smtClean="0"/>
                    </a:p>
                  </a:txBody>
                  <a:tcPr marL="72000" marT="36000" marB="36000"/>
                </a:tc>
              </a:tr>
              <a:tr h="288032">
                <a:tc vMerge="1">
                  <a:txBody>
                    <a:bodyPr/>
                    <a:lstStyle/>
                    <a:p>
                      <a:pPr algn="ctr"/>
                      <a:endParaRPr lang="en-US" sz="1200" b="1" noProof="0" dirty="0" smtClean="0"/>
                    </a:p>
                  </a:txBody>
                  <a:tcPr vert="vert270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noProof="0" dirty="0" smtClean="0"/>
                    </a:p>
                  </a:txBody>
                  <a:tcPr marL="72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 smtClean="0"/>
                        <a:t>unbelted</a:t>
                      </a:r>
                    </a:p>
                  </a:txBody>
                  <a:tcPr marL="72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noProof="0" dirty="0" smtClean="0">
                          <a:solidFill>
                            <a:schemeClr val="tx1"/>
                          </a:solidFill>
                          <a:hlinkClick r:id="rId7" action="ppaction://hlinkfile"/>
                        </a:rPr>
                        <a:t>R80-1-1-04</a:t>
                      </a:r>
                      <a:endParaRPr lang="en-US" sz="1100" u="none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100" noProof="0" dirty="0" smtClean="0"/>
                        <a:t>test</a:t>
                      </a:r>
                      <a:r>
                        <a:rPr lang="en-US" sz="1100" baseline="0" noProof="0" dirty="0" smtClean="0"/>
                        <a:t> seat slides ~16mm </a:t>
                      </a:r>
                      <a:endParaRPr lang="en-US" sz="11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2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100" noProof="0" dirty="0" smtClean="0"/>
                        <a:t>excursion below threshold</a:t>
                      </a:r>
                    </a:p>
                  </a:txBody>
                  <a:tcPr marL="72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100" noProof="0" dirty="0" smtClean="0"/>
                        <a:t>values</a:t>
                      </a:r>
                      <a:r>
                        <a:rPr lang="en-US" sz="1100" baseline="0" noProof="0" dirty="0" smtClean="0"/>
                        <a:t> </a:t>
                      </a:r>
                      <a:r>
                        <a:rPr lang="en-US" sz="1100" noProof="0" dirty="0" smtClean="0"/>
                        <a:t>below</a:t>
                      </a:r>
                      <a:r>
                        <a:rPr lang="en-US" sz="1100" baseline="0" noProof="0" dirty="0" smtClean="0"/>
                        <a:t> threshold</a:t>
                      </a:r>
                      <a:endParaRPr lang="en-US" sz="1100" noProof="0" dirty="0" smtClean="0"/>
                    </a:p>
                  </a:txBody>
                  <a:tcPr marL="72000" marT="36000" marB="36000"/>
                </a:tc>
              </a:tr>
              <a:tr h="288032">
                <a:tc vMerge="1">
                  <a:txBody>
                    <a:bodyPr/>
                    <a:lstStyle/>
                    <a:p>
                      <a:pPr algn="ctr"/>
                      <a:endParaRPr lang="en-US" sz="1200" b="1" noProof="0" dirty="0" smtClean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 smtClean="0"/>
                        <a:t>Static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 smtClean="0"/>
                        <a:t>(Appendix 5)</a:t>
                      </a:r>
                    </a:p>
                  </a:txBody>
                  <a:tcPr marL="72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-</a:t>
                      </a:r>
                    </a:p>
                  </a:txBody>
                  <a:tcPr marL="72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8" action="ppaction://hlinkfile"/>
                        </a:rPr>
                        <a:t>179421190_001</a:t>
                      </a:r>
                      <a:endParaRPr lang="en-US" sz="1100" b="0" u="none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36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100" b="0" noProof="0" dirty="0" smtClean="0">
                          <a:solidFill>
                            <a:schemeClr val="tx1"/>
                          </a:solidFill>
                        </a:rPr>
                        <a:t>Seat does not move</a:t>
                      </a:r>
                    </a:p>
                  </a:txBody>
                  <a:tcPr marL="72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100" b="0" noProof="0" dirty="0" smtClean="0">
                          <a:solidFill>
                            <a:schemeClr val="tx1"/>
                          </a:solidFill>
                        </a:rPr>
                        <a:t>correctly restrained</a:t>
                      </a:r>
                    </a:p>
                  </a:txBody>
                  <a:tcPr marL="72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100" b="0" noProof="0" dirty="0" smtClean="0">
                          <a:solidFill>
                            <a:schemeClr val="tx1"/>
                          </a:solidFill>
                        </a:rPr>
                        <a:t>sufficient</a:t>
                      </a:r>
                      <a:r>
                        <a:rPr lang="en-US" sz="1100" b="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="0" noProof="0" dirty="0" smtClean="0">
                          <a:solidFill>
                            <a:schemeClr val="tx1"/>
                          </a:solidFill>
                        </a:rPr>
                        <a:t>deformation</a:t>
                      </a:r>
                    </a:p>
                  </a:txBody>
                  <a:tcPr marL="72000" marT="36000" marB="36000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noProof="0" dirty="0" smtClean="0"/>
                    </a:p>
                  </a:txBody>
                  <a:tcPr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noProof="0" dirty="0" smtClean="0"/>
                    </a:p>
                  </a:txBody>
                  <a:tcPr marL="72000" marR="3600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noProof="0" dirty="0" smtClean="0"/>
                    </a:p>
                  </a:txBody>
                  <a:tcPr marL="7200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u="none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endParaRPr lang="en-US" sz="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00" noProof="0" dirty="0" smtClean="0"/>
                    </a:p>
                  </a:txBody>
                  <a:tcPr marL="7200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00" noProof="0" dirty="0" smtClean="0"/>
                    </a:p>
                  </a:txBody>
                  <a:tcPr marL="72000" marT="0" marB="0">
                    <a:solidFill>
                      <a:schemeClr val="accent1"/>
                    </a:solidFill>
                  </a:tcPr>
                </a:tc>
              </a:tr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noProof="0" dirty="0" smtClean="0"/>
                        <a:t>C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 smtClean="0"/>
                        <a:t>Dynamic (Appendix 1)</a:t>
                      </a:r>
                    </a:p>
                  </a:txBody>
                  <a:tcPr marL="72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unbelted</a:t>
                      </a:r>
                    </a:p>
                  </a:txBody>
                  <a:tcPr marL="72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noProof="0" dirty="0" smtClean="0">
                          <a:solidFill>
                            <a:schemeClr val="tx1"/>
                          </a:solidFill>
                        </a:rPr>
                        <a:t>R-80_17_03</a:t>
                      </a:r>
                    </a:p>
                  </a:txBody>
                  <a:tcPr marL="72000" marR="36000" marT="36000" marB="36000"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sz="1100" b="0" noProof="0" dirty="0" smtClean="0">
                          <a:solidFill>
                            <a:schemeClr val="tx1"/>
                          </a:solidFill>
                        </a:rPr>
                        <a:t>test seat slides (~340mm)</a:t>
                      </a:r>
                      <a:endParaRPr lang="en-U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100" noProof="0" dirty="0" smtClean="0"/>
                        <a:t>excursion below threshold</a:t>
                      </a:r>
                    </a:p>
                  </a:txBody>
                  <a:tcPr marL="72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100" noProof="0" dirty="0" smtClean="0"/>
                        <a:t>values below</a:t>
                      </a:r>
                      <a:r>
                        <a:rPr lang="en-US" sz="1100" baseline="0" noProof="0" dirty="0" smtClean="0"/>
                        <a:t> threshold</a:t>
                      </a:r>
                      <a:endParaRPr lang="en-US" sz="1100" noProof="0" dirty="0" smtClean="0"/>
                    </a:p>
                  </a:txBody>
                  <a:tcPr marL="72000" marT="36000" marB="36000"/>
                </a:tc>
              </a:tr>
              <a:tr h="288032">
                <a:tc vMerge="1">
                  <a:txBody>
                    <a:bodyPr/>
                    <a:lstStyle/>
                    <a:p>
                      <a:endParaRPr lang="de-DE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 smtClean="0"/>
                        <a:t>Static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 smtClean="0"/>
                        <a:t>(Appendix 5)</a:t>
                      </a:r>
                    </a:p>
                  </a:txBody>
                  <a:tcPr marL="72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 smtClean="0"/>
                        <a:t>-</a:t>
                      </a:r>
                    </a:p>
                  </a:txBody>
                  <a:tcPr marL="72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noProof="0" dirty="0" smtClean="0">
                          <a:solidFill>
                            <a:schemeClr val="tx1"/>
                          </a:solidFill>
                        </a:rPr>
                        <a:t>R-80-d-17_02</a:t>
                      </a:r>
                    </a:p>
                  </a:txBody>
                  <a:tcPr marL="72000" marR="36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noProof="0" dirty="0" smtClean="0">
                          <a:solidFill>
                            <a:schemeClr val="tx1"/>
                          </a:solidFill>
                        </a:rPr>
                        <a:t>seat does not move</a:t>
                      </a:r>
                      <a:endParaRPr lang="en-U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noProof="0" dirty="0" smtClean="0">
                          <a:solidFill>
                            <a:schemeClr val="tx1"/>
                          </a:solidFill>
                        </a:rPr>
                        <a:t>correctly restrained</a:t>
                      </a:r>
                      <a:endParaRPr lang="en-U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100" b="0" noProof="0" dirty="0" smtClean="0">
                          <a:solidFill>
                            <a:schemeClr val="tx1"/>
                          </a:solidFill>
                        </a:rPr>
                        <a:t>sufficient</a:t>
                      </a:r>
                      <a:r>
                        <a:rPr lang="en-US" sz="1100" b="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="0" noProof="0" dirty="0" smtClean="0">
                          <a:solidFill>
                            <a:schemeClr val="tx1"/>
                          </a:solidFill>
                        </a:rPr>
                        <a:t>deformation</a:t>
                      </a:r>
                    </a:p>
                  </a:txBody>
                  <a:tcPr marL="72000" marT="36000" marB="36000"/>
                </a:tc>
              </a:tr>
              <a:tr h="49984">
                <a:tc>
                  <a:txBody>
                    <a:bodyPr/>
                    <a:lstStyle/>
                    <a:p>
                      <a:pPr algn="ctr"/>
                      <a:endParaRPr lang="en-US" sz="100" b="1" noProof="0" dirty="0" smtClean="0"/>
                    </a:p>
                  </a:txBody>
                  <a:tcPr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noProof="0" dirty="0" smtClean="0"/>
                    </a:p>
                  </a:txBody>
                  <a:tcPr marL="72000" marR="3600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noProof="0" dirty="0" smtClean="0"/>
                    </a:p>
                  </a:txBody>
                  <a:tcPr marL="7200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u="none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2000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3635375" y="6408738"/>
            <a:ext cx="2088753" cy="476250"/>
          </a:xfrm>
        </p:spPr>
        <p:txBody>
          <a:bodyPr/>
          <a:lstStyle/>
          <a:p>
            <a:r>
              <a:rPr lang="de-DE" dirty="0" smtClean="0"/>
              <a:t>May 2018</a:t>
            </a:r>
          </a:p>
          <a:p>
            <a:endParaRPr lang="de-DE" dirty="0"/>
          </a:p>
        </p:txBody>
      </p:sp>
      <p:sp>
        <p:nvSpPr>
          <p:cNvPr id="12" name="Rechteck 11"/>
          <p:cNvSpPr/>
          <p:nvPr/>
        </p:nvSpPr>
        <p:spPr bwMode="auto">
          <a:xfrm>
            <a:off x="683568" y="937295"/>
            <a:ext cx="1080000" cy="1368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3952503" y="942628"/>
            <a:ext cx="2556000" cy="1368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7812360" y="942628"/>
            <a:ext cx="1224000" cy="540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683568" y="2908082"/>
            <a:ext cx="1080000" cy="828000"/>
          </a:xfrm>
          <a:prstGeom prst="rect">
            <a:avLst/>
          </a:prstGeom>
          <a:noFill/>
          <a:ln w="38100" cap="flat" cmpd="sng" algn="ctr">
            <a:solidFill>
              <a:srgbClr val="54B63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3923928" y="5237830"/>
            <a:ext cx="2592000" cy="396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693093" y="5248250"/>
            <a:ext cx="1080000" cy="396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693093" y="5659196"/>
            <a:ext cx="1080000" cy="396000"/>
          </a:xfrm>
          <a:prstGeom prst="rect">
            <a:avLst/>
          </a:prstGeom>
          <a:noFill/>
          <a:ln w="38100" cap="flat" cmpd="sng" algn="ctr">
            <a:solidFill>
              <a:srgbClr val="54B63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683568" y="3808090"/>
            <a:ext cx="1080000" cy="972000"/>
          </a:xfrm>
          <a:prstGeom prst="rect">
            <a:avLst/>
          </a:prstGeom>
          <a:noFill/>
          <a:ln w="38100" cap="flat" cmpd="sng" algn="ctr">
            <a:solidFill>
              <a:srgbClr val="54B63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683568" y="4787627"/>
            <a:ext cx="1080000" cy="396000"/>
          </a:xfrm>
          <a:prstGeom prst="rect">
            <a:avLst/>
          </a:prstGeom>
          <a:noFill/>
          <a:ln w="38100" cap="flat" cmpd="sng" algn="ctr">
            <a:solidFill>
              <a:srgbClr val="54B63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15119" y="6150446"/>
            <a:ext cx="4824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aseline="30000" dirty="0" smtClean="0"/>
              <a:t>*)</a:t>
            </a:r>
            <a:r>
              <a:rPr lang="en-US" sz="1200" dirty="0" smtClean="0"/>
              <a:t> seat sliding influenced due to tape on seat track  </a:t>
            </a:r>
            <a:endParaRPr lang="en-US" sz="1200" baseline="30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63413"/>
            <a:ext cx="8435975" cy="1000125"/>
          </a:xfrm>
        </p:spPr>
        <p:txBody>
          <a:bodyPr/>
          <a:lstStyle/>
          <a:p>
            <a:r>
              <a:rPr lang="de-DE" dirty="0" smtClean="0"/>
              <a:t>UN-Regulation </a:t>
            </a:r>
            <a:r>
              <a:rPr lang="de-DE" dirty="0" err="1" smtClean="0"/>
              <a:t>No</a:t>
            </a:r>
            <a:r>
              <a:rPr lang="de-DE" dirty="0" smtClean="0"/>
              <a:t>. 80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08112"/>
            <a:ext cx="8435975" cy="6093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 smtClean="0"/>
              <a:t>The current UN-Regulation No. 80 allows to approve large passanger vehicle seats and their anchorage according to two different test procedures.</a:t>
            </a:r>
          </a:p>
          <a:p>
            <a:pPr marL="0" indent="0">
              <a:buNone/>
            </a:pPr>
            <a:endParaRPr lang="sv-SE" sz="1800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Slide </a:t>
            </a:r>
            <a:fld id="{51BB7F0D-506C-4BD9-B9D3-C05B69C61F73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Inhaltsplatzhalter 6"/>
          <p:cNvSpPr txBox="1">
            <a:spLocks/>
          </p:cNvSpPr>
          <p:nvPr/>
        </p:nvSpPr>
        <p:spPr>
          <a:xfrm>
            <a:off x="457200" y="1988840"/>
            <a:ext cx="3538736" cy="2049091"/>
          </a:xfrm>
          <a:prstGeom prst="rect">
            <a:avLst/>
          </a:prstGeom>
        </p:spPr>
        <p:txBody>
          <a:bodyPr/>
          <a:lstStyle/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Appendix 1 (dynamic)</a:t>
            </a: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sled test with 50%ile Dummy (HII or HIII), 30-32km/h, 8-12g</a:t>
            </a: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800" kern="0" dirty="0" smtClean="0">
                <a:latin typeface="+mn-lt"/>
              </a:rPr>
              <a:t>Test 1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(without belt)</a:t>
            </a:r>
          </a:p>
          <a:p>
            <a:pPr marL="361950" lvl="0" indent="-361950" algn="l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 smtClean="0"/>
              <a:t>Test 2 (with belt)</a:t>
            </a: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Inhaltsplatzhalter 8"/>
          <p:cNvSpPr txBox="1">
            <a:spLocks/>
          </p:cNvSpPr>
          <p:nvPr/>
        </p:nvSpPr>
        <p:spPr>
          <a:xfrm>
            <a:off x="5004048" y="1988840"/>
            <a:ext cx="3682752" cy="2016224"/>
          </a:xfrm>
          <a:prstGeom prst="rect">
            <a:avLst/>
          </a:prstGeom>
        </p:spPr>
        <p:txBody>
          <a:bodyPr/>
          <a:lstStyle/>
          <a:p>
            <a:pPr marL="361950" lvl="0" indent="-361950" algn="l">
              <a:spcBef>
                <a:spcPct val="20000"/>
              </a:spcBef>
              <a:defRPr/>
            </a:pPr>
            <a:r>
              <a:rPr lang="en-US" sz="1800" b="1" kern="0" dirty="0" smtClean="0"/>
              <a:t>Appendix 5 (static)</a:t>
            </a:r>
          </a:p>
          <a:p>
            <a:pPr marL="361950" lvl="0" indent="-361950" algn="l">
              <a:spcBef>
                <a:spcPct val="20000"/>
              </a:spcBef>
              <a:buFontTx/>
              <a:buChar char="•"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defined force</a:t>
            </a:r>
            <a:r>
              <a:rPr lang="en-US" sz="1800" kern="0" dirty="0" smtClean="0">
                <a:latin typeface="+mn-lt"/>
              </a:rPr>
              <a:t>s applied to the backrest at two locations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23928" y="266885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err="1" smtClean="0"/>
              <a:t>or</a:t>
            </a:r>
            <a:endParaRPr lang="de-DE" b="1" u="sng" dirty="0"/>
          </a:p>
        </p:txBody>
      </p:sp>
      <p:grpSp>
        <p:nvGrpSpPr>
          <p:cNvPr id="4" name="Gruppieren 23"/>
          <p:cNvGrpSpPr>
            <a:grpSpLocks noChangeAspect="1"/>
          </p:cNvGrpSpPr>
          <p:nvPr/>
        </p:nvGrpSpPr>
        <p:grpSpPr>
          <a:xfrm>
            <a:off x="827584" y="5229200"/>
            <a:ext cx="2412000" cy="1068224"/>
            <a:chOff x="1181235" y="2564904"/>
            <a:chExt cx="2621765" cy="1161129"/>
          </a:xfrm>
        </p:grpSpPr>
        <p:sp>
          <p:nvSpPr>
            <p:cNvPr id="25" name="Rechteck 24"/>
            <p:cNvSpPr/>
            <p:nvPr/>
          </p:nvSpPr>
          <p:spPr>
            <a:xfrm>
              <a:off x="1181235" y="2564904"/>
              <a:ext cx="2526888" cy="11611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6" name="Rechteck 25"/>
            <p:cNvSpPr/>
            <p:nvPr/>
          </p:nvSpPr>
          <p:spPr>
            <a:xfrm>
              <a:off x="1353523" y="3487313"/>
              <a:ext cx="2124883" cy="1755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1353523" y="2786071"/>
              <a:ext cx="2124883" cy="1755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1468381" y="2758425"/>
              <a:ext cx="402005" cy="3593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1468381" y="2758425"/>
              <a:ext cx="111515" cy="3593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Rechteck 29"/>
            <p:cNvSpPr/>
            <p:nvPr/>
          </p:nvSpPr>
          <p:spPr>
            <a:xfrm>
              <a:off x="2128818" y="2758425"/>
              <a:ext cx="402005" cy="3593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hteck 30"/>
            <p:cNvSpPr/>
            <p:nvPr/>
          </p:nvSpPr>
          <p:spPr>
            <a:xfrm>
              <a:off x="2128818" y="2758425"/>
              <a:ext cx="111515" cy="3593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Rechteck 31"/>
            <p:cNvSpPr/>
            <p:nvPr/>
          </p:nvSpPr>
          <p:spPr>
            <a:xfrm>
              <a:off x="2128818" y="3173114"/>
              <a:ext cx="402005" cy="3593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2128818" y="3173114"/>
              <a:ext cx="111515" cy="3593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Rechteck 33"/>
            <p:cNvSpPr/>
            <p:nvPr/>
          </p:nvSpPr>
          <p:spPr>
            <a:xfrm>
              <a:off x="1468381" y="3173114"/>
              <a:ext cx="402005" cy="3593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Rechteck 34"/>
            <p:cNvSpPr/>
            <p:nvPr/>
          </p:nvSpPr>
          <p:spPr>
            <a:xfrm>
              <a:off x="1468381" y="3173114"/>
              <a:ext cx="111515" cy="3593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6" name="Gerade Verbindung mit Pfeil 35"/>
            <p:cNvCxnSpPr/>
            <p:nvPr/>
          </p:nvCxnSpPr>
          <p:spPr>
            <a:xfrm flipH="1">
              <a:off x="2843808" y="3140968"/>
              <a:ext cx="959192" cy="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/>
          </p:nvCxnSpPr>
          <p:spPr>
            <a:xfrm>
              <a:off x="2789254" y="2620196"/>
              <a:ext cx="0" cy="995253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feld 37"/>
            <p:cNvSpPr txBox="1"/>
            <p:nvPr/>
          </p:nvSpPr>
          <p:spPr>
            <a:xfrm>
              <a:off x="3150540" y="2750720"/>
              <a:ext cx="576064" cy="338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err="1" smtClean="0"/>
                <a:t>a</a:t>
              </a:r>
              <a:r>
                <a:rPr lang="de-DE" sz="1600" baseline="-25000" dirty="0" err="1" smtClean="0"/>
                <a:t>x</a:t>
              </a:r>
              <a:endParaRPr lang="de-DE" sz="1600" dirty="0"/>
            </a:p>
          </p:txBody>
        </p:sp>
        <p:grpSp>
          <p:nvGrpSpPr>
            <p:cNvPr id="10" name="Gruppieren 83"/>
            <p:cNvGrpSpPr/>
            <p:nvPr/>
          </p:nvGrpSpPr>
          <p:grpSpPr>
            <a:xfrm>
              <a:off x="1602427" y="2761880"/>
              <a:ext cx="432048" cy="361233"/>
              <a:chOff x="1115616" y="4149080"/>
              <a:chExt cx="432048" cy="361233"/>
            </a:xfrm>
          </p:grpSpPr>
          <p:sp>
            <p:nvSpPr>
              <p:cNvPr id="49" name="Ellipse 48"/>
              <p:cNvSpPr/>
              <p:nvPr/>
            </p:nvSpPr>
            <p:spPr>
              <a:xfrm>
                <a:off x="1403648" y="4221088"/>
                <a:ext cx="144016" cy="6843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" name="Ellipse 49"/>
              <p:cNvSpPr/>
              <p:nvPr/>
            </p:nvSpPr>
            <p:spPr>
              <a:xfrm>
                <a:off x="1403648" y="4365104"/>
                <a:ext cx="144016" cy="6843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" name="Ellipse 50"/>
              <p:cNvSpPr/>
              <p:nvPr/>
            </p:nvSpPr>
            <p:spPr>
              <a:xfrm>
                <a:off x="1195342" y="4190749"/>
                <a:ext cx="280313" cy="14044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2" name="Ellipse 51"/>
              <p:cNvSpPr/>
              <p:nvPr/>
            </p:nvSpPr>
            <p:spPr>
              <a:xfrm>
                <a:off x="1187624" y="4327005"/>
                <a:ext cx="288032" cy="144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3" name="Ellipse 52"/>
              <p:cNvSpPr/>
              <p:nvPr/>
            </p:nvSpPr>
            <p:spPr>
              <a:xfrm>
                <a:off x="1165399" y="4149080"/>
                <a:ext cx="216024" cy="6843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" name="Ellipse 53"/>
              <p:cNvSpPr/>
              <p:nvPr/>
            </p:nvSpPr>
            <p:spPr>
              <a:xfrm>
                <a:off x="1163814" y="4441874"/>
                <a:ext cx="216024" cy="6843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" name="Ellipse 54"/>
              <p:cNvSpPr/>
              <p:nvPr/>
            </p:nvSpPr>
            <p:spPr>
              <a:xfrm>
                <a:off x="1115616" y="4149080"/>
                <a:ext cx="144000" cy="35939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" name="Ellipse 55"/>
              <p:cNvSpPr/>
              <p:nvPr/>
            </p:nvSpPr>
            <p:spPr>
              <a:xfrm>
                <a:off x="1123235" y="4262616"/>
                <a:ext cx="126000" cy="12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" name="Gruppieren 99"/>
            <p:cNvGrpSpPr/>
            <p:nvPr/>
          </p:nvGrpSpPr>
          <p:grpSpPr>
            <a:xfrm>
              <a:off x="1607189" y="3173109"/>
              <a:ext cx="432048" cy="361233"/>
              <a:chOff x="1115616" y="4149080"/>
              <a:chExt cx="432048" cy="361233"/>
            </a:xfrm>
          </p:grpSpPr>
          <p:sp>
            <p:nvSpPr>
              <p:cNvPr id="41" name="Ellipse 40"/>
              <p:cNvSpPr/>
              <p:nvPr/>
            </p:nvSpPr>
            <p:spPr>
              <a:xfrm>
                <a:off x="1403648" y="4221088"/>
                <a:ext cx="144016" cy="6843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Ellipse 41"/>
              <p:cNvSpPr/>
              <p:nvPr/>
            </p:nvSpPr>
            <p:spPr>
              <a:xfrm>
                <a:off x="1403648" y="4365104"/>
                <a:ext cx="144016" cy="6843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" name="Ellipse 42"/>
              <p:cNvSpPr/>
              <p:nvPr/>
            </p:nvSpPr>
            <p:spPr>
              <a:xfrm>
                <a:off x="1195342" y="4190749"/>
                <a:ext cx="280313" cy="14044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" name="Ellipse 43"/>
              <p:cNvSpPr/>
              <p:nvPr/>
            </p:nvSpPr>
            <p:spPr>
              <a:xfrm>
                <a:off x="1187624" y="4327005"/>
                <a:ext cx="288032" cy="144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" name="Ellipse 44"/>
              <p:cNvSpPr/>
              <p:nvPr/>
            </p:nvSpPr>
            <p:spPr>
              <a:xfrm>
                <a:off x="1165399" y="4149080"/>
                <a:ext cx="216024" cy="6843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" name="Ellipse 45"/>
              <p:cNvSpPr/>
              <p:nvPr/>
            </p:nvSpPr>
            <p:spPr>
              <a:xfrm>
                <a:off x="1163814" y="4441874"/>
                <a:ext cx="216024" cy="6843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" name="Ellipse 46"/>
              <p:cNvSpPr/>
              <p:nvPr/>
            </p:nvSpPr>
            <p:spPr>
              <a:xfrm>
                <a:off x="1115616" y="4149080"/>
                <a:ext cx="144000" cy="35939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" name="Ellipse 47"/>
              <p:cNvSpPr/>
              <p:nvPr/>
            </p:nvSpPr>
            <p:spPr>
              <a:xfrm>
                <a:off x="1123235" y="4262616"/>
                <a:ext cx="126000" cy="12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12" name="Gruppieren 56"/>
          <p:cNvGrpSpPr>
            <a:grpSpLocks noChangeAspect="1"/>
          </p:cNvGrpSpPr>
          <p:nvPr/>
        </p:nvGrpSpPr>
        <p:grpSpPr>
          <a:xfrm>
            <a:off x="827584" y="3933056"/>
            <a:ext cx="2412000" cy="1182260"/>
            <a:chOff x="5220072" y="4509120"/>
            <a:chExt cx="2613242" cy="1280904"/>
          </a:xfrm>
        </p:grpSpPr>
        <p:grpSp>
          <p:nvGrpSpPr>
            <p:cNvPr id="13" name="Gruppieren 21"/>
            <p:cNvGrpSpPr/>
            <p:nvPr/>
          </p:nvGrpSpPr>
          <p:grpSpPr>
            <a:xfrm>
              <a:off x="5220072" y="4509120"/>
              <a:ext cx="2613242" cy="1280904"/>
              <a:chOff x="5652120" y="2564904"/>
              <a:chExt cx="2613242" cy="1280904"/>
            </a:xfrm>
          </p:grpSpPr>
          <p:grpSp>
            <p:nvGrpSpPr>
              <p:cNvPr id="14" name="Gruppieren 129"/>
              <p:cNvGrpSpPr/>
              <p:nvPr/>
            </p:nvGrpSpPr>
            <p:grpSpPr>
              <a:xfrm>
                <a:off x="5652120" y="2564904"/>
                <a:ext cx="2511304" cy="1280904"/>
                <a:chOff x="5652120" y="2564904"/>
                <a:chExt cx="2511304" cy="1280904"/>
              </a:xfrm>
            </p:grpSpPr>
            <p:sp>
              <p:nvSpPr>
                <p:cNvPr id="62" name="Rechteck 61"/>
                <p:cNvSpPr/>
                <p:nvPr/>
              </p:nvSpPr>
              <p:spPr>
                <a:xfrm>
                  <a:off x="5652120" y="3731795"/>
                  <a:ext cx="2511304" cy="11401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Ellipse 62"/>
                <p:cNvSpPr/>
                <p:nvPr/>
              </p:nvSpPr>
              <p:spPr>
                <a:xfrm>
                  <a:off x="5905227" y="2564904"/>
                  <a:ext cx="171225" cy="1710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4" name="Rechteck 63"/>
                <p:cNvSpPr/>
                <p:nvPr/>
              </p:nvSpPr>
              <p:spPr>
                <a:xfrm>
                  <a:off x="5880420" y="3404997"/>
                  <a:ext cx="399526" cy="9601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5" name="Rechteck 64"/>
                <p:cNvSpPr/>
                <p:nvPr/>
              </p:nvSpPr>
              <p:spPr>
                <a:xfrm rot="21212478">
                  <a:off x="5793338" y="2808194"/>
                  <a:ext cx="110827" cy="576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6" name="Rechteck 65"/>
                <p:cNvSpPr/>
                <p:nvPr/>
              </p:nvSpPr>
              <p:spPr>
                <a:xfrm>
                  <a:off x="6679472" y="3404997"/>
                  <a:ext cx="399526" cy="9601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7" name="Ellipse 66"/>
                <p:cNvSpPr/>
                <p:nvPr/>
              </p:nvSpPr>
              <p:spPr>
                <a:xfrm>
                  <a:off x="7213984" y="3710841"/>
                  <a:ext cx="36238" cy="36194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8" name="Trapezoid 67"/>
                <p:cNvSpPr/>
                <p:nvPr/>
              </p:nvSpPr>
              <p:spPr>
                <a:xfrm>
                  <a:off x="5940152" y="3548633"/>
                  <a:ext cx="288032" cy="144016"/>
                </a:xfrm>
                <a:prstGeom prst="trapezoid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9" name="Trapezoid 68"/>
                <p:cNvSpPr/>
                <p:nvPr/>
              </p:nvSpPr>
              <p:spPr>
                <a:xfrm>
                  <a:off x="6732240" y="3541266"/>
                  <a:ext cx="288032" cy="144016"/>
                </a:xfrm>
                <a:prstGeom prst="trapezoid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0" name="Ellipse 69"/>
                <p:cNvSpPr/>
                <p:nvPr/>
              </p:nvSpPr>
              <p:spPr>
                <a:xfrm>
                  <a:off x="6018859" y="3284984"/>
                  <a:ext cx="425349" cy="9706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1" name="Ellipse 70"/>
                <p:cNvSpPr/>
                <p:nvPr/>
              </p:nvSpPr>
              <p:spPr>
                <a:xfrm rot="5090370">
                  <a:off x="6257104" y="3452624"/>
                  <a:ext cx="384178" cy="99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2" name="Ellipse 35"/>
                <p:cNvSpPr/>
                <p:nvPr/>
              </p:nvSpPr>
              <p:spPr>
                <a:xfrm>
                  <a:off x="6421606" y="3660264"/>
                  <a:ext cx="206876" cy="522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3" name="Ellipse 72"/>
                <p:cNvSpPr/>
                <p:nvPr/>
              </p:nvSpPr>
              <p:spPr>
                <a:xfrm rot="21012931">
                  <a:off x="5929175" y="2781162"/>
                  <a:ext cx="214638" cy="60028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4" name="Ellipse 37"/>
                <p:cNvSpPr/>
                <p:nvPr/>
              </p:nvSpPr>
              <p:spPr>
                <a:xfrm rot="5090370">
                  <a:off x="5848064" y="2978257"/>
                  <a:ext cx="359791" cy="11833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5" name="Ellipse 74"/>
                <p:cNvSpPr/>
                <p:nvPr/>
              </p:nvSpPr>
              <p:spPr>
                <a:xfrm rot="913709">
                  <a:off x="6018157" y="3180890"/>
                  <a:ext cx="324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6" name="Rechteck 75"/>
                <p:cNvSpPr/>
                <p:nvPr/>
              </p:nvSpPr>
              <p:spPr>
                <a:xfrm rot="21212478">
                  <a:off x="6585824" y="2794818"/>
                  <a:ext cx="110827" cy="576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cxnSp>
            <p:nvCxnSpPr>
              <p:cNvPr id="61" name="Gerade Verbindung mit Pfeil 60"/>
              <p:cNvCxnSpPr/>
              <p:nvPr/>
            </p:nvCxnSpPr>
            <p:spPr>
              <a:xfrm flipH="1">
                <a:off x="7291869" y="3429000"/>
                <a:ext cx="973493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feld 58"/>
            <p:cNvSpPr txBox="1"/>
            <p:nvPr/>
          </p:nvSpPr>
          <p:spPr>
            <a:xfrm>
              <a:off x="7177927" y="4998586"/>
              <a:ext cx="6148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err="1" smtClean="0"/>
                <a:t>a</a:t>
              </a:r>
              <a:r>
                <a:rPr lang="de-DE" sz="1600" baseline="-25000" dirty="0" err="1" smtClean="0"/>
                <a:t>x</a:t>
              </a:r>
              <a:endParaRPr lang="de-DE" sz="1600" dirty="0"/>
            </a:p>
          </p:txBody>
        </p:sp>
      </p:grpSp>
      <p:grpSp>
        <p:nvGrpSpPr>
          <p:cNvPr id="15" name="Gruppieren 76"/>
          <p:cNvGrpSpPr>
            <a:grpSpLocks noChangeAspect="1"/>
          </p:cNvGrpSpPr>
          <p:nvPr/>
        </p:nvGrpSpPr>
        <p:grpSpPr>
          <a:xfrm>
            <a:off x="5570586" y="4437112"/>
            <a:ext cx="2376000" cy="1667894"/>
            <a:chOff x="2928313" y="2227965"/>
            <a:chExt cx="2941893" cy="2065129"/>
          </a:xfrm>
        </p:grpSpPr>
        <p:grpSp>
          <p:nvGrpSpPr>
            <p:cNvPr id="16" name="Gruppieren 9"/>
            <p:cNvGrpSpPr/>
            <p:nvPr/>
          </p:nvGrpSpPr>
          <p:grpSpPr>
            <a:xfrm>
              <a:off x="3112378" y="2416123"/>
              <a:ext cx="2757828" cy="1876971"/>
              <a:chOff x="2700933" y="2551538"/>
              <a:chExt cx="1414415" cy="991475"/>
            </a:xfrm>
          </p:grpSpPr>
          <p:sp>
            <p:nvSpPr>
              <p:cNvPr id="85" name="Rechteck 84"/>
              <p:cNvSpPr/>
              <p:nvPr/>
            </p:nvSpPr>
            <p:spPr>
              <a:xfrm>
                <a:off x="2700933" y="3429000"/>
                <a:ext cx="1414415" cy="1140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Rechteck 85"/>
              <p:cNvSpPr/>
              <p:nvPr/>
            </p:nvSpPr>
            <p:spPr>
              <a:xfrm>
                <a:off x="3295096" y="3124607"/>
                <a:ext cx="399526" cy="9847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7" name="Rechteck 86"/>
              <p:cNvSpPr/>
              <p:nvPr/>
            </p:nvSpPr>
            <p:spPr>
              <a:xfrm rot="21156353">
                <a:off x="3230785" y="2551538"/>
                <a:ext cx="110827" cy="5525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8" name="Trapezoid 87"/>
              <p:cNvSpPr/>
              <p:nvPr/>
            </p:nvSpPr>
            <p:spPr>
              <a:xfrm>
                <a:off x="3347864" y="3258146"/>
                <a:ext cx="288032" cy="144016"/>
              </a:xfrm>
              <a:prstGeom prst="trapezoid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79" name="Akkord 78"/>
            <p:cNvSpPr/>
            <p:nvPr/>
          </p:nvSpPr>
          <p:spPr>
            <a:xfrm rot="10800000">
              <a:off x="3779912" y="2564904"/>
              <a:ext cx="288000" cy="288000"/>
            </a:xfrm>
            <a:prstGeom prst="chord">
              <a:avLst>
                <a:gd name="adj1" fmla="val 5379994"/>
                <a:gd name="adj2" fmla="val 1620000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0" name="Akkord 79"/>
            <p:cNvSpPr/>
            <p:nvPr/>
          </p:nvSpPr>
          <p:spPr>
            <a:xfrm rot="10800000">
              <a:off x="3851920" y="3140968"/>
              <a:ext cx="288000" cy="288000"/>
            </a:xfrm>
            <a:prstGeom prst="chord">
              <a:avLst>
                <a:gd name="adj1" fmla="val 5379994"/>
                <a:gd name="adj2" fmla="val 1620000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81" name="Gerade Verbindung mit Pfeil 80"/>
            <p:cNvCxnSpPr/>
            <p:nvPr/>
          </p:nvCxnSpPr>
          <p:spPr>
            <a:xfrm>
              <a:off x="2943204" y="2708920"/>
              <a:ext cx="956796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mit Pfeil 81"/>
            <p:cNvCxnSpPr/>
            <p:nvPr/>
          </p:nvCxnSpPr>
          <p:spPr>
            <a:xfrm>
              <a:off x="3017661" y="3284984"/>
              <a:ext cx="956796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feld 82"/>
            <p:cNvSpPr txBox="1"/>
            <p:nvPr/>
          </p:nvSpPr>
          <p:spPr>
            <a:xfrm>
              <a:off x="2951542" y="2227965"/>
              <a:ext cx="675460" cy="481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F</a:t>
              </a:r>
              <a:r>
                <a:rPr lang="de-DE" sz="1400" baseline="-25000" dirty="0" smtClean="0"/>
                <a:t>1</a:t>
              </a:r>
              <a:endParaRPr lang="de-DE" sz="1400" dirty="0"/>
            </a:p>
          </p:txBody>
        </p:sp>
        <p:sp>
          <p:nvSpPr>
            <p:cNvPr id="84" name="Textfeld 83"/>
            <p:cNvSpPr txBox="1"/>
            <p:nvPr/>
          </p:nvSpPr>
          <p:spPr>
            <a:xfrm>
              <a:off x="2928313" y="2807523"/>
              <a:ext cx="787950" cy="481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F</a:t>
              </a:r>
              <a:r>
                <a:rPr lang="de-DE" sz="1400" baseline="-25000" dirty="0" smtClean="0"/>
                <a:t>2</a:t>
              </a:r>
              <a:endParaRPr lang="de-DE" dirty="0"/>
            </a:p>
          </p:txBody>
        </p:sp>
      </p:grpSp>
      <p:sp>
        <p:nvSpPr>
          <p:cNvPr id="89" name="Datumsplatzhalter 3"/>
          <p:cNvSpPr>
            <a:spLocks noGrp="1"/>
          </p:cNvSpPr>
          <p:nvPr>
            <p:ph type="dt" sz="half" idx="10"/>
          </p:nvPr>
        </p:nvSpPr>
        <p:spPr>
          <a:xfrm>
            <a:off x="3635375" y="6408738"/>
            <a:ext cx="2088753" cy="476250"/>
          </a:xfrm>
        </p:spPr>
        <p:txBody>
          <a:bodyPr/>
          <a:lstStyle/>
          <a:p>
            <a:r>
              <a:rPr lang="de-DE" dirty="0" smtClean="0"/>
              <a:t>May 2018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de-DE" sz="1400"/>
              <a:t>Slide </a:t>
            </a:r>
            <a:fld id="{D1EF3DC9-B5F4-45D8-89D1-B3B01350D245}" type="slidenum">
              <a:rPr lang="de-DE" sz="1400"/>
              <a:pPr algn="r" eaLnBrk="1" hangingPunct="1"/>
              <a:t>3</a:t>
            </a:fld>
            <a:endParaRPr lang="de-DE" sz="1400"/>
          </a:p>
        </p:txBody>
      </p:sp>
      <p:sp>
        <p:nvSpPr>
          <p:cNvPr id="7172" name="Titel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435975" cy="1000125"/>
          </a:xfrm>
        </p:spPr>
        <p:txBody>
          <a:bodyPr/>
          <a:lstStyle/>
          <a:p>
            <a:r>
              <a:rPr lang="de-DE" smtClean="0"/>
              <a:t>Testmatrix</a:t>
            </a:r>
          </a:p>
        </p:txBody>
      </p:sp>
      <p:graphicFrame>
        <p:nvGraphicFramePr>
          <p:cNvPr id="11" name="Inhaltsplatzhalter 6"/>
          <p:cNvGraphicFramePr>
            <a:graphicFrameLocks noGrp="1"/>
          </p:cNvGraphicFramePr>
          <p:nvPr/>
        </p:nvGraphicFramePr>
        <p:xfrm>
          <a:off x="539750" y="2781300"/>
          <a:ext cx="7920038" cy="3554005"/>
        </p:xfrm>
        <a:graphic>
          <a:graphicData uri="http://schemas.openxmlformats.org/drawingml/2006/table">
            <a:tbl>
              <a:tblPr/>
              <a:tblGrid>
                <a:gridCol w="704850"/>
                <a:gridCol w="2103438"/>
                <a:gridCol w="1190625"/>
                <a:gridCol w="2117725"/>
                <a:gridCol w="1803400"/>
              </a:tblGrid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Seat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Test procedure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Belt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Test-No.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Remarks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7025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</a:p>
                  </a:txBody>
                  <a:tcPr marL="108000" marR="108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Dynamic (Appendix 1)</a:t>
                      </a:r>
                    </a:p>
                  </a:txBody>
                  <a:tcPr marL="108000" marR="108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unbelted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R-80_17_01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</a:tr>
              <a:tr h="2047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unbelted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R80-1-1-01 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2-point belt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R80-1-2-02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Seat only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R-80_17_02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not part of R80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Seat only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R80-1-1-05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not part of R80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Static (Appendix 5)</a:t>
                      </a:r>
                    </a:p>
                  </a:txBody>
                  <a:tcPr marL="108000" marR="108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R-80-d-17_01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179421190_002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812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Dynamic (Appendix 1)</a:t>
                      </a:r>
                    </a:p>
                  </a:txBody>
                  <a:tcPr marL="108000" marR="108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unbelted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R80-1-1-03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</a:tr>
              <a:tr h="3270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unbelted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R80-1-1-04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</a:tr>
              <a:tr h="2603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Static (Appendix 5)</a:t>
                      </a:r>
                    </a:p>
                  </a:txBody>
                  <a:tcPr marL="108000" marR="108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179421190_001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81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</a:t>
                      </a:r>
                    </a:p>
                  </a:txBody>
                  <a:tcPr marL="108000" marR="108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Dynamic (Appendix 1)</a:t>
                      </a:r>
                    </a:p>
                  </a:txBody>
                  <a:tcPr marL="108000" marR="108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unbelted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R-80_17_03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</a:tr>
              <a:tr h="3365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Static (Appendix 5)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R-80-d-17_02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</a:tr>
            </a:tbl>
          </a:graphicData>
        </a:graphic>
      </p:graphicFrame>
      <p:sp>
        <p:nvSpPr>
          <p:cNvPr id="7256" name="Inhaltsplatzhalter 11"/>
          <p:cNvSpPr>
            <a:spLocks noGrp="1"/>
          </p:cNvSpPr>
          <p:nvPr>
            <p:ph idx="1"/>
          </p:nvPr>
        </p:nvSpPr>
        <p:spPr>
          <a:xfrm>
            <a:off x="395288" y="620713"/>
            <a:ext cx="8435975" cy="2232025"/>
          </a:xfrm>
        </p:spPr>
        <p:txBody>
          <a:bodyPr/>
          <a:lstStyle/>
          <a:p>
            <a:r>
              <a:rPr lang="en-US" dirty="0" smtClean="0"/>
              <a:t>Tests have been conducted  </a:t>
            </a:r>
          </a:p>
          <a:p>
            <a:pPr lvl="1"/>
            <a:r>
              <a:rPr lang="en-US" dirty="0" smtClean="0"/>
              <a:t>according to test procedure R80 Appendix 1 (dynamic) and Appendix 5 (static)</a:t>
            </a:r>
          </a:p>
          <a:p>
            <a:pPr lvl="1"/>
            <a:r>
              <a:rPr lang="en-US" dirty="0" smtClean="0"/>
              <a:t>different seats</a:t>
            </a:r>
          </a:p>
          <a:p>
            <a:pPr lvl="1"/>
            <a:r>
              <a:rPr lang="en-US" dirty="0" smtClean="0"/>
              <a:t>at different labs.</a:t>
            </a:r>
          </a:p>
          <a:p>
            <a:r>
              <a:rPr lang="en-US" dirty="0" smtClean="0"/>
              <a:t>All seats are equipped with quick clamping systems </a:t>
            </a:r>
          </a:p>
        </p:txBody>
      </p:sp>
      <p:sp>
        <p:nvSpPr>
          <p:cNvPr id="7257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3635375" y="6408738"/>
            <a:ext cx="2089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sz="1400" dirty="0" smtClean="0"/>
              <a:t>May 2018</a:t>
            </a:r>
          </a:p>
          <a:p>
            <a:pPr eaLnBrk="1" hangingPunct="1"/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21674207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de-DE" sz="1400"/>
              <a:t>Slide </a:t>
            </a:r>
            <a:fld id="{D1EF3DC9-B5F4-45D8-89D1-B3B01350D245}" type="slidenum">
              <a:rPr lang="de-DE" sz="1400"/>
              <a:pPr algn="r" eaLnBrk="1" hangingPunct="1"/>
              <a:t>4</a:t>
            </a:fld>
            <a:endParaRPr lang="de-DE" sz="1400"/>
          </a:p>
        </p:txBody>
      </p:sp>
      <p:sp>
        <p:nvSpPr>
          <p:cNvPr id="7172" name="Titel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435975" cy="1000125"/>
          </a:xfrm>
        </p:spPr>
        <p:txBody>
          <a:bodyPr/>
          <a:lstStyle/>
          <a:p>
            <a:r>
              <a:rPr lang="de-DE" smtClean="0"/>
              <a:t>Testmatrix</a:t>
            </a:r>
          </a:p>
        </p:txBody>
      </p:sp>
      <p:graphicFrame>
        <p:nvGraphicFramePr>
          <p:cNvPr id="11" name="Inhaltsplatzhalter 6"/>
          <p:cNvGraphicFramePr>
            <a:graphicFrameLocks noGrp="1"/>
          </p:cNvGraphicFramePr>
          <p:nvPr/>
        </p:nvGraphicFramePr>
        <p:xfrm>
          <a:off x="539750" y="2781300"/>
          <a:ext cx="7920038" cy="3554005"/>
        </p:xfrm>
        <a:graphic>
          <a:graphicData uri="http://schemas.openxmlformats.org/drawingml/2006/table">
            <a:tbl>
              <a:tblPr/>
              <a:tblGrid>
                <a:gridCol w="704850"/>
                <a:gridCol w="2103438"/>
                <a:gridCol w="1190625"/>
                <a:gridCol w="2117725"/>
                <a:gridCol w="1803400"/>
              </a:tblGrid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Seat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Test procedure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Belt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Test-No.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Remarks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7025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</a:p>
                  </a:txBody>
                  <a:tcPr marL="108000" marR="108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Dynamic (Appendix 1)</a:t>
                      </a:r>
                    </a:p>
                  </a:txBody>
                  <a:tcPr marL="108000" marR="108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unbelted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R-80_17_01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</a:tr>
              <a:tr h="2047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unbelted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R80-1-1-01 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2-point belt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R80-1-2-02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Seat only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R-80_17_02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not part of R80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Seat only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R80-1-1-05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not part of R80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Static (Appendix 5)</a:t>
                      </a:r>
                    </a:p>
                  </a:txBody>
                  <a:tcPr marL="108000" marR="108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R-80-d-17_01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179421190_002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812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Dynamic (Appendix 1)</a:t>
                      </a:r>
                    </a:p>
                  </a:txBody>
                  <a:tcPr marL="108000" marR="108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unbelted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R80-1-1-03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</a:tr>
              <a:tr h="3270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unbelted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R80-1-1-04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</a:tr>
              <a:tr h="2603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Static (Appendix 5)</a:t>
                      </a:r>
                    </a:p>
                  </a:txBody>
                  <a:tcPr marL="108000" marR="108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179421190_001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81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</a:t>
                      </a:r>
                    </a:p>
                  </a:txBody>
                  <a:tcPr marL="108000" marR="108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Dynamic (Appendix 1)</a:t>
                      </a:r>
                    </a:p>
                  </a:txBody>
                  <a:tcPr marL="108000" marR="108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unbelted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R-80_17_03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</a:tr>
              <a:tr h="3365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Static (Appendix 5)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R-80-d-17_02</a:t>
                      </a: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08000" marR="108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</a:tr>
            </a:tbl>
          </a:graphicData>
        </a:graphic>
      </p:graphicFrame>
      <p:sp>
        <p:nvSpPr>
          <p:cNvPr id="7257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3635375" y="6408738"/>
            <a:ext cx="20891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sz="1400" dirty="0" smtClean="0"/>
              <a:t>May 2018</a:t>
            </a:r>
          </a:p>
          <a:p>
            <a:pPr eaLnBrk="1" hangingPunct="1"/>
            <a:endParaRPr lang="de-DE" sz="1400" dirty="0" smtClean="0"/>
          </a:p>
        </p:txBody>
      </p:sp>
      <p:sp>
        <p:nvSpPr>
          <p:cNvPr id="2" name="Rechteck 1"/>
          <p:cNvSpPr/>
          <p:nvPr/>
        </p:nvSpPr>
        <p:spPr bwMode="auto">
          <a:xfrm>
            <a:off x="4561309" y="3577208"/>
            <a:ext cx="2088232" cy="288032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4561309" y="5460082"/>
            <a:ext cx="2088232" cy="288032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4553669" y="4293096"/>
            <a:ext cx="2088232" cy="288032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60071" y="1324799"/>
            <a:ext cx="7951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B050"/>
                </a:solidFill>
              </a:rPr>
              <a:t>Videos </a:t>
            </a:r>
            <a:r>
              <a:rPr lang="de-DE" dirty="0" err="1" smtClean="0">
                <a:solidFill>
                  <a:srgbClr val="00B050"/>
                </a:solidFill>
              </a:rPr>
              <a:t>shown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as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comparision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of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test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method</a:t>
            </a:r>
            <a:r>
              <a:rPr lang="de-DE" dirty="0" smtClean="0">
                <a:solidFill>
                  <a:srgbClr val="00B050"/>
                </a:solidFill>
              </a:rPr>
              <a:t> in GRSP-62-35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4553669" y="4570065"/>
            <a:ext cx="2088232" cy="288032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66909" y="1877309"/>
            <a:ext cx="8337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C000"/>
                </a:solidFill>
              </a:rPr>
              <a:t>Additional </a:t>
            </a:r>
            <a:r>
              <a:rPr lang="de-DE" dirty="0" err="1" smtClean="0">
                <a:solidFill>
                  <a:srgbClr val="FFC000"/>
                </a:solidFill>
              </a:rPr>
              <a:t>videos</a:t>
            </a:r>
            <a:r>
              <a:rPr lang="de-DE" dirty="0" smtClean="0">
                <a:solidFill>
                  <a:srgbClr val="FFC000"/>
                </a:solidFill>
              </a:rPr>
              <a:t> </a:t>
            </a:r>
            <a:r>
              <a:rPr lang="de-DE" dirty="0" err="1" smtClean="0">
                <a:solidFill>
                  <a:srgbClr val="FFC000"/>
                </a:solidFill>
              </a:rPr>
              <a:t>presented</a:t>
            </a:r>
            <a:r>
              <a:rPr lang="de-DE" dirty="0" smtClean="0">
                <a:solidFill>
                  <a:srgbClr val="FFC000"/>
                </a:solidFill>
              </a:rPr>
              <a:t> in </a:t>
            </a:r>
            <a:r>
              <a:rPr lang="de-DE" dirty="0" err="1" smtClean="0">
                <a:solidFill>
                  <a:srgbClr val="FFC000"/>
                </a:solidFill>
              </a:rPr>
              <a:t>this</a:t>
            </a:r>
            <a:r>
              <a:rPr lang="de-DE" dirty="0" smtClean="0">
                <a:solidFill>
                  <a:srgbClr val="FFC000"/>
                </a:solidFill>
              </a:rPr>
              <a:t> </a:t>
            </a:r>
            <a:r>
              <a:rPr lang="de-DE" dirty="0" err="1" smtClean="0">
                <a:solidFill>
                  <a:srgbClr val="FFC000"/>
                </a:solidFill>
              </a:rPr>
              <a:t>presentation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 err="1" smtClean="0">
                <a:solidFill>
                  <a:srgbClr val="FFC000"/>
                </a:solidFill>
              </a:rPr>
              <a:t>for</a:t>
            </a:r>
            <a:r>
              <a:rPr lang="de-DE" dirty="0" smtClean="0">
                <a:solidFill>
                  <a:srgbClr val="FFC000"/>
                </a:solidFill>
              </a:rPr>
              <a:t> </a:t>
            </a:r>
            <a:r>
              <a:rPr lang="de-DE" dirty="0" err="1" smtClean="0">
                <a:solidFill>
                  <a:srgbClr val="FFC000"/>
                </a:solidFill>
              </a:rPr>
              <a:t>clarification</a:t>
            </a:r>
            <a:endParaRPr lang="de-DE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53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Are these test methods equivalent? 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Slide </a:t>
            </a:r>
            <a:fld id="{51BB7F0D-506C-4BD9-B9D3-C05B69C61F73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0" name="Titel 1"/>
          <p:cNvSpPr txBox="1">
            <a:spLocks/>
          </p:cNvSpPr>
          <p:nvPr/>
        </p:nvSpPr>
        <p:spPr bwMode="auto">
          <a:xfrm>
            <a:off x="457200" y="-163413"/>
            <a:ext cx="84359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UN-Regulation </a:t>
            </a:r>
            <a:r>
              <a:rPr kumimoji="0" lang="de-DE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80</a:t>
            </a: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>
          <a:xfrm>
            <a:off x="3635375" y="6408738"/>
            <a:ext cx="2088753" cy="476250"/>
          </a:xfrm>
        </p:spPr>
        <p:txBody>
          <a:bodyPr/>
          <a:lstStyle/>
          <a:p>
            <a:r>
              <a:rPr lang="de-DE" dirty="0" smtClean="0"/>
              <a:t>May 2018</a:t>
            </a:r>
          </a:p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971600" y="5373216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Seat B</a:t>
            </a:r>
            <a:r>
              <a:rPr lang="de-DE" sz="1600" dirty="0" smtClean="0"/>
              <a:t> </a:t>
            </a:r>
          </a:p>
          <a:p>
            <a:r>
              <a:rPr lang="de-DE" sz="1600" dirty="0" smtClean="0"/>
              <a:t>Test 179421190_001</a:t>
            </a:r>
            <a:endParaRPr lang="de-DE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5652120" y="5373216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Seat A</a:t>
            </a:r>
            <a:r>
              <a:rPr lang="de-DE" sz="1600" dirty="0" smtClean="0"/>
              <a:t> </a:t>
            </a:r>
          </a:p>
          <a:p>
            <a:r>
              <a:rPr lang="de-DE" sz="1600" dirty="0" smtClean="0"/>
              <a:t>Test R80-1-2-02</a:t>
            </a:r>
            <a:endParaRPr lang="de-DE" sz="1600" dirty="0"/>
          </a:p>
        </p:txBody>
      </p:sp>
      <p:sp>
        <p:nvSpPr>
          <p:cNvPr id="15" name="Textfeld 14"/>
          <p:cNvSpPr txBox="1"/>
          <p:nvPr/>
        </p:nvSpPr>
        <p:spPr>
          <a:xfrm>
            <a:off x="2555776" y="1484784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Videos </a:t>
            </a:r>
            <a:r>
              <a:rPr lang="de-DE" dirty="0" err="1" smtClean="0"/>
              <a:t>from</a:t>
            </a:r>
            <a:r>
              <a:rPr lang="de-DE" dirty="0" smtClean="0"/>
              <a:t> GRSP-62-35</a:t>
            </a:r>
            <a:endParaRPr lang="de-DE" dirty="0"/>
          </a:p>
        </p:txBody>
      </p:sp>
      <p:pic>
        <p:nvPicPr>
          <p:cNvPr id="17" name="179421190_V1_1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467544" y="2276872"/>
            <a:ext cx="3720075" cy="2790056"/>
          </a:xfrm>
          <a:prstGeom prst="rect">
            <a:avLst/>
          </a:prstGeom>
        </p:spPr>
      </p:pic>
      <p:pic>
        <p:nvPicPr>
          <p:cNvPr id="19" name="R80-1-2-02 -left.mo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 cstate="screen"/>
          <a:stretch>
            <a:fillRect/>
          </a:stretch>
        </p:blipFill>
        <p:spPr>
          <a:xfrm>
            <a:off x="4788024" y="2276872"/>
            <a:ext cx="3744416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Seat of Concern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Slide </a:t>
            </a:r>
            <a:fld id="{51BB7F0D-506C-4BD9-B9D3-C05B69C61F73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0" name="Titel 1"/>
          <p:cNvSpPr txBox="1">
            <a:spLocks/>
          </p:cNvSpPr>
          <p:nvPr/>
        </p:nvSpPr>
        <p:spPr bwMode="auto">
          <a:xfrm>
            <a:off x="457200" y="-163413"/>
            <a:ext cx="84359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UN-Regulation </a:t>
            </a:r>
            <a:r>
              <a:rPr kumimoji="0" lang="de-DE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80</a:t>
            </a: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>
          <a:xfrm>
            <a:off x="3635375" y="6408738"/>
            <a:ext cx="2088753" cy="476250"/>
          </a:xfrm>
        </p:spPr>
        <p:txBody>
          <a:bodyPr/>
          <a:lstStyle/>
          <a:p>
            <a:r>
              <a:rPr lang="de-DE" dirty="0" smtClean="0"/>
              <a:t>May 2018</a:t>
            </a:r>
          </a:p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971600" y="5373216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Seat A </a:t>
            </a:r>
          </a:p>
          <a:p>
            <a:r>
              <a:rPr lang="de-DE" sz="1600" dirty="0" smtClean="0"/>
              <a:t>Test </a:t>
            </a:r>
            <a:r>
              <a:rPr lang="en-GB" sz="1600" dirty="0" smtClean="0"/>
              <a:t>R-80-d-17_01</a:t>
            </a:r>
            <a:endParaRPr lang="de-DE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5652120" y="5373216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Seat A</a:t>
            </a:r>
          </a:p>
          <a:p>
            <a:r>
              <a:rPr lang="de-DE" sz="1600" dirty="0" smtClean="0"/>
              <a:t>Test R80-1-2-02</a:t>
            </a:r>
            <a:endParaRPr lang="de-DE" sz="1600" dirty="0"/>
          </a:p>
        </p:txBody>
      </p:sp>
      <p:sp>
        <p:nvSpPr>
          <p:cNvPr id="15" name="Textfeld 14"/>
          <p:cNvSpPr txBox="1"/>
          <p:nvPr/>
        </p:nvSpPr>
        <p:spPr>
          <a:xfrm>
            <a:off x="2555776" y="1484784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Seat A</a:t>
            </a:r>
            <a:endParaRPr lang="de-DE" b="1" dirty="0"/>
          </a:p>
        </p:txBody>
      </p:sp>
      <p:pic>
        <p:nvPicPr>
          <p:cNvPr id="17" name="R80-1-2-02 -left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4572000" y="2132856"/>
            <a:ext cx="4032448" cy="3024336"/>
          </a:xfrm>
          <a:prstGeom prst="rect">
            <a:avLst/>
          </a:prstGeom>
        </p:spPr>
      </p:pic>
      <p:pic>
        <p:nvPicPr>
          <p:cNvPr id="19" name="R-80-d-17_01__ (3)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screen"/>
          <a:stretch>
            <a:fillRect/>
          </a:stretch>
        </p:blipFill>
        <p:spPr>
          <a:xfrm>
            <a:off x="899592" y="1700808"/>
            <a:ext cx="268605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Seat of Concern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Slide </a:t>
            </a:r>
            <a:fld id="{51BB7F0D-506C-4BD9-B9D3-C05B69C61F73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0" name="Titel 1"/>
          <p:cNvSpPr txBox="1">
            <a:spLocks/>
          </p:cNvSpPr>
          <p:nvPr/>
        </p:nvSpPr>
        <p:spPr bwMode="auto">
          <a:xfrm>
            <a:off x="457200" y="-163413"/>
            <a:ext cx="84359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UN-Regulation </a:t>
            </a:r>
            <a:r>
              <a:rPr kumimoji="0" lang="de-DE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80</a:t>
            </a: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>
          <a:xfrm>
            <a:off x="3635375" y="6408738"/>
            <a:ext cx="2088753" cy="476250"/>
          </a:xfrm>
        </p:spPr>
        <p:txBody>
          <a:bodyPr/>
          <a:lstStyle/>
          <a:p>
            <a:r>
              <a:rPr lang="de-DE" dirty="0" smtClean="0"/>
              <a:t>May 2018</a:t>
            </a:r>
          </a:p>
          <a:p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2555776" y="1484784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Seat A</a:t>
            </a:r>
            <a:endParaRPr lang="de-DE" dirty="0"/>
          </a:p>
        </p:txBody>
      </p:sp>
      <p:pic>
        <p:nvPicPr>
          <p:cNvPr id="1026" name="Picture 2" descr="D:\F2\GRSP\5216003_F2_Überarbeitung UN ECE R80\R80-1-1-01-pre 1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4628688"/>
            <a:ext cx="2520948" cy="1680632"/>
          </a:xfrm>
          <a:prstGeom prst="rect">
            <a:avLst/>
          </a:prstGeom>
          <a:noFill/>
        </p:spPr>
      </p:pic>
      <p:pic>
        <p:nvPicPr>
          <p:cNvPr id="1027" name="Picture 3" descr="D:\F2\GRSP\5216003_F2_Überarbeitung UN ECE R80\R80-1-1-01-pre 0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884272"/>
            <a:ext cx="2520948" cy="1680632"/>
          </a:xfrm>
          <a:prstGeom prst="rect">
            <a:avLst/>
          </a:prstGeom>
          <a:noFill/>
        </p:spPr>
      </p:pic>
      <p:sp>
        <p:nvSpPr>
          <p:cNvPr id="18" name="Rechteck 17"/>
          <p:cNvSpPr/>
          <p:nvPr/>
        </p:nvSpPr>
        <p:spPr>
          <a:xfrm>
            <a:off x="5438882" y="5085184"/>
            <a:ext cx="18726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/>
              <a:t>179421190_002</a:t>
            </a:r>
            <a:endParaRPr lang="de-DE" sz="1600" dirty="0"/>
          </a:p>
        </p:txBody>
      </p:sp>
      <p:pic>
        <p:nvPicPr>
          <p:cNvPr id="12" name="Picture 3" descr="D:\F2\GRSP\5216003_F2_Überarbeitung UN ECE R80\R80-1-1-01-pre 0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0602" y="2708921"/>
            <a:ext cx="3315294" cy="1800199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51920" y="2276872"/>
            <a:ext cx="4967327" cy="280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696"/>
            <a:ext cx="8435975" cy="5112568"/>
          </a:xfrm>
        </p:spPr>
        <p:txBody>
          <a:bodyPr>
            <a:normAutofit/>
          </a:bodyPr>
          <a:lstStyle/>
          <a:p>
            <a:pPr>
              <a:buNone/>
            </a:pPr>
            <a:endParaRPr lang="de-DE" sz="1800" dirty="0" smtClean="0"/>
          </a:p>
          <a:p>
            <a:pPr lvl="2">
              <a:buNone/>
            </a:pPr>
            <a:endParaRPr lang="de-DE" dirty="0" smtClean="0">
              <a:sym typeface="Wingdings" pitchFamily="2" charset="2"/>
            </a:endParaRPr>
          </a:p>
          <a:p>
            <a:pPr lvl="2">
              <a:buNone/>
            </a:pPr>
            <a:endParaRPr lang="de-DE" dirty="0" smtClean="0">
              <a:sym typeface="Wingdings" pitchFamily="2" charset="2"/>
            </a:endParaRPr>
          </a:p>
          <a:p>
            <a:pPr>
              <a:buNone/>
            </a:pPr>
            <a:endParaRPr lang="de-DE" sz="1800" dirty="0" smtClean="0">
              <a:sym typeface="Wingdings" pitchFamily="2" charset="2"/>
            </a:endParaRPr>
          </a:p>
          <a:p>
            <a:pPr>
              <a:buNone/>
            </a:pPr>
            <a:endParaRPr lang="de-DE" sz="1800" dirty="0" smtClean="0">
              <a:sym typeface="Wingdings" pitchFamily="2" charset="2"/>
            </a:endParaRPr>
          </a:p>
          <a:p>
            <a:pPr>
              <a:buNone/>
            </a:pPr>
            <a:endParaRPr lang="sv-SE" sz="1800" dirty="0" smtClean="0"/>
          </a:p>
          <a:p>
            <a:pPr>
              <a:buNone/>
            </a:pPr>
            <a:endParaRPr lang="sv-SE" sz="1800" dirty="0" smtClean="0"/>
          </a:p>
          <a:p>
            <a:pPr>
              <a:buNone/>
            </a:pP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May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Inhaltsplatzhalter 2"/>
          <p:cNvSpPr txBox="1">
            <a:spLocks/>
          </p:cNvSpPr>
          <p:nvPr/>
        </p:nvSpPr>
        <p:spPr bwMode="auto">
          <a:xfrm>
            <a:off x="609600" y="845096"/>
            <a:ext cx="843597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sym typeface="Wingdings" pitchFamily="2" charset="2"/>
            </a:endParaRPr>
          </a:p>
          <a:p>
            <a:pPr marL="1435100" marR="0" lvl="2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sym typeface="Wingdings" pitchFamily="2" charset="2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Gruppieren 123"/>
          <p:cNvGrpSpPr>
            <a:grpSpLocks noChangeAspect="1"/>
          </p:cNvGrpSpPr>
          <p:nvPr/>
        </p:nvGrpSpPr>
        <p:grpSpPr>
          <a:xfrm>
            <a:off x="4257516" y="836712"/>
            <a:ext cx="4562956" cy="4968552"/>
            <a:chOff x="611560" y="-1035496"/>
            <a:chExt cx="6480720" cy="7056784"/>
          </a:xfrm>
        </p:grpSpPr>
        <p:cxnSp>
          <p:nvCxnSpPr>
            <p:cNvPr id="86" name="Gerade Verbindung 85"/>
            <p:cNvCxnSpPr/>
            <p:nvPr/>
          </p:nvCxnSpPr>
          <p:spPr bwMode="auto">
            <a:xfrm flipH="1">
              <a:off x="755576" y="3284984"/>
              <a:ext cx="5544616" cy="18002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8" name="Gruppieren 99"/>
            <p:cNvGrpSpPr/>
            <p:nvPr/>
          </p:nvGrpSpPr>
          <p:grpSpPr>
            <a:xfrm>
              <a:off x="1075358" y="5815551"/>
              <a:ext cx="434206" cy="205737"/>
              <a:chOff x="1075358" y="5815551"/>
              <a:chExt cx="434206" cy="205737"/>
            </a:xfrm>
          </p:grpSpPr>
          <p:cxnSp>
            <p:nvCxnSpPr>
              <p:cNvPr id="19" name="Gerade Verbindung 18"/>
              <p:cNvCxnSpPr/>
              <p:nvPr/>
            </p:nvCxnSpPr>
            <p:spPr bwMode="auto">
              <a:xfrm>
                <a:off x="1085921" y="5815551"/>
                <a:ext cx="0" cy="205737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Gerade Verbindung 29"/>
              <p:cNvCxnSpPr/>
              <p:nvPr/>
            </p:nvCxnSpPr>
            <p:spPr bwMode="auto">
              <a:xfrm>
                <a:off x="1498980" y="5815551"/>
                <a:ext cx="0" cy="205737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Gerade Verbindung 34"/>
              <p:cNvCxnSpPr/>
              <p:nvPr/>
            </p:nvCxnSpPr>
            <p:spPr bwMode="auto">
              <a:xfrm>
                <a:off x="1079571" y="6014031"/>
                <a:ext cx="429972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Gerade Verbindung 36"/>
              <p:cNvCxnSpPr/>
              <p:nvPr/>
            </p:nvCxnSpPr>
            <p:spPr bwMode="auto">
              <a:xfrm>
                <a:off x="1075358" y="5819179"/>
                <a:ext cx="143324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Gerade Verbindung 37"/>
              <p:cNvCxnSpPr/>
              <p:nvPr/>
            </p:nvCxnSpPr>
            <p:spPr bwMode="auto">
              <a:xfrm>
                <a:off x="1366240" y="5819179"/>
                <a:ext cx="143324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" name="Gruppieren 102"/>
            <p:cNvGrpSpPr/>
            <p:nvPr/>
          </p:nvGrpSpPr>
          <p:grpSpPr>
            <a:xfrm>
              <a:off x="1089246" y="3501008"/>
              <a:ext cx="334423" cy="2376264"/>
              <a:chOff x="1089246" y="3501008"/>
              <a:chExt cx="334423" cy="2376264"/>
            </a:xfrm>
          </p:grpSpPr>
          <p:cxnSp>
            <p:nvCxnSpPr>
              <p:cNvPr id="39" name="Gerade Verbindung 38"/>
              <p:cNvCxnSpPr/>
              <p:nvPr/>
            </p:nvCxnSpPr>
            <p:spPr bwMode="auto">
              <a:xfrm>
                <a:off x="1253282" y="5864572"/>
                <a:ext cx="95549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B2B2B2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Gerade Verbindung 39"/>
              <p:cNvCxnSpPr/>
              <p:nvPr/>
            </p:nvCxnSpPr>
            <p:spPr bwMode="auto">
              <a:xfrm>
                <a:off x="1259632" y="3501008"/>
                <a:ext cx="0" cy="2376264"/>
              </a:xfrm>
              <a:prstGeom prst="line">
                <a:avLst/>
              </a:prstGeom>
              <a:noFill/>
              <a:ln w="28575" cap="flat" cmpd="sng" algn="ctr">
                <a:solidFill>
                  <a:srgbClr val="B2B2B2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Gerade Verbindung 41"/>
              <p:cNvCxnSpPr/>
              <p:nvPr/>
            </p:nvCxnSpPr>
            <p:spPr bwMode="auto">
              <a:xfrm>
                <a:off x="1089246" y="5774403"/>
                <a:ext cx="3344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B2B2B2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1" name="Ellipse 50"/>
            <p:cNvSpPr/>
            <p:nvPr/>
          </p:nvSpPr>
          <p:spPr bwMode="auto">
            <a:xfrm>
              <a:off x="1187624" y="3356992"/>
              <a:ext cx="144016" cy="144016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52" name="Gerade Verbindung 51"/>
            <p:cNvCxnSpPr/>
            <p:nvPr/>
          </p:nvCxnSpPr>
          <p:spPr bwMode="auto">
            <a:xfrm>
              <a:off x="1259632" y="3140968"/>
              <a:ext cx="0" cy="216024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0" name="Gruppieren 98"/>
            <p:cNvGrpSpPr/>
            <p:nvPr/>
          </p:nvGrpSpPr>
          <p:grpSpPr>
            <a:xfrm>
              <a:off x="6653882" y="3782382"/>
              <a:ext cx="438398" cy="205737"/>
              <a:chOff x="6554316" y="3782382"/>
              <a:chExt cx="438398" cy="205737"/>
            </a:xfrm>
          </p:grpSpPr>
          <p:cxnSp>
            <p:nvCxnSpPr>
              <p:cNvPr id="72" name="Gerade Verbindung 71"/>
              <p:cNvCxnSpPr/>
              <p:nvPr/>
            </p:nvCxnSpPr>
            <p:spPr bwMode="auto">
              <a:xfrm>
                <a:off x="6558529" y="3782382"/>
                <a:ext cx="0" cy="205737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3" name="Gerade Verbindung 72"/>
              <p:cNvCxnSpPr/>
              <p:nvPr/>
            </p:nvCxnSpPr>
            <p:spPr bwMode="auto">
              <a:xfrm>
                <a:off x="6984288" y="3782382"/>
                <a:ext cx="0" cy="205737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" name="Gerade Verbindung 73"/>
              <p:cNvCxnSpPr/>
              <p:nvPr/>
            </p:nvCxnSpPr>
            <p:spPr bwMode="auto">
              <a:xfrm>
                <a:off x="6558529" y="3980862"/>
                <a:ext cx="429972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" name="Gerade Verbindung 74"/>
              <p:cNvCxnSpPr/>
              <p:nvPr/>
            </p:nvCxnSpPr>
            <p:spPr bwMode="auto">
              <a:xfrm>
                <a:off x="6554316" y="3786010"/>
                <a:ext cx="143324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6" name="Gerade Verbindung 75"/>
              <p:cNvCxnSpPr/>
              <p:nvPr/>
            </p:nvCxnSpPr>
            <p:spPr bwMode="auto">
              <a:xfrm>
                <a:off x="6849390" y="3786010"/>
                <a:ext cx="143324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1" name="Gruppieren 97"/>
            <p:cNvGrpSpPr/>
            <p:nvPr/>
          </p:nvGrpSpPr>
          <p:grpSpPr>
            <a:xfrm>
              <a:off x="6645374" y="3140968"/>
              <a:ext cx="432048" cy="703135"/>
              <a:chOff x="6645374" y="3140968"/>
              <a:chExt cx="432048" cy="703135"/>
            </a:xfrm>
          </p:grpSpPr>
          <p:cxnSp>
            <p:nvCxnSpPr>
              <p:cNvPr id="77" name="Gerade Verbindung 76"/>
              <p:cNvCxnSpPr/>
              <p:nvPr/>
            </p:nvCxnSpPr>
            <p:spPr bwMode="auto">
              <a:xfrm>
                <a:off x="6732240" y="3836845"/>
                <a:ext cx="95549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8" name="Gerade Verbindung 77"/>
              <p:cNvCxnSpPr/>
              <p:nvPr/>
            </p:nvCxnSpPr>
            <p:spPr bwMode="auto">
              <a:xfrm>
                <a:off x="6823298" y="3140968"/>
                <a:ext cx="0" cy="703135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" name="Gerade Verbindung 78"/>
              <p:cNvCxnSpPr/>
              <p:nvPr/>
            </p:nvCxnSpPr>
            <p:spPr bwMode="auto">
              <a:xfrm>
                <a:off x="6645374" y="3718910"/>
                <a:ext cx="43204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88" name="Gerade Verbindung 87"/>
            <p:cNvCxnSpPr/>
            <p:nvPr/>
          </p:nvCxnSpPr>
          <p:spPr bwMode="auto">
            <a:xfrm flipH="1" flipV="1">
              <a:off x="611560" y="4509120"/>
              <a:ext cx="144016" cy="576064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9" name="Rechteck 88"/>
            <p:cNvSpPr/>
            <p:nvPr/>
          </p:nvSpPr>
          <p:spPr bwMode="auto">
            <a:xfrm>
              <a:off x="1187624" y="2636912"/>
              <a:ext cx="2592288" cy="36004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0" name="Rechteck 89"/>
            <p:cNvSpPr/>
            <p:nvPr/>
          </p:nvSpPr>
          <p:spPr bwMode="auto">
            <a:xfrm>
              <a:off x="4139952" y="2636912"/>
              <a:ext cx="2592288" cy="36004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2" name="Nach unten gekrümmter Pfeil 91"/>
            <p:cNvSpPr/>
            <p:nvPr/>
          </p:nvSpPr>
          <p:spPr bwMode="auto">
            <a:xfrm>
              <a:off x="827584" y="4829090"/>
              <a:ext cx="360040" cy="400110"/>
            </a:xfrm>
            <a:prstGeom prst="curvedDownArrow">
              <a:avLst>
                <a:gd name="adj1" fmla="val 25000"/>
                <a:gd name="adj2" fmla="val 92361"/>
                <a:gd name="adj3" fmla="val 25000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95" name="Gerade Verbindung 94"/>
            <p:cNvCxnSpPr/>
            <p:nvPr/>
          </p:nvCxnSpPr>
          <p:spPr bwMode="auto">
            <a:xfrm>
              <a:off x="6300192" y="3140968"/>
              <a:ext cx="0" cy="36004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2" name="Gruppieren 103"/>
            <p:cNvGrpSpPr/>
            <p:nvPr/>
          </p:nvGrpSpPr>
          <p:grpSpPr>
            <a:xfrm rot="21443659">
              <a:off x="1150985" y="3501005"/>
              <a:ext cx="334423" cy="2376264"/>
              <a:chOff x="1089824" y="3501008"/>
              <a:chExt cx="334423" cy="2376264"/>
            </a:xfrm>
          </p:grpSpPr>
          <p:cxnSp>
            <p:nvCxnSpPr>
              <p:cNvPr id="105" name="Gerade Verbindung 104"/>
              <p:cNvCxnSpPr/>
              <p:nvPr/>
            </p:nvCxnSpPr>
            <p:spPr bwMode="auto">
              <a:xfrm>
                <a:off x="1252821" y="5874706"/>
                <a:ext cx="95549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6" name="Gerade Verbindung 105"/>
              <p:cNvCxnSpPr/>
              <p:nvPr/>
            </p:nvCxnSpPr>
            <p:spPr bwMode="auto">
              <a:xfrm>
                <a:off x="1259632" y="3501008"/>
                <a:ext cx="0" cy="2376264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7" name="Gerade Verbindung 106"/>
              <p:cNvCxnSpPr/>
              <p:nvPr/>
            </p:nvCxnSpPr>
            <p:spPr bwMode="auto">
              <a:xfrm>
                <a:off x="1089824" y="5761716"/>
                <a:ext cx="334423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15" name="Rechteck 114"/>
            <p:cNvSpPr/>
            <p:nvPr/>
          </p:nvSpPr>
          <p:spPr bwMode="auto">
            <a:xfrm>
              <a:off x="1259632" y="-1035496"/>
              <a:ext cx="2448272" cy="367240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6" name="Rechteck 115"/>
            <p:cNvSpPr/>
            <p:nvPr/>
          </p:nvSpPr>
          <p:spPr bwMode="auto">
            <a:xfrm>
              <a:off x="4241552" y="-1035496"/>
              <a:ext cx="2448272" cy="367240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96" name="Gerade Verbindung 95"/>
            <p:cNvCxnSpPr/>
            <p:nvPr/>
          </p:nvCxnSpPr>
          <p:spPr bwMode="auto">
            <a:xfrm flipH="1">
              <a:off x="755576" y="5013176"/>
              <a:ext cx="216024" cy="7200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2" name="Pfeil nach rechts 101"/>
            <p:cNvSpPr/>
            <p:nvPr/>
          </p:nvSpPr>
          <p:spPr bwMode="auto">
            <a:xfrm rot="20492889">
              <a:off x="1365035" y="4741201"/>
              <a:ext cx="504057" cy="144016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3" name="Rechteck 52"/>
            <p:cNvSpPr/>
            <p:nvPr/>
          </p:nvSpPr>
          <p:spPr bwMode="auto">
            <a:xfrm>
              <a:off x="1115616" y="2996952"/>
              <a:ext cx="5832648" cy="144016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14" name="Gruppieren 163"/>
          <p:cNvGrpSpPr>
            <a:grpSpLocks noChangeAspect="1"/>
          </p:cNvGrpSpPr>
          <p:nvPr/>
        </p:nvGrpSpPr>
        <p:grpSpPr>
          <a:xfrm>
            <a:off x="323528" y="1196753"/>
            <a:ext cx="3024336" cy="4770935"/>
            <a:chOff x="-6373216" y="3502968"/>
            <a:chExt cx="1368152" cy="2158280"/>
          </a:xfrm>
        </p:grpSpPr>
        <p:cxnSp>
          <p:nvCxnSpPr>
            <p:cNvPr id="126" name="Gerade Verbindung 125"/>
            <p:cNvCxnSpPr/>
            <p:nvPr/>
          </p:nvCxnSpPr>
          <p:spPr bwMode="auto">
            <a:xfrm flipH="1">
              <a:off x="-6271817" y="4581128"/>
              <a:ext cx="1266753" cy="42102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5" name="Gruppieren 99"/>
            <p:cNvGrpSpPr/>
            <p:nvPr/>
          </p:nvGrpSpPr>
          <p:grpSpPr>
            <a:xfrm>
              <a:off x="-6046664" y="5516392"/>
              <a:ext cx="305716" cy="144856"/>
              <a:chOff x="1075358" y="5815551"/>
              <a:chExt cx="434206" cy="205737"/>
            </a:xfrm>
          </p:grpSpPr>
          <p:cxnSp>
            <p:nvCxnSpPr>
              <p:cNvPr id="158" name="Gerade Verbindung 157"/>
              <p:cNvCxnSpPr/>
              <p:nvPr/>
            </p:nvCxnSpPr>
            <p:spPr bwMode="auto">
              <a:xfrm>
                <a:off x="1080217" y="5815551"/>
                <a:ext cx="0" cy="205737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9" name="Gerade Verbindung 158"/>
              <p:cNvCxnSpPr/>
              <p:nvPr/>
            </p:nvCxnSpPr>
            <p:spPr bwMode="auto">
              <a:xfrm>
                <a:off x="1498980" y="5815551"/>
                <a:ext cx="0" cy="205737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0" name="Gerade Verbindung 159"/>
              <p:cNvCxnSpPr/>
              <p:nvPr/>
            </p:nvCxnSpPr>
            <p:spPr bwMode="auto">
              <a:xfrm>
                <a:off x="1079571" y="6014031"/>
                <a:ext cx="429972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1" name="Gerade Verbindung 160"/>
              <p:cNvCxnSpPr/>
              <p:nvPr/>
            </p:nvCxnSpPr>
            <p:spPr bwMode="auto">
              <a:xfrm>
                <a:off x="1075358" y="5819179"/>
                <a:ext cx="143324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2" name="Gerade Verbindung 161"/>
              <p:cNvCxnSpPr/>
              <p:nvPr/>
            </p:nvCxnSpPr>
            <p:spPr bwMode="auto">
              <a:xfrm>
                <a:off x="1366240" y="5819179"/>
                <a:ext cx="143324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6" name="Gruppieren 102"/>
            <p:cNvGrpSpPr/>
            <p:nvPr/>
          </p:nvGrpSpPr>
          <p:grpSpPr>
            <a:xfrm>
              <a:off x="-6036886" y="3886765"/>
              <a:ext cx="235461" cy="1673084"/>
              <a:chOff x="1089246" y="3501008"/>
              <a:chExt cx="334423" cy="2376264"/>
            </a:xfrm>
          </p:grpSpPr>
          <p:cxnSp>
            <p:nvCxnSpPr>
              <p:cNvPr id="155" name="Gerade Verbindung 154"/>
              <p:cNvCxnSpPr/>
              <p:nvPr/>
            </p:nvCxnSpPr>
            <p:spPr bwMode="auto">
              <a:xfrm>
                <a:off x="1253282" y="5864572"/>
                <a:ext cx="95549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B2B2B2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6" name="Gerade Verbindung 155"/>
              <p:cNvCxnSpPr/>
              <p:nvPr/>
            </p:nvCxnSpPr>
            <p:spPr bwMode="auto">
              <a:xfrm>
                <a:off x="1259632" y="3501008"/>
                <a:ext cx="0" cy="2376264"/>
              </a:xfrm>
              <a:prstGeom prst="line">
                <a:avLst/>
              </a:prstGeom>
              <a:noFill/>
              <a:ln w="28575" cap="flat" cmpd="sng" algn="ctr">
                <a:solidFill>
                  <a:srgbClr val="B2B2B2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7" name="Gerade Verbindung 156"/>
              <p:cNvCxnSpPr/>
              <p:nvPr/>
            </p:nvCxnSpPr>
            <p:spPr bwMode="auto">
              <a:xfrm>
                <a:off x="1089246" y="5774403"/>
                <a:ext cx="3344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B2B2B2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29" name="Ellipse 128"/>
            <p:cNvSpPr/>
            <p:nvPr/>
          </p:nvSpPr>
          <p:spPr bwMode="auto">
            <a:xfrm>
              <a:off x="-5967620" y="3785366"/>
              <a:ext cx="101399" cy="101399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30" name="Gerade Verbindung 129"/>
            <p:cNvCxnSpPr/>
            <p:nvPr/>
          </p:nvCxnSpPr>
          <p:spPr bwMode="auto">
            <a:xfrm>
              <a:off x="-5916920" y="3502968"/>
              <a:ext cx="0" cy="282399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" name="Gerade Verbindung 133"/>
            <p:cNvCxnSpPr/>
            <p:nvPr/>
          </p:nvCxnSpPr>
          <p:spPr bwMode="auto">
            <a:xfrm flipH="1" flipV="1">
              <a:off x="-6373216" y="4596558"/>
              <a:ext cx="101399" cy="40559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7" name="Nach unten gekrümmter Pfeil 136"/>
            <p:cNvSpPr/>
            <p:nvPr/>
          </p:nvSpPr>
          <p:spPr bwMode="auto">
            <a:xfrm>
              <a:off x="-6221117" y="4821843"/>
              <a:ext cx="253498" cy="281710"/>
            </a:xfrm>
            <a:prstGeom prst="curvedDownArrow">
              <a:avLst>
                <a:gd name="adj1" fmla="val 25000"/>
                <a:gd name="adj2" fmla="val 92361"/>
                <a:gd name="adj3" fmla="val 25000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grpSp>
          <p:nvGrpSpPr>
            <p:cNvPr id="17" name="Gruppieren 103"/>
            <p:cNvGrpSpPr/>
            <p:nvPr/>
          </p:nvGrpSpPr>
          <p:grpSpPr>
            <a:xfrm rot="21443659">
              <a:off x="-5993440" y="3886734"/>
              <a:ext cx="235461" cy="1672133"/>
              <a:chOff x="1089824" y="3500967"/>
              <a:chExt cx="334423" cy="2374914"/>
            </a:xfrm>
          </p:grpSpPr>
          <p:cxnSp>
            <p:nvCxnSpPr>
              <p:cNvPr id="144" name="Gerade Verbindung 143"/>
              <p:cNvCxnSpPr/>
              <p:nvPr/>
            </p:nvCxnSpPr>
            <p:spPr bwMode="auto">
              <a:xfrm>
                <a:off x="1253023" y="5870270"/>
                <a:ext cx="95549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Gerade Verbindung 144"/>
              <p:cNvCxnSpPr>
                <a:stCxn id="129" idx="4"/>
              </p:cNvCxnSpPr>
              <p:nvPr/>
            </p:nvCxnSpPr>
            <p:spPr bwMode="auto">
              <a:xfrm rot="156341">
                <a:off x="1198503" y="3500967"/>
                <a:ext cx="115172" cy="2374914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6" name="Gerade Verbindung 145"/>
              <p:cNvCxnSpPr/>
              <p:nvPr/>
            </p:nvCxnSpPr>
            <p:spPr bwMode="auto">
              <a:xfrm>
                <a:off x="1089824" y="5761716"/>
                <a:ext cx="334423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43" name="Gerade Verbindung 142"/>
            <p:cNvCxnSpPr/>
            <p:nvPr/>
          </p:nvCxnSpPr>
          <p:spPr bwMode="auto">
            <a:xfrm flipH="1">
              <a:off x="-6267801" y="4951455"/>
              <a:ext cx="152099" cy="507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9" name="Pfeil nach rechts 138"/>
            <p:cNvSpPr/>
            <p:nvPr/>
          </p:nvSpPr>
          <p:spPr bwMode="auto">
            <a:xfrm rot="20480185">
              <a:off x="-5845035" y="4758348"/>
              <a:ext cx="354897" cy="101399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70" name="Rechteck 69"/>
          <p:cNvSpPr/>
          <p:nvPr/>
        </p:nvSpPr>
        <p:spPr bwMode="auto">
          <a:xfrm>
            <a:off x="107504" y="1196752"/>
            <a:ext cx="3240360" cy="48965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1" name="Rechteck 70"/>
          <p:cNvSpPr/>
          <p:nvPr/>
        </p:nvSpPr>
        <p:spPr bwMode="auto">
          <a:xfrm>
            <a:off x="4139952" y="3861048"/>
            <a:ext cx="1296144" cy="20005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81" name="Gerade Verbindung 80"/>
          <p:cNvCxnSpPr/>
          <p:nvPr/>
        </p:nvCxnSpPr>
        <p:spPr bwMode="auto">
          <a:xfrm>
            <a:off x="3347864" y="1196752"/>
            <a:ext cx="2088232" cy="266429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Gerade Verbindung 81"/>
          <p:cNvCxnSpPr/>
          <p:nvPr/>
        </p:nvCxnSpPr>
        <p:spPr bwMode="auto">
          <a:xfrm flipV="1">
            <a:off x="3347864" y="5877272"/>
            <a:ext cx="2088232" cy="21602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31013" y="6408738"/>
            <a:ext cx="2133600" cy="476250"/>
          </a:xfrm>
        </p:spPr>
        <p:txBody>
          <a:bodyPr/>
          <a:lstStyle/>
          <a:p>
            <a:r>
              <a:rPr lang="de-DE" smtClean="0"/>
              <a:t>Slide </a:t>
            </a:r>
            <a:fld id="{51BB7F0D-506C-4BD9-B9D3-C05B69C61F73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4" name="Textfeld 83"/>
          <p:cNvSpPr txBox="1"/>
          <p:nvPr/>
        </p:nvSpPr>
        <p:spPr>
          <a:xfrm>
            <a:off x="35496" y="620688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Seat A Quick </a:t>
            </a:r>
            <a:r>
              <a:rPr lang="de-DE" b="1" dirty="0" err="1" smtClean="0"/>
              <a:t>Clamping</a:t>
            </a:r>
            <a:r>
              <a:rPr lang="de-DE" b="1" dirty="0" smtClean="0"/>
              <a:t> System</a:t>
            </a:r>
            <a:endParaRPr lang="de-DE" b="1" dirty="0"/>
          </a:p>
        </p:txBody>
      </p:sp>
      <p:sp>
        <p:nvSpPr>
          <p:cNvPr id="85" name="Titel 1"/>
          <p:cNvSpPr txBox="1">
            <a:spLocks/>
          </p:cNvSpPr>
          <p:nvPr/>
        </p:nvSpPr>
        <p:spPr bwMode="auto">
          <a:xfrm>
            <a:off x="457200" y="-163413"/>
            <a:ext cx="84359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UN-Regulation </a:t>
            </a:r>
            <a:r>
              <a:rPr kumimoji="0" lang="de-DE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80</a:t>
            </a: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435975" cy="1000125"/>
          </a:xfrm>
        </p:spPr>
        <p:txBody>
          <a:bodyPr/>
          <a:lstStyle/>
          <a:p>
            <a:r>
              <a:rPr lang="en-GB" dirty="0" smtClean="0"/>
              <a:t>Results – Static Test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Slide </a:t>
            </a:r>
            <a:fld id="{51BB7F0D-506C-4BD9-B9D3-C05B69C61F73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3" name="Inhaltsplatzhalter 2"/>
          <p:cNvSpPr txBox="1">
            <a:spLocks/>
          </p:cNvSpPr>
          <p:nvPr/>
        </p:nvSpPr>
        <p:spPr bwMode="auto">
          <a:xfrm>
            <a:off x="539552" y="845096"/>
            <a:ext cx="605063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61950" lvl="0" indent="-361950" algn="l">
              <a:spcBef>
                <a:spcPct val="20000"/>
              </a:spcBef>
              <a:defRPr/>
            </a:pPr>
            <a:r>
              <a:rPr lang="de-DE" sz="1800" b="1" dirty="0" smtClean="0"/>
              <a:t>179421190_002 – </a:t>
            </a:r>
            <a:r>
              <a:rPr lang="de-DE" sz="1800" b="1" kern="0" dirty="0" smtClean="0"/>
              <a:t>Seat A</a:t>
            </a:r>
          </a:p>
          <a:p>
            <a:pPr marL="361950" lvl="0" indent="-361950" algn="l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1800" kern="0" dirty="0" smtClean="0"/>
              <a:t>Tested according to R80 – Appendix 5</a:t>
            </a:r>
          </a:p>
          <a:p>
            <a:pPr marL="361950" lvl="0" indent="-361950" algn="l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1800" kern="0" dirty="0" smtClean="0"/>
              <a:t>Observations:</a:t>
            </a:r>
          </a:p>
          <a:p>
            <a:pPr marL="819150" lvl="1" indent="-3619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kern="0" dirty="0" smtClean="0"/>
              <a:t>Seat stays in place, no failure </a:t>
            </a:r>
            <a:endParaRPr lang="en-US" sz="1800" kern="0" dirty="0" smtClean="0">
              <a:sym typeface="Wingdings" pitchFamily="2" charset="2"/>
            </a:endParaRPr>
          </a:p>
          <a:p>
            <a:pPr marL="819150" lvl="1" indent="-3619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kern="0" dirty="0" smtClean="0">
                <a:solidFill>
                  <a:srgbClr val="000000"/>
                </a:solidFill>
                <a:latin typeface="Verdana"/>
              </a:rPr>
              <a:t>The maximum displacement at F</a:t>
            </a:r>
            <a:r>
              <a:rPr lang="en-US" sz="1800" kern="0" baseline="-25000" dirty="0" smtClean="0">
                <a:solidFill>
                  <a:srgbClr val="000000"/>
                </a:solidFill>
                <a:latin typeface="Verdana"/>
              </a:rPr>
              <a:t>1 </a:t>
            </a:r>
            <a:r>
              <a:rPr lang="en-US" sz="1800" kern="0" dirty="0" smtClean="0">
                <a:solidFill>
                  <a:srgbClr val="000000"/>
                </a:solidFill>
                <a:latin typeface="Verdana"/>
              </a:rPr>
              <a:t>is below the threshold of 400mm</a:t>
            </a:r>
            <a:endParaRPr lang="en-US" sz="1800" kern="0" dirty="0" smtClean="0"/>
          </a:p>
          <a:p>
            <a:pPr marL="819150" lvl="1" indent="-3619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kern="0" dirty="0" smtClean="0">
                <a:solidFill>
                  <a:srgbClr val="000000"/>
                </a:solidFill>
                <a:latin typeface="Verdana"/>
              </a:rPr>
              <a:t>The minimum displacement at F</a:t>
            </a:r>
            <a:r>
              <a:rPr lang="en-US" sz="1800" kern="0" baseline="-25000" dirty="0" smtClean="0">
                <a:solidFill>
                  <a:srgbClr val="000000"/>
                </a:solidFill>
                <a:latin typeface="Verdana"/>
              </a:rPr>
              <a:t>1</a:t>
            </a:r>
            <a:r>
              <a:rPr lang="en-US" sz="1800" kern="0" dirty="0" smtClean="0">
                <a:solidFill>
                  <a:srgbClr val="000000"/>
                </a:solidFill>
                <a:latin typeface="Verdana"/>
              </a:rPr>
              <a:t>/ F</a:t>
            </a:r>
            <a:r>
              <a:rPr lang="en-US" sz="1800" kern="0" baseline="-25000" dirty="0" smtClean="0">
                <a:solidFill>
                  <a:srgbClr val="000000"/>
                </a:solidFill>
                <a:latin typeface="Verdana"/>
              </a:rPr>
              <a:t>2</a:t>
            </a:r>
            <a:r>
              <a:rPr lang="en-US" sz="1800" kern="0" dirty="0" smtClean="0">
                <a:solidFill>
                  <a:srgbClr val="000000"/>
                </a:solidFill>
                <a:latin typeface="Verdana"/>
              </a:rPr>
              <a:t> is above the threshold of 100/50mm</a:t>
            </a:r>
            <a:endParaRPr lang="en-US" sz="1800" b="1" kern="0" dirty="0" smtClean="0">
              <a:solidFill>
                <a:srgbClr val="FF0000"/>
              </a:solidFill>
              <a:latin typeface="Verdana"/>
              <a:sym typeface="Wingdings" pitchFamily="2" charset="2"/>
            </a:endParaRPr>
          </a:p>
          <a:p>
            <a:pPr marL="361950" lvl="0" indent="-361950" algn="l">
              <a:spcBef>
                <a:spcPct val="20000"/>
              </a:spcBef>
            </a:pPr>
            <a:endParaRPr lang="de-DE" sz="1800" kern="0" dirty="0" smtClean="0"/>
          </a:p>
          <a:p>
            <a:pPr marL="361950" lvl="0" indent="-361950" algn="l">
              <a:spcBef>
                <a:spcPct val="20000"/>
              </a:spcBef>
              <a:buFont typeface="Arial" pitchFamily="34" charset="0"/>
              <a:buChar char="•"/>
            </a:pPr>
            <a:endParaRPr lang="de-DE" sz="1800" kern="0" dirty="0" smtClean="0"/>
          </a:p>
          <a:p>
            <a:pPr marL="361950" lvl="0" indent="-361950" algn="l">
              <a:spcBef>
                <a:spcPct val="20000"/>
              </a:spcBef>
            </a:pPr>
            <a:endParaRPr lang="de-DE" sz="1800" kern="0" dirty="0" smtClean="0"/>
          </a:p>
          <a:p>
            <a:pPr marL="361950" lvl="0" indent="-361950" algn="l">
              <a:spcBef>
                <a:spcPct val="20000"/>
              </a:spcBef>
            </a:pPr>
            <a:endParaRPr lang="de-DE" sz="1800" kern="0" dirty="0" smtClean="0">
              <a:solidFill>
                <a:srgbClr val="000000"/>
              </a:solidFill>
              <a:latin typeface="Verdana"/>
              <a:sym typeface="Wingdings" pitchFamily="2" charset="2"/>
            </a:endParaRPr>
          </a:p>
          <a:p>
            <a:pPr marL="1435100" marR="0" lvl="2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sym typeface="Wingdings" pitchFamily="2" charset="2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74212" y="632257"/>
            <a:ext cx="2490276" cy="258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68488" y="3501008"/>
            <a:ext cx="2196000" cy="259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>
          <a:xfrm>
            <a:off x="3635375" y="6408738"/>
            <a:ext cx="2088753" cy="476250"/>
          </a:xfrm>
        </p:spPr>
        <p:txBody>
          <a:bodyPr/>
          <a:lstStyle/>
          <a:p>
            <a:r>
              <a:rPr lang="de-DE" dirty="0" smtClean="0"/>
              <a:t>May 2018</a:t>
            </a:r>
          </a:p>
          <a:p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5965258" y="1772816"/>
            <a:ext cx="6949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kern="0" dirty="0" smtClean="0">
                <a:solidFill>
                  <a:srgbClr val="54B631"/>
                </a:solidFill>
                <a:sym typeface="Wingdings 2"/>
              </a:rPr>
              <a:t></a:t>
            </a:r>
            <a:endParaRPr lang="de-DE" sz="3200" dirty="0"/>
          </a:p>
        </p:txBody>
      </p:sp>
      <p:sp>
        <p:nvSpPr>
          <p:cNvPr id="10" name="Rechteck 9"/>
          <p:cNvSpPr/>
          <p:nvPr/>
        </p:nvSpPr>
        <p:spPr>
          <a:xfrm>
            <a:off x="5940152" y="2340169"/>
            <a:ext cx="6949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kern="0" dirty="0" smtClean="0">
                <a:solidFill>
                  <a:srgbClr val="54B631"/>
                </a:solidFill>
                <a:sym typeface="Wingdings 2"/>
              </a:rPr>
              <a:t></a:t>
            </a:r>
            <a:endParaRPr lang="de-DE" sz="3200" dirty="0"/>
          </a:p>
        </p:txBody>
      </p:sp>
      <p:sp>
        <p:nvSpPr>
          <p:cNvPr id="11" name="Rechteck 10"/>
          <p:cNvSpPr/>
          <p:nvPr/>
        </p:nvSpPr>
        <p:spPr>
          <a:xfrm>
            <a:off x="5893250" y="2844225"/>
            <a:ext cx="6949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kern="0" dirty="0" smtClean="0">
                <a:solidFill>
                  <a:srgbClr val="54B631"/>
                </a:solidFill>
                <a:sym typeface="Wingdings 2"/>
              </a:rPr>
              <a:t></a:t>
            </a:r>
            <a:endParaRPr lang="de-DE" sz="3200" dirty="0"/>
          </a:p>
        </p:txBody>
      </p:sp>
      <p:pic>
        <p:nvPicPr>
          <p:cNvPr id="2050" name="Picture 2" descr="P:\5216003_F2_Überarbeitung UN ECE R80\04_Tests\TÜV\179421190_002\Bilder\V2_IMG_596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71600" y="3645024"/>
            <a:ext cx="3312368" cy="2484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" val="EMPOWERBULLET"/>
</p:tagLst>
</file>

<file path=ppt/theme/theme1.xml><?xml version="1.0" encoding="utf-8"?>
<a:theme xmlns:a="http://schemas.openxmlformats.org/drawingml/2006/main" name="bast-vorlage">
  <a:themeElements>
    <a:clrScheme name="Larissa-Design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Larissa-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4FAF4"/>
        </a:lt1>
        <a:dk2>
          <a:srgbClr val="000000"/>
        </a:dk2>
        <a:lt2>
          <a:srgbClr val="808080"/>
        </a:lt2>
        <a:accent1>
          <a:srgbClr val="54B631"/>
        </a:accent1>
        <a:accent2>
          <a:srgbClr val="CC8648"/>
        </a:accent2>
        <a:accent3>
          <a:srgbClr val="F8FCF8"/>
        </a:accent3>
        <a:accent4>
          <a:srgbClr val="000000"/>
        </a:accent4>
        <a:accent5>
          <a:srgbClr val="B3D7AD"/>
        </a:accent5>
        <a:accent6>
          <a:srgbClr val="B97940"/>
        </a:accent6>
        <a:hlink>
          <a:srgbClr val="667AB3"/>
        </a:hlink>
        <a:folHlink>
          <a:srgbClr val="FFF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4B631"/>
        </a:accent1>
        <a:accent2>
          <a:srgbClr val="CC8648"/>
        </a:accent2>
        <a:accent3>
          <a:srgbClr val="FFFFFF"/>
        </a:accent3>
        <a:accent4>
          <a:srgbClr val="000000"/>
        </a:accent4>
        <a:accent5>
          <a:srgbClr val="B3D7AD"/>
        </a:accent5>
        <a:accent6>
          <a:srgbClr val="B97940"/>
        </a:accent6>
        <a:hlink>
          <a:srgbClr val="667AB3"/>
        </a:hlink>
        <a:folHlink>
          <a:srgbClr val="FFF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4FAF4"/>
        </a:lt1>
        <a:dk2>
          <a:srgbClr val="6E6E6E"/>
        </a:dk2>
        <a:lt2>
          <a:srgbClr val="AAAAAA"/>
        </a:lt2>
        <a:accent1>
          <a:srgbClr val="8CD26E"/>
        </a:accent1>
        <a:accent2>
          <a:srgbClr val="DCB48C"/>
        </a:accent2>
        <a:accent3>
          <a:srgbClr val="F8FCF8"/>
        </a:accent3>
        <a:accent4>
          <a:srgbClr val="000000"/>
        </a:accent4>
        <a:accent5>
          <a:srgbClr val="C5E5BA"/>
        </a:accent5>
        <a:accent6>
          <a:srgbClr val="C7A37E"/>
        </a:accent6>
        <a:hlink>
          <a:srgbClr val="A0AAC8"/>
        </a:hlink>
        <a:folHlink>
          <a:srgbClr val="FAF0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4FAF4"/>
        </a:lt1>
        <a:dk2>
          <a:srgbClr val="000000"/>
        </a:dk2>
        <a:lt2>
          <a:srgbClr val="808080"/>
        </a:lt2>
        <a:accent1>
          <a:srgbClr val="32641E"/>
        </a:accent1>
        <a:accent2>
          <a:srgbClr val="8C5A28"/>
        </a:accent2>
        <a:accent3>
          <a:srgbClr val="F8FCF8"/>
        </a:accent3>
        <a:accent4>
          <a:srgbClr val="000000"/>
        </a:accent4>
        <a:accent5>
          <a:srgbClr val="ADB8AB"/>
        </a:accent5>
        <a:accent6>
          <a:srgbClr val="7E5123"/>
        </a:accent6>
        <a:hlink>
          <a:srgbClr val="3C5078"/>
        </a:hlink>
        <a:folHlink>
          <a:srgbClr val="C8B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96C896"/>
        </a:lt1>
        <a:dk2>
          <a:srgbClr val="000000"/>
        </a:dk2>
        <a:lt2>
          <a:srgbClr val="808080"/>
        </a:lt2>
        <a:accent1>
          <a:srgbClr val="32641E"/>
        </a:accent1>
        <a:accent2>
          <a:srgbClr val="8C5A28"/>
        </a:accent2>
        <a:accent3>
          <a:srgbClr val="C9E0C9"/>
        </a:accent3>
        <a:accent4>
          <a:srgbClr val="000000"/>
        </a:accent4>
        <a:accent5>
          <a:srgbClr val="ADB8AB"/>
        </a:accent5>
        <a:accent6>
          <a:srgbClr val="7E5123"/>
        </a:accent6>
        <a:hlink>
          <a:srgbClr val="3C5078"/>
        </a:hlink>
        <a:folHlink>
          <a:srgbClr val="C8B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3399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DCA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bast-vorlage</Template>
  <TotalTime>7</TotalTime>
  <Words>965</Words>
  <Application>Microsoft Office PowerPoint</Application>
  <PresentationFormat>On-screen Show (4:3)</PresentationFormat>
  <Paragraphs>348</Paragraphs>
  <Slides>15</Slides>
  <Notes>2</Notes>
  <HiddenSlides>1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bast-vorlage</vt:lpstr>
      <vt:lpstr>UN-Regulation No. 80 Additional Information to GRSP-62-35   </vt:lpstr>
      <vt:lpstr>UN-Regulation No. 80</vt:lpstr>
      <vt:lpstr>Testmatrix</vt:lpstr>
      <vt:lpstr>Testmatrix</vt:lpstr>
      <vt:lpstr>Are these test methods equivalent? </vt:lpstr>
      <vt:lpstr>Seat of Concern</vt:lpstr>
      <vt:lpstr>Seat of Concern</vt:lpstr>
      <vt:lpstr>PowerPoint Presentation</vt:lpstr>
      <vt:lpstr>Results – Static Test</vt:lpstr>
      <vt:lpstr>Results – Dynamic Test 1</vt:lpstr>
      <vt:lpstr>Results – Dynamic Test 2</vt:lpstr>
      <vt:lpstr>Conclusion</vt:lpstr>
      <vt:lpstr>Outlook</vt:lpstr>
      <vt:lpstr>Thank you for your attention!</vt:lpstr>
      <vt:lpstr>Results - Summary</vt:lpstr>
    </vt:vector>
  </TitlesOfParts>
  <Company>BASt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ECE R80</dc:title>
  <dc:subject>BASt MusterFolie</dc:subject>
  <dc:creator>ottj</dc:creator>
  <cp:keywords>BASt MusterFolie</cp:keywords>
  <dc:description>BASt MusterFolie_x000d_
20061221</dc:description>
  <cp:lastModifiedBy>Gianotti3</cp:lastModifiedBy>
  <cp:revision>427</cp:revision>
  <dcterms:created xsi:type="dcterms:W3CDTF">2017-03-08T09:10:00Z</dcterms:created>
  <dcterms:modified xsi:type="dcterms:W3CDTF">2018-05-23T13:37:20Z</dcterms:modified>
  <cp:category>BASt MusterFolie</cp:category>
</cp:coreProperties>
</file>