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32" r:id="rId3"/>
    <p:sldId id="353" r:id="rId4"/>
    <p:sldId id="343" r:id="rId5"/>
    <p:sldId id="345" r:id="rId6"/>
    <p:sldId id="344" r:id="rId7"/>
    <p:sldId id="351" r:id="rId8"/>
    <p:sldId id="349" r:id="rId9"/>
    <p:sldId id="350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insky" initials="TK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33CC"/>
    <a:srgbClr val="666699"/>
    <a:srgbClr val="6699FF"/>
    <a:srgbClr val="FF9933"/>
    <a:srgbClr val="1DA0E2"/>
    <a:srgbClr val="33CCFF"/>
    <a:srgbClr val="3399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56" autoAdjust="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DA93-F5AA-4839-89F8-A0060078787E}" type="datetimeFigureOut">
              <a:rPr lang="ko-KR" altLang="en-US" smtClean="0"/>
              <a:pPr/>
              <a:t>2018-05-14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19FF-16F4-4393-8C90-EE128B338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9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48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5/14/2018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451" y="1772816"/>
            <a:ext cx="9108504" cy="2448272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Status Report of the</a:t>
            </a:r>
            <a:br>
              <a:rPr lang="en-US" altLang="ko-KR" sz="40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</a:br>
            <a:r>
              <a:rPr lang="en-US" altLang="ko-KR" sz="40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Informal Working Group of</a:t>
            </a:r>
            <a:r>
              <a:rPr lang="en-US" altLang="ko-KR" sz="40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/>
            </a:r>
            <a:br>
              <a:rPr lang="en-US" altLang="ko-KR" sz="40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</a:br>
            <a:r>
              <a:rPr lang="en-US" altLang="ko-KR" sz="40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Deployable Pedestrian Protection Systems</a:t>
            </a:r>
            <a:br>
              <a:rPr lang="en-US" altLang="ko-KR" sz="40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</a:br>
            <a:r>
              <a:rPr lang="en-US" altLang="ko-KR" sz="40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(IWG-DPPS)</a:t>
            </a:r>
            <a:endParaRPr lang="ko-KR" altLang="en-US" sz="4000" b="1" dirty="0">
              <a:solidFill>
                <a:schemeClr val="tx1">
                  <a:lumMod val="95000"/>
                </a:schemeClr>
              </a:solidFill>
              <a:latin typeface="Arial Black" pitchFamily="34" charset="0"/>
              <a:ea typeface="HY견고딕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499992" y="6381328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651355" y="5517232"/>
            <a:ext cx="7854696" cy="920544"/>
          </a:xfrm>
        </p:spPr>
        <p:txBody>
          <a:bodyPr>
            <a:norm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Chair: Jin </a:t>
            </a:r>
            <a:r>
              <a:rPr lang="en-US" altLang="ko-KR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Seop</a:t>
            </a: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Park, Republic of Korea</a:t>
            </a:r>
          </a:p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Secretary: Thomas </a:t>
            </a:r>
            <a:r>
              <a:rPr lang="en-US" altLang="ko-KR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Kinsky</a:t>
            </a: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OICA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4527" y="4470211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63</a:t>
            </a:r>
            <a:r>
              <a:rPr lang="en-US" altLang="ko-KR" sz="24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GRSP Session</a:t>
            </a:r>
          </a:p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 – 18 MAY 2018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6228184" y="46365"/>
            <a:ext cx="285826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GRSP-63-19</a:t>
            </a:r>
            <a:endParaRPr lang="de-DE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en-US" sz="14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GRSP, 14-18 MAY 2018</a:t>
            </a:r>
          </a:p>
          <a:p>
            <a:pPr algn="r" eaLnBrk="1" hangingPunct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3-(c)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12"/>
          <p:cNvSpPr txBox="1">
            <a:spLocks noChangeArrowheads="1"/>
          </p:cNvSpPr>
          <p:nvPr/>
        </p:nvSpPr>
        <p:spPr bwMode="auto">
          <a:xfrm>
            <a:off x="107504" y="44624"/>
            <a:ext cx="35283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Submitted by IWG-DPPS Chair and Secretary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Background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328592"/>
          </a:xfrm>
        </p:spPr>
        <p:txBody>
          <a:bodyPr>
            <a:noAutofit/>
          </a:bodyPr>
          <a:lstStyle/>
          <a:p>
            <a:pPr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Republic of Korea suggested the clarification of the test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procedure for deployable pedestrian protection systems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(56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ession of GRSP, Dec. 2014)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WP.29 and AC.3 endorsed the request for authorization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to develop an amendment to GTR No.9 in Task Force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(170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session of WP.29 and 48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session of AC3, Nov. 2016)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TF-DPPS met during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7 - 8 Feb. 2017 in Paris, 28 - 29 Mar. 2017 in Paris, </a:t>
            </a:r>
            <a:b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7 Sep. 2017 in a web meeting, 21 - 23 Nov. 2017 in Berlin</a:t>
            </a:r>
            <a:b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WP.29 and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AC.3 endorsed the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of the authorization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to develop an amendment to GTR No.9, transforming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the TF into an IWG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(174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session of WP.29 and 52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session of AC3, Mar. 2018)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Objective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328592"/>
          </a:xfrm>
        </p:spPr>
        <p:txBody>
          <a:bodyPr>
            <a:noAutofit/>
          </a:bodyPr>
          <a:lstStyle/>
          <a:p>
            <a:pPr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To develop an amendment to GTR No.9 for a test procedure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for deployable pedestrian protection systems, i.e. deployable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bonnets or external airbags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To develop new and more detailed requirements, so that the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new procedure guarantees that deployable systems are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correctly activated as designed to protect pedestrians and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other vulnerable road users, and at least the same level of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protection as non-deployable systems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To consider the development of a corresponding proposal to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amend the UN R 127 on Pedestrian Safety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17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Informal Working Group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6" name="내용 개체 틀 11"/>
          <p:cNvSpPr txBox="1">
            <a:spLocks/>
          </p:cNvSpPr>
          <p:nvPr/>
        </p:nvSpPr>
        <p:spPr>
          <a:xfrm>
            <a:off x="107504" y="1340768"/>
            <a:ext cx="8928992" cy="518457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1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1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1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69875" algn="l"/>
              </a:tabLst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IWG-DPPS meeting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Date: 18 – 20 Apr. 2018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Location: KIA Motors Office, Frankfurt, Germany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69875" algn="l"/>
              </a:tabLst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and Draft Terms of Reference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Discussion: the objective and time schedule, etc.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Operation: Chair (Republic of Korea), Secretary (OICA)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69875" algn="l"/>
              </a:tabLst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Drafting a milestone plan including specific tasks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Forming a sub-group to discuss controversial issues</a:t>
            </a:r>
          </a:p>
        </p:txBody>
      </p:sp>
    </p:spTree>
    <p:extLst>
      <p:ext uri="{BB962C8B-B14F-4D97-AF65-F5344CB8AC3E}">
        <p14:creationId xmlns:p14="http://schemas.microsoft.com/office/powerpoint/2010/main" val="21823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Timeline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cxnSp>
        <p:nvCxnSpPr>
          <p:cNvPr id="5" name="直線コネクタ 3"/>
          <p:cNvCxnSpPr/>
          <p:nvPr/>
        </p:nvCxnSpPr>
        <p:spPr>
          <a:xfrm>
            <a:off x="179117" y="2289971"/>
            <a:ext cx="8555784" cy="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959346" y="1790921"/>
            <a:ext cx="12254" cy="301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959346" y="1969095"/>
            <a:ext cx="6185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11 12</a:t>
            </a:r>
            <a:endParaRPr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 rot="-5400000">
            <a:off x="2375818" y="2520154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174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 rot="-5400000">
            <a:off x="3527947" y="2521741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175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 rot="-5400000">
            <a:off x="3887663" y="3320727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64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44"/>
          <p:cNvSpPr>
            <a:spLocks noChangeArrowheads="1"/>
          </p:cNvSpPr>
          <p:nvPr/>
        </p:nvSpPr>
        <p:spPr bwMode="auto">
          <a:xfrm rot="-5400000">
            <a:off x="6479704" y="332072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66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直線コネクタ 6"/>
          <p:cNvCxnSpPr/>
          <p:nvPr/>
        </p:nvCxnSpPr>
        <p:spPr>
          <a:xfrm>
            <a:off x="4255393" y="1790921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6"/>
          <p:cNvCxnSpPr/>
          <p:nvPr/>
        </p:nvCxnSpPr>
        <p:spPr>
          <a:xfrm>
            <a:off x="6919689" y="1763933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41"/>
          <p:cNvSpPr>
            <a:spLocks noChangeArrowheads="1"/>
          </p:cNvSpPr>
          <p:nvPr/>
        </p:nvSpPr>
        <p:spPr bwMode="auto">
          <a:xfrm rot="-5400000">
            <a:off x="2231232" y="332072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63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 rot="-5400000">
            <a:off x="4895528" y="332149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47"/>
          <p:cNvSpPr>
            <a:spLocks noChangeArrowheads="1"/>
          </p:cNvSpPr>
          <p:nvPr/>
        </p:nvSpPr>
        <p:spPr bwMode="auto">
          <a:xfrm rot="-5400000">
            <a:off x="1151112" y="3311435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latin typeface="Arial" pitchFamily="34" charset="0"/>
                <a:cs typeface="Arial" pitchFamily="34" charset="0"/>
              </a:rPr>
              <a:t>62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2195760" y="414908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131840" y="414908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2" name="テキスト ボックス 4"/>
          <p:cNvSpPr txBox="1">
            <a:spLocks noChangeArrowheads="1"/>
          </p:cNvSpPr>
          <p:nvPr/>
        </p:nvSpPr>
        <p:spPr bwMode="auto">
          <a:xfrm>
            <a:off x="150096" y="2521794"/>
            <a:ext cx="8771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 smtClean="0">
                <a:ea typeface="ＭＳ Ｐゴシック" pitchFamily="34" charset="-128"/>
              </a:rPr>
              <a:t>GRSP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 smtClean="0">
                <a:ea typeface="ＭＳ Ｐゴシック" pitchFamily="34" charset="-128"/>
              </a:rPr>
              <a:t>IWG</a:t>
            </a:r>
            <a:endParaRPr kumimoji="1" lang="en-US" altLang="ja-JP" sz="1800" b="1" dirty="0">
              <a:ea typeface="ＭＳ Ｐゴシック" pitchFamily="34" charset="-128"/>
            </a:endParaRPr>
          </a:p>
        </p:txBody>
      </p:sp>
      <p:cxnSp>
        <p:nvCxnSpPr>
          <p:cNvPr id="23" name="직선 연결선 22"/>
          <p:cNvCxnSpPr/>
          <p:nvPr/>
        </p:nvCxnSpPr>
        <p:spPr>
          <a:xfrm flipH="1">
            <a:off x="8028384" y="2294290"/>
            <a:ext cx="8235" cy="266051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40"/>
          <p:cNvSpPr>
            <a:spLocks noChangeArrowheads="1"/>
          </p:cNvSpPr>
          <p:nvPr/>
        </p:nvSpPr>
        <p:spPr bwMode="auto">
          <a:xfrm rot="-5400000">
            <a:off x="5040114" y="2523329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177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꺾인 연결선 25"/>
          <p:cNvCxnSpPr>
            <a:stCxn id="12" idx="3"/>
            <a:endCxn id="59" idx="1"/>
          </p:cNvCxnSpPr>
          <p:nvPr/>
        </p:nvCxnSpPr>
        <p:spPr>
          <a:xfrm rot="5400000" flipH="1" flipV="1">
            <a:off x="7254640" y="2474628"/>
            <a:ext cx="287065" cy="133211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39"/>
          <p:cNvSpPr>
            <a:spLocks noChangeArrowheads="1"/>
          </p:cNvSpPr>
          <p:nvPr/>
        </p:nvSpPr>
        <p:spPr bwMode="auto">
          <a:xfrm rot="-5400000">
            <a:off x="4463727" y="2519546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176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직선 연결선 29"/>
          <p:cNvCxnSpPr/>
          <p:nvPr/>
        </p:nvCxnSpPr>
        <p:spPr>
          <a:xfrm flipH="1">
            <a:off x="2051720" y="2294290"/>
            <a:ext cx="8235" cy="266051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꺾인 연결선 31"/>
          <p:cNvCxnSpPr>
            <a:stCxn id="18" idx="0"/>
            <a:endCxn id="15" idx="1"/>
          </p:cNvCxnSpPr>
          <p:nvPr/>
        </p:nvCxnSpPr>
        <p:spPr>
          <a:xfrm rot="5400000" flipH="1" flipV="1">
            <a:off x="2213682" y="3879118"/>
            <a:ext cx="360040" cy="17988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87624" y="4954803"/>
            <a:ext cx="1730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IWG approval</a:t>
            </a:r>
            <a:endParaRPr lang="ko-KR" altLang="en-US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80313" y="495480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IWG mandate</a:t>
            </a:r>
            <a:br>
              <a:rPr lang="en-US" altLang="ko-KR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(requested)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2136" y="3985900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Formal Doc.</a:t>
            </a:r>
            <a:endParaRPr lang="ko-KR" alt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3923928" y="414908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4644008" y="414908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4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6523" y="1124744"/>
            <a:ext cx="7653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 and Schedule </a:t>
            </a:r>
            <a:endParaRPr lang="ko-KR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꺾인 연결선 55"/>
          <p:cNvCxnSpPr>
            <a:stCxn id="46" idx="0"/>
            <a:endCxn id="11" idx="1"/>
          </p:cNvCxnSpPr>
          <p:nvPr/>
        </p:nvCxnSpPr>
        <p:spPr>
          <a:xfrm rot="5400000" flipH="1" flipV="1">
            <a:off x="3905982" y="3914986"/>
            <a:ext cx="360040" cy="10814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내용 개체 틀 11"/>
          <p:cNvSpPr>
            <a:spLocks noGrp="1"/>
          </p:cNvSpPr>
          <p:nvPr>
            <p:ph idx="1"/>
          </p:nvPr>
        </p:nvSpPr>
        <p:spPr>
          <a:xfrm>
            <a:off x="179512" y="5589240"/>
            <a:ext cx="8712968" cy="864096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for the extension of IWG-DPPS mandate to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Jun. 2020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483644" y="3799783"/>
            <a:ext cx="904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Report</a:t>
            </a:r>
            <a:endParaRPr lang="ko-KR" altLang="en-US" sz="1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꺾인 연결선 62"/>
          <p:cNvCxnSpPr>
            <a:stCxn id="15" idx="3"/>
            <a:endCxn id="9" idx="1"/>
          </p:cNvCxnSpPr>
          <p:nvPr/>
        </p:nvCxnSpPr>
        <p:spPr>
          <a:xfrm rot="5400000" flipH="1" flipV="1">
            <a:off x="2425923" y="3046189"/>
            <a:ext cx="295749" cy="18030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꺾인 연결선 65"/>
          <p:cNvCxnSpPr>
            <a:stCxn id="11" idx="3"/>
            <a:endCxn id="28" idx="1"/>
          </p:cNvCxnSpPr>
          <p:nvPr/>
        </p:nvCxnSpPr>
        <p:spPr>
          <a:xfrm rot="5400000" flipH="1" flipV="1">
            <a:off x="4297789" y="2830146"/>
            <a:ext cx="296356" cy="61178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5796136" y="414908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5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7" name="AutoShape 38"/>
          <p:cNvSpPr>
            <a:spLocks noChangeArrowheads="1"/>
          </p:cNvSpPr>
          <p:nvPr/>
        </p:nvSpPr>
        <p:spPr bwMode="auto">
          <a:xfrm rot="-5400000">
            <a:off x="1799432" y="251954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173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꺾인 연결선 42"/>
          <p:cNvCxnSpPr>
            <a:stCxn id="49" idx="0"/>
            <a:endCxn id="16" idx="1"/>
          </p:cNvCxnSpPr>
          <p:nvPr/>
        </p:nvCxnSpPr>
        <p:spPr>
          <a:xfrm rot="5400000" flipH="1" flipV="1">
            <a:off x="4770339" y="3771479"/>
            <a:ext cx="359270" cy="39593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41" idx="0"/>
            <a:endCxn id="12" idx="1"/>
          </p:cNvCxnSpPr>
          <p:nvPr/>
        </p:nvCxnSpPr>
        <p:spPr>
          <a:xfrm rot="5400000" flipH="1" flipV="1">
            <a:off x="6138106" y="3555070"/>
            <a:ext cx="360040" cy="82798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6"/>
          <p:cNvCxnSpPr/>
          <p:nvPr/>
        </p:nvCxnSpPr>
        <p:spPr>
          <a:xfrm>
            <a:off x="1591097" y="1772816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7"/>
          <p:cNvSpPr txBox="1">
            <a:spLocks noChangeArrowheads="1"/>
          </p:cNvSpPr>
          <p:nvPr/>
        </p:nvSpPr>
        <p:spPr bwMode="auto">
          <a:xfrm>
            <a:off x="1547664" y="1969095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テキスト ボックス 7"/>
          <p:cNvSpPr txBox="1">
            <a:spLocks noChangeArrowheads="1"/>
          </p:cNvSpPr>
          <p:nvPr/>
        </p:nvSpPr>
        <p:spPr bwMode="auto">
          <a:xfrm>
            <a:off x="971600" y="170080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ja-JP" alt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テキスト ボックス 7"/>
          <p:cNvSpPr txBox="1">
            <a:spLocks noChangeArrowheads="1"/>
          </p:cNvSpPr>
          <p:nvPr/>
        </p:nvSpPr>
        <p:spPr bwMode="auto">
          <a:xfrm>
            <a:off x="2635937" y="170080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ja-JP" alt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テキスト ボックス 7"/>
          <p:cNvSpPr txBox="1">
            <a:spLocks noChangeArrowheads="1"/>
          </p:cNvSpPr>
          <p:nvPr/>
        </p:nvSpPr>
        <p:spPr bwMode="auto">
          <a:xfrm>
            <a:off x="5300233" y="170080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ja-JP" alt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テキスト ボックス 7"/>
          <p:cNvSpPr txBox="1">
            <a:spLocks noChangeArrowheads="1"/>
          </p:cNvSpPr>
          <p:nvPr/>
        </p:nvSpPr>
        <p:spPr bwMode="auto">
          <a:xfrm>
            <a:off x="7532481" y="170080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2020</a:t>
            </a:r>
            <a:endParaRPr lang="ja-JP" alt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テキスト ボックス 7"/>
          <p:cNvSpPr txBox="1">
            <a:spLocks noChangeArrowheads="1"/>
          </p:cNvSpPr>
          <p:nvPr/>
        </p:nvSpPr>
        <p:spPr bwMode="auto">
          <a:xfrm>
            <a:off x="4192894" y="1969095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テキスト ボックス 7"/>
          <p:cNvSpPr txBox="1">
            <a:spLocks noChangeArrowheads="1"/>
          </p:cNvSpPr>
          <p:nvPr/>
        </p:nvSpPr>
        <p:spPr bwMode="auto">
          <a:xfrm>
            <a:off x="6929198" y="1969095"/>
            <a:ext cx="16754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1  2  3  4  5  6  7  8</a:t>
            </a:r>
            <a:endParaRPr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AutoShape 40"/>
          <p:cNvSpPr>
            <a:spLocks noChangeArrowheads="1"/>
          </p:cNvSpPr>
          <p:nvPr/>
        </p:nvSpPr>
        <p:spPr bwMode="auto">
          <a:xfrm rot="-5400000">
            <a:off x="6192242" y="25288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178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AutoShape 40"/>
          <p:cNvSpPr>
            <a:spLocks noChangeArrowheads="1"/>
          </p:cNvSpPr>
          <p:nvPr/>
        </p:nvSpPr>
        <p:spPr bwMode="auto">
          <a:xfrm rot="-5400000">
            <a:off x="7200354" y="25288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179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AutoShape 40"/>
          <p:cNvSpPr>
            <a:spLocks noChangeArrowheads="1"/>
          </p:cNvSpPr>
          <p:nvPr/>
        </p:nvSpPr>
        <p:spPr bwMode="auto">
          <a:xfrm rot="-5400000">
            <a:off x="7776096" y="25288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180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 rot="-5400000">
            <a:off x="7632079" y="332149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67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꺾인 연결선 63"/>
          <p:cNvCxnSpPr>
            <a:stCxn id="16" idx="3"/>
            <a:endCxn id="25" idx="1"/>
          </p:cNvCxnSpPr>
          <p:nvPr/>
        </p:nvCxnSpPr>
        <p:spPr>
          <a:xfrm rot="5400000" flipH="1" flipV="1">
            <a:off x="5091421" y="3048161"/>
            <a:ext cx="293344" cy="18030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꺾인 연결선 66"/>
          <p:cNvCxnSpPr>
            <a:stCxn id="49" idx="3"/>
            <a:endCxn id="16" idx="2"/>
          </p:cNvCxnSpPr>
          <p:nvPr/>
        </p:nvCxnSpPr>
        <p:spPr>
          <a:xfrm flipV="1">
            <a:off x="4860008" y="3537397"/>
            <a:ext cx="460653" cy="791683"/>
          </a:xfrm>
          <a:prstGeom prst="bentConnector3">
            <a:avLst>
              <a:gd name="adj1" fmla="val 166925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846778" y="4345940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Informal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Milestone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Autofit/>
          </a:bodyPr>
          <a:lstStyle/>
          <a:p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 on technical requirements: 2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IWG-DPPS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DPPS tasks (Pre-requisites, Verification, </a:t>
            </a:r>
            <a:r>
              <a:rPr lang="en-US" altLang="ko-K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Headform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Tests)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Generating performance requirements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Deciding on marking procedure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4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 on test execution procedural details: 3</a:t>
            </a:r>
            <a:r>
              <a:rPr lang="en-US" altLang="ko-KR" sz="2400" b="1" spc="-1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ko-KR" sz="24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IWG-DPPS</a:t>
            </a:r>
            <a:br>
              <a:rPr lang="en-US" altLang="ko-KR" sz="24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spc="-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Decision on open IWG items in GRSP: May 2019 GRSP</a:t>
            </a:r>
            <a:b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Documentation: 4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IWG-DPPS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Outline of the document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Draft wording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Finalized IWG wording proposal to GRSP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Recommendation of transitional period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51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Status of Amendment Discussion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588713"/>
              </p:ext>
            </p:extLst>
          </p:nvPr>
        </p:nvGraphicFramePr>
        <p:xfrm>
          <a:off x="899592" y="1988840"/>
          <a:ext cx="7560840" cy="3168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0202"/>
                <a:gridCol w="5740638"/>
              </a:tblGrid>
              <a:tr h="1512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Prerequisite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&amp; Criteria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Information to be submitted, HBM requirement,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Simulation requirement,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Protection requirement below lower deployment threshold, Protection requirement at higher speed, Bonnet deflection requirements due to body loading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etc.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anchor="ctr"/>
                </a:tc>
              </a:tr>
              <a:tr h="9344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Verification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Total response</a:t>
                      </a:r>
                      <a:r>
                        <a:rPr lang="en-US" altLang="ko-KR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r>
                        <a:rPr lang="en-US" altLang="ko-KR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test, Deployment test,</a:t>
                      </a:r>
                      <a:r>
                        <a:rPr lang="en-US" altLang="ko-KR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Test for protection requirement below lower threshold, Test for protection requirement at higher speed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anchor="ctr"/>
                </a:tc>
              </a:tr>
              <a:tr h="7217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>
                          <a:latin typeface="Arial" pitchFamily="34" charset="0"/>
                          <a:cs typeface="Arial" pitchFamily="34" charset="0"/>
                        </a:rPr>
                        <a:t>Headform</a:t>
                      </a:r>
                      <a:r>
                        <a:rPr lang="en-US" altLang="ko-KR" baseline="0" dirty="0" smtClean="0">
                          <a:latin typeface="Arial" pitchFamily="34" charset="0"/>
                          <a:cs typeface="Arial" pitchFamily="34" charset="0"/>
                        </a:rPr>
                        <a:t> Test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Static test at the undeployed position, Static test at the deployed position, Dynamic test, Partial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dynamic test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anchor="ctr"/>
                </a:tc>
              </a:tr>
            </a:tbl>
          </a:graphicData>
        </a:graphic>
      </p:graphicFrame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792088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IWG is making progress based on 25 discussion items for the amendment</a:t>
            </a:r>
          </a:p>
        </p:txBody>
      </p:sp>
      <p:sp>
        <p:nvSpPr>
          <p:cNvPr id="8" name="내용 개체 틀 11"/>
          <p:cNvSpPr txBox="1">
            <a:spLocks/>
          </p:cNvSpPr>
          <p:nvPr/>
        </p:nvSpPr>
        <p:spPr>
          <a:xfrm>
            <a:off x="107504" y="5301208"/>
            <a:ext cx="8928992" cy="129614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1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1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1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Sub-group is preparing the discussion on the controversial items (blue above) in IWG</a:t>
            </a:r>
          </a:p>
          <a:p>
            <a:r>
              <a:rPr lang="en-US" altLang="ko-KR" sz="2400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Contracting Parties will discuss the items to reach the agreement</a:t>
            </a:r>
          </a:p>
        </p:txBody>
      </p:sp>
    </p:spTree>
    <p:extLst>
      <p:ext uri="{BB962C8B-B14F-4D97-AF65-F5344CB8AC3E}">
        <p14:creationId xmlns:p14="http://schemas.microsoft.com/office/powerpoint/2010/main" val="1322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Next IWG Meeting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5" name="내용 개체 틀 11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3600400"/>
          </a:xfrm>
        </p:spPr>
        <p:txBody>
          <a:bodyPr>
            <a:noAutofit/>
          </a:bodyPr>
          <a:lstStyle/>
          <a:p>
            <a:pPr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Brussels, Belgium, 4 – 6 Sep. 2018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 on technical requirements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Generating performance requirements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Deciding on marking procedure</a:t>
            </a:r>
          </a:p>
          <a:p>
            <a:pPr>
              <a:tabLst>
                <a:tab pos="269875" algn="l"/>
                <a:tab pos="444500" algn="l"/>
              </a:tabLst>
            </a:pPr>
            <a:endParaRPr lang="en-US" altLang="ko-K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69875" algn="l"/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b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Geneva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Switzerland, the day prior to the 64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GRSP(</a:t>
            </a:r>
            <a:r>
              <a:rPr lang="en-US" altLang="ko-K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Agreement on test execution procedural details</a:t>
            </a:r>
          </a:p>
        </p:txBody>
      </p:sp>
    </p:spTree>
    <p:extLst>
      <p:ext uri="{BB962C8B-B14F-4D97-AF65-F5344CB8AC3E}">
        <p14:creationId xmlns:p14="http://schemas.microsoft.com/office/powerpoint/2010/main" val="40179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451" y="2207200"/>
            <a:ext cx="9108504" cy="2448272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Thank </a:t>
            </a:r>
            <a:r>
              <a:rPr lang="en-US" altLang="ko-KR" sz="4000" dirty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y</a:t>
            </a:r>
            <a:r>
              <a:rPr lang="en-US" altLang="ko-KR" sz="40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ou for your attention!</a:t>
            </a:r>
            <a:endParaRPr lang="ko-KR" altLang="en-US" sz="4000" b="1" dirty="0">
              <a:solidFill>
                <a:schemeClr val="tx1">
                  <a:lumMod val="95000"/>
                </a:schemeClr>
              </a:solidFill>
              <a:latin typeface="Arial Black" pitchFamily="34" charset="0"/>
              <a:ea typeface="HY견고딕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499992" y="6381328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5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296</Words>
  <Application>Microsoft Office PowerPoint</Application>
  <PresentationFormat>On-screen Show (4:3)</PresentationFormat>
  <Paragraphs>91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흐름</vt:lpstr>
      <vt:lpstr>Status Report of the Informal Working Group of Deployable Pedestrian Protection Systems (IWG-DPPS)</vt:lpstr>
      <vt:lpstr>Background</vt:lpstr>
      <vt:lpstr>Objective</vt:lpstr>
      <vt:lpstr>Informal Working Group</vt:lpstr>
      <vt:lpstr>Timeline</vt:lpstr>
      <vt:lpstr>Milestone</vt:lpstr>
      <vt:lpstr>Status of Amendment Discussion</vt:lpstr>
      <vt:lpstr>Next IWG Meeting</vt:lpstr>
      <vt:lpstr>Thank you for your attention!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BASt 연수 결과보고</dc:title>
  <dc:creator>Microsoft Corporation</dc:creator>
  <cp:lastModifiedBy>Gianotti3</cp:lastModifiedBy>
  <cp:revision>1064</cp:revision>
  <dcterms:created xsi:type="dcterms:W3CDTF">2006-10-05T04:04:58Z</dcterms:created>
  <dcterms:modified xsi:type="dcterms:W3CDTF">2018-05-14T06:46:42Z</dcterms:modified>
</cp:coreProperties>
</file>