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5" r:id="rId2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581" autoAdjust="0"/>
  </p:normalViewPr>
  <p:slideViewPr>
    <p:cSldViewPr>
      <p:cViewPr>
        <p:scale>
          <a:sx n="100" d="100"/>
          <a:sy n="100" d="100"/>
        </p:scale>
        <p:origin x="-1656" y="-24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05/02/2018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6" y="970434"/>
            <a:ext cx="11715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272480" y="980728"/>
            <a:ext cx="826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UNECE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8624" y="692695"/>
            <a:ext cx="7698060" cy="720081"/>
          </a:xfrm>
        </p:spPr>
        <p:txBody>
          <a:bodyPr>
            <a:normAutofit fontScale="90000"/>
          </a:bodyPr>
          <a:lstStyle/>
          <a:p>
            <a:pPr algn="l"/>
            <a:r>
              <a:rPr lang="en-GB" sz="3300" dirty="0" smtClean="0">
                <a:solidFill>
                  <a:schemeClr val="bg1"/>
                </a:solidFill>
              </a:rPr>
              <a:t>Highlights of the last session of WP.29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301208"/>
          </a:xfrm>
        </p:spPr>
        <p:txBody>
          <a:bodyPr>
            <a:normAutofit/>
          </a:bodyPr>
          <a:lstStyle/>
          <a:p>
            <a:pPr lvl="0"/>
            <a:endParaRPr lang="en-US" sz="1400" i="1" dirty="0" smtClean="0"/>
          </a:p>
          <a:p>
            <a:pPr lvl="0"/>
            <a:endParaRPr lang="en-US" sz="1400" i="1" dirty="0" smtClean="0"/>
          </a:p>
          <a:p>
            <a:pPr lvl="0"/>
            <a:r>
              <a:rPr lang="en-US" sz="1400" i="1" dirty="0" smtClean="0"/>
              <a:t>The World Forum (incl. AC.1, AC.2, AC.3 and AC.4), in November 2017:</a:t>
            </a:r>
          </a:p>
          <a:p>
            <a:endParaRPr lang="en-US" sz="1400" dirty="0" smtClean="0"/>
          </a:p>
          <a:p>
            <a:r>
              <a:rPr lang="en-US" sz="1400" dirty="0" smtClean="0"/>
              <a:t> - </a:t>
            </a:r>
            <a:r>
              <a:rPr lang="en-US" sz="1400" b="1" dirty="0" smtClean="0"/>
              <a:t>noted </a:t>
            </a:r>
            <a:r>
              <a:rPr lang="en-US" sz="1400" dirty="0" smtClean="0"/>
              <a:t> the entry into force of Revision 3 to the 1958 Agreement;</a:t>
            </a:r>
          </a:p>
          <a:p>
            <a:r>
              <a:rPr lang="en-US" sz="1400" dirty="0" smtClean="0"/>
              <a:t>	</a:t>
            </a:r>
            <a:r>
              <a:rPr lang="en-US" sz="1400" dirty="0" smtClean="0">
                <a:sym typeface="Wingdings" panose="05000000000000000000" pitchFamily="2" charset="2"/>
              </a:rPr>
              <a:t> </a:t>
            </a:r>
            <a:r>
              <a:rPr lang="en-US" sz="1400" dirty="0" smtClean="0"/>
              <a:t>Particular attention to </a:t>
            </a:r>
            <a:r>
              <a:rPr lang="en-US" sz="1400" i="1" dirty="0" smtClean="0"/>
              <a:t>Transitional Provision</a:t>
            </a:r>
            <a:r>
              <a:rPr lang="en-US" sz="1400" dirty="0" smtClean="0"/>
              <a:t>, </a:t>
            </a:r>
            <a:r>
              <a:rPr lang="en-US" sz="1400" i="1" dirty="0" smtClean="0"/>
              <a:t>UI</a:t>
            </a:r>
            <a:r>
              <a:rPr lang="en-US" sz="1400" dirty="0" smtClean="0"/>
              <a:t> provisions if relevant and </a:t>
            </a:r>
            <a:r>
              <a:rPr lang="en-US" sz="1400" i="1" dirty="0" smtClean="0"/>
              <a:t>COP</a:t>
            </a:r>
            <a:r>
              <a:rPr lang="en-US" sz="1400" dirty="0" smtClean="0"/>
              <a:t> provisions is needed</a:t>
            </a:r>
            <a:r>
              <a:rPr lang="en-US" sz="1400" dirty="0" smtClean="0"/>
              <a:t>. </a:t>
            </a:r>
          </a:p>
          <a:p>
            <a:r>
              <a:rPr lang="fr-CH" sz="1400" dirty="0" smtClean="0"/>
              <a:t> - </a:t>
            </a:r>
            <a:r>
              <a:rPr lang="fr-CH" sz="1400" b="1" dirty="0" err="1" smtClean="0"/>
              <a:t>briefly</a:t>
            </a:r>
            <a:r>
              <a:rPr lang="fr-CH" sz="1400" dirty="0" smtClean="0"/>
              <a:t> </a:t>
            </a:r>
            <a:r>
              <a:rPr lang="fr-CH" sz="1400" b="1" dirty="0" err="1" smtClean="0"/>
              <a:t>discussed</a:t>
            </a:r>
            <a:r>
              <a:rPr lang="fr-CH" sz="1400" b="1" dirty="0" smtClean="0"/>
              <a:t> </a:t>
            </a:r>
            <a:r>
              <a:rPr lang="fr-CH" sz="1400" dirty="0" err="1" smtClean="0"/>
              <a:t>priorities</a:t>
            </a:r>
            <a:r>
              <a:rPr lang="fr-CH" sz="1400" b="1" dirty="0" smtClean="0"/>
              <a:t> </a:t>
            </a:r>
            <a:r>
              <a:rPr lang="fr-CH" sz="1400" dirty="0" smtClean="0"/>
              <a:t>and </a:t>
            </a:r>
            <a:r>
              <a:rPr lang="fr-CH" sz="1400" dirty="0" err="1" smtClean="0"/>
              <a:t>potential</a:t>
            </a:r>
            <a:r>
              <a:rPr lang="fr-CH" sz="1400" dirty="0" smtClean="0"/>
              <a:t> </a:t>
            </a:r>
            <a:r>
              <a:rPr lang="fr-CH" sz="1400" dirty="0" err="1" smtClean="0"/>
              <a:t>reorganization</a:t>
            </a:r>
            <a:r>
              <a:rPr lang="fr-CH" sz="1400" dirty="0" smtClean="0"/>
              <a:t> of WP.29 </a:t>
            </a:r>
            <a:r>
              <a:rPr lang="fr-CH" sz="1400" dirty="0" err="1" smtClean="0"/>
              <a:t>activities</a:t>
            </a:r>
            <a:r>
              <a:rPr lang="fr-CH" sz="1400" dirty="0" smtClean="0"/>
              <a:t>;  </a:t>
            </a:r>
            <a:endParaRPr lang="en-US" sz="1400" dirty="0" smtClean="0"/>
          </a:p>
          <a:p>
            <a:r>
              <a:rPr lang="en-US" sz="1400" dirty="0" smtClean="0"/>
              <a:t> - </a:t>
            </a:r>
            <a:r>
              <a:rPr lang="en-US" sz="1400" b="1" dirty="0" smtClean="0"/>
              <a:t>gave its consent </a:t>
            </a:r>
            <a:r>
              <a:rPr lang="en-US" sz="1400" dirty="0" smtClean="0"/>
              <a:t>to the revised </a:t>
            </a:r>
            <a:r>
              <a:rPr lang="en-US" sz="1400" dirty="0" err="1" smtClean="0"/>
              <a:t>ToR</a:t>
            </a:r>
            <a:r>
              <a:rPr lang="en-US" sz="1400" dirty="0" smtClean="0"/>
              <a:t> of the IWG on AEBS and the IWG on ACSF;</a:t>
            </a:r>
          </a:p>
          <a:p>
            <a:r>
              <a:rPr lang="en-US" sz="1400" dirty="0" smtClean="0"/>
              <a:t> - </a:t>
            </a:r>
            <a:r>
              <a:rPr lang="en-US" sz="1400" b="1" dirty="0" smtClean="0"/>
              <a:t>discussed </a:t>
            </a:r>
            <a:r>
              <a:rPr lang="en-US" sz="1400" dirty="0" smtClean="0"/>
              <a:t>the point raised by GRRF on Schedule 4 to the 1958 Agreement and amended Q&amp;A No. 20 (6 characters after </a:t>
            </a:r>
            <a:r>
              <a:rPr lang="en-US" sz="1400" dirty="0" smtClean="0"/>
              <a:t>“/”);</a:t>
            </a:r>
            <a:endParaRPr lang="en-US" sz="1400" dirty="0" smtClean="0"/>
          </a:p>
          <a:p>
            <a:r>
              <a:rPr lang="en-US" sz="1400" dirty="0" smtClean="0"/>
              <a:t> - </a:t>
            </a:r>
            <a:r>
              <a:rPr lang="en-US" sz="1400" b="1" dirty="0" smtClean="0"/>
              <a:t>agreed</a:t>
            </a:r>
            <a:r>
              <a:rPr lang="en-US" sz="1400" dirty="0" smtClean="0"/>
              <a:t> with the creation of the IWG on Automated Vehicles dealing with the certification automated driving </a:t>
            </a:r>
            <a:r>
              <a:rPr lang="en-US" sz="1400" dirty="0" smtClean="0"/>
              <a:t>technologies;</a:t>
            </a:r>
            <a:endParaRPr lang="en-US" sz="1400" dirty="0" smtClean="0"/>
          </a:p>
          <a:p>
            <a:r>
              <a:rPr lang="en-US" sz="1400" dirty="0" smtClean="0"/>
              <a:t> - </a:t>
            </a:r>
            <a:r>
              <a:rPr lang="en-US" sz="1400" b="1" dirty="0" smtClean="0"/>
              <a:t>noted </a:t>
            </a:r>
            <a:r>
              <a:rPr lang="en-US" sz="1400" dirty="0" smtClean="0"/>
              <a:t>the deliberation of WP. 1 on RCP, concluding that the functionality did not compromise road </a:t>
            </a:r>
            <a:r>
              <a:rPr lang="en-US" sz="1400" dirty="0" smtClean="0"/>
              <a:t>safety;</a:t>
            </a:r>
            <a:endParaRPr lang="en-US" sz="1400" dirty="0" smtClean="0"/>
          </a:p>
          <a:p>
            <a:r>
              <a:rPr lang="en-US" sz="1400" dirty="0" smtClean="0"/>
              <a:t> - </a:t>
            </a:r>
            <a:r>
              <a:rPr lang="en-US" sz="1400" b="1" dirty="0" smtClean="0"/>
              <a:t>consented</a:t>
            </a:r>
            <a:r>
              <a:rPr lang="en-US" sz="1400" dirty="0" smtClean="0"/>
              <a:t> to the two years extension of the IWG on </a:t>
            </a:r>
            <a:r>
              <a:rPr lang="en-US" sz="1400" dirty="0" err="1" smtClean="0"/>
              <a:t>Tyre’s</a:t>
            </a:r>
            <a:r>
              <a:rPr lang="en-US" sz="1400" dirty="0" smtClean="0"/>
              <a:t> mandate.</a:t>
            </a:r>
          </a:p>
          <a:p>
            <a:endParaRPr lang="en-US" sz="1400" dirty="0" smtClean="0"/>
          </a:p>
          <a:p>
            <a:r>
              <a:rPr lang="en-US" sz="1400" dirty="0" smtClean="0"/>
              <a:t> </a:t>
            </a:r>
          </a:p>
          <a:p>
            <a:pPr marL="1260475" indent="-747713"/>
            <a:r>
              <a:rPr lang="en-US" sz="1400" dirty="0" smtClean="0">
                <a:sym typeface="Wingdings"/>
              </a:rPr>
              <a:t> </a:t>
            </a:r>
            <a:r>
              <a:rPr lang="en-US" sz="1400" dirty="0" smtClean="0"/>
              <a:t>More details in the reports: ECE/TRANS/WP.29/1135</a:t>
            </a: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GRRF-86-07</a:t>
            </a:r>
            <a:endParaRPr lang="de-DE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86</a:t>
            </a:r>
            <a:r>
              <a:rPr lang="en-US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GRRF, 12–16 February 2018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12(a)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3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</TotalTime>
  <Words>53</Words>
  <Application>Microsoft Office PowerPoint</Application>
  <PresentationFormat>A4 Paper (210x297 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Highlights of the last session of WP.29 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GRRF</dc:creator>
  <cp:lastModifiedBy>Francois E. Gucihard</cp:lastModifiedBy>
  <cp:revision>155</cp:revision>
  <cp:lastPrinted>2014-03-30T15:01:41Z</cp:lastPrinted>
  <dcterms:created xsi:type="dcterms:W3CDTF">2015-09-13T09:59:33Z</dcterms:created>
  <dcterms:modified xsi:type="dcterms:W3CDTF">2018-02-05T08:35:01Z</dcterms:modified>
</cp:coreProperties>
</file>