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289" r:id="rId3"/>
    <p:sldId id="280" r:id="rId4"/>
    <p:sldId id="290" r:id="rId5"/>
    <p:sldId id="291" r:id="rId6"/>
    <p:sldId id="292" r:id="rId7"/>
    <p:sldId id="293" r:id="rId8"/>
    <p:sldId id="294" r:id="rId9"/>
    <p:sldId id="29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/>
    <p:restoredTop sz="93869" autoAdjust="0"/>
  </p:normalViewPr>
  <p:slideViewPr>
    <p:cSldViewPr snapToGrid="0" snapToObjects="1">
      <p:cViewPr varScale="1">
        <p:scale>
          <a:sx n="106" d="100"/>
          <a:sy n="106" d="100"/>
        </p:scale>
        <p:origin x="-1050" y="-8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9-1-2018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886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9"/>
            <a:ext cx="12183100" cy="120032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2" y="2581248"/>
            <a:ext cx="4687903" cy="58477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9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3"/>
            <a:ext cx="12192000" cy="114617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2"/>
            <a:ext cx="12192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1"/>
            <a:ext cx="7747000" cy="1373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3"/>
            <a:ext cx="7747000" cy="48895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1"/>
            <a:ext cx="7747000" cy="1373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3"/>
            <a:ext cx="7747000" cy="48895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2"/>
            <a:ext cx="7747000" cy="1134865"/>
          </a:xfrm>
          <a:prstGeom prst="rect">
            <a:avLst/>
          </a:prstGeom>
        </p:spPr>
        <p:txBody>
          <a:bodyPr lIns="91436" tIns="45718" rIns="91436" bIns="45718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9" y="2406357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7"/>
            <a:ext cx="9029700" cy="13783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JRC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RC-tree_16-9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/>
          <a:stretch/>
        </p:blipFill>
        <p:spPr>
          <a:xfrm>
            <a:off x="0" y="740705"/>
            <a:ext cx="12192000" cy="61172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0896533" y="2132856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121912" tIns="60956" rIns="121912" bIns="609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33" defTabSz="121911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F5494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4709" y="2036845"/>
            <a:ext cx="6335923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7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3930" y="3981061"/>
            <a:ext cx="6336729" cy="1080120"/>
          </a:xfrm>
          <a:prstGeom prst="rect">
            <a:avLst/>
          </a:prstGeom>
        </p:spPr>
        <p:txBody>
          <a:bodyPr lIns="0" tIns="0" rIns="121912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999991" y="332657"/>
            <a:ext cx="5760212" cy="1464163"/>
          </a:xfrm>
          <a:prstGeom prst="rect">
            <a:avLst/>
          </a:prstGeom>
        </p:spPr>
        <p:txBody>
          <a:bodyPr lIns="0" tIns="62396" rIns="0" bIns="60956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400" kern="0" dirty="0" smtClean="0"/>
              <a:t>The European Commission’s</a:t>
            </a:r>
          </a:p>
          <a:p>
            <a:r>
              <a:rPr lang="en-GB" sz="2400" kern="0" dirty="0" smtClean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100" b="0" kern="0" dirty="0" smtClean="0"/>
              <a:t>Joint Research Centre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5423930" y="5349213"/>
            <a:ext cx="6336729" cy="648072"/>
          </a:xfrm>
          <a:prstGeom prst="rect">
            <a:avLst/>
          </a:prstGeom>
        </p:spPr>
        <p:txBody>
          <a:bodyPr lIns="0" tIns="60956" rIns="0" bIns="479964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2100" b="1"/>
            </a:lvl1pPr>
            <a:lvl2pPr marL="304776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 sz="2100"/>
            </a:lvl2pPr>
            <a:lvl3pPr marL="609555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914332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1219110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EC-JRC-logo_horizontal_EN_neg_transparent-background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8" y="5829373"/>
            <a:ext cx="3283933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4709" y="2036845"/>
            <a:ext cx="6335923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7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3930" y="3981061"/>
            <a:ext cx="6336729" cy="1080120"/>
          </a:xfrm>
          <a:prstGeom prst="rect">
            <a:avLst/>
          </a:prstGeom>
        </p:spPr>
        <p:txBody>
          <a:bodyPr lIns="0" tIns="0" rIns="121912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23930" y="5349213"/>
            <a:ext cx="6336729" cy="648072"/>
          </a:xfrm>
          <a:prstGeom prst="rect">
            <a:avLst/>
          </a:prstGeom>
        </p:spPr>
        <p:txBody>
          <a:bodyPr lIns="0" tIns="60956" rIns="0" bIns="479964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2100" b="1"/>
            </a:lvl1pPr>
            <a:lvl2pPr marL="304776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 sz="2100"/>
            </a:lvl2pPr>
            <a:lvl3pPr marL="609555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914332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1219110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1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3392" y="1053507"/>
            <a:ext cx="10944192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chemeClr val="tx1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10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3393" y="1053507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6997" y="1053507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55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80043" y="480483"/>
            <a:ext cx="5760640" cy="5468796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3392" y="1484837"/>
            <a:ext cx="5279992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2300" y="334837"/>
            <a:ext cx="5281680" cy="10059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29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771" y="0"/>
            <a:ext cx="5639717" cy="6858000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88020" y="1484837"/>
            <a:ext cx="528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340" y="334837"/>
            <a:ext cx="5281680" cy="10059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04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771" y="0"/>
            <a:ext cx="12215771" cy="2204864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3283573"/>
            <a:ext cx="10944192" cy="26695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2303" y="2564904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2"/>
            <a:ext cx="12192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6"/>
            <a:ext cx="12192000" cy="1518885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3"/>
            <a:ext cx="12192000" cy="356859"/>
          </a:xfrm>
          <a:prstGeom prst="rect">
            <a:avLst/>
          </a:prstGeom>
        </p:spPr>
        <p:txBody>
          <a:bodyPr wrap="none" lIns="91436" tIns="45718" rIns="91436" bIns="45718">
            <a:noAutofit/>
          </a:bodyPr>
          <a:lstStyle>
            <a:lvl1pPr marL="0" indent="0" algn="ctr">
              <a:buNone/>
              <a:defRPr lang="nl-NL" sz="19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 algn="ctr">
              <a:buNone/>
              <a:defRPr sz="1100">
                <a:solidFill>
                  <a:schemeClr val="bg1"/>
                </a:solidFill>
              </a:defRPr>
            </a:lvl2pPr>
            <a:lvl3pPr marL="914354" indent="0" algn="ctr">
              <a:buNone/>
              <a:defRPr lang="nl-NL" dirty="0" smtClean="0"/>
            </a:lvl3pPr>
            <a:lvl4pPr marL="1371532" indent="0" algn="ctr">
              <a:buNone/>
              <a:defRPr lang="nl-NL" dirty="0" smtClean="0"/>
            </a:lvl4pPr>
            <a:lvl5pPr marL="1828709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9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2"/>
            <a:ext cx="12192000" cy="34750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2"/>
            <a:ext cx="11252200" cy="952500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4"/>
            <a:ext cx="12192000" cy="443728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2" y="2"/>
            <a:ext cx="6297612" cy="202521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2" y="2115455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2"/>
            <a:ext cx="5776603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9"/>
            <a:ext cx="5296644" cy="3522663"/>
          </a:xfrm>
          <a:prstGeom prst="rect">
            <a:avLst/>
          </a:prstGeom>
        </p:spPr>
        <p:txBody>
          <a:bodyPr lIns="91436" tIns="45718" rIns="91436" bIns="45718"/>
          <a:lstStyle>
            <a:lvl1pPr marL="457178" indent="-457178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2" y="445747"/>
            <a:ext cx="5357809" cy="157946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2"/>
            <a:ext cx="4176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2" y="558800"/>
            <a:ext cx="3226676" cy="1993901"/>
          </a:xfrm>
          <a:prstGeom prst="rect">
            <a:avLst/>
          </a:prstGeom>
        </p:spPr>
        <p:txBody>
          <a:bodyPr lIns="91436" tIns="45718" rIns="91436" bIns="45718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9" y="2"/>
            <a:ext cx="7942263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9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2"/>
            <a:ext cx="12192000" cy="28400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527381" y="6405332"/>
            <a:ext cx="2844800" cy="365125"/>
          </a:xfrm>
          <a:prstGeom prst="rect">
            <a:avLst/>
          </a:prstGeom>
        </p:spPr>
        <p:txBody>
          <a:bodyPr vert="horz" lIns="121912" tIns="0" rIns="121912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>
                <a:solidFill>
                  <a:srgbClr val="7F7F7F"/>
                </a:solidFill>
              </a:rPr>
              <a:pPr algn="l"/>
              <a:t>‹#›</a:t>
            </a:fld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 descr="EC-JRC-logo_horizontal_EN_pos_transparent-background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70" y="5829269"/>
            <a:ext cx="3284305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5494"/>
          </a:solidFill>
          <a:latin typeface="+mj-lt"/>
          <a:ea typeface="+mj-ea"/>
          <a:cs typeface="+mj-cs"/>
        </a:defRPr>
      </a:lvl1pPr>
      <a:lvl2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2pPr>
      <a:lvl3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3pPr>
      <a:lvl4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4pPr>
      <a:lvl5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5pPr>
      <a:lvl6pPr marL="10878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6pPr>
      <a:lvl7pPr marL="169744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7pPr>
      <a:lvl8pPr marL="230699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8pPr>
      <a:lvl9pPr marL="29165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9pPr>
    </p:titleStyle>
    <p:bodyStyle>
      <a:lvl1pPr marL="457167" indent="-45716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3200" i="1">
          <a:solidFill>
            <a:srgbClr val="0F5494"/>
          </a:solidFill>
          <a:latin typeface="+mn-lt"/>
          <a:ea typeface="+mn-ea"/>
          <a:cs typeface="+mn-cs"/>
        </a:defRPr>
      </a:lvl1pPr>
      <a:lvl2pPr marL="990526" indent="-380972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700" b="1">
          <a:solidFill>
            <a:srgbClr val="0F5494"/>
          </a:solidFill>
          <a:latin typeface="+mn-lt"/>
        </a:defRPr>
      </a:lvl2pPr>
      <a:lvl3pPr marL="1523887" indent="-304776" algn="l" rtl="0" eaLnBrk="1" fontAlgn="base" hangingPunct="1">
        <a:spcBef>
          <a:spcPct val="20000"/>
        </a:spcBef>
        <a:spcAft>
          <a:spcPct val="0"/>
        </a:spcAft>
        <a:defRPr sz="1900">
          <a:solidFill>
            <a:srgbClr val="0F5494"/>
          </a:solidFill>
          <a:latin typeface="+mn-lt"/>
        </a:defRPr>
      </a:lvl3pPr>
      <a:lvl4pPr marL="2133440" indent="-304776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4pPr>
      <a:lvl5pPr marL="2742994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5pPr>
      <a:lvl6pPr marL="335254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6pPr>
      <a:lvl7pPr marL="3962104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7pPr>
      <a:lvl8pPr marL="457165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8pPr>
      <a:lvl9pPr marL="5181212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fileadmin/DAM/trans/doc/2017/wp29grpe/ECE-TRANS-WP29-GRPE-2018-03e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242042"/>
            <a:ext cx="3300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Submitted</a:t>
            </a:r>
            <a:r>
              <a:rPr lang="fr-CH" dirty="0" smtClean="0"/>
              <a:t> by the expert </a:t>
            </a:r>
            <a:br>
              <a:rPr lang="fr-CH" dirty="0" smtClean="0"/>
            </a:br>
            <a:r>
              <a:rPr lang="fr-CH" dirty="0" err="1" smtClean="0"/>
              <a:t>from</a:t>
            </a:r>
            <a:r>
              <a:rPr lang="fr-CH" dirty="0" smtClean="0"/>
              <a:t> the </a:t>
            </a:r>
            <a:r>
              <a:rPr lang="fr-CH" dirty="0" err="1" smtClean="0"/>
              <a:t>European</a:t>
            </a:r>
            <a:r>
              <a:rPr lang="fr-CH" dirty="0" smtClean="0"/>
              <a:t> Commission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78588" y="80672"/>
            <a:ext cx="344517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smtClean="0"/>
              <a:t>Informal document</a:t>
            </a:r>
            <a:r>
              <a:rPr lang="fr-CH" dirty="0" smtClean="0"/>
              <a:t> </a:t>
            </a:r>
            <a:r>
              <a:rPr lang="fr-CH" b="1" dirty="0" smtClean="0"/>
              <a:t>GRPE-76-15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76th GRPE, 9-12 </a:t>
            </a:r>
            <a:r>
              <a:rPr lang="fr-CH" dirty="0" err="1" smtClean="0"/>
              <a:t>January</a:t>
            </a:r>
            <a:r>
              <a:rPr lang="fr-CH" dirty="0" smtClean="0"/>
              <a:t> 2018</a:t>
            </a:r>
          </a:p>
          <a:p>
            <a:r>
              <a:rPr lang="fr-CH" dirty="0" smtClean="0"/>
              <a:t>Agenda item 6(a)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95" y="-8623"/>
            <a:ext cx="12192001" cy="6858000"/>
          </a:xfrm>
          <a:prstGeom prst="rect">
            <a:avLst/>
          </a:prstGeom>
          <a:solidFill>
            <a:srgbClr val="C2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9" tIns="60954" rIns="121909" bIns="6095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93" y="2036845"/>
            <a:ext cx="11501840" cy="1865121"/>
          </a:xfrm>
        </p:spPr>
        <p:txBody>
          <a:bodyPr/>
          <a:lstStyle/>
          <a:p>
            <a:r>
              <a:rPr lang="en-IE" sz="4000" dirty="0" smtClean="0"/>
              <a:t>Adaptation </a:t>
            </a:r>
            <a:r>
              <a:rPr lang="en-IE" sz="4000" dirty="0"/>
              <a:t>process of UNECE </a:t>
            </a:r>
            <a:r>
              <a:rPr lang="en-IE" sz="4000" dirty="0" smtClean="0"/>
              <a:t>Regulations 96, 120 &amp; 132</a:t>
            </a:r>
            <a:br>
              <a:rPr lang="en-IE" sz="4000" dirty="0" smtClean="0"/>
            </a:br>
            <a:r>
              <a:rPr lang="en-US" sz="4000" b="0" i="1" dirty="0" smtClean="0"/>
              <a:t>Status</a:t>
            </a:r>
            <a:endParaRPr lang="en-US" sz="4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6010" y="4335798"/>
            <a:ext cx="7904649" cy="1263799"/>
          </a:xfrm>
        </p:spPr>
        <p:txBody>
          <a:bodyPr/>
          <a:lstStyle/>
          <a:p>
            <a:r>
              <a:rPr lang="en-US" sz="2400" dirty="0"/>
              <a:t>Adolfo </a:t>
            </a:r>
            <a:r>
              <a:rPr lang="en-US" sz="2400" dirty="0" err="1"/>
              <a:t>Perujo</a:t>
            </a:r>
            <a:endParaRPr lang="en-US" sz="2400" dirty="0"/>
          </a:p>
          <a:p>
            <a:r>
              <a:rPr lang="en-IE" sz="1600" b="0" i="1" dirty="0" smtClean="0"/>
              <a:t>GRPE 76</a:t>
            </a:r>
            <a:r>
              <a:rPr lang="en-IE" sz="1600" b="0" i="1" baseline="30000" dirty="0" smtClean="0"/>
              <a:t>th</a:t>
            </a:r>
            <a:r>
              <a:rPr lang="en-IE" sz="1600" b="0" i="1" dirty="0" smtClean="0"/>
              <a:t> Session</a:t>
            </a:r>
          </a:p>
          <a:p>
            <a:r>
              <a:rPr lang="en-IE" sz="1600" b="0" i="1" dirty="0" smtClean="0"/>
              <a:t>11 January, 2018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9991" y="332657"/>
            <a:ext cx="5760212" cy="1464163"/>
          </a:xfrm>
          <a:prstGeom prst="rect">
            <a:avLst/>
          </a:prstGeom>
        </p:spPr>
        <p:txBody>
          <a:bodyPr lIns="0" tIns="62394" rIns="0" bIns="6095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400" kern="0" dirty="0"/>
              <a:t>The European Commission’s</a:t>
            </a:r>
          </a:p>
          <a:p>
            <a:r>
              <a:rPr lang="en-GB" sz="2400" kern="0" dirty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100" b="0" kern="0" dirty="0"/>
              <a:t>Joint Research Centre</a:t>
            </a:r>
          </a:p>
        </p:txBody>
      </p:sp>
      <p:pic>
        <p:nvPicPr>
          <p:cNvPr id="6" name="Picture 5" descr="EC-JRC-logo_horizontal_EN_neg_transparent-background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0" y="5829373"/>
            <a:ext cx="3283933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UN ECE Regulation 96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8655" y="1640605"/>
            <a:ext cx="11517745" cy="3614739"/>
          </a:xfrm>
        </p:spPr>
        <p:txBody>
          <a:bodyPr/>
          <a:lstStyle/>
          <a:p>
            <a:r>
              <a:rPr lang="en-IE" dirty="0"/>
              <a:t>UNECE Regulation </a:t>
            </a:r>
            <a:r>
              <a:rPr lang="en-IE" dirty="0" smtClean="0"/>
              <a:t>96: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Uniform </a:t>
            </a:r>
            <a:r>
              <a:rPr lang="en-IE" dirty="0"/>
              <a:t>provisions concerning the approval of compression ignition (C.I.) engines to be installed in agricultural and forestry tractors and in non-road mobile machinery with regard to the emissions of pollutants by the </a:t>
            </a:r>
            <a:r>
              <a:rPr lang="en-IE" dirty="0" smtClean="0"/>
              <a:t>engine</a:t>
            </a:r>
          </a:p>
          <a:p>
            <a:r>
              <a:rPr lang="en-IE" dirty="0" smtClean="0"/>
              <a:t>Regulation (EU) 2016/1628:</a:t>
            </a:r>
            <a:endParaRPr lang="en-I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 smtClean="0"/>
              <a:t>approvals </a:t>
            </a:r>
            <a:r>
              <a:rPr lang="en-IE" dirty="0"/>
              <a:t>in accordance with UNECE Regulation 96 are accepted as equivalent to EU type-approvals </a:t>
            </a:r>
            <a:endParaRPr lang="en-IE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 smtClean="0"/>
              <a:t>both </a:t>
            </a:r>
            <a:r>
              <a:rPr lang="en-IE" dirty="0"/>
              <a:t>legal frameworks should have the same level of stringency in order to avoid creating a legal loophole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30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UN ECE Regulation </a:t>
            </a:r>
            <a:r>
              <a:rPr lang="en-GB" dirty="0" smtClean="0"/>
              <a:t>96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591459"/>
            <a:ext cx="11531600" cy="5003306"/>
          </a:xfrm>
        </p:spPr>
        <p:txBody>
          <a:bodyPr/>
          <a:lstStyle/>
          <a:p>
            <a:r>
              <a:rPr lang="en-IE" dirty="0" smtClean="0"/>
              <a:t>The working document </a:t>
            </a:r>
            <a:r>
              <a:rPr lang="en-IE" dirty="0"/>
              <a:t>for a new 05 series of amendments to Regulation No. 96 </a:t>
            </a:r>
            <a:r>
              <a:rPr lang="en-IE" dirty="0" smtClean="0"/>
              <a:t> </a:t>
            </a:r>
            <a:r>
              <a:rPr lang="en-IE" dirty="0"/>
              <a:t>is </a:t>
            </a:r>
            <a:r>
              <a:rPr lang="en-IE" dirty="0" smtClean="0"/>
              <a:t>discussed </a:t>
            </a:r>
            <a:r>
              <a:rPr lang="en-IE" dirty="0"/>
              <a:t>in </a:t>
            </a:r>
            <a:r>
              <a:rPr lang="en-IE" dirty="0" smtClean="0"/>
              <a:t>this Session of the GRPE </a:t>
            </a:r>
            <a:r>
              <a:rPr lang="en-IE" sz="2400" dirty="0" smtClean="0">
                <a:hlinkClick r:id="rId2"/>
              </a:rPr>
              <a:t>http</a:t>
            </a:r>
            <a:r>
              <a:rPr lang="en-IE" sz="2400" dirty="0">
                <a:hlinkClick r:id="rId2"/>
              </a:rPr>
              <a:t>://</a:t>
            </a:r>
            <a:r>
              <a:rPr lang="en-IE" sz="2400" dirty="0" smtClean="0">
                <a:hlinkClick r:id="rId2"/>
              </a:rPr>
              <a:t>www.unece.org/fileadmin/DAM/trans/doc/2017/wp29grpe/ECE-TRANS-WP29-GRPE-2018-03e.pdf</a:t>
            </a:r>
            <a:endParaRPr lang="en-IE" sz="2400" dirty="0"/>
          </a:p>
          <a:p>
            <a:r>
              <a:rPr lang="en-IE" dirty="0" smtClean="0"/>
              <a:t>In parallel we submit an informal document modifying the one above to:</a:t>
            </a:r>
          </a:p>
          <a:p>
            <a:pPr lvl="1"/>
            <a:r>
              <a:rPr lang="en-IE" sz="2400" dirty="0" smtClean="0"/>
              <a:t>correct </a:t>
            </a:r>
            <a:r>
              <a:rPr lang="en-IE" sz="2400" dirty="0"/>
              <a:t>the provision allowing contracting parties to require in-service monitoring of engines by explicitly excluding its application from the scope of the Regulation</a:t>
            </a:r>
            <a:r>
              <a:rPr lang="en-IE" sz="2400" dirty="0" smtClean="0"/>
              <a:t>.</a:t>
            </a:r>
          </a:p>
          <a:p>
            <a:pPr lvl="1"/>
            <a:r>
              <a:rPr lang="en-IE" sz="2400" dirty="0" smtClean="0"/>
              <a:t>address </a:t>
            </a:r>
            <a:r>
              <a:rPr lang="en-IE" sz="2400" dirty="0"/>
              <a:t>editorial </a:t>
            </a:r>
            <a:r>
              <a:rPr lang="en-IE" sz="2400" dirty="0" smtClean="0"/>
              <a:t>changes.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FF0000"/>
                </a:solidFill>
              </a:rPr>
              <a:t>Goal: GRPE approval in this session and the WP29 (in June).</a:t>
            </a:r>
            <a:endParaRPr lang="en-IE" dirty="0">
              <a:solidFill>
                <a:srgbClr val="FF0000"/>
              </a:solidFill>
            </a:endParaRP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</a:t>
            </a:r>
            <a:r>
              <a:rPr lang="en-GB" dirty="0" smtClean="0"/>
              <a:t>120 - background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5527" y="1765300"/>
            <a:ext cx="11600873" cy="3887355"/>
          </a:xfrm>
        </p:spPr>
        <p:txBody>
          <a:bodyPr/>
          <a:lstStyle/>
          <a:p>
            <a:r>
              <a:rPr lang="en-GB" dirty="0"/>
              <a:t>UNECE Regulation No. </a:t>
            </a:r>
            <a:r>
              <a:rPr lang="en-GB" dirty="0" smtClean="0"/>
              <a:t>120</a:t>
            </a:r>
          </a:p>
          <a:p>
            <a:pPr marL="263525" indent="0">
              <a:buNone/>
            </a:pPr>
            <a:r>
              <a:rPr lang="en-IE" dirty="0"/>
              <a:t>Uniform provisions concerning the approval of internal combustion engines to be installed in agricultural and forestry tractors and in non-road mobile machinery, with regard to the measurement of the net power, net torque and specific fuel </a:t>
            </a:r>
            <a:r>
              <a:rPr lang="en-IE" dirty="0" smtClean="0"/>
              <a:t>consumption.</a:t>
            </a:r>
          </a:p>
          <a:p>
            <a:pPr marL="263525" indent="-263525"/>
            <a:r>
              <a:rPr lang="en-IE" dirty="0" smtClean="0"/>
              <a:t>It addresses the need for alignment </a:t>
            </a:r>
            <a:r>
              <a:rPr lang="en-IE" dirty="0"/>
              <a:t>of Regulation No.120 to: </a:t>
            </a:r>
            <a:r>
              <a:rPr lang="en-IE" dirty="0" smtClean="0"/>
              <a:t>Regulation </a:t>
            </a:r>
            <a:r>
              <a:rPr lang="en-IE" dirty="0"/>
              <a:t>No. 96 05 series of amendments (ECE/TRANS/WP.29/GRPE/2018/3)</a:t>
            </a:r>
          </a:p>
          <a:p>
            <a:pPr marL="720725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</a:t>
            </a:r>
            <a:r>
              <a:rPr lang="en-GB" dirty="0" smtClean="0"/>
              <a:t>120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236" y="1525090"/>
            <a:ext cx="11573164" cy="4560398"/>
          </a:xfrm>
        </p:spPr>
        <p:txBody>
          <a:bodyPr/>
          <a:lstStyle/>
          <a:p>
            <a:r>
              <a:rPr lang="en-GB" sz="2400" dirty="0" smtClean="0"/>
              <a:t>Informal document proposing a “</a:t>
            </a:r>
            <a:r>
              <a:rPr lang="en-IE" sz="2400" dirty="0" smtClean="0"/>
              <a:t>02 </a:t>
            </a:r>
            <a:r>
              <a:rPr lang="en-IE" sz="2400" dirty="0"/>
              <a:t>series of amendments to Regulation No. </a:t>
            </a:r>
            <a:r>
              <a:rPr lang="en-IE" sz="2400" dirty="0" smtClean="0"/>
              <a:t>120”</a:t>
            </a:r>
          </a:p>
          <a:p>
            <a:r>
              <a:rPr lang="en-IE" sz="2400" dirty="0" smtClean="0"/>
              <a:t>It has </a:t>
            </a:r>
            <a:r>
              <a:rPr lang="en-IE" sz="2400" dirty="0"/>
              <a:t>been developed in accordance with the mandate given by the GRPE during its 74th Session in January 2017 (ECE/TRANS/WP.29/GRPE/74).</a:t>
            </a:r>
          </a:p>
          <a:p>
            <a:r>
              <a:rPr lang="en-IE" sz="2400" dirty="0" smtClean="0"/>
              <a:t>This </a:t>
            </a:r>
            <a:r>
              <a:rPr lang="en-IE" sz="2400" dirty="0"/>
              <a:t>draft document includes all the technical aspects required for engines type-approval under the 1958 Agreement.</a:t>
            </a:r>
          </a:p>
          <a:p>
            <a:r>
              <a:rPr lang="en-IE" sz="2400" dirty="0" smtClean="0"/>
              <a:t>The </a:t>
            </a:r>
            <a:r>
              <a:rPr lang="en-IE" sz="2400" dirty="0"/>
              <a:t>aim of this draft document is to allow Contracting Parties and stakeholders to formulate comments and proposal for the final (working) </a:t>
            </a:r>
            <a:r>
              <a:rPr lang="en-IE" sz="2400" dirty="0" smtClean="0"/>
              <a:t>document.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Goal: Because of the mutual interaction of R96 and R120, both need to be adopted at the same time (WP29 - June 2018) </a:t>
            </a:r>
            <a:endParaRPr lang="en-IE" sz="2400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44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</a:t>
            </a:r>
            <a:r>
              <a:rPr lang="en-GB" dirty="0" smtClean="0"/>
              <a:t>132 </a:t>
            </a:r>
            <a:r>
              <a:rPr lang="en-GB" dirty="0"/>
              <a:t>- background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889985"/>
            <a:ext cx="11351491" cy="3614739"/>
          </a:xfrm>
        </p:spPr>
        <p:txBody>
          <a:bodyPr/>
          <a:lstStyle/>
          <a:p>
            <a:r>
              <a:rPr lang="en-GB" dirty="0"/>
              <a:t>UNECE Regulation No. </a:t>
            </a:r>
            <a:r>
              <a:rPr lang="en-GB" dirty="0" smtClean="0"/>
              <a:t>132</a:t>
            </a:r>
          </a:p>
          <a:p>
            <a:pPr marL="263525" indent="0">
              <a:buNone/>
            </a:pPr>
            <a:r>
              <a:rPr lang="en-IE" dirty="0"/>
              <a:t>Uniform provisions concerning the approval of Retrofit Emission Control devices (REC) for heavy duty </a:t>
            </a:r>
            <a:r>
              <a:rPr lang="en-IE" dirty="0" smtClean="0"/>
              <a:t>vehicles, agricultural </a:t>
            </a:r>
            <a:r>
              <a:rPr lang="en-IE" dirty="0"/>
              <a:t>and forestry tractors and non-road mobile machinery equipped with compression ignition </a:t>
            </a:r>
            <a:r>
              <a:rPr lang="en-IE" dirty="0" smtClean="0"/>
              <a:t>engines</a:t>
            </a:r>
          </a:p>
          <a:p>
            <a:r>
              <a:rPr lang="en-IE" dirty="0" smtClean="0"/>
              <a:t>Addresses the need to align </a:t>
            </a:r>
            <a:r>
              <a:rPr lang="en-IE" dirty="0"/>
              <a:t>the text of Regulation No. 132 to the provisions of the 05 series of amendments to Regulation No. 96</a:t>
            </a:r>
            <a:r>
              <a:rPr lang="en-IE" dirty="0" smtClean="0"/>
              <a:t>.</a:t>
            </a:r>
            <a:r>
              <a:rPr lang="en-IE" dirty="0"/>
              <a:t> </a:t>
            </a:r>
            <a:endParaRPr lang="en-IE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</a:t>
            </a:r>
            <a:r>
              <a:rPr lang="en-GB" dirty="0" smtClean="0"/>
              <a:t>132 </a:t>
            </a:r>
            <a:r>
              <a:rPr lang="en-GB" dirty="0"/>
              <a:t>-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9382" y="1547923"/>
            <a:ext cx="11587018" cy="4538519"/>
          </a:xfrm>
        </p:spPr>
        <p:txBody>
          <a:bodyPr/>
          <a:lstStyle/>
          <a:p>
            <a:r>
              <a:rPr lang="en-IE" sz="2400" dirty="0"/>
              <a:t>Informal document proposing a “Supplement 1 to the 01 Series of amendments to Regulation No. 132</a:t>
            </a:r>
            <a:r>
              <a:rPr lang="en-IE" sz="2400" dirty="0" smtClean="0"/>
              <a:t>”</a:t>
            </a:r>
          </a:p>
          <a:p>
            <a:r>
              <a:rPr lang="en-IE" sz="2400" dirty="0"/>
              <a:t>It has been developed in accordance with the mandate given by the GRPE during its 74th Session in January 2017 (ECE/TRANS/WP.29/GRPE/74</a:t>
            </a:r>
            <a:r>
              <a:rPr lang="en-IE" sz="2400" dirty="0" smtClean="0"/>
              <a:t>)</a:t>
            </a:r>
          </a:p>
          <a:p>
            <a:r>
              <a:rPr lang="en-IE" sz="2400" dirty="0"/>
              <a:t>Equivalence Matrix for Regulation No. 96 / REC Class I / </a:t>
            </a:r>
            <a:r>
              <a:rPr lang="en-IE" sz="2400" dirty="0" smtClean="0"/>
              <a:t>II/III/IV to include Stage V</a:t>
            </a:r>
          </a:p>
          <a:p>
            <a:r>
              <a:rPr lang="en-IE" sz="2400" dirty="0" smtClean="0"/>
              <a:t>Introduction of </a:t>
            </a:r>
            <a:r>
              <a:rPr lang="en-IE" sz="2400" dirty="0"/>
              <a:t>Annex 13: “Specific requirements regarding the approval of a REC with respect to the emission limits set out in the 05 series of amendments of Regulation No. </a:t>
            </a:r>
            <a:r>
              <a:rPr lang="en-IE" sz="2400" dirty="0" smtClean="0"/>
              <a:t>96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err="1">
                <a:solidFill>
                  <a:srgbClr val="FF0000"/>
                </a:solidFill>
              </a:rPr>
              <a:t>Goal:issue</a:t>
            </a:r>
            <a:r>
              <a:rPr lang="en-IE" sz="2400" dirty="0">
                <a:solidFill>
                  <a:srgbClr val="FF0000"/>
                </a:solidFill>
              </a:rPr>
              <a:t> a working document for 77th Session of the GRPE (June 2018) and seek approval of WP29 (October 2018)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97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9351" y="1944007"/>
            <a:ext cx="9029700" cy="1378363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2419351" y="3187180"/>
            <a:ext cx="9201151" cy="841256"/>
          </a:xfrm>
          <a:prstGeom prst="rect">
            <a:avLst/>
          </a:prstGeom>
          <a:noFill/>
        </p:spPr>
        <p:txBody>
          <a:bodyPr wrap="square" lIns="91352" tIns="0" rIns="91352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me 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adolfo.perujo@ec.europa.eu</a:t>
            </a:r>
            <a:endParaRPr lang="en-GB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320" y="4220054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64194"/>
                </a:solidFill>
                <a:latin typeface="Verdana" charset="0"/>
                <a:ea typeface="Verdana" charset="0"/>
                <a:cs typeface="Verdana" charset="0"/>
              </a:rPr>
              <a:t>Stay in touch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06320" y="4599531"/>
            <a:ext cx="8448939" cy="2072352"/>
            <a:chOff x="2526264" y="4599531"/>
            <a:chExt cx="8448939" cy="207235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2526264" y="4658553"/>
              <a:ext cx="8448939" cy="1914781"/>
            </a:xfrm>
            <a:prstGeom prst="rect">
              <a:avLst/>
            </a:prstGeom>
          </p:spPr>
          <p:txBody>
            <a:bodyPr lIns="479988" tIns="0" rIns="0" bIns="0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EU Science Hub: </a:t>
              </a:r>
              <a:r>
                <a:rPr lang="en-GB" sz="2100" b="1" kern="0" dirty="0" smtClean="0">
                  <a:solidFill>
                    <a:srgbClr val="164194"/>
                  </a:solidFill>
                </a:rPr>
                <a:t>ec.europa.eu/</a:t>
              </a:r>
              <a:r>
                <a:rPr lang="en-GB" sz="2100" b="1" kern="0" dirty="0" err="1" smtClean="0">
                  <a:solidFill>
                    <a:srgbClr val="164194"/>
                  </a:solidFill>
                </a:rPr>
                <a:t>jrc</a:t>
              </a:r>
              <a:endParaRPr lang="en-GB" sz="2100" b="1" kern="0" dirty="0" smtClean="0">
                <a:solidFill>
                  <a:srgbClr val="164194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 smtClean="0">
                  <a:solidFill>
                    <a:srgbClr val="000000"/>
                  </a:solidFill>
                </a:rPr>
                <a:t>Twitter</a:t>
              </a:r>
              <a:r>
                <a:rPr lang="en-GB" sz="2100" i="0" kern="0" dirty="0">
                  <a:solidFill>
                    <a:srgbClr val="000000"/>
                  </a:solidFill>
                </a:rPr>
                <a:t>: </a:t>
              </a:r>
              <a:r>
                <a:rPr lang="en-GB" sz="2100" b="1" kern="0" dirty="0">
                  <a:solidFill>
                    <a:srgbClr val="164194"/>
                  </a:solidFill>
                </a:rPr>
                <a:t>@</a:t>
              </a:r>
              <a:r>
                <a:rPr lang="en-GB" sz="2100" b="1" kern="0" dirty="0" err="1" smtClean="0">
                  <a:solidFill>
                    <a:srgbClr val="164194"/>
                  </a:solidFill>
                </a:rPr>
                <a:t>EU_ScienceHub</a:t>
              </a:r>
              <a:endParaRPr lang="en-GB" sz="2100" b="1" kern="0" dirty="0" smtClean="0">
                <a:solidFill>
                  <a:srgbClr val="164194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 smtClean="0">
                  <a:solidFill>
                    <a:srgbClr val="000000"/>
                  </a:solidFill>
                </a:rPr>
                <a:t>Facebook</a:t>
              </a:r>
              <a:r>
                <a:rPr lang="en-GB" sz="2100" i="0" kern="0" dirty="0">
                  <a:solidFill>
                    <a:srgbClr val="000000"/>
                  </a:solidFill>
                </a:rPr>
                <a:t>: </a:t>
              </a:r>
              <a:r>
                <a:rPr lang="en-GB" sz="2100" b="1" kern="0" dirty="0">
                  <a:solidFill>
                    <a:srgbClr val="164194"/>
                  </a:solidFill>
                </a:rPr>
                <a:t>EU Science Hub - Joint Research </a:t>
              </a:r>
              <a:r>
                <a:rPr lang="en-GB" sz="2100" b="1" kern="0" dirty="0" smtClean="0">
                  <a:solidFill>
                    <a:srgbClr val="164194"/>
                  </a:solidFill>
                </a:rPr>
                <a:t>Centre</a:t>
              </a:r>
              <a:endParaRPr lang="en-GB" sz="2100" i="0" kern="0" dirty="0">
                <a:solidFill>
                  <a:srgbClr val="000000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 smtClean="0">
                  <a:solidFill>
                    <a:srgbClr val="000000"/>
                  </a:solidFill>
                </a:rPr>
                <a:t>LinkedIn</a:t>
              </a:r>
              <a:r>
                <a:rPr lang="en-GB" sz="2100" i="0" kern="0" dirty="0">
                  <a:solidFill>
                    <a:srgbClr val="000000"/>
                  </a:solidFill>
                </a:rPr>
                <a:t>: </a:t>
              </a:r>
              <a:r>
                <a:rPr lang="en-GB" sz="2100" b="1" kern="0" dirty="0">
                  <a:solidFill>
                    <a:srgbClr val="164194"/>
                  </a:solidFill>
                </a:rPr>
                <a:t>Joint Research </a:t>
              </a:r>
              <a:r>
                <a:rPr lang="en-GB" sz="2100" b="1" kern="0" dirty="0" smtClean="0">
                  <a:solidFill>
                    <a:srgbClr val="164194"/>
                  </a:solidFill>
                </a:rPr>
                <a:t>Centre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 smtClean="0">
                  <a:solidFill>
                    <a:srgbClr val="000000"/>
                  </a:solidFill>
                </a:rPr>
                <a:t>YouTube</a:t>
              </a:r>
              <a:r>
                <a:rPr lang="en-GB" sz="2100" i="0" kern="0" dirty="0">
                  <a:solidFill>
                    <a:srgbClr val="000000"/>
                  </a:solidFill>
                </a:rPr>
                <a:t>: </a:t>
              </a:r>
              <a:r>
                <a:rPr lang="en-GB" sz="2100" b="1" kern="0" dirty="0">
                  <a:solidFill>
                    <a:srgbClr val="164194"/>
                  </a:solidFill>
                </a:rPr>
                <a:t>EU Science Hub</a:t>
              </a:r>
            </a:p>
          </p:txBody>
        </p:sp>
        <p:pic>
          <p:nvPicPr>
            <p:cNvPr id="8" name="Picture 8" descr="Social-media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9782" y="4599531"/>
              <a:ext cx="452528" cy="46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H:\Desktop\NS_Visuals\Ppt\JRC ppt\2015 04 14 VS Expo\twitter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042045"/>
              <a:ext cx="422991" cy="42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:\Desktop\logo-faceboo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457634"/>
              <a:ext cx="412364" cy="41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:\Desktop\NS_Visuals\Ppt\JRC ppt\2015 04 14 VS Expo\linkedin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842346"/>
              <a:ext cx="412364" cy="414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H:\Desktop\NS_Visuals\Ppt\JRC ppt\2015 04 14 VS Expo\youtube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6257114"/>
              <a:ext cx="412364" cy="41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2952</TotalTime>
  <Words>546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JRC-presentation_new-style_template</vt:lpstr>
      <vt:lpstr>Blank</vt:lpstr>
      <vt:lpstr>PowerPoint Presentation</vt:lpstr>
      <vt:lpstr>Adaptation process of UNECE Regulations 96, 120 &amp; 132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E. Guichard</cp:lastModifiedBy>
  <cp:revision>208</cp:revision>
  <dcterms:created xsi:type="dcterms:W3CDTF">2017-04-24T08:06:23Z</dcterms:created>
  <dcterms:modified xsi:type="dcterms:W3CDTF">2018-01-09T14:56:21Z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kraseal</vt:lpwstr>
  </property>
  <property fmtid="{D5CDD505-2E9C-101B-9397-08002B2CF9AE}" pid="3" name="Offisync_UniqueId">
    <vt:lpwstr>127154</vt:lpwstr>
  </property>
  <property fmtid="{D5CDD505-2E9C-101B-9397-08002B2CF9AE}" pid="4" name="Offisync_UpdateToken">
    <vt:lpwstr>2</vt:lpwstr>
  </property>
  <property fmtid="{D5CDD505-2E9C-101B-9397-08002B2CF9AE}" pid="5" name="Jive_VersionGuid">
    <vt:lpwstr>1c50606e-691c-43c0-88a3-44666ed5f561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