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utscheid, Rainer" initials="K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B268E-0D33-48EB-AC3F-210D26EB1CC7}" type="datetimeFigureOut">
              <a:rPr lang="de-DE" smtClean="0"/>
              <a:t>19.10.2018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9E956-0FED-4E01-9228-776299CDAB3F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4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956-0FED-4E01-9228-776299CDAB3F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88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4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7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2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7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1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6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4AA5-B0CB-4670-9EEC-9BBFA667ADB0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7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5659" y="887947"/>
            <a:ext cx="11245755" cy="2622016"/>
          </a:xfrm>
        </p:spPr>
        <p:txBody>
          <a:bodyPr>
            <a:normAutofit/>
          </a:bodyPr>
          <a:lstStyle/>
          <a:p>
            <a:r>
              <a:rPr lang="en-US" sz="4400" dirty="0"/>
              <a:t>GRE </a:t>
            </a:r>
            <a:r>
              <a:rPr lang="en-US" sz="4400" dirty="0" smtClean="0"/>
              <a:t>Task Force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LED </a:t>
            </a:r>
            <a:r>
              <a:rPr lang="en-US" sz="4400" dirty="0" smtClean="0"/>
              <a:t>Substitutes / Retrofits  (TFSR)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Status report for GRE80</a:t>
            </a:r>
            <a:endParaRPr lang="en-US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97033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2018-10-19</a:t>
            </a:r>
          </a:p>
          <a:p>
            <a:r>
              <a:rPr lang="en-US" dirty="0" smtClean="0"/>
              <a:t>K. Manz, DE (Chairman)</a:t>
            </a:r>
          </a:p>
          <a:p>
            <a:r>
              <a:rPr lang="en-US" dirty="0" smtClean="0"/>
              <a:t>Ph. Bailey, UK (Vice-Chairman)</a:t>
            </a:r>
          </a:p>
          <a:p>
            <a:r>
              <a:rPr lang="en-US" dirty="0" smtClean="0"/>
              <a:t>Ph. Plathner, IEC (Secretary)</a:t>
            </a:r>
          </a:p>
          <a:p>
            <a:endParaRPr lang="en-US" dirty="0"/>
          </a:p>
        </p:txBody>
      </p:sp>
      <p:sp>
        <p:nvSpPr>
          <p:cNvPr id="5" name="ZoneTexte 3"/>
          <p:cNvSpPr txBox="1"/>
          <p:nvPr/>
        </p:nvSpPr>
        <p:spPr>
          <a:xfrm>
            <a:off x="251520" y="1793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by TF SR</a:t>
            </a:r>
          </a:p>
        </p:txBody>
      </p:sp>
      <p:sp>
        <p:nvSpPr>
          <p:cNvPr id="6" name="ZoneTexte 8"/>
          <p:cNvSpPr txBox="1"/>
          <p:nvPr/>
        </p:nvSpPr>
        <p:spPr>
          <a:xfrm>
            <a:off x="7899648" y="11663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GRE-80-23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(80</a:t>
            </a:r>
            <a:r>
              <a:rPr lang="en-US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GRE, 23-26 October 2018, agenda item 5) </a:t>
            </a:r>
          </a:p>
        </p:txBody>
      </p:sp>
    </p:spTree>
    <p:extLst>
      <p:ext uri="{BB962C8B-B14F-4D97-AF65-F5344CB8AC3E}">
        <p14:creationId xmlns:p14="http://schemas.microsoft.com/office/powerpoint/2010/main" val="153205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meeting: 2017-12-14, Aachen (report: TFSR-01-11)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meeting: 2018-02-06, Bonn (report: TFSR-02-05)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meeting: 2018-03-27, Brussels (report: TFSR-03-09)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meeting: 2018-06-06 Brussels (report: TFSR-04-09)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Two-step approach:</a:t>
            </a:r>
          </a:p>
          <a:p>
            <a:r>
              <a:rPr lang="en-US" dirty="0" smtClean="0"/>
              <a:t>Step 1: LED substitutes</a:t>
            </a:r>
          </a:p>
          <a:p>
            <a:r>
              <a:rPr lang="en-US" dirty="0" smtClean="0"/>
              <a:t>Step 2: LED retrofits (no detailed discussion started yet)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5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LED substitutes – package of document for GRE80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R128: GRE/2018/39</a:t>
            </a:r>
          </a:p>
          <a:p>
            <a:r>
              <a:rPr lang="en-US" dirty="0" smtClean="0"/>
              <a:t>R.E.5: GRE/2018/40 (PY21W/LED)</a:t>
            </a:r>
          </a:p>
          <a:p>
            <a:r>
              <a:rPr lang="en-US" dirty="0" smtClean="0"/>
              <a:t>IEC 60061 Interlock keying for BAU15 (PY21W/LED): GRE-80-03</a:t>
            </a:r>
          </a:p>
          <a:p>
            <a:r>
              <a:rPr lang="en-US" dirty="0" smtClean="0"/>
              <a:t>Device regulation R-LSD: GRE/2018/42 </a:t>
            </a:r>
          </a:p>
          <a:p>
            <a:r>
              <a:rPr lang="en-US" dirty="0" smtClean="0"/>
              <a:t>Installation regulation: GRE/2018/41 </a:t>
            </a:r>
          </a:p>
          <a:p>
            <a:r>
              <a:rPr lang="en-US" dirty="0" smtClean="0"/>
              <a:t>Guidance document for evaluation of new proposals: GRE-80-02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9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LED TF S/R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LED substitutes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Extension to front </a:t>
            </a:r>
            <a:r>
              <a:rPr lang="en-US" dirty="0"/>
              <a:t>lighting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See presentations from FIA and SAE;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LED retrofits</a:t>
            </a:r>
          </a:p>
          <a:p>
            <a:pPr lvl="1"/>
            <a:r>
              <a:rPr lang="en-US" dirty="0" smtClean="0"/>
              <a:t>Step 2 of the TF activity:</a:t>
            </a:r>
          </a:p>
          <a:p>
            <a:pPr lvl="1"/>
            <a:r>
              <a:rPr lang="en-US" dirty="0" smtClean="0"/>
              <a:t>Investigate retrofit solutions</a:t>
            </a:r>
          </a:p>
          <a:p>
            <a:pPr lvl="2"/>
            <a:r>
              <a:rPr lang="en-US" dirty="0" smtClean="0"/>
              <a:t>Type approval possibilities on light source level</a:t>
            </a:r>
          </a:p>
          <a:p>
            <a:pPr lvl="2"/>
            <a:r>
              <a:rPr lang="de-DE" dirty="0" smtClean="0"/>
              <a:t>Development </a:t>
            </a:r>
            <a:r>
              <a:rPr lang="en-GB" dirty="0"/>
              <a:t>of standardised failure </a:t>
            </a:r>
            <a:r>
              <a:rPr lang="en-GB" dirty="0" smtClean="0"/>
              <a:t>detection</a:t>
            </a:r>
            <a:endParaRPr lang="en-GB" dirty="0"/>
          </a:p>
          <a:p>
            <a:pPr lvl="2"/>
            <a:r>
              <a:rPr lang="en-GB" dirty="0"/>
              <a:t>Investigation program to check the correct </a:t>
            </a:r>
            <a:r>
              <a:rPr lang="en-GB" dirty="0" smtClean="0"/>
              <a:t>functioning  as precondition for approval</a:t>
            </a:r>
          </a:p>
          <a:p>
            <a:pPr lvl="2"/>
            <a:r>
              <a:rPr lang="en-US" dirty="0"/>
              <a:t>relationship between UN/ECE and national / regional level laws</a:t>
            </a:r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endParaRPr lang="en-GB" sz="2400" dirty="0"/>
          </a:p>
          <a:p>
            <a:endParaRPr lang="de-DE" sz="2400" dirty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2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lipse 30"/>
          <p:cNvSpPr/>
          <p:nvPr/>
        </p:nvSpPr>
        <p:spPr>
          <a:xfrm>
            <a:off x="3140242" y="1395663"/>
            <a:ext cx="1382552" cy="608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744493" y="2004283"/>
            <a:ext cx="175695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360227" y="2177799"/>
            <a:ext cx="175695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900248" y="2334735"/>
            <a:ext cx="17569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  <a:r>
              <a:rPr lang="de-DE" dirty="0" smtClean="0"/>
              <a:t>ype </a:t>
            </a:r>
            <a:r>
              <a:rPr lang="de-DE" dirty="0" err="1"/>
              <a:t>A</a:t>
            </a:r>
            <a:r>
              <a:rPr lang="de-DE" dirty="0" err="1" smtClean="0"/>
              <a:t>pproval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315788" y="2334735"/>
            <a:ext cx="17569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Vehicle</a:t>
            </a:r>
            <a:r>
              <a:rPr lang="de-DE" dirty="0" smtClean="0"/>
              <a:t> </a:t>
            </a:r>
            <a:r>
              <a:rPr lang="de-DE" dirty="0"/>
              <a:t>T</a:t>
            </a:r>
            <a:r>
              <a:rPr lang="de-DE" dirty="0" smtClean="0"/>
              <a:t>ype </a:t>
            </a:r>
            <a:r>
              <a:rPr lang="de-DE" dirty="0" err="1"/>
              <a:t>A</a:t>
            </a:r>
            <a:r>
              <a:rPr lang="de-DE" dirty="0" err="1" smtClean="0"/>
              <a:t>pproval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22168" y="3625113"/>
            <a:ext cx="144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 / regional / national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529148" y="3614056"/>
            <a:ext cx="1897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Contracting</a:t>
            </a:r>
            <a:r>
              <a:rPr lang="de-DE" dirty="0" smtClean="0"/>
              <a:t> </a:t>
            </a:r>
            <a:r>
              <a:rPr lang="de-DE" dirty="0" err="1" smtClean="0"/>
              <a:t>parties</a:t>
            </a:r>
            <a:r>
              <a:rPr lang="de-DE" dirty="0" smtClean="0"/>
              <a:t>, (</a:t>
            </a:r>
            <a:r>
              <a:rPr lang="de-DE" dirty="0" err="1" smtClean="0"/>
              <a:t>example</a:t>
            </a:r>
            <a:r>
              <a:rPr lang="de-DE" dirty="0" smtClean="0"/>
              <a:t>: EU- Type </a:t>
            </a:r>
            <a:r>
              <a:rPr lang="de-DE" dirty="0" err="1" smtClean="0"/>
              <a:t>Approval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540828" y="2289460"/>
            <a:ext cx="175695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Registration / </a:t>
            </a:r>
          </a:p>
          <a:p>
            <a:r>
              <a:rPr lang="de-DE" dirty="0" err="1"/>
              <a:t>c</a:t>
            </a:r>
            <a:r>
              <a:rPr lang="de-DE" dirty="0" err="1" smtClean="0"/>
              <a:t>oming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traffic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717176" y="3667817"/>
            <a:ext cx="1580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Contracting</a:t>
            </a:r>
            <a:r>
              <a:rPr lang="de-DE" dirty="0" smtClean="0"/>
              <a:t> </a:t>
            </a:r>
            <a:r>
              <a:rPr lang="de-DE" dirty="0" err="1" smtClean="0"/>
              <a:t>parties</a:t>
            </a:r>
            <a:r>
              <a:rPr lang="de-DE" dirty="0" smtClean="0"/>
              <a:t> / national </a:t>
            </a:r>
            <a:r>
              <a:rPr lang="de-DE" dirty="0" err="1" smtClean="0"/>
              <a:t>registration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956368" y="2334735"/>
            <a:ext cx="175695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Modification</a:t>
            </a:r>
            <a:r>
              <a:rPr lang="de-DE" dirty="0" smtClean="0"/>
              <a:t> / spare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fitting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8360227" y="3679820"/>
            <a:ext cx="2359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d</a:t>
            </a:r>
            <a:r>
              <a:rPr lang="de-DE" dirty="0" err="1" smtClean="0"/>
              <a:t>epending</a:t>
            </a:r>
            <a:r>
              <a:rPr lang="de-DE" dirty="0" smtClean="0"/>
              <a:t> on national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CP‘s</a:t>
            </a:r>
            <a:r>
              <a:rPr lang="de-DE" dirty="0" smtClean="0"/>
              <a:t> (</a:t>
            </a:r>
            <a:r>
              <a:rPr lang="de-DE" dirty="0" err="1" smtClean="0"/>
              <a:t>allowed</a:t>
            </a:r>
            <a:r>
              <a:rPr lang="de-DE" dirty="0" smtClean="0"/>
              <a:t>; </a:t>
            </a:r>
            <a:r>
              <a:rPr lang="de-DE" dirty="0" err="1" smtClean="0"/>
              <a:t>forbidden</a:t>
            </a:r>
            <a:r>
              <a:rPr lang="de-DE" dirty="0" smtClean="0"/>
              <a:t>, </a:t>
            </a:r>
            <a:r>
              <a:rPr lang="de-DE" dirty="0" err="1" smtClean="0"/>
              <a:t>unclear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459376" y="180707"/>
            <a:ext cx="10515600" cy="1325563"/>
          </a:xfrm>
        </p:spPr>
        <p:txBody>
          <a:bodyPr/>
          <a:lstStyle/>
          <a:p>
            <a:r>
              <a:rPr lang="de-DE" dirty="0" smtClean="0"/>
              <a:t>General Situation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1846758" y="5486400"/>
            <a:ext cx="5952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Where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does</a:t>
            </a:r>
            <a:r>
              <a:rPr lang="de-DE" sz="2800" dirty="0" smtClean="0"/>
              <a:t> LED </a:t>
            </a:r>
            <a:r>
              <a:rPr lang="de-DE" sz="2800" dirty="0" err="1" smtClean="0"/>
              <a:t>retrofit</a:t>
            </a:r>
            <a:r>
              <a:rPr lang="de-DE" sz="2800" dirty="0" smtClean="0"/>
              <a:t> fit in?</a:t>
            </a:r>
            <a:endParaRPr lang="de-DE" sz="2800" dirty="0"/>
          </a:p>
        </p:txBody>
      </p:sp>
      <p:sp>
        <p:nvSpPr>
          <p:cNvPr id="17" name="Pfeil nach rechts 16"/>
          <p:cNvSpPr/>
          <p:nvPr/>
        </p:nvSpPr>
        <p:spPr>
          <a:xfrm>
            <a:off x="635726" y="5486400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 Verbindung mit Pfeil 2"/>
          <p:cNvCxnSpPr>
            <a:endCxn id="7" idx="1"/>
          </p:cNvCxnSpPr>
          <p:nvPr/>
        </p:nvCxnSpPr>
        <p:spPr>
          <a:xfrm>
            <a:off x="2657202" y="2777963"/>
            <a:ext cx="658586" cy="184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5072742" y="2898843"/>
            <a:ext cx="468086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652084" y="1395663"/>
            <a:ext cx="1310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LED </a:t>
            </a:r>
            <a:r>
              <a:rPr lang="de-DE" dirty="0" err="1"/>
              <a:t>retrofit</a:t>
            </a:r>
            <a:r>
              <a:rPr lang="de-DE" dirty="0"/>
              <a:t> </a:t>
            </a: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8307103" y="1764995"/>
            <a:ext cx="0" cy="5697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endCxn id="23" idx="1"/>
          </p:cNvCxnSpPr>
          <p:nvPr/>
        </p:nvCxnSpPr>
        <p:spPr>
          <a:xfrm flipV="1">
            <a:off x="1900123" y="1580329"/>
            <a:ext cx="5751961" cy="745835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3315788" y="1515307"/>
            <a:ext cx="105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</a:t>
            </a:r>
            <a:r>
              <a:rPr lang="de-DE" dirty="0" err="1" smtClean="0"/>
              <a:t>nfluence</a:t>
            </a:r>
            <a:endParaRPr lang="de-DE" dirty="0"/>
          </a:p>
        </p:txBody>
      </p:sp>
      <p:cxnSp>
        <p:nvCxnSpPr>
          <p:cNvPr id="35" name="Gerade Verbindung 34"/>
          <p:cNvCxnSpPr/>
          <p:nvPr/>
        </p:nvCxnSpPr>
        <p:spPr>
          <a:xfrm>
            <a:off x="7555832" y="409074"/>
            <a:ext cx="0" cy="507732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6507478" y="842211"/>
            <a:ext cx="2656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Different legal </a:t>
            </a:r>
            <a:r>
              <a:rPr lang="de-DE" sz="2000" b="1" dirty="0" err="1" smtClean="0"/>
              <a:t>systems</a:t>
            </a:r>
            <a:r>
              <a:rPr lang="de-DE" sz="2000" b="1" dirty="0" smtClean="0"/>
              <a:t> </a:t>
            </a:r>
            <a:endParaRPr lang="de-DE" sz="2000" b="1" dirty="0"/>
          </a:p>
        </p:txBody>
      </p:sp>
      <p:cxnSp>
        <p:nvCxnSpPr>
          <p:cNvPr id="38" name="Gerade Verbindung mit Pfeil 37"/>
          <p:cNvCxnSpPr/>
          <p:nvPr/>
        </p:nvCxnSpPr>
        <p:spPr>
          <a:xfrm>
            <a:off x="5072742" y="849761"/>
            <a:ext cx="587599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75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Options for LED retrofits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929602" y="3119964"/>
            <a:ext cx="460594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Light source type approval: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R37 type approval, or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R128 type approval, or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Regional / national type approval</a:t>
            </a:r>
          </a:p>
        </p:txBody>
      </p:sp>
      <p:sp>
        <p:nvSpPr>
          <p:cNvPr id="16" name="Rechteck 15"/>
          <p:cNvSpPr/>
          <p:nvPr/>
        </p:nvSpPr>
        <p:spPr>
          <a:xfrm>
            <a:off x="838200" y="1990495"/>
            <a:ext cx="7343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The TF requests guidance from GRE on the further work </a:t>
            </a:r>
          </a:p>
        </p:txBody>
      </p:sp>
    </p:spTree>
    <p:extLst>
      <p:ext uri="{BB962C8B-B14F-4D97-AF65-F5344CB8AC3E}">
        <p14:creationId xmlns:p14="http://schemas.microsoft.com/office/powerpoint/2010/main" val="157358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Custom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GRE Task Force LED Substitutes / Retrofits  (TFSR)  Status report for GRE80</vt:lpstr>
      <vt:lpstr>Meetings</vt:lpstr>
      <vt:lpstr>Step 1: LED substitutes – package of document for GRE80</vt:lpstr>
      <vt:lpstr>Next Steps for LED TF S/R</vt:lpstr>
      <vt:lpstr>General Situation</vt:lpstr>
      <vt:lpstr>Options for LED retrofits</vt:lpstr>
    </vt:vector>
  </TitlesOfParts>
  <Company>OSRAM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for GRE79 TaskForce LED Retrofits / Substitutes</dc:title>
  <dc:creator>Plathner, Dr. Philipp</dc:creator>
  <cp:lastModifiedBy>Konstantin Glukhenkiy</cp:lastModifiedBy>
  <cp:revision>51</cp:revision>
  <dcterms:created xsi:type="dcterms:W3CDTF">2018-03-26T12:38:39Z</dcterms:created>
  <dcterms:modified xsi:type="dcterms:W3CDTF">2018-10-19T07:10:14Z</dcterms:modified>
</cp:coreProperties>
</file>