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1"/>
    <p:sldMasterId id="2147484057" r:id="rId2"/>
    <p:sldMasterId id="2147484067" r:id="rId3"/>
  </p:sldMasterIdLst>
  <p:notesMasterIdLst>
    <p:notesMasterId r:id="rId22"/>
  </p:notesMasterIdLst>
  <p:handoutMasterIdLst>
    <p:handoutMasterId r:id="rId23"/>
  </p:handoutMasterIdLst>
  <p:sldIdLst>
    <p:sldId id="318" r:id="rId4"/>
    <p:sldId id="371" r:id="rId5"/>
    <p:sldId id="372" r:id="rId6"/>
    <p:sldId id="375" r:id="rId7"/>
    <p:sldId id="373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4" r:id="rId20"/>
    <p:sldId id="376" r:id="rId21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66FF"/>
    <a:srgbClr val="3399FF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971" autoAdjust="0"/>
  </p:normalViewPr>
  <p:slideViewPr>
    <p:cSldViewPr>
      <p:cViewPr varScale="1">
        <p:scale>
          <a:sx n="72" d="100"/>
          <a:sy n="72" d="100"/>
        </p:scale>
        <p:origin x="82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530822-4B21-4BE5-95FF-A10254139257}" type="datetimeFigureOut">
              <a:rPr lang="en-US"/>
              <a:pPr>
                <a:defRPr/>
              </a:pPr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E7581B-EAAA-46C0-A94A-6EB95E3479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7076509-CF0D-4330-A8C7-1FEB931FE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314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itchFamily="18" charset="0"/>
                <a:cs typeface="Arial" charset="0"/>
              </a:defRPr>
            </a:lvl9pPr>
          </a:lstStyle>
          <a:p>
            <a:fld id="{1F72B131-77A5-4CED-9296-36D3D3C407A1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H" altLang="en-US" dirty="0" err="1">
                <a:cs typeface="Arial" charset="0"/>
              </a:rPr>
              <a:t>Development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led</a:t>
            </a:r>
            <a:r>
              <a:rPr lang="fr-CH" altLang="en-US" baseline="0" dirty="0">
                <a:cs typeface="Arial" charset="0"/>
              </a:rPr>
              <a:t> by Prof George Yannis of National </a:t>
            </a:r>
            <a:r>
              <a:rPr lang="fr-CH" altLang="en-US" baseline="0" dirty="0" err="1">
                <a:cs typeface="Arial" charset="0"/>
              </a:rPr>
              <a:t>Technical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University</a:t>
            </a:r>
            <a:r>
              <a:rPr lang="fr-CH" altLang="en-US" baseline="0" dirty="0">
                <a:cs typeface="Arial" charset="0"/>
              </a:rPr>
              <a:t> of </a:t>
            </a:r>
            <a:r>
              <a:rPr lang="fr-CH" altLang="en-US" baseline="0" dirty="0" err="1">
                <a:cs typeface="Arial" charset="0"/>
              </a:rPr>
              <a:t>Athens</a:t>
            </a:r>
            <a:r>
              <a:rPr lang="fr-CH" altLang="en-US" baseline="0" dirty="0">
                <a:cs typeface="Arial" charset="0"/>
              </a:rPr>
              <a:t> (Eleonora </a:t>
            </a:r>
            <a:r>
              <a:rPr lang="fr-CH" altLang="en-US" baseline="0" dirty="0" err="1">
                <a:cs typeface="Arial" charset="0"/>
              </a:rPr>
              <a:t>Papadimitriou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also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involved</a:t>
            </a:r>
            <a:r>
              <a:rPr lang="fr-CH" altLang="en-US" baseline="0" dirty="0">
                <a:cs typeface="Arial" charset="0"/>
              </a:rPr>
              <a:t>).</a:t>
            </a:r>
            <a:endParaRPr lang="fr-CH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Reviews from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Dr.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Pete Thomas University of Loughborough Professor and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Dr.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Henk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Stipdonk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SWOV Research Director </a:t>
            </a:r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H" altLang="en-US" dirty="0" err="1">
                <a:cs typeface="Arial" charset="0"/>
              </a:rPr>
              <a:t>Development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led</a:t>
            </a:r>
            <a:r>
              <a:rPr lang="fr-CH" altLang="en-US" baseline="0" dirty="0">
                <a:cs typeface="Arial" charset="0"/>
              </a:rPr>
              <a:t> by Prof George Yannis of National </a:t>
            </a:r>
            <a:r>
              <a:rPr lang="fr-CH" altLang="en-US" baseline="0" dirty="0" err="1">
                <a:cs typeface="Arial" charset="0"/>
              </a:rPr>
              <a:t>Technical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University</a:t>
            </a:r>
            <a:r>
              <a:rPr lang="fr-CH" altLang="en-US" baseline="0" dirty="0">
                <a:cs typeface="Arial" charset="0"/>
              </a:rPr>
              <a:t> of </a:t>
            </a:r>
            <a:r>
              <a:rPr lang="fr-CH" altLang="en-US" baseline="0" dirty="0" err="1">
                <a:cs typeface="Arial" charset="0"/>
              </a:rPr>
              <a:t>Athens</a:t>
            </a:r>
            <a:r>
              <a:rPr lang="fr-CH" altLang="en-US" baseline="0" dirty="0">
                <a:cs typeface="Arial" charset="0"/>
              </a:rPr>
              <a:t> (Eleonora </a:t>
            </a:r>
            <a:r>
              <a:rPr lang="fr-CH" altLang="en-US" baseline="0" dirty="0" err="1">
                <a:cs typeface="Arial" charset="0"/>
              </a:rPr>
              <a:t>Papadimitriou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also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involved</a:t>
            </a:r>
            <a:r>
              <a:rPr lang="fr-CH" altLang="en-US" baseline="0" dirty="0">
                <a:cs typeface="Arial" charset="0"/>
              </a:rPr>
              <a:t>). </a:t>
            </a:r>
            <a:r>
              <a:rPr lang="fr-CH" altLang="en-US" baseline="0" dirty="0" err="1">
                <a:cs typeface="Arial" charset="0"/>
              </a:rPr>
              <a:t>Funded</a:t>
            </a:r>
            <a:r>
              <a:rPr lang="fr-CH" altLang="en-US" baseline="0" dirty="0">
                <a:cs typeface="Arial" charset="0"/>
              </a:rPr>
              <a:t> by IRU</a:t>
            </a:r>
            <a:endParaRPr lang="fr-CH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Reviews from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Dr.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Pete Thomas University of Loughborough Professor and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Dr.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Henk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Stipdonk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SWOV Research Director </a:t>
            </a:r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H" altLang="en-US" dirty="0" err="1">
                <a:cs typeface="Arial" charset="0"/>
              </a:rPr>
              <a:t>Development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led</a:t>
            </a:r>
            <a:r>
              <a:rPr lang="fr-CH" altLang="en-US" baseline="0" dirty="0">
                <a:cs typeface="Arial" charset="0"/>
              </a:rPr>
              <a:t> by Prof George Yannis of National </a:t>
            </a:r>
            <a:r>
              <a:rPr lang="fr-CH" altLang="en-US" baseline="0" dirty="0" err="1">
                <a:cs typeface="Arial" charset="0"/>
              </a:rPr>
              <a:t>Technical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University</a:t>
            </a:r>
            <a:r>
              <a:rPr lang="fr-CH" altLang="en-US" baseline="0" dirty="0">
                <a:cs typeface="Arial" charset="0"/>
              </a:rPr>
              <a:t> of </a:t>
            </a:r>
            <a:r>
              <a:rPr lang="fr-CH" altLang="en-US" baseline="0" dirty="0" err="1">
                <a:cs typeface="Arial" charset="0"/>
              </a:rPr>
              <a:t>Athens</a:t>
            </a:r>
            <a:r>
              <a:rPr lang="fr-CH" altLang="en-US" baseline="0" dirty="0">
                <a:cs typeface="Arial" charset="0"/>
              </a:rPr>
              <a:t> (Eleonora </a:t>
            </a:r>
            <a:r>
              <a:rPr lang="fr-CH" altLang="en-US" baseline="0" dirty="0" err="1">
                <a:cs typeface="Arial" charset="0"/>
              </a:rPr>
              <a:t>Papadimitriou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also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involved</a:t>
            </a:r>
            <a:r>
              <a:rPr lang="fr-CH" altLang="en-US" baseline="0" dirty="0">
                <a:cs typeface="Arial" charset="0"/>
              </a:rPr>
              <a:t>).</a:t>
            </a:r>
            <a:endParaRPr lang="fr-CH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Reviews from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Dr.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Pete Thomas University of Loughborough Professor and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Dr.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Henk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Stipdonk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SWOV Research Director </a:t>
            </a:r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H" altLang="en-US" dirty="0" err="1">
                <a:cs typeface="Arial" charset="0"/>
              </a:rPr>
              <a:t>Development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led</a:t>
            </a:r>
            <a:r>
              <a:rPr lang="fr-CH" altLang="en-US" baseline="0" dirty="0">
                <a:cs typeface="Arial" charset="0"/>
              </a:rPr>
              <a:t> by Prof George Yannis of National </a:t>
            </a:r>
            <a:r>
              <a:rPr lang="fr-CH" altLang="en-US" baseline="0" dirty="0" err="1">
                <a:cs typeface="Arial" charset="0"/>
              </a:rPr>
              <a:t>Technical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University</a:t>
            </a:r>
            <a:r>
              <a:rPr lang="fr-CH" altLang="en-US" baseline="0" dirty="0">
                <a:cs typeface="Arial" charset="0"/>
              </a:rPr>
              <a:t> of </a:t>
            </a:r>
            <a:r>
              <a:rPr lang="fr-CH" altLang="en-US" baseline="0" dirty="0" err="1">
                <a:cs typeface="Arial" charset="0"/>
              </a:rPr>
              <a:t>Athens</a:t>
            </a:r>
            <a:r>
              <a:rPr lang="fr-CH" altLang="en-US" baseline="0" dirty="0">
                <a:cs typeface="Arial" charset="0"/>
              </a:rPr>
              <a:t> (Eleonora </a:t>
            </a:r>
            <a:r>
              <a:rPr lang="fr-CH" altLang="en-US" baseline="0" dirty="0" err="1">
                <a:cs typeface="Arial" charset="0"/>
              </a:rPr>
              <a:t>Papadimitriou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also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involved</a:t>
            </a:r>
            <a:r>
              <a:rPr lang="fr-CH" altLang="en-US" baseline="0" dirty="0">
                <a:cs typeface="Arial" charset="0"/>
              </a:rPr>
              <a:t>).</a:t>
            </a:r>
            <a:endParaRPr lang="fr-CH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Reviews from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Dr.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Pete Thomas University of Loughborough Professor and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Dr.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Henk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Stipdonk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SWOV Research Director </a:t>
            </a:r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H" altLang="en-US" dirty="0" err="1">
                <a:cs typeface="Arial" charset="0"/>
              </a:rPr>
              <a:t>Development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led</a:t>
            </a:r>
            <a:r>
              <a:rPr lang="fr-CH" altLang="en-US" baseline="0" dirty="0">
                <a:cs typeface="Arial" charset="0"/>
              </a:rPr>
              <a:t> by Prof George Yannis of National </a:t>
            </a:r>
            <a:r>
              <a:rPr lang="fr-CH" altLang="en-US" baseline="0" dirty="0" err="1">
                <a:cs typeface="Arial" charset="0"/>
              </a:rPr>
              <a:t>Technical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University</a:t>
            </a:r>
            <a:r>
              <a:rPr lang="fr-CH" altLang="en-US" baseline="0" dirty="0">
                <a:cs typeface="Arial" charset="0"/>
              </a:rPr>
              <a:t> of </a:t>
            </a:r>
            <a:r>
              <a:rPr lang="fr-CH" altLang="en-US" baseline="0" dirty="0" err="1">
                <a:cs typeface="Arial" charset="0"/>
              </a:rPr>
              <a:t>Athens</a:t>
            </a:r>
            <a:r>
              <a:rPr lang="fr-CH" altLang="en-US" baseline="0" dirty="0">
                <a:cs typeface="Arial" charset="0"/>
              </a:rPr>
              <a:t> (Eleonora </a:t>
            </a:r>
            <a:r>
              <a:rPr lang="fr-CH" altLang="en-US" baseline="0" dirty="0" err="1">
                <a:cs typeface="Arial" charset="0"/>
              </a:rPr>
              <a:t>Papadimitriou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also</a:t>
            </a:r>
            <a:r>
              <a:rPr lang="fr-CH" altLang="en-US" baseline="0" dirty="0">
                <a:cs typeface="Arial" charset="0"/>
              </a:rPr>
              <a:t> </a:t>
            </a:r>
            <a:r>
              <a:rPr lang="fr-CH" altLang="en-US" baseline="0" dirty="0" err="1">
                <a:cs typeface="Arial" charset="0"/>
              </a:rPr>
              <a:t>involved</a:t>
            </a:r>
            <a:r>
              <a:rPr lang="fr-CH" altLang="en-US" baseline="0" dirty="0">
                <a:cs typeface="Arial" charset="0"/>
              </a:rPr>
              <a:t>).</a:t>
            </a:r>
            <a:endParaRPr lang="fr-CH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Reviews from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Dr.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Pete Thomas University of Loughborough Professor and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Dr.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Henk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Stipdonk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rPr>
              <a:t> SWOV Research Director </a:t>
            </a:r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54B1C39-4433-4E9E-A3B6-0BFD3732FDCF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413" y="219075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0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A3E63-CE71-4A73-AFCE-8AD9BF230294}" type="datetimeFigureOut">
              <a:rPr lang="en-US"/>
              <a:pPr>
                <a:defRPr/>
              </a:pPr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287D0-E1C4-4600-A73B-00D3AD1B9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8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DB93-82E3-4D4F-A430-CF90174E8D15}" type="datetimeFigureOut">
              <a:rPr lang="en-US"/>
              <a:pPr>
                <a:defRPr/>
              </a:pPr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38244-F3B3-46AA-84C7-A8FA16811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2"/>
          <a:stretch>
            <a:fillRect/>
          </a:stretch>
        </p:blipFill>
        <p:spPr bwMode="auto">
          <a:xfrm>
            <a:off x="0" y="5856288"/>
            <a:ext cx="12192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6DD59-6B32-48D7-8E36-B5EE2085C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778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EE116-8E72-4682-9030-7EC810BB6019}" type="datetimeFigureOut">
              <a:rPr lang="en-US"/>
              <a:pPr>
                <a:defRPr/>
              </a:pPr>
              <a:t>6/20/2018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3251B-2C32-4633-BB93-5FC8AC0B6A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1958-281A-4C60-ACE1-ACD48FFCF749}" type="datetimeFigureOut">
              <a:rPr lang="en-US"/>
              <a:pPr>
                <a:defRPr/>
              </a:pPr>
              <a:t>6/20/2018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191CD-65DD-4427-B8D3-0879C25647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6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B3BD-5F45-4707-9D9C-9BE2C55D0447}" type="datetimeFigureOut">
              <a:rPr lang="en-US"/>
              <a:pPr>
                <a:defRPr/>
              </a:pPr>
              <a:t>6/20/2018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C87E4-393B-4E9C-A7EA-642298D31C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2"/>
          <a:stretch>
            <a:fillRect/>
          </a:stretch>
        </p:blipFill>
        <p:spPr bwMode="auto">
          <a:xfrm>
            <a:off x="0" y="5856288"/>
            <a:ext cx="12192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</p:txBody>
      </p:sp>
    </p:spTree>
    <p:extLst>
      <p:ext uri="{BB962C8B-B14F-4D97-AF65-F5344CB8AC3E}">
        <p14:creationId xmlns:p14="http://schemas.microsoft.com/office/powerpoint/2010/main" val="5927541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268415"/>
            <a:ext cx="10560052" cy="865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2276477"/>
            <a:ext cx="5181600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276477"/>
            <a:ext cx="5181600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627825-A7C1-492D-B513-39623C9378B3}" type="datetime4">
              <a:rPr lang="en-US" altLang="en-US"/>
              <a:pPr>
                <a:defRPr/>
              </a:pPr>
              <a:t>June 20, 2018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08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2"/>
          <a:stretch>
            <a:fillRect/>
          </a:stretch>
        </p:blipFill>
        <p:spPr bwMode="auto">
          <a:xfrm>
            <a:off x="0" y="5856288"/>
            <a:ext cx="12192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15712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295401"/>
            <a:ext cx="5315712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919783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61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413" y="219075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50686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413" y="219075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3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413" y="219075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6667-8357-4502-9AF1-A370AF2C7E19}" type="datetimeFigureOut">
              <a:rPr lang="en-US"/>
              <a:pPr>
                <a:defRPr/>
              </a:pPr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7FC5-38F8-492B-818F-32E869950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6"/>
          <a:stretch>
            <a:fillRect/>
          </a:stretch>
        </p:blipFill>
        <p:spPr bwMode="auto">
          <a:xfrm>
            <a:off x="151765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14" r:id="rId5"/>
    <p:sldLayoutId id="2147484525" r:id="rId6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6"/>
          <a:stretch>
            <a:fillRect/>
          </a:stretch>
        </p:blipFill>
        <p:spPr bwMode="auto">
          <a:xfrm>
            <a:off x="151765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3B7A7D-1566-46F9-8C73-A20228057FB6}" type="datetimeFigureOut">
              <a:rPr lang="en-US"/>
              <a:pPr>
                <a:defRPr/>
              </a:pPr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E0BECD-0AE2-4B0C-8607-0A887514CC4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6"/>
          <a:stretch>
            <a:fillRect/>
          </a:stretch>
        </p:blipFill>
        <p:spPr bwMode="auto">
          <a:xfrm>
            <a:off x="151765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28" r:id="rId4"/>
    <p:sldLayoutId id="2147484518" r:id="rId5"/>
    <p:sldLayoutId id="2147484519" r:id="rId6"/>
    <p:sldLayoutId id="2147484520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/trans/theme_safefit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268413"/>
            <a:ext cx="10585946" cy="3600450"/>
          </a:xfrm>
        </p:spPr>
        <p:txBody>
          <a:bodyPr rtlCol="0">
            <a:noAutofit/>
          </a:bodyPr>
          <a:lstStyle/>
          <a:p>
            <a:pPr marL="0" lvl="4" indent="0" algn="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H" altLang="en-US" sz="3200" b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 marL="0" lvl="4" indent="0" algn="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44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SafeFITS</a:t>
            </a:r>
            <a:r>
              <a:rPr lang="en-GB" altLang="en-US" sz="4400" b="1" dirty="0">
                <a:solidFill>
                  <a:srgbClr val="000099"/>
                </a:solidFill>
                <a:latin typeface="Garamond" panose="02020404030301010803" pitchFamily="18" charset="0"/>
              </a:rPr>
              <a:t> </a:t>
            </a:r>
          </a:p>
          <a:p>
            <a:pPr marL="0" lvl="4" indent="0" algn="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4000" b="1" i="1" dirty="0">
                <a:solidFill>
                  <a:srgbClr val="000099"/>
                </a:solidFill>
                <a:latin typeface="Garamond" panose="02020404030301010803" pitchFamily="18" charset="0"/>
              </a:rPr>
              <a:t>A Road Safety Decision-Making Tool</a:t>
            </a:r>
            <a:endParaRPr lang="en-US" altLang="en-US" sz="4000" b="1" i="1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81463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9416" y="4868863"/>
            <a:ext cx="9873035" cy="9223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 fontAlgn="auto">
              <a:spcAft>
                <a:spcPts val="0"/>
              </a:spcAft>
              <a:buNone/>
              <a:defRPr/>
            </a:pPr>
            <a:r>
              <a:rPr lang="en-GB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UNECE World Forum for Harmonization of Vehicle Regulations (WP.29)</a:t>
            </a:r>
          </a:p>
          <a:p>
            <a:pPr marL="457200" lvl="1" indent="0" algn="r" fontAlgn="auto">
              <a:spcAft>
                <a:spcPts val="0"/>
              </a:spcAft>
              <a:buNone/>
              <a:defRPr/>
            </a:pP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Geneva, 20 June 2018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9CC38-8C32-4205-9D00-E4F5125C0164}"/>
              </a:ext>
            </a:extLst>
          </p:cNvPr>
          <p:cNvSpPr txBox="1"/>
          <p:nvPr/>
        </p:nvSpPr>
        <p:spPr>
          <a:xfrm>
            <a:off x="201628" y="126653"/>
            <a:ext cx="11429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kern="1000" dirty="0">
                <a:latin typeface="Arial" panose="020B0604020202020204" pitchFamily="34" charset="0"/>
                <a:cs typeface="Arial" panose="020B0604020202020204" pitchFamily="34" charset="0"/>
              </a:rPr>
              <a:t>Submitted by Secretariat							   Informal document WP.29-175-31</a:t>
            </a:r>
          </a:p>
          <a:p>
            <a:pPr algn="just"/>
            <a:r>
              <a:rPr lang="en-US" b="1" kern="1000" dirty="0">
                <a:latin typeface="Arial" panose="020B0604020202020204" pitchFamily="34" charset="0"/>
                <a:cs typeface="Arial" panose="020B0604020202020204" pitchFamily="34" charset="0"/>
              </a:rPr>
              <a:t>									        </a:t>
            </a:r>
            <a:r>
              <a:rPr lang="en-GB" b="1" kern="10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b="1" kern="1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b="1" kern="1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kern="1000" dirty="0">
                <a:latin typeface="Arial" panose="020B0604020202020204" pitchFamily="34" charset="0"/>
                <a:cs typeface="Arial" panose="020B0604020202020204" pitchFamily="34" charset="0"/>
              </a:rPr>
              <a:t> WP.29, 19 - 22 June 2018</a:t>
            </a:r>
          </a:p>
          <a:p>
            <a:pPr algn="just"/>
            <a:r>
              <a:rPr lang="en-GB" b="1" kern="1000" dirty="0">
                <a:latin typeface="Arial" panose="020B0604020202020204" pitchFamily="34" charset="0"/>
                <a:cs typeface="Arial" panose="020B0604020202020204" pitchFamily="34" charset="0"/>
              </a:rPr>
              <a:t>										             Agenda item 8.2</a:t>
            </a:r>
          </a:p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Benchmark</a:t>
            </a: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227" t="4459" r="58497" b="4652"/>
          <a:stretch/>
        </p:blipFill>
        <p:spPr bwMode="auto">
          <a:xfrm>
            <a:off x="1919536" y="777735"/>
            <a:ext cx="8568952" cy="6039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043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Benchmark – </a:t>
            </a: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edit</a:t>
            </a: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 base case, compare </a:t>
            </a: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against</a:t>
            </a: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 country cluster</a:t>
            </a: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109" t="4819" r="58708" b="3251"/>
          <a:stretch/>
        </p:blipFill>
        <p:spPr bwMode="auto">
          <a:xfrm>
            <a:off x="1847528" y="1057760"/>
            <a:ext cx="8136903" cy="5815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445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Benchmark – compare Transport </a:t>
            </a: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Demand</a:t>
            </a: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 and </a:t>
            </a: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Exposure</a:t>
            </a: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 </a:t>
            </a: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indicators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213" t="4818" r="58603" b="3992"/>
          <a:stretch/>
        </p:blipFill>
        <p:spPr bwMode="auto">
          <a:xfrm>
            <a:off x="1631504" y="1022641"/>
            <a:ext cx="8208912" cy="5819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868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Forecast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214" t="4819" r="58186" b="5190"/>
          <a:stretch/>
        </p:blipFill>
        <p:spPr bwMode="auto">
          <a:xfrm>
            <a:off x="1703512" y="938795"/>
            <a:ext cx="8496944" cy="5876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0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Forecast</a:t>
            </a: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 – change intervention </a:t>
            </a: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year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37" t="5705" r="57977" b="5104"/>
          <a:stretch/>
        </p:blipFill>
        <p:spPr bwMode="auto">
          <a:xfrm>
            <a:off x="1403968" y="836711"/>
            <a:ext cx="8796488" cy="6031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0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Forecast</a:t>
            </a: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 – no confidence </a:t>
            </a: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intervals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317" t="5122" r="57873" b="4733"/>
          <a:stretch/>
        </p:blipFill>
        <p:spPr bwMode="auto">
          <a:xfrm>
            <a:off x="1703513" y="899039"/>
            <a:ext cx="8640959" cy="5952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023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Report </a:t>
            </a: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Generation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110" t="8155" r="72575" b="24380"/>
          <a:stretch/>
        </p:blipFill>
        <p:spPr bwMode="auto">
          <a:xfrm>
            <a:off x="2423592" y="979378"/>
            <a:ext cx="6912768" cy="5879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023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Model limitations and recommendations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196752"/>
            <a:ext cx="10657184" cy="5184576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latin typeface="Garamond" panose="02020404030301010803" pitchFamily="18" charset="0"/>
                <a:cs typeface="Arial" charset="0"/>
              </a:rPr>
              <a:t>Model developed with best available data</a:t>
            </a:r>
          </a:p>
          <a:p>
            <a:pPr lvl="1" eaLnBrk="1" hangingPunct="1"/>
            <a:r>
              <a:rPr lang="en-GB" altLang="en-US" sz="2000" dirty="0">
                <a:latin typeface="Garamond" panose="02020404030301010803" pitchFamily="18" charset="0"/>
                <a:cs typeface="Arial" charset="0"/>
              </a:rPr>
              <a:t>But data missing for some countries – imputed using cluster averages where necessary</a:t>
            </a:r>
          </a:p>
          <a:p>
            <a:pPr lvl="1" eaLnBrk="1" hangingPunct="1"/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Outcomes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for countries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with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very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particular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characteristics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(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eg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,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low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GDP, high modal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share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of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motorcycles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)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may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not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be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properly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captured</a:t>
            </a:r>
            <a:endParaRPr lang="en-GB" altLang="en-US" sz="2000" dirty="0">
              <a:latin typeface="Garamond" panose="02020404030301010803" pitchFamily="18" charset="0"/>
              <a:cs typeface="Arial" charset="0"/>
            </a:endParaRPr>
          </a:p>
          <a:p>
            <a:pPr eaLnBrk="1" hangingPunct="1"/>
            <a:endParaRPr lang="fr-CH" altLang="en-US" sz="2400" b="1" dirty="0">
              <a:latin typeface="Garamond" panose="02020404030301010803" pitchFamily="18" charset="0"/>
              <a:cs typeface="Arial" charset="0"/>
            </a:endParaRPr>
          </a:p>
          <a:p>
            <a:pPr eaLnBrk="1" hangingPunct="1"/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Output 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based</a:t>
            </a:r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 on extrapolation of short-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term</a:t>
            </a:r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developments</a:t>
            </a:r>
            <a:endParaRPr lang="en-GB" altLang="en-US" sz="2400" b="1" dirty="0">
              <a:latin typeface="Garamond" panose="02020404030301010803" pitchFamily="18" charset="0"/>
              <a:cs typeface="Arial" charset="0"/>
            </a:endParaRPr>
          </a:p>
          <a:p>
            <a:pPr lvl="1" eaLnBrk="1" hangingPunct="1"/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Take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into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account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confidence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intervals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!</a:t>
            </a:r>
          </a:p>
          <a:p>
            <a:pPr lvl="1" eaLnBrk="1" hangingPunct="1"/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Use base case scenario as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reference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point</a:t>
            </a:r>
          </a:p>
          <a:p>
            <a:pPr lvl="1" eaLnBrk="1" hangingPunct="1"/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Test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combinations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of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similar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interventions –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what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would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be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likely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to change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together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?</a:t>
            </a:r>
          </a:p>
          <a:p>
            <a:pPr lvl="1" eaLnBrk="1" hangingPunct="1"/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Note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when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changes or interventions are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outside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of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historical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norms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– model not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calibrated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for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these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inputs</a:t>
            </a:r>
            <a:endParaRPr lang="fr-CH" altLang="en-US" dirty="0">
              <a:latin typeface="Garamond" panose="02020404030301010803" pitchFamily="18" charset="0"/>
              <a:cs typeface="Arial" charset="0"/>
            </a:endParaRPr>
          </a:p>
          <a:p>
            <a:pPr eaLnBrk="1" hangingPunct="1"/>
            <a:endParaRPr lang="fr-CH" altLang="en-US" sz="2400" dirty="0">
              <a:latin typeface="Garamond" panose="02020404030301010803" pitchFamily="18" charset="0"/>
              <a:cs typeface="Arial" charset="0"/>
            </a:endParaRPr>
          </a:p>
          <a:p>
            <a:pPr eaLnBrk="1" hangingPunct="1"/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Model 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currently</a:t>
            </a:r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based</a:t>
            </a:r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 on 2013 data – to 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be</a:t>
            </a:r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updated</a:t>
            </a:r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with</a:t>
            </a:r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 2016 WHO data as 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published</a:t>
            </a:r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this</a:t>
            </a:r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fall</a:t>
            </a:r>
            <a:endParaRPr lang="fr-CH" altLang="en-US" sz="2400" b="1" dirty="0"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1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412776"/>
            <a:ext cx="11233248" cy="47132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b="1" dirty="0">
                <a:latin typeface="Garamond" panose="02020404030301010803" pitchFamily="18" charset="0"/>
                <a:cs typeface="Arial" charset="0"/>
              </a:rPr>
              <a:t>Suggestions?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latin typeface="Garamond" panose="02020404030301010803" pitchFamily="18" charset="0"/>
                <a:cs typeface="Arial" charset="0"/>
              </a:rPr>
              <a:t>Comments?</a:t>
            </a:r>
          </a:p>
          <a:p>
            <a:pPr marL="0" indent="0" algn="ctr" eaLnBrk="1" hangingPunct="1">
              <a:buNone/>
            </a:pPr>
            <a:endParaRPr lang="en-US" altLang="en-US" sz="3600" b="1" dirty="0">
              <a:latin typeface="Garamond" panose="02020404030301010803" pitchFamily="18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>
                <a:latin typeface="Garamond" panose="02020404030301010803" pitchFamily="18" charset="0"/>
                <a:cs typeface="Arial" charset="0"/>
              </a:rPr>
              <a:t>Contact UNECE</a:t>
            </a:r>
          </a:p>
          <a:p>
            <a:pPr marL="0" indent="0" algn="ctr" eaLnBrk="1" hangingPunct="1">
              <a:buNone/>
            </a:pPr>
            <a:r>
              <a:rPr lang="en-US" altLang="en-US" sz="3600" b="1" i="1" dirty="0">
                <a:latin typeface="Garamond" panose="02020404030301010803" pitchFamily="18" charset="0"/>
                <a:cs typeface="Arial" charset="0"/>
              </a:rPr>
              <a:t>	</a:t>
            </a:r>
            <a:r>
              <a:rPr lang="en-US" altLang="en-US" sz="3600" b="1" i="1" dirty="0">
                <a:solidFill>
                  <a:srgbClr val="0066CC"/>
                </a:solidFill>
                <a:latin typeface="Garamond" panose="02020404030301010803" pitchFamily="18" charset="0"/>
                <a:cs typeface="Arial" charset="0"/>
              </a:rPr>
              <a:t>stat.trans@unece.org</a:t>
            </a:r>
          </a:p>
        </p:txBody>
      </p:sp>
      <p:pic>
        <p:nvPicPr>
          <p:cNvPr id="4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6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SafeFITS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556792"/>
            <a:ext cx="7416824" cy="4824536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latin typeface="Garamond" panose="02020404030301010803" pitchFamily="18" charset="0"/>
                <a:cs typeface="Arial" charset="0"/>
              </a:rPr>
              <a:t>Road </a:t>
            </a:r>
            <a:r>
              <a:rPr lang="en-GB" altLang="en-US" sz="2400" b="1">
                <a:latin typeface="Garamond" panose="02020404030301010803" pitchFamily="18" charset="0"/>
                <a:cs typeface="Arial" charset="0"/>
              </a:rPr>
              <a:t>safety decision-making </a:t>
            </a:r>
            <a:r>
              <a:rPr lang="en-GB" altLang="en-US" sz="2400" b="1" dirty="0">
                <a:latin typeface="Garamond" panose="02020404030301010803" pitchFamily="18" charset="0"/>
                <a:cs typeface="Arial" charset="0"/>
              </a:rPr>
              <a:t>tool</a:t>
            </a:r>
          </a:p>
          <a:p>
            <a:pPr lvl="1" eaLnBrk="1" hangingPunct="1"/>
            <a:r>
              <a:rPr lang="en-GB" altLang="en-US" sz="2000" dirty="0">
                <a:latin typeface="Garamond" panose="02020404030301010803" pitchFamily="18" charset="0"/>
                <a:cs typeface="Arial" charset="0"/>
              </a:rPr>
              <a:t>Aim to assist governments and decision makers</a:t>
            </a:r>
          </a:p>
          <a:p>
            <a:pPr lvl="1" eaLnBrk="1" hangingPunct="1"/>
            <a:r>
              <a:rPr lang="en-GB" altLang="en-US" sz="2000" dirty="0">
                <a:latin typeface="Garamond" panose="02020404030301010803" pitchFamily="18" charset="0"/>
                <a:cs typeface="Arial" charset="0"/>
              </a:rPr>
              <a:t>Database on road safety indicators (i.e. fatalities and injuries, performance indicators, road safety measures, economy and background) for all countries worldwide</a:t>
            </a:r>
          </a:p>
          <a:p>
            <a:pPr lvl="1" eaLnBrk="1" hangingPunct="1"/>
            <a:r>
              <a:rPr lang="en-GB" altLang="en-US" sz="2000" dirty="0">
                <a:latin typeface="Garamond" panose="02020404030301010803" pitchFamily="18" charset="0"/>
                <a:cs typeface="Arial" charset="0"/>
              </a:rPr>
              <a:t>Statistical model of global causalities allowing “intervention”, “forecasting” and “benchmarking” analyses</a:t>
            </a:r>
          </a:p>
          <a:p>
            <a:pPr eaLnBrk="1" hangingPunct="1"/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Current</a:t>
            </a:r>
            <a:r>
              <a:rPr lang="fr-CH" altLang="en-US" sz="2400" b="1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400" b="1" dirty="0" err="1">
                <a:latin typeface="Garamond" panose="02020404030301010803" pitchFamily="18" charset="0"/>
                <a:cs typeface="Arial" charset="0"/>
              </a:rPr>
              <a:t>Status</a:t>
            </a:r>
            <a:endParaRPr lang="fr-CH" altLang="en-US" sz="2400" b="1" dirty="0">
              <a:latin typeface="Garamond" panose="02020404030301010803" pitchFamily="18" charset="0"/>
              <a:cs typeface="Arial" charset="0"/>
            </a:endParaRPr>
          </a:p>
          <a:p>
            <a:pPr lvl="1" eaLnBrk="1" hangingPunct="1"/>
            <a:r>
              <a:rPr lang="en-GB" altLang="en-US" sz="2000" dirty="0">
                <a:latin typeface="Garamond" panose="02020404030301010803" pitchFamily="18" charset="0"/>
                <a:cs typeface="Arial" charset="0"/>
              </a:rPr>
              <a:t>Model finalized (after June 2017 peer review)</a:t>
            </a:r>
          </a:p>
          <a:p>
            <a:pPr lvl="2" eaLnBrk="1" hangingPunct="1"/>
            <a:r>
              <a:rPr lang="en-GB" altLang="en-US" sz="1600" dirty="0">
                <a:latin typeface="Garamond" panose="02020404030301010803" pitchFamily="18" charset="0"/>
                <a:cs typeface="Arial" charset="0"/>
                <a:hlinkClick r:id="rId3"/>
              </a:rPr>
              <a:t>www.unece.org/trans/theme_safefits.html</a:t>
            </a:r>
            <a:r>
              <a:rPr lang="en-GB" altLang="en-US" sz="1600" dirty="0">
                <a:latin typeface="Garamond" panose="02020404030301010803" pitchFamily="18" charset="0"/>
                <a:cs typeface="Arial" charset="0"/>
              </a:rPr>
              <a:t> </a:t>
            </a:r>
          </a:p>
          <a:p>
            <a:pPr lvl="1" eaLnBrk="1" hangingPunct="1"/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Final version of web application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presented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at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Inland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Transport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Committee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(ITC)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February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2018</a:t>
            </a:r>
          </a:p>
          <a:p>
            <a:pPr lvl="1" eaLnBrk="1" hangingPunct="1"/>
            <a:r>
              <a:rPr lang="fr-CH" altLang="en-US" sz="2000" b="1" dirty="0">
                <a:latin typeface="Garamond" panose="02020404030301010803" pitchFamily="18" charset="0"/>
                <a:cs typeface="Arial" charset="0"/>
              </a:rPr>
              <a:t>Pilot </a:t>
            </a:r>
            <a:r>
              <a:rPr lang="fr-CH" altLang="en-US" sz="2000" b="1" dirty="0" err="1">
                <a:latin typeface="Garamond" panose="02020404030301010803" pitchFamily="18" charset="0"/>
                <a:cs typeface="Arial" charset="0"/>
              </a:rPr>
              <a:t>studies</a:t>
            </a:r>
            <a:r>
              <a:rPr lang="fr-CH" altLang="en-US" sz="2000" b="1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b="1" dirty="0" err="1">
                <a:latin typeface="Garamond" panose="02020404030301010803" pitchFamily="18" charset="0"/>
                <a:cs typeface="Arial" charset="0"/>
              </a:rPr>
              <a:t>being</a:t>
            </a:r>
            <a:r>
              <a:rPr lang="fr-CH" altLang="en-US" sz="2000" b="1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b="1" dirty="0" err="1">
                <a:latin typeface="Garamond" panose="02020404030301010803" pitchFamily="18" charset="0"/>
                <a:cs typeface="Arial" charset="0"/>
              </a:rPr>
              <a:t>conducted</a:t>
            </a:r>
            <a:r>
              <a:rPr lang="fr-CH" altLang="en-US" sz="2000" b="1" dirty="0">
                <a:latin typeface="Garamond" panose="02020404030301010803" pitchFamily="18" charset="0"/>
                <a:cs typeface="Arial" charset="0"/>
              </a:rPr>
              <a:t> in </a:t>
            </a:r>
            <a:r>
              <a:rPr lang="fr-CH" altLang="en-US" sz="2000" b="1" dirty="0" err="1">
                <a:latin typeface="Garamond" panose="02020404030301010803" pitchFamily="18" charset="0"/>
                <a:cs typeface="Arial" charset="0"/>
              </a:rPr>
              <a:t>Albania</a:t>
            </a:r>
            <a:r>
              <a:rPr lang="fr-CH" altLang="en-US" sz="2000" b="1" dirty="0">
                <a:latin typeface="Garamond" panose="02020404030301010803" pitchFamily="18" charset="0"/>
                <a:cs typeface="Arial" charset="0"/>
              </a:rPr>
              <a:t> and Georgia</a:t>
            </a:r>
            <a:endParaRPr lang="en-GB" altLang="en-US" sz="2000" b="1" dirty="0">
              <a:latin typeface="Garamond" panose="02020404030301010803" pitchFamily="18" charset="0"/>
              <a:cs typeface="Arial" charset="0"/>
            </a:endParaRPr>
          </a:p>
          <a:p>
            <a:pPr lvl="1" eaLnBrk="1" hangingPunct="1"/>
            <a:endParaRPr lang="en-GB" altLang="en-US" sz="1800" b="1" dirty="0">
              <a:latin typeface="Garamond" panose="02020404030301010803" pitchFamily="18" charset="0"/>
              <a:cs typeface="Arial" charset="0"/>
            </a:endParaRPr>
          </a:p>
          <a:p>
            <a:pPr lvl="1" eaLnBrk="1" hangingPunct="1"/>
            <a:endParaRPr lang="en-GB" altLang="en-US" sz="2000" dirty="0">
              <a:latin typeface="Garamond" panose="02020404030301010803" pitchFamily="18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597" t="9593" r="62026" b="7899"/>
          <a:stretch/>
        </p:blipFill>
        <p:spPr bwMode="auto">
          <a:xfrm>
            <a:off x="7392144" y="1486387"/>
            <a:ext cx="4752528" cy="4346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Conceptual framework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196752"/>
            <a:ext cx="6607587" cy="5184576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latin typeface="Garamond" panose="02020404030301010803" pitchFamily="18" charset="0"/>
                <a:cs typeface="Arial" charset="0"/>
              </a:rPr>
              <a:t>Based on five pillars of WHO Global Plan of Action and improved version of </a:t>
            </a:r>
            <a:r>
              <a:rPr lang="en-GB" altLang="en-US" sz="2400" b="1" dirty="0" err="1">
                <a:latin typeface="Garamond" panose="02020404030301010803" pitchFamily="18" charset="0"/>
                <a:cs typeface="Arial" charset="0"/>
              </a:rPr>
              <a:t>SUNflower</a:t>
            </a:r>
            <a:r>
              <a:rPr lang="en-GB" altLang="en-US" sz="2400" b="1" dirty="0">
                <a:latin typeface="Garamond" panose="02020404030301010803" pitchFamily="18" charset="0"/>
                <a:cs typeface="Arial" charset="0"/>
              </a:rPr>
              <a:t> pyramid</a:t>
            </a:r>
          </a:p>
          <a:p>
            <a:pPr marL="457200" lvl="1" indent="0" eaLnBrk="1" hangingPunct="1">
              <a:buNone/>
            </a:pPr>
            <a:r>
              <a:rPr lang="en-GB" altLang="en-US" sz="2000" i="1" u="sng" dirty="0" err="1">
                <a:latin typeface="Garamond" panose="02020404030301010803" pitchFamily="18" charset="0"/>
                <a:cs typeface="Arial" charset="0"/>
              </a:rPr>
              <a:t>SafeFITS</a:t>
            </a:r>
            <a:r>
              <a:rPr lang="en-GB" altLang="en-US" sz="2000" i="1" u="sng" dirty="0">
                <a:latin typeface="Garamond" panose="02020404030301010803" pitchFamily="18" charset="0"/>
                <a:cs typeface="Arial" charset="0"/>
              </a:rPr>
              <a:t> layers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altLang="en-US" sz="2000" dirty="0">
                <a:latin typeface="Garamond" panose="02020404030301010803" pitchFamily="18" charset="0"/>
                <a:cs typeface="Arial" charset="0"/>
              </a:rPr>
              <a:t>Economy and Management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altLang="en-US" sz="2000" dirty="0">
                <a:latin typeface="Garamond" panose="02020404030301010803" pitchFamily="18" charset="0"/>
                <a:cs typeface="Arial" charset="0"/>
              </a:rPr>
              <a:t>Transport Demand and Exposure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Road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Safety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Measures</a:t>
            </a:r>
            <a:endParaRPr lang="fr-CH" altLang="en-US" sz="2000" dirty="0">
              <a:latin typeface="Garamond" panose="02020404030301010803" pitchFamily="18" charset="0"/>
              <a:cs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Road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Safety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Performance </a:t>
            </a: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Indicators</a:t>
            </a:r>
            <a:endParaRPr lang="fr-CH" altLang="en-US" sz="2000" dirty="0">
              <a:latin typeface="Garamond" panose="02020404030301010803" pitchFamily="18" charset="0"/>
              <a:cs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Fatalities</a:t>
            </a: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 and Injuries</a:t>
            </a:r>
            <a:endParaRPr lang="en-GB" altLang="en-US" sz="2000" dirty="0">
              <a:latin typeface="Garamond" panose="02020404030301010803" pitchFamily="18" charset="0"/>
              <a:cs typeface="Arial" charset="0"/>
            </a:endParaRPr>
          </a:p>
          <a:p>
            <a:pPr marL="457200" lvl="1" indent="0" eaLnBrk="1" hangingPunct="1">
              <a:buNone/>
            </a:pPr>
            <a:r>
              <a:rPr lang="fr-CH" altLang="en-US" sz="2000" i="1" u="sng" dirty="0" err="1">
                <a:latin typeface="Garamond" panose="02020404030301010803" pitchFamily="18" charset="0"/>
                <a:cs typeface="Arial" charset="0"/>
              </a:rPr>
              <a:t>SafeFITS</a:t>
            </a:r>
            <a:r>
              <a:rPr lang="fr-CH" altLang="en-US" sz="2000" i="1" u="sng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2000" i="1" u="sng" dirty="0" err="1">
                <a:latin typeface="Garamond" panose="02020404030301010803" pitchFamily="18" charset="0"/>
                <a:cs typeface="Arial" charset="0"/>
              </a:rPr>
              <a:t>pillars</a:t>
            </a:r>
            <a:endParaRPr lang="fr-CH" altLang="en-US" sz="2000" i="1" u="sng" dirty="0">
              <a:latin typeface="Garamond" panose="02020404030301010803" pitchFamily="18" charset="0"/>
              <a:cs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altLang="en-US" sz="2000" dirty="0">
                <a:latin typeface="Garamond" panose="02020404030301010803" pitchFamily="18" charset="0"/>
                <a:cs typeface="Arial" charset="0"/>
              </a:rPr>
              <a:t>Road Safety Management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Road Infrastructure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fr-CH" altLang="en-US" sz="2000" dirty="0" err="1">
                <a:latin typeface="Garamond" panose="02020404030301010803" pitchFamily="18" charset="0"/>
                <a:cs typeface="Arial" charset="0"/>
              </a:rPr>
              <a:t>Vehicle</a:t>
            </a:r>
            <a:endParaRPr lang="fr-CH" altLang="en-US" sz="2000" dirty="0">
              <a:latin typeface="Garamond" panose="02020404030301010803" pitchFamily="18" charset="0"/>
              <a:cs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User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fr-CH" altLang="en-US" sz="2000" dirty="0">
                <a:latin typeface="Garamond" panose="02020404030301010803" pitchFamily="18" charset="0"/>
                <a:cs typeface="Arial" charset="0"/>
              </a:rPr>
              <a:t>Post-Crash Services</a:t>
            </a:r>
            <a:endParaRPr lang="en-GB" altLang="en-US" sz="2000" dirty="0">
              <a:latin typeface="Garamond" panose="02020404030301010803" pitchFamily="18" charset="0"/>
              <a:cs typeface="Arial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47" y="1268760"/>
            <a:ext cx="5239422" cy="472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9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Database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196752"/>
            <a:ext cx="10657184" cy="5184576"/>
          </a:xfrm>
        </p:spPr>
        <p:txBody>
          <a:bodyPr/>
          <a:lstStyle/>
          <a:p>
            <a:pPr eaLnBrk="1" hangingPunct="1"/>
            <a:r>
              <a:rPr lang="en-GB" altLang="en-US" b="1" dirty="0">
                <a:latin typeface="Garamond" panose="02020404030301010803" pitchFamily="18" charset="0"/>
                <a:cs typeface="Arial" charset="0"/>
              </a:rPr>
              <a:t>Data for 130 countries </a:t>
            </a:r>
          </a:p>
          <a:p>
            <a:pPr lvl="1" eaLnBrk="1" hangingPunct="1"/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Population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greater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than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2.8 million</a:t>
            </a:r>
            <a:endParaRPr lang="en-GB" altLang="en-US" dirty="0">
              <a:latin typeface="Garamond" panose="02020404030301010803" pitchFamily="18" charset="0"/>
              <a:cs typeface="Arial" charset="0"/>
            </a:endParaRPr>
          </a:p>
          <a:p>
            <a:pPr lvl="1" eaLnBrk="1" hangingPunct="1"/>
            <a:r>
              <a:rPr lang="en-GB" altLang="en-US" dirty="0">
                <a:latin typeface="Garamond" panose="02020404030301010803" pitchFamily="18" charset="0"/>
                <a:cs typeface="Arial" charset="0"/>
              </a:rPr>
              <a:t>From international databases: WHO, UN, IRF, OECD and others</a:t>
            </a:r>
          </a:p>
          <a:p>
            <a:pPr lvl="1" eaLnBrk="1" hangingPunct="1"/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Refers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to 2013 or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latest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available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year</a:t>
            </a:r>
            <a:endParaRPr lang="fr-CH" altLang="en-US" sz="2600" dirty="0">
              <a:latin typeface="Garamond" panose="02020404030301010803" pitchFamily="18" charset="0"/>
              <a:cs typeface="Arial" charset="0"/>
            </a:endParaRPr>
          </a:p>
          <a:p>
            <a:pPr eaLnBrk="1" hangingPunct="1"/>
            <a:endParaRPr lang="fr-CH" altLang="en-US" sz="1200" dirty="0">
              <a:latin typeface="Garamond" panose="02020404030301010803" pitchFamily="18" charset="0"/>
              <a:cs typeface="Arial" charset="0"/>
            </a:endParaRPr>
          </a:p>
          <a:p>
            <a:pPr eaLnBrk="1" hangingPunct="1"/>
            <a:r>
              <a:rPr lang="fr-CH" altLang="en-US" b="1" dirty="0" err="1">
                <a:latin typeface="Garamond" panose="02020404030301010803" pitchFamily="18" charset="0"/>
                <a:cs typeface="Arial" charset="0"/>
              </a:rPr>
              <a:t>Availability</a:t>
            </a:r>
            <a:endParaRPr lang="fr-CH" altLang="en-US" b="1" dirty="0">
              <a:latin typeface="Garamond" panose="02020404030301010803" pitchFamily="18" charset="0"/>
              <a:cs typeface="Arial" charset="0"/>
            </a:endParaRPr>
          </a:p>
          <a:p>
            <a:pPr lvl="1" eaLnBrk="1" hangingPunct="1"/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Data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available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for large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majority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of countries and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indicators</a:t>
            </a:r>
            <a:endParaRPr lang="fr-CH" altLang="en-US" dirty="0">
              <a:latin typeface="Garamond" panose="02020404030301010803" pitchFamily="18" charset="0"/>
              <a:cs typeface="Arial" charset="0"/>
            </a:endParaRPr>
          </a:p>
          <a:p>
            <a:pPr lvl="1" eaLnBrk="1" hangingPunct="1"/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Low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data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availability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in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some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cases</a:t>
            </a:r>
          </a:p>
          <a:p>
            <a:pPr lvl="2" eaLnBrk="1" hangingPunct="1"/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Restraint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use rates</a:t>
            </a:r>
          </a:p>
          <a:p>
            <a:pPr lvl="2" eaLnBrk="1" hangingPunct="1"/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Fatalities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attributed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to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alcohol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use and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fatalities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by road user type</a:t>
            </a:r>
          </a:p>
          <a:p>
            <a:pPr lvl="2" eaLnBrk="1" hangingPunct="1"/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Transport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demand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and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exposure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indicators</a:t>
            </a:r>
            <a:endParaRPr lang="fr-CH" altLang="en-US" dirty="0">
              <a:latin typeface="Garamond" panose="02020404030301010803" pitchFamily="18" charset="0"/>
              <a:cs typeface="Arial" charset="0"/>
            </a:endParaRPr>
          </a:p>
          <a:p>
            <a:pPr lvl="1" eaLnBrk="1" hangingPunct="1"/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Imputation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where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value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missing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–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mean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value of countries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with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similar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road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safety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and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socio-economic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characteristics</a:t>
            </a:r>
            <a:endParaRPr lang="fr-CH" altLang="en-US" dirty="0">
              <a:latin typeface="Garamond" panose="02020404030301010803" pitchFamily="18" charset="0"/>
              <a:cs typeface="Arial" charset="0"/>
            </a:endParaRPr>
          </a:p>
          <a:p>
            <a:pPr lvl="1" eaLnBrk="1" hangingPunct="1"/>
            <a:endParaRPr lang="fr-CH" altLang="en-US" dirty="0"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9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Data analysis methodology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852936"/>
            <a:ext cx="4971440" cy="297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196752"/>
            <a:ext cx="10657184" cy="5184576"/>
          </a:xfrm>
        </p:spPr>
        <p:txBody>
          <a:bodyPr/>
          <a:lstStyle/>
          <a:p>
            <a:pPr eaLnBrk="1" hangingPunct="1"/>
            <a:r>
              <a:rPr lang="en-GB" altLang="en-US" b="1" dirty="0">
                <a:latin typeface="Garamond" panose="02020404030301010803" pitchFamily="18" charset="0"/>
                <a:cs typeface="Arial" charset="0"/>
              </a:rPr>
              <a:t>Two-step </a:t>
            </a:r>
            <a:r>
              <a:rPr lang="en-GB" altLang="en-US" b="1" dirty="0" err="1">
                <a:latin typeface="Garamond" panose="02020404030301010803" pitchFamily="18" charset="0"/>
                <a:cs typeface="Arial" charset="0"/>
              </a:rPr>
              <a:t>modeling</a:t>
            </a:r>
            <a:r>
              <a:rPr lang="en-GB" altLang="en-US" b="1" dirty="0">
                <a:latin typeface="Garamond" panose="02020404030301010803" pitchFamily="18" charset="0"/>
                <a:cs typeface="Arial" charset="0"/>
              </a:rPr>
              <a:t> approach</a:t>
            </a:r>
          </a:p>
          <a:p>
            <a:pPr lvl="1" eaLnBrk="1" hangingPunct="1"/>
            <a:r>
              <a:rPr lang="en-GB" altLang="en-US" dirty="0">
                <a:latin typeface="Garamond" panose="02020404030301010803" pitchFamily="18" charset="0"/>
                <a:cs typeface="Arial" charset="0"/>
              </a:rPr>
              <a:t>Estimation of composite variable for each layer</a:t>
            </a:r>
          </a:p>
          <a:p>
            <a:pPr lvl="1" eaLnBrk="1" hangingPunct="1"/>
            <a:r>
              <a:rPr lang="en-GB" altLang="en-US" dirty="0">
                <a:latin typeface="Garamond" panose="02020404030301010803" pitchFamily="18" charset="0"/>
                <a:cs typeface="Arial" charset="0"/>
              </a:rPr>
              <a:t>Development of regression model by correlating road safety outcomes with composite variable</a:t>
            </a:r>
          </a:p>
          <a:p>
            <a:pPr lvl="1" eaLnBrk="1" hangingPunct="1"/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Other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considerations</a:t>
            </a:r>
            <a:endParaRPr lang="fr-CH" altLang="en-US" dirty="0">
              <a:latin typeface="Garamond" panose="02020404030301010803" pitchFamily="18" charset="0"/>
              <a:cs typeface="Arial" charset="0"/>
            </a:endParaRPr>
          </a:p>
          <a:p>
            <a:pPr lvl="2" eaLnBrk="1" hangingPunct="1"/>
            <a:r>
              <a:rPr lang="fr-CH" altLang="en-US" sz="1800" dirty="0" err="1">
                <a:latin typeface="Garamond" panose="02020404030301010803" pitchFamily="18" charset="0"/>
                <a:cs typeface="Arial" charset="0"/>
              </a:rPr>
              <a:t>Previous</a:t>
            </a:r>
            <a:r>
              <a:rPr lang="fr-CH" altLang="en-US" sz="18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1800" dirty="0" err="1">
                <a:latin typeface="Garamond" panose="02020404030301010803" pitchFamily="18" charset="0"/>
                <a:cs typeface="Arial" charset="0"/>
              </a:rPr>
              <a:t>year</a:t>
            </a:r>
            <a:r>
              <a:rPr lang="fr-CH" altLang="en-US" sz="18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1800" dirty="0" err="1">
                <a:latin typeface="Garamond" panose="02020404030301010803" pitchFamily="18" charset="0"/>
                <a:cs typeface="Arial" charset="0"/>
              </a:rPr>
              <a:t>fatality</a:t>
            </a:r>
            <a:r>
              <a:rPr lang="fr-CH" altLang="en-US" sz="1800" dirty="0">
                <a:latin typeface="Garamond" panose="02020404030301010803" pitchFamily="18" charset="0"/>
                <a:cs typeface="Arial" charset="0"/>
              </a:rPr>
              <a:t> rate</a:t>
            </a:r>
          </a:p>
          <a:p>
            <a:pPr lvl="2" eaLnBrk="1" hangingPunct="1"/>
            <a:r>
              <a:rPr lang="fr-CH" altLang="en-US" sz="1800" dirty="0">
                <a:latin typeface="Garamond" panose="02020404030301010803" pitchFamily="18" charset="0"/>
                <a:cs typeface="Arial" charset="0"/>
              </a:rPr>
              <a:t>GNI per capita</a:t>
            </a:r>
          </a:p>
          <a:p>
            <a:pPr lvl="2" eaLnBrk="1" hangingPunct="1"/>
            <a:r>
              <a:rPr lang="fr-CH" altLang="en-US" sz="1800" dirty="0">
                <a:latin typeface="Garamond" panose="02020404030301010803" pitchFamily="18" charset="0"/>
                <a:cs typeface="Arial" charset="0"/>
              </a:rPr>
              <a:t>Country </a:t>
            </a:r>
            <a:r>
              <a:rPr lang="fr-CH" altLang="en-US" sz="1800" dirty="0" err="1">
                <a:latin typeface="Garamond" panose="02020404030301010803" pitchFamily="18" charset="0"/>
                <a:cs typeface="Arial" charset="0"/>
              </a:rPr>
              <a:t>grouping</a:t>
            </a:r>
            <a:r>
              <a:rPr lang="fr-CH" altLang="en-US" sz="1800" dirty="0">
                <a:latin typeface="Garamond" panose="02020404030301010803" pitchFamily="18" charset="0"/>
                <a:cs typeface="Arial" charset="0"/>
              </a:rPr>
              <a:t> by </a:t>
            </a:r>
            <a:r>
              <a:rPr lang="fr-CH" altLang="en-US" sz="1800" dirty="0" err="1">
                <a:latin typeface="Garamond" panose="02020404030301010803" pitchFamily="18" charset="0"/>
                <a:cs typeface="Arial" charset="0"/>
              </a:rPr>
              <a:t>socio-economic</a:t>
            </a:r>
            <a:r>
              <a:rPr lang="fr-CH" altLang="en-US" sz="1800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sz="1800" dirty="0" err="1">
                <a:latin typeface="Garamond" panose="02020404030301010803" pitchFamily="18" charset="0"/>
                <a:cs typeface="Arial" charset="0"/>
              </a:rPr>
              <a:t>characteristics</a:t>
            </a:r>
            <a:endParaRPr lang="fr-CH" altLang="en-US" sz="1800" dirty="0">
              <a:latin typeface="Garamond" panose="02020404030301010803" pitchFamily="18" charset="0"/>
              <a:cs typeface="Arial" charset="0"/>
            </a:endParaRPr>
          </a:p>
          <a:p>
            <a:pPr eaLnBrk="1" hangingPunct="1"/>
            <a:endParaRPr lang="fr-CH" altLang="en-US" sz="1050" dirty="0">
              <a:latin typeface="Garamond" panose="02020404030301010803" pitchFamily="18" charset="0"/>
              <a:cs typeface="Arial" charset="0"/>
            </a:endParaRPr>
          </a:p>
          <a:p>
            <a:pPr eaLnBrk="1" hangingPunct="1"/>
            <a:r>
              <a:rPr lang="en-GB" altLang="en-US" b="1" dirty="0" err="1">
                <a:latin typeface="Garamond" panose="02020404030301010803" pitchFamily="18" charset="0"/>
                <a:cs typeface="Arial" charset="0"/>
              </a:rPr>
              <a:t>Modeling</a:t>
            </a:r>
            <a:r>
              <a:rPr lang="en-GB" altLang="en-US" b="1" dirty="0">
                <a:latin typeface="Garamond" panose="02020404030301010803" pitchFamily="18" charset="0"/>
                <a:cs typeface="Arial" charset="0"/>
              </a:rPr>
              <a:t> assessment</a:t>
            </a:r>
          </a:p>
          <a:p>
            <a:pPr lvl="1" eaLnBrk="1" hangingPunct="1"/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Mean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percentage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prediction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error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– 15%</a:t>
            </a:r>
          </a:p>
          <a:p>
            <a:pPr lvl="1" eaLnBrk="1" hangingPunct="1"/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More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robust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for countries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with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lower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fatality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rates</a:t>
            </a:r>
          </a:p>
          <a:p>
            <a:pPr lvl="1" eaLnBrk="1" hangingPunct="1"/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Model cross-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validated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with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fr-CH" altLang="en-US" dirty="0" err="1">
                <a:latin typeface="Garamond" panose="02020404030301010803" pitchFamily="18" charset="0"/>
                <a:cs typeface="Arial" charset="0"/>
              </a:rPr>
              <a:t>subset</a:t>
            </a:r>
            <a:r>
              <a:rPr lang="fr-CH" altLang="en-US" dirty="0">
                <a:latin typeface="Garamond" panose="02020404030301010803" pitchFamily="18" charset="0"/>
                <a:cs typeface="Arial" charset="0"/>
              </a:rPr>
              <a:t> of full data set</a:t>
            </a:r>
            <a:endParaRPr lang="en-GB" altLang="en-US" dirty="0">
              <a:latin typeface="Garamond" panose="02020404030301010803" pitchFamily="18" charset="0"/>
              <a:cs typeface="Arial" charset="0"/>
            </a:endParaRPr>
          </a:p>
          <a:p>
            <a:pPr eaLnBrk="1" hangingPunct="1"/>
            <a:endParaRPr lang="fr-CH" altLang="en-US" sz="2600" dirty="0"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2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Introduction</a:t>
            </a: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111" t="10058" r="58480" b="17445"/>
          <a:stretch/>
        </p:blipFill>
        <p:spPr bwMode="auto">
          <a:xfrm>
            <a:off x="622379" y="876116"/>
            <a:ext cx="10730205" cy="6009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563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r-CH" altLang="en-US" sz="3200" b="1" i="1" dirty="0">
                <a:solidFill>
                  <a:schemeClr val="hlink"/>
                </a:solidFill>
                <a:latin typeface="Garamond" panose="02020404030301010803" pitchFamily="18" charset="0"/>
              </a:rPr>
              <a:t>User </a:t>
            </a: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manual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318" t="4819" r="58394" b="5641"/>
          <a:stretch/>
        </p:blipFill>
        <p:spPr bwMode="auto">
          <a:xfrm>
            <a:off x="1703512" y="961462"/>
            <a:ext cx="8424936" cy="5848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759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Definitions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22" t="7043" r="58811" b="4733"/>
          <a:stretch/>
        </p:blipFill>
        <p:spPr bwMode="auto">
          <a:xfrm>
            <a:off x="1487488" y="836712"/>
            <a:ext cx="8632649" cy="5989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460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15888"/>
            <a:ext cx="7489056" cy="863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fr-CH" altLang="en-US" sz="3200" b="1" i="1" dirty="0" err="1">
                <a:solidFill>
                  <a:schemeClr val="hlink"/>
                </a:solidFill>
                <a:latin typeface="Garamond" panose="02020404030301010803" pitchFamily="18" charset="0"/>
              </a:rPr>
              <a:t>Disclaimer</a:t>
            </a:r>
            <a:endParaRPr lang="fr-CH" altLang="en-US" sz="3200" b="1" i="1" dirty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Q:\UN Logo &amp; UNECE Logo\New UNECE\UNECE logo FOR ALL OTHER USES\UNECE Logo Landscape-blue-no background-vec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3178"/>
            <a:ext cx="2959100" cy="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318" t="8155" r="58394" b="5104"/>
          <a:stretch/>
        </p:blipFill>
        <p:spPr bwMode="auto">
          <a:xfrm>
            <a:off x="1631504" y="836712"/>
            <a:ext cx="8928992" cy="600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04353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11658</TotalTime>
  <Words>685</Words>
  <Application>Microsoft Office PowerPoint</Application>
  <PresentationFormat>Widescreen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Garamond</vt:lpstr>
      <vt:lpstr>Times New Roman</vt:lpstr>
      <vt:lpstr>1_Office Theme</vt:lpstr>
      <vt:lpstr>Office Theme</vt:lpstr>
      <vt:lpstr>2_Office Theme</vt:lpstr>
      <vt:lpstr>PowerPoint Presentation</vt:lpstr>
      <vt:lpstr>SafeFITS</vt:lpstr>
      <vt:lpstr>Conceptual framework</vt:lpstr>
      <vt:lpstr>Database</vt:lpstr>
      <vt:lpstr>Data analysis methodology</vt:lpstr>
      <vt:lpstr>Introduction</vt:lpstr>
      <vt:lpstr>User manual</vt:lpstr>
      <vt:lpstr>Definitions</vt:lpstr>
      <vt:lpstr>Disclaimer</vt:lpstr>
      <vt:lpstr>Benchmark</vt:lpstr>
      <vt:lpstr>Benchmark – edit base case, compare against country cluster</vt:lpstr>
      <vt:lpstr>Benchmark – compare Transport Demand and Exposure indicators</vt:lpstr>
      <vt:lpstr>Forecast</vt:lpstr>
      <vt:lpstr>Forecast – change intervention year</vt:lpstr>
      <vt:lpstr>Forecast – no confidence intervals</vt:lpstr>
      <vt:lpstr>Report Generation</vt:lpstr>
      <vt:lpstr>Model limitations and recommendations</vt:lpstr>
      <vt:lpstr>PowerPoint Presentation</vt:lpstr>
    </vt:vector>
  </TitlesOfParts>
  <Company>UNECE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Gardner</dc:creator>
  <cp:lastModifiedBy>Olivia Braud</cp:lastModifiedBy>
  <cp:revision>315</cp:revision>
  <cp:lastPrinted>2017-03-10T09:40:47Z</cp:lastPrinted>
  <dcterms:created xsi:type="dcterms:W3CDTF">2006-08-10T12:43:08Z</dcterms:created>
  <dcterms:modified xsi:type="dcterms:W3CDTF">2018-06-20T18:59:41Z</dcterms:modified>
</cp:coreProperties>
</file>