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9"/>
  </p:notesMasterIdLst>
  <p:handoutMasterIdLst>
    <p:handoutMasterId r:id="rId20"/>
  </p:handoutMasterIdLst>
  <p:sldIdLst>
    <p:sldId id="260" r:id="rId3"/>
    <p:sldId id="264" r:id="rId4"/>
    <p:sldId id="261" r:id="rId5"/>
    <p:sldId id="263" r:id="rId6"/>
    <p:sldId id="262" r:id="rId7"/>
    <p:sldId id="265" r:id="rId8"/>
    <p:sldId id="270" r:id="rId9"/>
    <p:sldId id="271" r:id="rId10"/>
    <p:sldId id="272" r:id="rId11"/>
    <p:sldId id="269" r:id="rId12"/>
    <p:sldId id="278" r:id="rId13"/>
    <p:sldId id="273" r:id="rId14"/>
    <p:sldId id="274" r:id="rId15"/>
    <p:sldId id="275" r:id="rId16"/>
    <p:sldId id="276" r:id="rId17"/>
    <p:sldId id="277" r:id="rId18"/>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1">
          <p15:clr>
            <a:srgbClr val="A4A3A4"/>
          </p15:clr>
        </p15:guide>
        <p15:guide id="2" orient="horz" pos="3644">
          <p15:clr>
            <a:srgbClr val="A4A3A4"/>
          </p15:clr>
        </p15:guide>
        <p15:guide id="3" orient="horz" pos="4020">
          <p15:clr>
            <a:srgbClr val="A4A3A4"/>
          </p15:clr>
        </p15:guide>
        <p15:guide id="4" pos="571">
          <p15:clr>
            <a:srgbClr val="A4A3A4"/>
          </p15:clr>
        </p15:guide>
        <p15:guide id="5" pos="5193">
          <p15:clr>
            <a:srgbClr val="A4A3A4"/>
          </p15:clr>
        </p15:guide>
        <p15:guide id="6" orient="horz" pos="746">
          <p15:clr>
            <a:srgbClr val="A4A3A4"/>
          </p15:clr>
        </p15:guide>
        <p15:guide id="7" orient="horz" pos="2841">
          <p15:clr>
            <a:srgbClr val="A4A3A4"/>
          </p15:clr>
        </p15:guide>
        <p15:guide id="8" orient="horz" pos="2933">
          <p15:clr>
            <a:srgbClr val="A4A3A4"/>
          </p15:clr>
        </p15:guide>
        <p15:guide id="9" pos="481">
          <p15:clr>
            <a:srgbClr val="A4A3A4"/>
          </p15:clr>
        </p15:guide>
        <p15:guide id="10" pos="54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ctet Florence BAV" initials="PFB"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8F80B"/>
    <a:srgbClr val="4D7DB5"/>
    <a:srgbClr val="A5A4A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69286" autoAdjust="0"/>
  </p:normalViewPr>
  <p:slideViewPr>
    <p:cSldViewPr snapToGrid="0" showGuides="1">
      <p:cViewPr varScale="1">
        <p:scale>
          <a:sx n="69" d="100"/>
          <a:sy n="69" d="100"/>
        </p:scale>
        <p:origin x="78" y="630"/>
      </p:cViewPr>
      <p:guideLst>
        <p:guide orient="horz" pos="1421"/>
        <p:guide orient="horz" pos="3644"/>
        <p:guide orient="horz" pos="4020"/>
        <p:guide pos="571"/>
        <p:guide pos="5193"/>
        <p:guide orient="horz" pos="746"/>
        <p:guide orient="horz" pos="2841"/>
        <p:guide orient="horz" pos="2933"/>
        <p:guide pos="481"/>
        <p:guide pos="5493"/>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ideWall>
    <c:backWall>
      <c:thickness val="0"/>
    </c:backWall>
    <c:plotArea>
      <c:layout>
        <c:manualLayout>
          <c:layoutTarget val="inner"/>
          <c:xMode val="edge"/>
          <c:yMode val="edge"/>
          <c:x val="0.25057872986592566"/>
          <c:y val="6.1973947058845728E-2"/>
          <c:w val="0.65334356611896693"/>
          <c:h val="0.93802616313849208"/>
        </c:manualLayout>
      </c:layout>
      <c:pie3DChart>
        <c:varyColors val="1"/>
        <c:ser>
          <c:idx val="0"/>
          <c:order val="0"/>
          <c:tx>
            <c:strRef>
              <c:f>Tabelle1!$B$1</c:f>
              <c:strCache>
                <c:ptCount val="1"/>
                <c:pt idx="0">
                  <c:v>Alpenquerend</c:v>
                </c:pt>
              </c:strCache>
            </c:strRef>
          </c:tx>
          <c:dPt>
            <c:idx val="0"/>
            <c:bubble3D val="0"/>
            <c:extLst>
              <c:ext xmlns:c16="http://schemas.microsoft.com/office/drawing/2014/chart" uri="{C3380CC4-5D6E-409C-BE32-E72D297353CC}">
                <c16:uniqueId val="{00000001-4A91-4CF3-ABBB-4C2B6881510F}"/>
              </c:ext>
            </c:extLst>
          </c:dPt>
          <c:dPt>
            <c:idx val="1"/>
            <c:bubble3D val="0"/>
            <c:explosion val="13"/>
            <c:spPr>
              <a:solidFill>
                <a:srgbClr val="FFFF00"/>
              </a:solidFill>
            </c:spPr>
            <c:extLst>
              <c:ext xmlns:c16="http://schemas.microsoft.com/office/drawing/2014/chart" uri="{C3380CC4-5D6E-409C-BE32-E72D297353CC}">
                <c16:uniqueId val="{00000003-4A91-4CF3-ABBB-4C2B6881510F}"/>
              </c:ext>
            </c:extLst>
          </c:dPt>
          <c:dLbls>
            <c:dLbl>
              <c:idx val="0"/>
              <c:layout>
                <c:manualLayout>
                  <c:x val="-1.7597232743836573E-2"/>
                  <c:y val="-8.381550081560267E-2"/>
                </c:manualLayout>
              </c:layout>
              <c:tx>
                <c:rich>
                  <a:bodyPr/>
                  <a:lstStyle/>
                  <a:p>
                    <a:pPr>
                      <a:defRPr sz="2400" b="0" i="0" baseline="0">
                        <a:latin typeface="Arial" pitchFamily="34" charset="0"/>
                      </a:defRPr>
                    </a:pPr>
                    <a:r>
                      <a:rPr lang="en-US" sz="2000" b="0" i="0" baseline="0" dirty="0" smtClean="0">
                        <a:latin typeface="Arial" pitchFamily="34" charset="0"/>
                        <a:cs typeface="Arial" pitchFamily="34" charset="0"/>
                      </a:rPr>
                      <a:t>29</a:t>
                    </a:r>
                    <a:r>
                      <a:rPr lang="en-US" sz="2000" b="0" baseline="0" dirty="0" smtClean="0">
                        <a:latin typeface="Arial" pitchFamily="34" charset="0"/>
                        <a:cs typeface="Arial" pitchFamily="34" charset="0"/>
                      </a:rPr>
                      <a:t>%</a:t>
                    </a:r>
                    <a:endParaRPr lang="en-US" sz="2000" b="0" baseline="0" dirty="0">
                      <a:latin typeface="Arial" pitchFamily="34" charset="0"/>
                      <a:cs typeface="Arial" pitchFamily="34" charset="0"/>
                    </a:endParaRPr>
                  </a:p>
                </c:rich>
              </c:tx>
              <c:spPr/>
              <c:showLegendKey val="0"/>
              <c:showVal val="1"/>
              <c:showCatName val="0"/>
              <c:showSerName val="0"/>
              <c:showPercent val="0"/>
              <c:showBubbleSize val="0"/>
              <c:extLst>
                <c:ext xmlns:c15="http://schemas.microsoft.com/office/drawing/2012/chart" uri="{CE6537A1-D6FC-4f65-9D91-7224C49458BB}">
                  <c15:layout>
                    <c:manualLayout>
                      <c:w val="0.26971536926535633"/>
                      <c:h val="0.23269060502251732"/>
                    </c:manualLayout>
                  </c15:layout>
                </c:ext>
                <c:ext xmlns:c16="http://schemas.microsoft.com/office/drawing/2014/chart" uri="{C3380CC4-5D6E-409C-BE32-E72D297353CC}">
                  <c16:uniqueId val="{00000001-4A91-4CF3-ABBB-4C2B6881510F}"/>
                </c:ext>
              </c:extLst>
            </c:dLbl>
            <c:dLbl>
              <c:idx val="1"/>
              <c:layout>
                <c:manualLayout>
                  <c:x val="6.9375757609044242E-4"/>
                  <c:y val="-7.3581533052789749E-2"/>
                </c:manualLayout>
              </c:layout>
              <c:tx>
                <c:rich>
                  <a:bodyPr/>
                  <a:lstStyle/>
                  <a:p>
                    <a:pPr algn="ctr" rtl="0">
                      <a:defRPr lang="en-US" sz="2000" b="0" i="0" u="none" strike="noStrike" kern="1200" baseline="0" dirty="0">
                        <a:solidFill>
                          <a:prstClr val="black"/>
                        </a:solidFill>
                        <a:latin typeface="Arial" pitchFamily="34" charset="0"/>
                        <a:ea typeface="+mn-ea"/>
                        <a:cs typeface="Arial" pitchFamily="34" charset="0"/>
                      </a:defRPr>
                    </a:pPr>
                    <a:r>
                      <a:rPr lang="en-US" sz="2000" b="0" i="0" u="none" strike="noStrike" kern="1200" baseline="0" dirty="0" smtClean="0">
                        <a:solidFill>
                          <a:prstClr val="black"/>
                        </a:solidFill>
                        <a:latin typeface="Arial" pitchFamily="34" charset="0"/>
                        <a:ea typeface="+mn-ea"/>
                        <a:cs typeface="Arial" pitchFamily="34" charset="0"/>
                      </a:rPr>
                      <a:t>71%</a:t>
                    </a:r>
                    <a:endParaRPr lang="en-US" sz="2000" b="0" i="0" u="none" strike="noStrike" kern="1200" baseline="0" dirty="0">
                      <a:solidFill>
                        <a:prstClr val="black"/>
                      </a:solidFill>
                      <a:latin typeface="Arial" pitchFamily="34" charset="0"/>
                      <a:ea typeface="+mn-ea"/>
                      <a:cs typeface="Arial" pitchFamily="34" charset="0"/>
                    </a:endParaRPr>
                  </a:p>
                </c:rich>
              </c:tx>
              <c:spPr/>
              <c:showLegendKey val="0"/>
              <c:showVal val="1"/>
              <c:showCatName val="0"/>
              <c:showSerName val="0"/>
              <c:showPercent val="0"/>
              <c:showBubbleSize val="0"/>
              <c:extLst>
                <c:ext xmlns:c15="http://schemas.microsoft.com/office/drawing/2012/chart" uri="{CE6537A1-D6FC-4f65-9D91-7224C49458BB}">
                  <c15:layout>
                    <c:manualLayout>
                      <c:w val="0.27499967255656427"/>
                      <c:h val="0.26690981164347571"/>
                    </c:manualLayout>
                  </c15:layout>
                </c:ext>
                <c:ext xmlns:c16="http://schemas.microsoft.com/office/drawing/2014/chart" uri="{C3380CC4-5D6E-409C-BE32-E72D297353CC}">
                  <c16:uniqueId val="{00000003-4A91-4CF3-ABBB-4C2B6881510F}"/>
                </c:ext>
              </c:extLst>
            </c:dLbl>
            <c:spPr>
              <a:noFill/>
              <a:ln>
                <a:noFill/>
              </a:ln>
              <a:effectLst/>
            </c:spPr>
            <c:txPr>
              <a:bodyPr/>
              <a:lstStyle/>
              <a:p>
                <a:pPr>
                  <a:defRPr sz="2400" b="1" i="0" baseline="0">
                    <a:latin typeface="Arial"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Tabelle1!$A$2:$A$3</c:f>
              <c:strCache>
                <c:ptCount val="2"/>
                <c:pt idx="0">
                  <c:v>Route </c:v>
                </c:pt>
                <c:pt idx="1">
                  <c:v>Rail</c:v>
                </c:pt>
              </c:strCache>
            </c:strRef>
          </c:cat>
          <c:val>
            <c:numRef>
              <c:f>Tabelle1!$B$2:$B$3</c:f>
              <c:numCache>
                <c:formatCode>General</c:formatCode>
                <c:ptCount val="2"/>
                <c:pt idx="0">
                  <c:v>31</c:v>
                </c:pt>
                <c:pt idx="1">
                  <c:v>69</c:v>
                </c:pt>
              </c:numCache>
            </c:numRef>
          </c:val>
          <c:extLst>
            <c:ext xmlns:c16="http://schemas.microsoft.com/office/drawing/2014/chart" uri="{C3380CC4-5D6E-409C-BE32-E72D297353CC}">
              <c16:uniqueId val="{00000004-4A91-4CF3-ABBB-4C2B6881510F}"/>
            </c:ext>
          </c:extLst>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ideWall>
    <c:backWall>
      <c:thickness val="0"/>
    </c:backWall>
    <c:plotArea>
      <c:layout>
        <c:manualLayout>
          <c:layoutTarget val="inner"/>
          <c:xMode val="edge"/>
          <c:yMode val="edge"/>
          <c:x val="0.20084267010241391"/>
          <c:y val="4.0788014927634855E-2"/>
          <c:w val="0.63454311118168338"/>
          <c:h val="0.65196218308775999"/>
        </c:manualLayout>
      </c:layout>
      <c:pie3DChart>
        <c:varyColors val="1"/>
        <c:ser>
          <c:idx val="0"/>
          <c:order val="0"/>
          <c:tx>
            <c:strRef>
              <c:f>Tabelle1!$B$1</c:f>
              <c:strCache>
                <c:ptCount val="1"/>
                <c:pt idx="0">
                  <c:v>Alpenquerend</c:v>
                </c:pt>
              </c:strCache>
            </c:strRef>
          </c:tx>
          <c:explosion val="8"/>
          <c:dPt>
            <c:idx val="0"/>
            <c:bubble3D val="0"/>
            <c:explosion val="7"/>
            <c:extLst>
              <c:ext xmlns:c16="http://schemas.microsoft.com/office/drawing/2014/chart" uri="{C3380CC4-5D6E-409C-BE32-E72D297353CC}">
                <c16:uniqueId val="{00000002-85CE-4B32-8F31-80B862578CD7}"/>
              </c:ext>
            </c:extLst>
          </c:dPt>
          <c:dPt>
            <c:idx val="1"/>
            <c:bubble3D val="0"/>
            <c:explosion val="3"/>
            <c:spPr>
              <a:solidFill>
                <a:srgbClr val="FFFF00"/>
              </a:solidFill>
            </c:spPr>
            <c:extLst>
              <c:ext xmlns:c16="http://schemas.microsoft.com/office/drawing/2014/chart" uri="{C3380CC4-5D6E-409C-BE32-E72D297353CC}">
                <c16:uniqueId val="{00000001-85CE-4B32-8F31-80B862578CD7}"/>
              </c:ext>
            </c:extLst>
          </c:dPt>
          <c:dLbls>
            <c:dLbl>
              <c:idx val="0"/>
              <c:layout>
                <c:manualLayout>
                  <c:x val="2.337124578750579E-3"/>
                  <c:y val="-3.248693407588283E-2"/>
                </c:manualLayout>
              </c:layout>
              <c:tx>
                <c:rich>
                  <a:bodyPr/>
                  <a:lstStyle/>
                  <a:p>
                    <a:pPr>
                      <a:defRPr sz="2400" b="0" i="0" baseline="0">
                        <a:latin typeface="Arial" pitchFamily="34" charset="0"/>
                      </a:defRPr>
                    </a:pPr>
                    <a:r>
                      <a:rPr lang="en-US" sz="2000" b="0" i="0" baseline="0" dirty="0" smtClean="0">
                        <a:latin typeface="Arial" pitchFamily="34" charset="0"/>
                        <a:cs typeface="Arial" pitchFamily="34" charset="0"/>
                      </a:rPr>
                      <a:t>61</a:t>
                    </a:r>
                    <a:r>
                      <a:rPr lang="en-US" sz="2000" b="0" baseline="0" dirty="0" smtClean="0">
                        <a:latin typeface="Arial" pitchFamily="34" charset="0"/>
                        <a:cs typeface="Arial" pitchFamily="34" charset="0"/>
                      </a:rPr>
                      <a:t>%</a:t>
                    </a:r>
                    <a:endParaRPr lang="en-US" sz="2000" b="0" baseline="0" dirty="0">
                      <a:latin typeface="Arial" pitchFamily="34" charset="0"/>
                      <a:cs typeface="Arial" pitchFamily="34" charset="0"/>
                    </a:endParaRPr>
                  </a:p>
                </c:rich>
              </c:tx>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5CE-4B32-8F31-80B862578CD7}"/>
                </c:ext>
              </c:extLst>
            </c:dLbl>
            <c:dLbl>
              <c:idx val="1"/>
              <c:layout>
                <c:manualLayout>
                  <c:x val="4.773038771921715E-2"/>
                  <c:y val="-7.2661602414546556E-2"/>
                </c:manualLayout>
              </c:layout>
              <c:tx>
                <c:rich>
                  <a:bodyPr/>
                  <a:lstStyle/>
                  <a:p>
                    <a:pPr algn="ctr" rtl="0">
                      <a:defRPr lang="en-US" sz="2000" b="0" i="0" u="none" strike="noStrike" kern="1200" baseline="0" dirty="0">
                        <a:solidFill>
                          <a:prstClr val="black"/>
                        </a:solidFill>
                        <a:latin typeface="Arial" pitchFamily="34" charset="0"/>
                        <a:ea typeface="+mn-ea"/>
                        <a:cs typeface="Arial" pitchFamily="34" charset="0"/>
                      </a:defRPr>
                    </a:pPr>
                    <a:r>
                      <a:rPr lang="en-US" sz="2000" b="0" i="0" u="none" strike="noStrike" kern="1200" baseline="0" dirty="0" smtClean="0">
                        <a:solidFill>
                          <a:prstClr val="black"/>
                        </a:solidFill>
                        <a:latin typeface="Arial" pitchFamily="34" charset="0"/>
                        <a:ea typeface="+mn-ea"/>
                        <a:cs typeface="Arial" pitchFamily="34" charset="0"/>
                      </a:rPr>
                      <a:t>39%</a:t>
                    </a:r>
                    <a:endParaRPr lang="en-US" sz="2000" b="0" i="0" u="none" strike="noStrike" kern="1200" baseline="0" dirty="0">
                      <a:solidFill>
                        <a:prstClr val="black"/>
                      </a:solidFill>
                      <a:latin typeface="Arial" pitchFamily="34" charset="0"/>
                      <a:ea typeface="+mn-ea"/>
                      <a:cs typeface="Arial" pitchFamily="34" charset="0"/>
                    </a:endParaRPr>
                  </a:p>
                </c:rich>
              </c:tx>
              <c:sp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5CE-4B32-8F31-80B862578CD7}"/>
                </c:ext>
              </c:extLst>
            </c:dLbl>
            <c:spPr>
              <a:noFill/>
              <a:ln>
                <a:noFill/>
              </a:ln>
              <a:effectLst/>
            </c:spPr>
            <c:txPr>
              <a:bodyPr/>
              <a:lstStyle/>
              <a:p>
                <a:pPr>
                  <a:defRPr sz="2400" b="1" i="0" baseline="0">
                    <a:latin typeface="Arial"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strRef>
              <c:f>Tabelle1!$A$2:$A$3</c:f>
              <c:strCache>
                <c:ptCount val="2"/>
                <c:pt idx="0">
                  <c:v>Strasse</c:v>
                </c:pt>
                <c:pt idx="1">
                  <c:v>Schiene</c:v>
                </c:pt>
              </c:strCache>
            </c:strRef>
          </c:cat>
          <c:val>
            <c:numRef>
              <c:f>Tabelle1!$B$2:$B$3</c:f>
              <c:numCache>
                <c:formatCode>General</c:formatCode>
                <c:ptCount val="2"/>
                <c:pt idx="0">
                  <c:v>62</c:v>
                </c:pt>
                <c:pt idx="1">
                  <c:v>38</c:v>
                </c:pt>
              </c:numCache>
            </c:numRef>
          </c:val>
          <c:extLst>
            <c:ext xmlns:c16="http://schemas.microsoft.com/office/drawing/2014/chart" uri="{C3380CC4-5D6E-409C-BE32-E72D297353CC}">
              <c16:uniqueId val="{00000003-85CE-4B32-8F31-80B862578CD7}"/>
            </c:ext>
          </c:extLst>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ideWall>
    <c:backWall>
      <c:thickness val="0"/>
    </c:backWall>
    <c:plotArea>
      <c:layout>
        <c:manualLayout>
          <c:layoutTarget val="inner"/>
          <c:xMode val="edge"/>
          <c:yMode val="edge"/>
          <c:x val="0.15171806307235775"/>
          <c:y val="3.1840668264461417E-3"/>
          <c:w val="0.42251716512893089"/>
          <c:h val="0.6868112141459487"/>
        </c:manualLayout>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65755110654411553"/>
          <c:y val="0.5326743787727285"/>
          <c:w val="0.22643668711586648"/>
          <c:h val="0.15246563941106547"/>
        </c:manualLayout>
      </c:layout>
      <c:overlay val="0"/>
    </c:legend>
    <c:plotVisOnly val="1"/>
    <c:dispBlanksAs val="gap"/>
    <c:showDLblsOverMax val="0"/>
  </c:chart>
  <c:txPr>
    <a:bodyPr/>
    <a:lstStyle/>
    <a:p>
      <a:pPr>
        <a:defRPr sz="1800"/>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2" y="1"/>
            <a:ext cx="2945659" cy="496332"/>
          </a:xfrm>
          <a:prstGeom prst="rect">
            <a:avLst/>
          </a:prstGeom>
        </p:spPr>
        <p:txBody>
          <a:bodyPr vert="horz" lIns="91283" tIns="45641" rIns="91283" bIns="45641" rtlCol="0"/>
          <a:lstStyle>
            <a:lvl1pPr algn="l">
              <a:defRPr sz="1100"/>
            </a:lvl1pPr>
          </a:lstStyle>
          <a:p>
            <a:endParaRPr lang="de-DE"/>
          </a:p>
        </p:txBody>
      </p:sp>
      <p:sp>
        <p:nvSpPr>
          <p:cNvPr id="3" name="Datumsplatzhalter 2"/>
          <p:cNvSpPr>
            <a:spLocks noGrp="1"/>
          </p:cNvSpPr>
          <p:nvPr>
            <p:ph type="dt" sz="quarter" idx="1"/>
          </p:nvPr>
        </p:nvSpPr>
        <p:spPr>
          <a:xfrm>
            <a:off x="3850444" y="1"/>
            <a:ext cx="2945659" cy="496332"/>
          </a:xfrm>
          <a:prstGeom prst="rect">
            <a:avLst/>
          </a:prstGeom>
        </p:spPr>
        <p:txBody>
          <a:bodyPr vert="horz" lIns="91283" tIns="45641" rIns="91283" bIns="45641" rtlCol="0"/>
          <a:lstStyle>
            <a:lvl1pPr algn="r">
              <a:defRPr sz="1100"/>
            </a:lvl1pPr>
          </a:lstStyle>
          <a:p>
            <a:fld id="{225C4EF9-6B2F-6946-B23B-D4E4B1CB19BF}" type="datetimeFigureOut">
              <a:rPr lang="de-DE" smtClean="0"/>
              <a:pPr/>
              <a:t>19.11.2018</a:t>
            </a:fld>
            <a:endParaRPr lang="de-DE"/>
          </a:p>
        </p:txBody>
      </p:sp>
      <p:sp>
        <p:nvSpPr>
          <p:cNvPr id="4" name="Fußzeilenplatzhalter 3"/>
          <p:cNvSpPr>
            <a:spLocks noGrp="1"/>
          </p:cNvSpPr>
          <p:nvPr>
            <p:ph type="ftr" sz="quarter" idx="2"/>
          </p:nvPr>
        </p:nvSpPr>
        <p:spPr>
          <a:xfrm>
            <a:off x="2" y="9428584"/>
            <a:ext cx="2945659" cy="496332"/>
          </a:xfrm>
          <a:prstGeom prst="rect">
            <a:avLst/>
          </a:prstGeom>
        </p:spPr>
        <p:txBody>
          <a:bodyPr vert="horz" lIns="91283" tIns="45641" rIns="91283" bIns="45641" rtlCol="0" anchor="b"/>
          <a:lstStyle>
            <a:lvl1pPr algn="l">
              <a:defRPr sz="1100"/>
            </a:lvl1pPr>
          </a:lstStyle>
          <a:p>
            <a:endParaRPr lang="de-DE"/>
          </a:p>
        </p:txBody>
      </p:sp>
      <p:sp>
        <p:nvSpPr>
          <p:cNvPr id="5" name="Foliennummernplatzhalter 4"/>
          <p:cNvSpPr>
            <a:spLocks noGrp="1"/>
          </p:cNvSpPr>
          <p:nvPr>
            <p:ph type="sldNum" sz="quarter" idx="3"/>
          </p:nvPr>
        </p:nvSpPr>
        <p:spPr>
          <a:xfrm>
            <a:off x="3850444" y="9428584"/>
            <a:ext cx="2945659" cy="496332"/>
          </a:xfrm>
          <a:prstGeom prst="rect">
            <a:avLst/>
          </a:prstGeom>
        </p:spPr>
        <p:txBody>
          <a:bodyPr vert="horz" lIns="91283" tIns="45641" rIns="91283" bIns="45641" rtlCol="0" anchor="b"/>
          <a:lstStyle>
            <a:lvl1pPr algn="r">
              <a:defRPr sz="1100"/>
            </a:lvl1pPr>
          </a:lstStyle>
          <a:p>
            <a:fld id="{EE43843E-3B27-8B46-9008-81B6FC3CBBEB}" type="slidenum">
              <a:rPr lang="de-DE" smtClean="0"/>
              <a:pPr/>
              <a:t>‹Nr.›</a:t>
            </a:fld>
            <a:endParaRPr lang="de-DE"/>
          </a:p>
        </p:txBody>
      </p:sp>
    </p:spTree>
    <p:extLst>
      <p:ext uri="{BB962C8B-B14F-4D97-AF65-F5344CB8AC3E}">
        <p14:creationId xmlns:p14="http://schemas.microsoft.com/office/powerpoint/2010/main" val="33577877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2945659" cy="496332"/>
          </a:xfrm>
          <a:prstGeom prst="rect">
            <a:avLst/>
          </a:prstGeom>
        </p:spPr>
        <p:txBody>
          <a:bodyPr vert="horz" lIns="91283" tIns="45641" rIns="91283" bIns="45641" rtlCol="0"/>
          <a:lstStyle>
            <a:lvl1pPr algn="l">
              <a:defRPr sz="1100"/>
            </a:lvl1pPr>
          </a:lstStyle>
          <a:p>
            <a:endParaRPr lang="de-CH" dirty="0"/>
          </a:p>
        </p:txBody>
      </p:sp>
      <p:sp>
        <p:nvSpPr>
          <p:cNvPr id="3" name="Datumsplatzhalter 2"/>
          <p:cNvSpPr>
            <a:spLocks noGrp="1"/>
          </p:cNvSpPr>
          <p:nvPr>
            <p:ph type="dt" idx="1"/>
          </p:nvPr>
        </p:nvSpPr>
        <p:spPr>
          <a:xfrm>
            <a:off x="3850444" y="1"/>
            <a:ext cx="2945659" cy="496332"/>
          </a:xfrm>
          <a:prstGeom prst="rect">
            <a:avLst/>
          </a:prstGeom>
        </p:spPr>
        <p:txBody>
          <a:bodyPr vert="horz" lIns="91283" tIns="45641" rIns="91283" bIns="45641" rtlCol="0"/>
          <a:lstStyle>
            <a:lvl1pPr algn="r">
              <a:defRPr sz="1100"/>
            </a:lvl1pPr>
          </a:lstStyle>
          <a:p>
            <a:fld id="{D90CF974-B69B-4A63-B177-8F6224207CF0}" type="datetimeFigureOut">
              <a:rPr lang="de-CH" smtClean="0"/>
              <a:pPr/>
              <a:t>19.11.2018</a:t>
            </a:fld>
            <a:endParaRPr lang="de-CH" dirty="0"/>
          </a:p>
        </p:txBody>
      </p:sp>
      <p:sp>
        <p:nvSpPr>
          <p:cNvPr id="4" name="Folienbildplatzhalter 3"/>
          <p:cNvSpPr>
            <a:spLocks noGrp="1" noRot="1" noChangeAspect="1"/>
          </p:cNvSpPr>
          <p:nvPr>
            <p:ph type="sldImg" idx="2"/>
          </p:nvPr>
        </p:nvSpPr>
        <p:spPr>
          <a:xfrm>
            <a:off x="90488" y="744538"/>
            <a:ext cx="6618287" cy="3722687"/>
          </a:xfrm>
          <a:prstGeom prst="rect">
            <a:avLst/>
          </a:prstGeom>
          <a:noFill/>
          <a:ln w="12700">
            <a:solidFill>
              <a:prstClr val="black"/>
            </a:solidFill>
          </a:ln>
        </p:spPr>
        <p:txBody>
          <a:bodyPr vert="horz" lIns="91283" tIns="45641" rIns="91283" bIns="45641" rtlCol="0" anchor="ctr"/>
          <a:lstStyle/>
          <a:p>
            <a:endParaRPr lang="de-CH" dirty="0"/>
          </a:p>
        </p:txBody>
      </p:sp>
      <p:sp>
        <p:nvSpPr>
          <p:cNvPr id="5" name="Notizenplatzhalter 4"/>
          <p:cNvSpPr>
            <a:spLocks noGrp="1"/>
          </p:cNvSpPr>
          <p:nvPr>
            <p:ph type="body" sz="quarter" idx="3"/>
          </p:nvPr>
        </p:nvSpPr>
        <p:spPr>
          <a:xfrm>
            <a:off x="679769" y="4715155"/>
            <a:ext cx="5438140" cy="4466987"/>
          </a:xfrm>
          <a:prstGeom prst="rect">
            <a:avLst/>
          </a:prstGeom>
        </p:spPr>
        <p:txBody>
          <a:bodyPr vert="horz" lIns="91283" tIns="45641" rIns="91283" bIns="45641"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2" y="9428584"/>
            <a:ext cx="2945659" cy="496332"/>
          </a:xfrm>
          <a:prstGeom prst="rect">
            <a:avLst/>
          </a:prstGeom>
        </p:spPr>
        <p:txBody>
          <a:bodyPr vert="horz" lIns="91283" tIns="45641" rIns="91283" bIns="45641" rtlCol="0" anchor="b"/>
          <a:lstStyle>
            <a:lvl1pPr algn="l">
              <a:defRPr sz="1100"/>
            </a:lvl1pPr>
          </a:lstStyle>
          <a:p>
            <a:endParaRPr lang="de-CH" dirty="0"/>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1283" tIns="45641" rIns="91283" bIns="45641" rtlCol="0" anchor="b"/>
          <a:lstStyle>
            <a:lvl1pPr algn="r">
              <a:defRPr sz="1100"/>
            </a:lvl1pPr>
          </a:lstStyle>
          <a:p>
            <a:fld id="{7AD9179C-3B50-4FEB-BFA1-45A595CAEBEF}" type="slidenum">
              <a:rPr lang="de-CH" smtClean="0"/>
              <a:pPr/>
              <a:t>‹Nr.›</a:t>
            </a:fld>
            <a:endParaRPr lang="de-CH" dirty="0"/>
          </a:p>
        </p:txBody>
      </p:sp>
    </p:spTree>
    <p:extLst>
      <p:ext uri="{BB962C8B-B14F-4D97-AF65-F5344CB8AC3E}">
        <p14:creationId xmlns:p14="http://schemas.microsoft.com/office/powerpoint/2010/main" val="28147197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dmin.ch/opc/fr/federal-gazette/2016/4271.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1</a:t>
            </a:fld>
            <a:endParaRPr lang="de-DE" dirty="0"/>
          </a:p>
        </p:txBody>
      </p:sp>
    </p:spTree>
    <p:extLst>
      <p:ext uri="{BB962C8B-B14F-4D97-AF65-F5344CB8AC3E}">
        <p14:creationId xmlns:p14="http://schemas.microsoft.com/office/powerpoint/2010/main" val="3199664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rgbClr val="FF0000"/>
              </a:buClr>
            </a:pPr>
            <a:r>
              <a:rPr lang="de-DE" dirty="0" err="1" smtClean="0"/>
              <a:t>Compétitivité</a:t>
            </a:r>
            <a:r>
              <a:rPr lang="de-DE" dirty="0" smtClean="0"/>
              <a:t> </a:t>
            </a:r>
            <a:r>
              <a:rPr lang="de-DE" dirty="0" err="1" smtClean="0"/>
              <a:t>face</a:t>
            </a:r>
            <a:r>
              <a:rPr lang="de-DE" dirty="0" smtClean="0"/>
              <a:t> à la route</a:t>
            </a:r>
          </a:p>
          <a:p>
            <a:pPr>
              <a:buClr>
                <a:srgbClr val="FF0000"/>
              </a:buClr>
            </a:pPr>
            <a:r>
              <a:rPr lang="de-DE" dirty="0" err="1" smtClean="0"/>
              <a:t>Distances</a:t>
            </a:r>
            <a:r>
              <a:rPr lang="de-DE" dirty="0" smtClean="0"/>
              <a:t> </a:t>
            </a:r>
            <a:r>
              <a:rPr lang="de-DE" dirty="0" err="1" smtClean="0"/>
              <a:t>courtes</a:t>
            </a:r>
            <a:endParaRPr lang="de-DE" dirty="0" smtClean="0"/>
          </a:p>
          <a:p>
            <a:pPr>
              <a:buClr>
                <a:srgbClr val="FF0000"/>
              </a:buClr>
            </a:pPr>
            <a:r>
              <a:rPr lang="de-DE" dirty="0" smtClean="0"/>
              <a:t>Lots de </a:t>
            </a:r>
            <a:r>
              <a:rPr lang="de-DE" dirty="0" err="1" smtClean="0"/>
              <a:t>petite</a:t>
            </a:r>
            <a:r>
              <a:rPr lang="de-DE" dirty="0" smtClean="0"/>
              <a:t> </a:t>
            </a:r>
            <a:r>
              <a:rPr lang="de-DE" dirty="0" err="1" smtClean="0"/>
              <a:t>taille</a:t>
            </a:r>
            <a:endParaRPr lang="de-DE" dirty="0" smtClean="0"/>
          </a:p>
          <a:p>
            <a:pPr>
              <a:buClr>
                <a:srgbClr val="FF0000"/>
              </a:buClr>
            </a:pPr>
            <a:r>
              <a:rPr lang="de-DE" dirty="0" smtClean="0"/>
              <a:t>Manque de </a:t>
            </a:r>
            <a:r>
              <a:rPr lang="de-DE" dirty="0" err="1" smtClean="0"/>
              <a:t>synérgies</a:t>
            </a:r>
            <a:r>
              <a:rPr lang="de-DE" dirty="0" smtClean="0"/>
              <a:t> entre </a:t>
            </a:r>
            <a:r>
              <a:rPr lang="de-DE" dirty="0" err="1" smtClean="0"/>
              <a:t>installations</a:t>
            </a:r>
            <a:endParaRPr lang="de-DE" dirty="0" smtClean="0"/>
          </a:p>
          <a:p>
            <a:pPr>
              <a:buClr>
                <a:srgbClr val="FF0000"/>
              </a:buClr>
            </a:pPr>
            <a:r>
              <a:rPr lang="de-DE" dirty="0" smtClean="0"/>
              <a:t>Manque </a:t>
            </a:r>
            <a:r>
              <a:rPr lang="de-DE" dirty="0" err="1" smtClean="0"/>
              <a:t>d’investissement</a:t>
            </a:r>
            <a:r>
              <a:rPr lang="de-DE" dirty="0" smtClean="0"/>
              <a:t> </a:t>
            </a:r>
            <a:r>
              <a:rPr lang="de-DE" dirty="0" err="1" smtClean="0"/>
              <a:t>dans</a:t>
            </a:r>
            <a:r>
              <a:rPr lang="de-DE" dirty="0" smtClean="0"/>
              <a:t> les </a:t>
            </a:r>
            <a:r>
              <a:rPr lang="de-DE" dirty="0" err="1" smtClean="0"/>
              <a:t>installations</a:t>
            </a:r>
            <a:endParaRPr lang="de-DE" dirty="0" smtClean="0"/>
          </a:p>
          <a:p>
            <a:pPr>
              <a:buClr>
                <a:srgbClr val="FF0000"/>
              </a:buClr>
            </a:pPr>
            <a:r>
              <a:rPr lang="de-DE" dirty="0" err="1" smtClean="0"/>
              <a:t>Ponctualité</a:t>
            </a:r>
            <a:r>
              <a:rPr lang="de-DE" dirty="0" smtClean="0"/>
              <a:t> et </a:t>
            </a:r>
            <a:r>
              <a:rPr lang="de-DE" dirty="0" err="1" smtClean="0"/>
              <a:t>flexibilité</a:t>
            </a:r>
            <a:r>
              <a:rPr lang="de-DE" dirty="0" smtClean="0"/>
              <a:t> </a:t>
            </a:r>
            <a:endParaRPr lang="de-DE" dirty="0" smtClean="0"/>
          </a:p>
          <a:p>
            <a:pPr>
              <a:buClr>
                <a:srgbClr val="FF0000"/>
              </a:buClr>
            </a:pPr>
            <a:r>
              <a:rPr lang="de-DE" dirty="0" err="1" smtClean="0"/>
              <a:t>Capacités</a:t>
            </a:r>
            <a:endParaRPr lang="de-DE" dirty="0" smtClean="0"/>
          </a:p>
          <a:p>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10</a:t>
            </a:fld>
            <a:endParaRPr lang="de-DE" dirty="0"/>
          </a:p>
        </p:txBody>
      </p:sp>
    </p:spTree>
    <p:extLst>
      <p:ext uri="{BB962C8B-B14F-4D97-AF65-F5344CB8AC3E}">
        <p14:creationId xmlns:p14="http://schemas.microsoft.com/office/powerpoint/2010/main" val="370008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DE" dirty="0"/>
          </a:p>
        </p:txBody>
      </p:sp>
      <p:sp>
        <p:nvSpPr>
          <p:cNvPr id="4" name="Espace réservé du numéro de diapositive 3"/>
          <p:cNvSpPr>
            <a:spLocks noGrp="1"/>
          </p:cNvSpPr>
          <p:nvPr>
            <p:ph type="sldNum" sz="quarter" idx="10"/>
          </p:nvPr>
        </p:nvSpPr>
        <p:spPr/>
        <p:txBody>
          <a:bodyPr/>
          <a:lstStyle/>
          <a:p>
            <a:fld id="{7AD9179C-3B50-4FEB-BFA1-45A595CAEBEF}" type="slidenum">
              <a:rPr lang="de-DE" smtClean="0"/>
              <a:pPr/>
              <a:t>11</a:t>
            </a:fld>
            <a:endParaRPr lang="de-DE" dirty="0"/>
          </a:p>
        </p:txBody>
      </p:sp>
    </p:spTree>
    <p:extLst>
      <p:ext uri="{BB962C8B-B14F-4D97-AF65-F5344CB8AC3E}">
        <p14:creationId xmlns:p14="http://schemas.microsoft.com/office/powerpoint/2010/main" val="2354070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Afin</a:t>
            </a:r>
            <a:r>
              <a:rPr lang="de-DE" dirty="0" smtClean="0"/>
              <a:t> </a:t>
            </a:r>
            <a:r>
              <a:rPr lang="de-DE" dirty="0" err="1" smtClean="0"/>
              <a:t>d’améliorer</a:t>
            </a:r>
            <a:r>
              <a:rPr lang="de-DE" dirty="0" smtClean="0"/>
              <a:t> la </a:t>
            </a:r>
            <a:r>
              <a:rPr lang="de-DE" dirty="0" err="1" smtClean="0"/>
              <a:t>mise</a:t>
            </a:r>
            <a:r>
              <a:rPr lang="de-DE" dirty="0" smtClean="0"/>
              <a:t> en </a:t>
            </a:r>
            <a:r>
              <a:rPr lang="de-DE" dirty="0" err="1" smtClean="0"/>
              <a:t>réseau</a:t>
            </a:r>
            <a:r>
              <a:rPr lang="de-DE" dirty="0" smtClean="0"/>
              <a:t> et la </a:t>
            </a:r>
            <a:r>
              <a:rPr lang="de-DE" dirty="0" err="1" smtClean="0"/>
              <a:t>mobilité</a:t>
            </a:r>
            <a:r>
              <a:rPr lang="de-DE" dirty="0" smtClean="0"/>
              <a:t> et </a:t>
            </a:r>
            <a:r>
              <a:rPr lang="de-DE" dirty="0" err="1" smtClean="0"/>
              <a:t>d’encourager</a:t>
            </a:r>
            <a:r>
              <a:rPr lang="de-DE" dirty="0" smtClean="0"/>
              <a:t> le </a:t>
            </a:r>
            <a:r>
              <a:rPr lang="de-DE" dirty="0" err="1" smtClean="0"/>
              <a:t>développement</a:t>
            </a:r>
            <a:r>
              <a:rPr lang="de-DE" dirty="0" smtClean="0"/>
              <a:t> </a:t>
            </a:r>
            <a:r>
              <a:rPr lang="de-DE" dirty="0" err="1" smtClean="0"/>
              <a:t>économique</a:t>
            </a:r>
            <a:r>
              <a:rPr lang="de-DE" dirty="0" smtClean="0"/>
              <a:t> en Europe, la </a:t>
            </a:r>
            <a:r>
              <a:rPr lang="de-DE" dirty="0" err="1" smtClean="0"/>
              <a:t>Commission</a:t>
            </a:r>
            <a:r>
              <a:rPr lang="de-DE" dirty="0" smtClean="0"/>
              <a:t> de </a:t>
            </a:r>
            <a:r>
              <a:rPr lang="de-DE" dirty="0" err="1" smtClean="0"/>
              <a:t>l’UE</a:t>
            </a:r>
            <a:r>
              <a:rPr lang="de-DE" dirty="0" smtClean="0"/>
              <a:t> a </a:t>
            </a:r>
            <a:r>
              <a:rPr lang="de-DE" dirty="0" err="1" smtClean="0"/>
              <a:t>élaboré</a:t>
            </a:r>
            <a:r>
              <a:rPr lang="de-DE" dirty="0" smtClean="0"/>
              <a:t> des </a:t>
            </a:r>
            <a:r>
              <a:rPr lang="de-DE" dirty="0" err="1" smtClean="0"/>
              <a:t>projets</a:t>
            </a:r>
            <a:r>
              <a:rPr lang="de-DE" dirty="0" smtClean="0"/>
              <a:t> </a:t>
            </a:r>
            <a:r>
              <a:rPr lang="de-DE" dirty="0" err="1" smtClean="0"/>
              <a:t>internationaux</a:t>
            </a:r>
            <a:r>
              <a:rPr lang="de-DE" dirty="0" smtClean="0"/>
              <a:t> </a:t>
            </a:r>
            <a:r>
              <a:rPr lang="de-DE" dirty="0" err="1" smtClean="0"/>
              <a:t>dans</a:t>
            </a:r>
            <a:r>
              <a:rPr lang="de-DE" dirty="0" smtClean="0"/>
              <a:t> le </a:t>
            </a:r>
            <a:r>
              <a:rPr lang="de-DE" dirty="0" err="1" smtClean="0"/>
              <a:t>cadre</a:t>
            </a:r>
            <a:r>
              <a:rPr lang="de-DE" dirty="0" smtClean="0"/>
              <a:t> </a:t>
            </a:r>
            <a:r>
              <a:rPr lang="de-DE" dirty="0" err="1" smtClean="0"/>
              <a:t>d’un</a:t>
            </a:r>
            <a:r>
              <a:rPr lang="de-DE" dirty="0" smtClean="0"/>
              <a:t> </a:t>
            </a:r>
            <a:r>
              <a:rPr lang="de-DE" dirty="0" err="1" smtClean="0"/>
              <a:t>réseau</a:t>
            </a:r>
            <a:r>
              <a:rPr lang="de-DE" dirty="0" smtClean="0"/>
              <a:t> de </a:t>
            </a:r>
            <a:r>
              <a:rPr lang="de-DE" dirty="0" err="1" smtClean="0"/>
              <a:t>transports</a:t>
            </a:r>
            <a:r>
              <a:rPr lang="de-DE" dirty="0" smtClean="0"/>
              <a:t> </a:t>
            </a:r>
            <a:r>
              <a:rPr lang="de-DE" dirty="0" err="1" smtClean="0"/>
              <a:t>transeuropéen</a:t>
            </a:r>
            <a:r>
              <a:rPr lang="de-DE" dirty="0" smtClean="0"/>
              <a:t> (TEN-T). Elle </a:t>
            </a:r>
            <a:r>
              <a:rPr lang="de-DE" dirty="0" err="1" smtClean="0"/>
              <a:t>propose</a:t>
            </a:r>
            <a:r>
              <a:rPr lang="de-DE" dirty="0" smtClean="0"/>
              <a:t> </a:t>
            </a:r>
            <a:r>
              <a:rPr lang="de-DE" dirty="0" err="1" smtClean="0"/>
              <a:t>pour</a:t>
            </a:r>
            <a:r>
              <a:rPr lang="de-DE" dirty="0" smtClean="0"/>
              <a:t> le TEN-T </a:t>
            </a:r>
            <a:r>
              <a:rPr lang="de-DE" dirty="0" err="1" smtClean="0"/>
              <a:t>un</a:t>
            </a:r>
            <a:r>
              <a:rPr lang="de-DE" dirty="0" smtClean="0"/>
              <a:t> </a:t>
            </a:r>
            <a:r>
              <a:rPr lang="de-DE" dirty="0" err="1" smtClean="0"/>
              <a:t>système</a:t>
            </a:r>
            <a:r>
              <a:rPr lang="de-DE" dirty="0" smtClean="0"/>
              <a:t> de </a:t>
            </a:r>
            <a:r>
              <a:rPr lang="de-DE" dirty="0" err="1" smtClean="0"/>
              <a:t>priorités</a:t>
            </a:r>
            <a:r>
              <a:rPr lang="de-DE" dirty="0" smtClean="0"/>
              <a:t> à </a:t>
            </a:r>
            <a:r>
              <a:rPr lang="de-DE" dirty="0" err="1" smtClean="0"/>
              <a:t>trois</a:t>
            </a:r>
            <a:r>
              <a:rPr lang="de-DE" dirty="0" smtClean="0"/>
              <a:t> </a:t>
            </a:r>
            <a:r>
              <a:rPr lang="de-DE" dirty="0" err="1" smtClean="0"/>
              <a:t>degrés</a:t>
            </a:r>
            <a:r>
              <a:rPr lang="de-DE" dirty="0" smtClean="0"/>
              <a:t> </a:t>
            </a:r>
            <a:r>
              <a:rPr lang="de-DE" dirty="0" err="1" smtClean="0"/>
              <a:t>formé</a:t>
            </a:r>
            <a:r>
              <a:rPr lang="de-DE" dirty="0" smtClean="0"/>
              <a:t> </a:t>
            </a:r>
            <a:r>
              <a:rPr lang="de-DE" dirty="0" err="1" smtClean="0"/>
              <a:t>d’un</a:t>
            </a:r>
            <a:r>
              <a:rPr lang="de-DE" dirty="0" smtClean="0"/>
              <a:t> </a:t>
            </a:r>
            <a:r>
              <a:rPr lang="de-DE" dirty="0" err="1" smtClean="0"/>
              <a:t>réseau</a:t>
            </a:r>
            <a:r>
              <a:rPr lang="de-DE" dirty="0" smtClean="0"/>
              <a:t> global </a:t>
            </a:r>
            <a:r>
              <a:rPr lang="de-DE" dirty="0" err="1" smtClean="0"/>
              <a:t>européen</a:t>
            </a:r>
            <a:r>
              <a:rPr lang="de-DE" dirty="0" smtClean="0"/>
              <a:t> (« </a:t>
            </a:r>
            <a:r>
              <a:rPr lang="de-DE" dirty="0" err="1" smtClean="0"/>
              <a:t>comprehensive</a:t>
            </a:r>
            <a:r>
              <a:rPr lang="de-DE" dirty="0" smtClean="0"/>
              <a:t> </a:t>
            </a:r>
            <a:r>
              <a:rPr lang="de-DE" dirty="0" err="1" smtClean="0"/>
              <a:t>network</a:t>
            </a:r>
            <a:r>
              <a:rPr lang="de-DE" dirty="0" smtClean="0"/>
              <a:t> »), </a:t>
            </a:r>
            <a:r>
              <a:rPr lang="de-DE" dirty="0" err="1" smtClean="0"/>
              <a:t>d’un</a:t>
            </a:r>
            <a:r>
              <a:rPr lang="de-DE" dirty="0" smtClean="0"/>
              <a:t> </a:t>
            </a:r>
            <a:r>
              <a:rPr lang="de-DE" dirty="0" err="1" smtClean="0"/>
              <a:t>réseau</a:t>
            </a:r>
            <a:r>
              <a:rPr lang="de-DE" dirty="0" smtClean="0"/>
              <a:t> </a:t>
            </a:r>
            <a:r>
              <a:rPr lang="de-DE" dirty="0" err="1" smtClean="0"/>
              <a:t>central</a:t>
            </a:r>
            <a:r>
              <a:rPr lang="de-DE" dirty="0" smtClean="0"/>
              <a:t> (« </a:t>
            </a:r>
            <a:r>
              <a:rPr lang="de-DE" dirty="0" err="1" smtClean="0"/>
              <a:t>core</a:t>
            </a:r>
            <a:r>
              <a:rPr lang="de-DE" dirty="0" smtClean="0"/>
              <a:t> </a:t>
            </a:r>
            <a:r>
              <a:rPr lang="de-DE" dirty="0" err="1" smtClean="0"/>
              <a:t>network</a:t>
            </a:r>
            <a:r>
              <a:rPr lang="de-DE" dirty="0" smtClean="0"/>
              <a:t> ») et de </a:t>
            </a:r>
            <a:r>
              <a:rPr lang="de-DE" dirty="0" err="1" smtClean="0"/>
              <a:t>corridors</a:t>
            </a:r>
            <a:r>
              <a:rPr lang="de-DE" dirty="0" smtClean="0"/>
              <a:t> de </a:t>
            </a:r>
            <a:r>
              <a:rPr lang="de-DE" dirty="0" err="1" smtClean="0"/>
              <a:t>trafic</a:t>
            </a:r>
            <a:r>
              <a:rPr lang="de-DE" dirty="0" smtClean="0"/>
              <a:t>. </a:t>
            </a:r>
          </a:p>
          <a:p>
            <a:r>
              <a:rPr lang="de-DE" dirty="0" smtClean="0"/>
              <a:t/>
            </a:r>
            <a:br>
              <a:rPr lang="de-DE" dirty="0" smtClean="0"/>
            </a:br>
            <a:r>
              <a:rPr lang="de-DE" dirty="0" smtClean="0"/>
              <a:t>Le </a:t>
            </a:r>
            <a:r>
              <a:rPr lang="de-DE" dirty="0" err="1" smtClean="0"/>
              <a:t>réseau</a:t>
            </a:r>
            <a:r>
              <a:rPr lang="de-DE" dirty="0" smtClean="0"/>
              <a:t> global </a:t>
            </a:r>
            <a:r>
              <a:rPr lang="de-DE" dirty="0" err="1" smtClean="0"/>
              <a:t>est</a:t>
            </a:r>
            <a:r>
              <a:rPr lang="de-DE" dirty="0" smtClean="0"/>
              <a:t> </a:t>
            </a:r>
            <a:r>
              <a:rPr lang="de-DE" dirty="0" err="1" smtClean="0"/>
              <a:t>formé</a:t>
            </a:r>
            <a:r>
              <a:rPr lang="de-DE" dirty="0" smtClean="0"/>
              <a:t> de </a:t>
            </a:r>
            <a:r>
              <a:rPr lang="de-DE" dirty="0" err="1" smtClean="0"/>
              <a:t>l’infrastructure</a:t>
            </a:r>
            <a:r>
              <a:rPr lang="de-DE" dirty="0" smtClean="0"/>
              <a:t> </a:t>
            </a:r>
            <a:r>
              <a:rPr lang="de-DE" dirty="0" err="1" smtClean="0"/>
              <a:t>actuelle</a:t>
            </a:r>
            <a:r>
              <a:rPr lang="de-DE" dirty="0" smtClean="0"/>
              <a:t> </a:t>
            </a:r>
            <a:r>
              <a:rPr lang="de-DE" dirty="0" err="1" smtClean="0"/>
              <a:t>est</a:t>
            </a:r>
            <a:r>
              <a:rPr lang="de-DE" dirty="0" smtClean="0"/>
              <a:t> </a:t>
            </a:r>
            <a:r>
              <a:rPr lang="de-DE" dirty="0" err="1" smtClean="0"/>
              <a:t>sera</a:t>
            </a:r>
            <a:r>
              <a:rPr lang="de-DE" dirty="0" smtClean="0"/>
              <a:t> </a:t>
            </a:r>
            <a:r>
              <a:rPr lang="de-DE" dirty="0" err="1" smtClean="0"/>
              <a:t>complété</a:t>
            </a:r>
            <a:r>
              <a:rPr lang="de-DE" dirty="0" smtClean="0"/>
              <a:t> </a:t>
            </a:r>
            <a:r>
              <a:rPr lang="de-DE" dirty="0" err="1" smtClean="0"/>
              <a:t>d’ici</a:t>
            </a:r>
            <a:r>
              <a:rPr lang="de-DE" dirty="0" smtClean="0"/>
              <a:t> à 2050. Les Etats-</a:t>
            </a:r>
            <a:r>
              <a:rPr lang="de-DE" dirty="0" err="1" smtClean="0"/>
              <a:t>membres</a:t>
            </a:r>
            <a:r>
              <a:rPr lang="de-DE" dirty="0" smtClean="0"/>
              <a:t> </a:t>
            </a:r>
            <a:r>
              <a:rPr lang="de-DE" dirty="0" err="1" smtClean="0"/>
              <a:t>continuent</a:t>
            </a:r>
            <a:r>
              <a:rPr lang="de-DE" dirty="0" smtClean="0"/>
              <a:t> à en </a:t>
            </a:r>
            <a:r>
              <a:rPr lang="de-DE" dirty="0" err="1" smtClean="0"/>
              <a:t>assurer</a:t>
            </a:r>
            <a:r>
              <a:rPr lang="de-DE" dirty="0" smtClean="0"/>
              <a:t> </a:t>
            </a:r>
            <a:r>
              <a:rPr lang="de-DE" dirty="0" err="1" smtClean="0"/>
              <a:t>l’administration</a:t>
            </a:r>
            <a:r>
              <a:rPr lang="de-DE" dirty="0" smtClean="0"/>
              <a:t> et le </a:t>
            </a:r>
            <a:r>
              <a:rPr lang="de-DE" dirty="0" err="1" smtClean="0"/>
              <a:t>financement</a:t>
            </a:r>
            <a:r>
              <a:rPr lang="de-DE" dirty="0" smtClean="0"/>
              <a:t>, </a:t>
            </a:r>
            <a:r>
              <a:rPr lang="de-DE" dirty="0" err="1" smtClean="0"/>
              <a:t>avec</a:t>
            </a:r>
            <a:r>
              <a:rPr lang="de-DE" dirty="0" smtClean="0"/>
              <a:t> les </a:t>
            </a:r>
            <a:r>
              <a:rPr lang="de-DE" dirty="0" err="1" smtClean="0"/>
              <a:t>ressources</a:t>
            </a:r>
            <a:r>
              <a:rPr lang="de-DE" dirty="0" smtClean="0"/>
              <a:t> du </a:t>
            </a:r>
            <a:r>
              <a:rPr lang="de-DE" dirty="0" err="1" smtClean="0"/>
              <a:t>fonds</a:t>
            </a:r>
            <a:r>
              <a:rPr lang="de-DE" dirty="0" smtClean="0"/>
              <a:t> </a:t>
            </a:r>
            <a:r>
              <a:rPr lang="de-DE" dirty="0" err="1" smtClean="0"/>
              <a:t>européen</a:t>
            </a:r>
            <a:r>
              <a:rPr lang="de-DE" dirty="0" smtClean="0"/>
              <a:t> de </a:t>
            </a:r>
            <a:r>
              <a:rPr lang="de-DE" dirty="0" err="1" smtClean="0"/>
              <a:t>structure</a:t>
            </a:r>
            <a:r>
              <a:rPr lang="de-DE" dirty="0" smtClean="0"/>
              <a:t> et de </a:t>
            </a:r>
            <a:r>
              <a:rPr lang="de-DE" dirty="0" err="1" smtClean="0"/>
              <a:t>cohésion</a:t>
            </a:r>
            <a:r>
              <a:rPr lang="de-DE" dirty="0" smtClean="0"/>
              <a:t>. </a:t>
            </a:r>
          </a:p>
          <a:p>
            <a:r>
              <a:rPr lang="de-DE" dirty="0" smtClean="0"/>
              <a:t/>
            </a:r>
            <a:br>
              <a:rPr lang="de-DE" dirty="0" smtClean="0"/>
            </a:br>
            <a:r>
              <a:rPr lang="de-DE" dirty="0" smtClean="0"/>
              <a:t>Le </a:t>
            </a:r>
            <a:r>
              <a:rPr lang="de-DE" dirty="0" err="1" smtClean="0"/>
              <a:t>réseau</a:t>
            </a:r>
            <a:r>
              <a:rPr lang="de-DE" dirty="0" smtClean="0"/>
              <a:t> </a:t>
            </a:r>
            <a:r>
              <a:rPr lang="de-DE" dirty="0" err="1" smtClean="0"/>
              <a:t>central</a:t>
            </a:r>
            <a:r>
              <a:rPr lang="de-DE" dirty="0" smtClean="0"/>
              <a:t> </a:t>
            </a:r>
            <a:r>
              <a:rPr lang="de-DE" dirty="0" err="1" smtClean="0"/>
              <a:t>regroupe</a:t>
            </a:r>
            <a:r>
              <a:rPr lang="de-DE" dirty="0" smtClean="0"/>
              <a:t> les </a:t>
            </a:r>
            <a:r>
              <a:rPr lang="de-DE" dirty="0" err="1" smtClean="0"/>
              <a:t>principales</a:t>
            </a:r>
            <a:r>
              <a:rPr lang="de-DE" dirty="0" smtClean="0"/>
              <a:t> </a:t>
            </a:r>
            <a:r>
              <a:rPr lang="de-DE" dirty="0" err="1" smtClean="0"/>
              <a:t>artères</a:t>
            </a:r>
            <a:r>
              <a:rPr lang="de-DE" dirty="0" smtClean="0"/>
              <a:t> de </a:t>
            </a:r>
            <a:r>
              <a:rPr lang="de-DE" dirty="0" err="1" smtClean="0"/>
              <a:t>trafic</a:t>
            </a:r>
            <a:r>
              <a:rPr lang="de-DE" dirty="0" smtClean="0"/>
              <a:t>. Il </a:t>
            </a:r>
            <a:r>
              <a:rPr lang="de-DE" dirty="0" err="1" smtClean="0"/>
              <a:t>sera</a:t>
            </a:r>
            <a:r>
              <a:rPr lang="de-DE" dirty="0" smtClean="0"/>
              <a:t> </a:t>
            </a:r>
            <a:r>
              <a:rPr lang="de-DE" dirty="0" err="1" smtClean="0"/>
              <a:t>achevé</a:t>
            </a:r>
            <a:r>
              <a:rPr lang="de-DE" dirty="0" smtClean="0"/>
              <a:t> en 2030. </a:t>
            </a:r>
            <a:r>
              <a:rPr lang="de-DE" dirty="0" err="1" smtClean="0"/>
              <a:t>L’opération</a:t>
            </a:r>
            <a:r>
              <a:rPr lang="de-DE" dirty="0" smtClean="0"/>
              <a:t> </a:t>
            </a:r>
            <a:r>
              <a:rPr lang="de-DE" dirty="0" err="1" smtClean="0"/>
              <a:t>coûtera</a:t>
            </a:r>
            <a:r>
              <a:rPr lang="de-DE" dirty="0" smtClean="0"/>
              <a:t> </a:t>
            </a:r>
            <a:r>
              <a:rPr lang="de-DE" dirty="0" err="1" smtClean="0"/>
              <a:t>environ</a:t>
            </a:r>
            <a:r>
              <a:rPr lang="de-DE" dirty="0" smtClean="0"/>
              <a:t> 250 </a:t>
            </a:r>
            <a:r>
              <a:rPr lang="de-DE" dirty="0" err="1" smtClean="0"/>
              <a:t>milliards</a:t>
            </a:r>
            <a:r>
              <a:rPr lang="de-DE" dirty="0" smtClean="0"/>
              <a:t> </a:t>
            </a:r>
            <a:r>
              <a:rPr lang="de-DE" dirty="0" err="1" smtClean="0"/>
              <a:t>d’euros</a:t>
            </a:r>
            <a:r>
              <a:rPr lang="de-DE" dirty="0" smtClean="0"/>
              <a:t> </a:t>
            </a:r>
            <a:r>
              <a:rPr lang="de-DE" dirty="0" err="1" smtClean="0"/>
              <a:t>pour</a:t>
            </a:r>
            <a:r>
              <a:rPr lang="de-DE" dirty="0" smtClean="0"/>
              <a:t> la </a:t>
            </a:r>
            <a:r>
              <a:rPr lang="de-DE" dirty="0" err="1" smtClean="0"/>
              <a:t>seule</a:t>
            </a:r>
            <a:r>
              <a:rPr lang="de-DE" dirty="0" smtClean="0"/>
              <a:t> </a:t>
            </a:r>
            <a:r>
              <a:rPr lang="de-DE" dirty="0" err="1" smtClean="0"/>
              <a:t>période</a:t>
            </a:r>
            <a:r>
              <a:rPr lang="de-DE" dirty="0" smtClean="0"/>
              <a:t> </a:t>
            </a:r>
            <a:r>
              <a:rPr lang="de-DE" dirty="0" err="1" smtClean="0"/>
              <a:t>allant</a:t>
            </a:r>
            <a:r>
              <a:rPr lang="de-DE" dirty="0" smtClean="0"/>
              <a:t> </a:t>
            </a:r>
            <a:r>
              <a:rPr lang="de-DE" dirty="0" err="1" smtClean="0"/>
              <a:t>jusqu’à</a:t>
            </a:r>
            <a:r>
              <a:rPr lang="de-DE" dirty="0" smtClean="0"/>
              <a:t> 2020, </a:t>
            </a:r>
            <a:r>
              <a:rPr lang="de-DE" dirty="0" err="1" smtClean="0"/>
              <a:t>selon</a:t>
            </a:r>
            <a:r>
              <a:rPr lang="de-DE" dirty="0" smtClean="0"/>
              <a:t> les </a:t>
            </a:r>
            <a:r>
              <a:rPr lang="de-DE" dirty="0" err="1" smtClean="0"/>
              <a:t>estimations</a:t>
            </a:r>
            <a:r>
              <a:rPr lang="de-DE" dirty="0" smtClean="0"/>
              <a:t> de la </a:t>
            </a:r>
            <a:r>
              <a:rPr lang="de-DE" dirty="0" err="1" smtClean="0"/>
              <a:t>Commission</a:t>
            </a:r>
            <a:r>
              <a:rPr lang="de-DE" dirty="0" smtClean="0"/>
              <a:t>. Dix </a:t>
            </a:r>
            <a:r>
              <a:rPr lang="de-DE" dirty="0" err="1" smtClean="0"/>
              <a:t>corridors</a:t>
            </a:r>
            <a:r>
              <a:rPr lang="de-DE" dirty="0" smtClean="0"/>
              <a:t> </a:t>
            </a:r>
            <a:r>
              <a:rPr lang="de-DE" dirty="0" err="1" smtClean="0"/>
              <a:t>prioritaires</a:t>
            </a:r>
            <a:r>
              <a:rPr lang="de-DE" dirty="0" smtClean="0"/>
              <a:t> au sein du </a:t>
            </a:r>
            <a:r>
              <a:rPr lang="de-DE" dirty="0" err="1" smtClean="0"/>
              <a:t>réseau</a:t>
            </a:r>
            <a:r>
              <a:rPr lang="de-DE" dirty="0" smtClean="0"/>
              <a:t> </a:t>
            </a:r>
            <a:r>
              <a:rPr lang="de-DE" dirty="0" err="1" smtClean="0"/>
              <a:t>central</a:t>
            </a:r>
            <a:r>
              <a:rPr lang="de-DE" dirty="0" smtClean="0"/>
              <a:t> </a:t>
            </a:r>
            <a:r>
              <a:rPr lang="de-DE" dirty="0" err="1" smtClean="0"/>
              <a:t>comprennent</a:t>
            </a:r>
            <a:r>
              <a:rPr lang="de-DE" dirty="0" smtClean="0"/>
              <a:t> </a:t>
            </a:r>
            <a:r>
              <a:rPr lang="de-DE" dirty="0" err="1" smtClean="0"/>
              <a:t>chacun</a:t>
            </a:r>
            <a:r>
              <a:rPr lang="de-DE" dirty="0" smtClean="0"/>
              <a:t> </a:t>
            </a:r>
            <a:r>
              <a:rPr lang="de-DE" dirty="0" err="1" smtClean="0"/>
              <a:t>trois</a:t>
            </a:r>
            <a:r>
              <a:rPr lang="de-DE" dirty="0" smtClean="0"/>
              <a:t> </a:t>
            </a:r>
            <a:r>
              <a:rPr lang="de-DE" dirty="0" err="1" smtClean="0"/>
              <a:t>modes</a:t>
            </a:r>
            <a:r>
              <a:rPr lang="de-DE" dirty="0" smtClean="0"/>
              <a:t> de </a:t>
            </a:r>
            <a:r>
              <a:rPr lang="de-DE" dirty="0" err="1" smtClean="0"/>
              <a:t>transport</a:t>
            </a:r>
            <a:r>
              <a:rPr lang="de-DE" dirty="0" smtClean="0"/>
              <a:t>, au </a:t>
            </a:r>
            <a:r>
              <a:rPr lang="de-DE" dirty="0" err="1" smtClean="0"/>
              <a:t>moins</a:t>
            </a:r>
            <a:r>
              <a:rPr lang="de-DE" dirty="0" smtClean="0"/>
              <a:t> </a:t>
            </a:r>
            <a:r>
              <a:rPr lang="de-DE" dirty="0" err="1" smtClean="0"/>
              <a:t>trois</a:t>
            </a:r>
            <a:r>
              <a:rPr lang="de-DE" dirty="0" smtClean="0"/>
              <a:t> Etats-</a:t>
            </a:r>
            <a:r>
              <a:rPr lang="de-DE" dirty="0" err="1" smtClean="0"/>
              <a:t>membres</a:t>
            </a:r>
            <a:r>
              <a:rPr lang="de-DE" dirty="0" smtClean="0"/>
              <a:t> et </a:t>
            </a:r>
            <a:r>
              <a:rPr lang="de-DE" dirty="0" err="1" smtClean="0"/>
              <a:t>deux</a:t>
            </a:r>
            <a:r>
              <a:rPr lang="de-DE" dirty="0" smtClean="0"/>
              <a:t> </a:t>
            </a:r>
            <a:r>
              <a:rPr lang="de-DE" dirty="0" err="1" smtClean="0"/>
              <a:t>passages</a:t>
            </a:r>
            <a:r>
              <a:rPr lang="de-DE" dirty="0" smtClean="0"/>
              <a:t> de </a:t>
            </a:r>
            <a:r>
              <a:rPr lang="de-DE" dirty="0" err="1" smtClean="0"/>
              <a:t>frontière</a:t>
            </a:r>
            <a:r>
              <a:rPr lang="de-DE" dirty="0" smtClean="0"/>
              <a:t>. Les Etats-</a:t>
            </a:r>
            <a:r>
              <a:rPr lang="de-DE" dirty="0" err="1" smtClean="0"/>
              <a:t>membres</a:t>
            </a:r>
            <a:r>
              <a:rPr lang="de-DE" dirty="0" smtClean="0"/>
              <a:t> </a:t>
            </a:r>
            <a:r>
              <a:rPr lang="de-DE" dirty="0" err="1" smtClean="0"/>
              <a:t>peuvent</a:t>
            </a:r>
            <a:r>
              <a:rPr lang="de-DE" dirty="0" smtClean="0"/>
              <a:t> faire </a:t>
            </a:r>
            <a:r>
              <a:rPr lang="de-DE" dirty="0" err="1" smtClean="0"/>
              <a:t>appel</a:t>
            </a:r>
            <a:r>
              <a:rPr lang="de-DE" dirty="0" smtClean="0"/>
              <a:t> à </a:t>
            </a:r>
            <a:r>
              <a:rPr lang="de-DE" dirty="0" err="1" smtClean="0"/>
              <a:t>un</a:t>
            </a:r>
            <a:r>
              <a:rPr lang="de-DE" dirty="0" smtClean="0"/>
              <a:t> </a:t>
            </a:r>
            <a:r>
              <a:rPr lang="de-DE" dirty="0" err="1" smtClean="0"/>
              <a:t>encouragement</a:t>
            </a:r>
            <a:r>
              <a:rPr lang="de-DE" dirty="0" smtClean="0"/>
              <a:t> de </a:t>
            </a:r>
            <a:r>
              <a:rPr lang="de-DE" dirty="0" err="1" smtClean="0"/>
              <a:t>l’UE</a:t>
            </a:r>
            <a:r>
              <a:rPr lang="de-DE" dirty="0" smtClean="0"/>
              <a:t> </a:t>
            </a:r>
            <a:r>
              <a:rPr lang="de-DE" dirty="0" err="1" smtClean="0"/>
              <a:t>pour</a:t>
            </a:r>
            <a:r>
              <a:rPr lang="de-DE" dirty="0" smtClean="0"/>
              <a:t> </a:t>
            </a:r>
            <a:r>
              <a:rPr lang="de-DE" dirty="0" err="1" smtClean="0"/>
              <a:t>l’aménagement</a:t>
            </a:r>
            <a:r>
              <a:rPr lang="de-DE" dirty="0" smtClean="0"/>
              <a:t> du </a:t>
            </a:r>
            <a:r>
              <a:rPr lang="de-DE" dirty="0" err="1" smtClean="0"/>
              <a:t>réseau</a:t>
            </a:r>
            <a:r>
              <a:rPr lang="de-DE" dirty="0" smtClean="0"/>
              <a:t> </a:t>
            </a:r>
            <a:r>
              <a:rPr lang="de-DE" dirty="0" err="1" smtClean="0"/>
              <a:t>central</a:t>
            </a:r>
            <a:r>
              <a:rPr lang="de-DE" dirty="0" smtClean="0"/>
              <a:t>, </a:t>
            </a:r>
            <a:r>
              <a:rPr lang="de-DE" dirty="0" err="1" smtClean="0"/>
              <a:t>issu</a:t>
            </a:r>
            <a:r>
              <a:rPr lang="de-DE" dirty="0" smtClean="0"/>
              <a:t> du </a:t>
            </a:r>
            <a:r>
              <a:rPr lang="de-DE" dirty="0" err="1" smtClean="0"/>
              <a:t>financement</a:t>
            </a:r>
            <a:r>
              <a:rPr lang="de-DE" dirty="0" smtClean="0"/>
              <a:t> « </a:t>
            </a:r>
            <a:r>
              <a:rPr lang="de-DE" dirty="0" err="1" smtClean="0"/>
              <a:t>Connecting</a:t>
            </a:r>
            <a:r>
              <a:rPr lang="de-DE" dirty="0" smtClean="0"/>
              <a:t> Europe ». </a:t>
            </a:r>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12</a:t>
            </a:fld>
            <a:endParaRPr lang="de-DE" dirty="0"/>
          </a:p>
        </p:txBody>
      </p:sp>
    </p:spTree>
    <p:extLst>
      <p:ext uri="{BB962C8B-B14F-4D97-AF65-F5344CB8AC3E}">
        <p14:creationId xmlns:p14="http://schemas.microsoft.com/office/powerpoint/2010/main" val="2491552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Grâce à des </a:t>
            </a:r>
            <a:r>
              <a:rPr lang="de-DE" dirty="0" err="1" smtClean="0"/>
              <a:t>conventions</a:t>
            </a:r>
            <a:r>
              <a:rPr lang="de-DE" dirty="0" smtClean="0"/>
              <a:t> internationales, le </a:t>
            </a:r>
            <a:r>
              <a:rPr lang="de-DE" dirty="0" err="1" smtClean="0"/>
              <a:t>corridor</a:t>
            </a:r>
            <a:r>
              <a:rPr lang="de-DE" dirty="0" smtClean="0"/>
              <a:t> entre Rotterdam, </a:t>
            </a:r>
            <a:r>
              <a:rPr lang="de-DE" dirty="0" err="1" smtClean="0"/>
              <a:t>Anvers</a:t>
            </a:r>
            <a:r>
              <a:rPr lang="de-DE" dirty="0" smtClean="0"/>
              <a:t> et </a:t>
            </a:r>
            <a:r>
              <a:rPr lang="de-DE" dirty="0" err="1" smtClean="0"/>
              <a:t>Gênes</a:t>
            </a:r>
            <a:r>
              <a:rPr lang="de-DE" dirty="0" smtClean="0"/>
              <a:t> </a:t>
            </a:r>
            <a:r>
              <a:rPr lang="de-DE" dirty="0" err="1" smtClean="0"/>
              <a:t>deviendra</a:t>
            </a:r>
            <a:r>
              <a:rPr lang="de-DE" dirty="0" smtClean="0"/>
              <a:t> </a:t>
            </a:r>
            <a:r>
              <a:rPr lang="de-DE" dirty="0" err="1" smtClean="0"/>
              <a:t>un</a:t>
            </a:r>
            <a:r>
              <a:rPr lang="de-DE" dirty="0" smtClean="0"/>
              <a:t> des </a:t>
            </a:r>
            <a:r>
              <a:rPr lang="de-DE" dirty="0" err="1" smtClean="0"/>
              <a:t>principaux</a:t>
            </a:r>
            <a:r>
              <a:rPr lang="de-DE" dirty="0" smtClean="0"/>
              <a:t> </a:t>
            </a:r>
            <a:r>
              <a:rPr lang="de-DE" dirty="0" err="1" smtClean="0"/>
              <a:t>axes</a:t>
            </a:r>
            <a:r>
              <a:rPr lang="de-DE" dirty="0" smtClean="0"/>
              <a:t> du </a:t>
            </a:r>
            <a:r>
              <a:rPr lang="de-DE" dirty="0" err="1" smtClean="0"/>
              <a:t>transport</a:t>
            </a:r>
            <a:r>
              <a:rPr lang="de-DE" dirty="0" smtClean="0"/>
              <a:t> de </a:t>
            </a:r>
            <a:r>
              <a:rPr lang="de-DE" dirty="0" err="1" smtClean="0"/>
              <a:t>marchandises</a:t>
            </a:r>
            <a:r>
              <a:rPr lang="de-DE" dirty="0" smtClean="0"/>
              <a:t>. Il </a:t>
            </a:r>
            <a:r>
              <a:rPr lang="de-DE" dirty="0" err="1" smtClean="0"/>
              <a:t>sera</a:t>
            </a:r>
            <a:r>
              <a:rPr lang="de-DE" dirty="0" smtClean="0"/>
              <a:t> </a:t>
            </a:r>
            <a:r>
              <a:rPr lang="de-DE" dirty="0" err="1" smtClean="0"/>
              <a:t>équipé</a:t>
            </a:r>
            <a:r>
              <a:rPr lang="de-DE" dirty="0" smtClean="0"/>
              <a:t> du </a:t>
            </a:r>
            <a:r>
              <a:rPr lang="de-DE" dirty="0" err="1" smtClean="0"/>
              <a:t>système</a:t>
            </a:r>
            <a:r>
              <a:rPr lang="de-DE" dirty="0" smtClean="0"/>
              <a:t> de </a:t>
            </a:r>
            <a:r>
              <a:rPr lang="de-DE" dirty="0" err="1" smtClean="0"/>
              <a:t>contrôle</a:t>
            </a:r>
            <a:r>
              <a:rPr lang="de-DE" dirty="0" smtClean="0"/>
              <a:t> de la marche des </a:t>
            </a:r>
            <a:r>
              <a:rPr lang="de-DE" dirty="0" err="1" smtClean="0"/>
              <a:t>trains</a:t>
            </a:r>
            <a:r>
              <a:rPr lang="de-DE" dirty="0" smtClean="0"/>
              <a:t> ETCS </a:t>
            </a:r>
            <a:r>
              <a:rPr lang="de-DE" dirty="0" err="1" smtClean="0"/>
              <a:t>uniformisé</a:t>
            </a:r>
            <a:r>
              <a:rPr lang="de-DE" dirty="0" smtClean="0"/>
              <a:t> </a:t>
            </a:r>
            <a:r>
              <a:rPr lang="de-DE" dirty="0" err="1" smtClean="0"/>
              <a:t>dans</a:t>
            </a:r>
            <a:r>
              <a:rPr lang="de-DE" dirty="0" smtClean="0"/>
              <a:t> </a:t>
            </a:r>
            <a:r>
              <a:rPr lang="de-DE" dirty="0" err="1" smtClean="0"/>
              <a:t>toute</a:t>
            </a:r>
            <a:r>
              <a:rPr lang="de-DE" dirty="0" smtClean="0"/>
              <a:t> </a:t>
            </a:r>
            <a:r>
              <a:rPr lang="de-DE" dirty="0" err="1" smtClean="0"/>
              <a:t>l’Europe</a:t>
            </a:r>
            <a:r>
              <a:rPr lang="de-DE" dirty="0" smtClean="0"/>
              <a:t>, et </a:t>
            </a:r>
            <a:r>
              <a:rPr lang="de-DE" dirty="0" err="1" smtClean="0"/>
              <a:t>accéléré</a:t>
            </a:r>
            <a:r>
              <a:rPr lang="de-DE" dirty="0" smtClean="0"/>
              <a:t> par des </a:t>
            </a:r>
            <a:r>
              <a:rPr lang="de-DE" dirty="0" err="1" smtClean="0"/>
              <a:t>moyens</a:t>
            </a:r>
            <a:r>
              <a:rPr lang="de-DE" dirty="0" smtClean="0"/>
              <a:t> </a:t>
            </a:r>
            <a:r>
              <a:rPr lang="de-DE" dirty="0" err="1" smtClean="0"/>
              <a:t>organisationnels</a:t>
            </a:r>
            <a:r>
              <a:rPr lang="de-DE" dirty="0" smtClean="0"/>
              <a:t>. </a:t>
            </a:r>
          </a:p>
          <a:p>
            <a:r>
              <a:rPr lang="de-DE" dirty="0" smtClean="0"/>
              <a:t>Le </a:t>
            </a:r>
            <a:r>
              <a:rPr lang="de-DE" dirty="0" err="1" smtClean="0"/>
              <a:t>corridor</a:t>
            </a:r>
            <a:r>
              <a:rPr lang="de-DE" dirty="0" smtClean="0"/>
              <a:t> 1 </a:t>
            </a:r>
            <a:r>
              <a:rPr lang="de-DE" dirty="0" err="1" smtClean="0"/>
              <a:t>commence</a:t>
            </a:r>
            <a:r>
              <a:rPr lang="de-DE" dirty="0" smtClean="0"/>
              <a:t> à </a:t>
            </a:r>
            <a:r>
              <a:rPr lang="de-DE" dirty="0" err="1" smtClean="0"/>
              <a:t>Zeebrugge</a:t>
            </a:r>
            <a:r>
              <a:rPr lang="de-DE" dirty="0" smtClean="0"/>
              <a:t>, </a:t>
            </a:r>
            <a:r>
              <a:rPr lang="de-DE" dirty="0" err="1" smtClean="0"/>
              <a:t>Anvers</a:t>
            </a:r>
            <a:r>
              <a:rPr lang="de-DE" dirty="0" smtClean="0"/>
              <a:t> </a:t>
            </a:r>
            <a:r>
              <a:rPr lang="de-DE" dirty="0" err="1" smtClean="0"/>
              <a:t>ou</a:t>
            </a:r>
            <a:r>
              <a:rPr lang="de-DE" dirty="0" smtClean="0"/>
              <a:t> Rotterdam, passe par </a:t>
            </a:r>
            <a:r>
              <a:rPr lang="de-DE" dirty="0" err="1" smtClean="0"/>
              <a:t>Bâle</a:t>
            </a:r>
            <a:r>
              <a:rPr lang="de-DE" dirty="0" smtClean="0"/>
              <a:t> et Chiasso (</a:t>
            </a:r>
            <a:r>
              <a:rPr lang="de-DE" dirty="0" err="1" smtClean="0"/>
              <a:t>axe</a:t>
            </a:r>
            <a:r>
              <a:rPr lang="de-DE" dirty="0" smtClean="0"/>
              <a:t> du St-</a:t>
            </a:r>
            <a:r>
              <a:rPr lang="de-DE" dirty="0" err="1" smtClean="0"/>
              <a:t>Gothard</a:t>
            </a:r>
            <a:r>
              <a:rPr lang="de-DE" dirty="0" smtClean="0"/>
              <a:t>) </a:t>
            </a:r>
            <a:r>
              <a:rPr lang="de-DE" dirty="0" err="1" smtClean="0"/>
              <a:t>ou</a:t>
            </a:r>
            <a:r>
              <a:rPr lang="de-DE" dirty="0" smtClean="0"/>
              <a:t> </a:t>
            </a:r>
            <a:r>
              <a:rPr lang="de-DE" dirty="0" err="1" smtClean="0"/>
              <a:t>Domodossola</a:t>
            </a:r>
            <a:r>
              <a:rPr lang="de-DE" dirty="0" smtClean="0"/>
              <a:t> (</a:t>
            </a:r>
            <a:r>
              <a:rPr lang="de-DE" dirty="0" err="1" smtClean="0"/>
              <a:t>axe</a:t>
            </a:r>
            <a:r>
              <a:rPr lang="de-DE" dirty="0" smtClean="0"/>
              <a:t> du </a:t>
            </a:r>
            <a:r>
              <a:rPr lang="de-DE" dirty="0" err="1" smtClean="0"/>
              <a:t>Loetschberg</a:t>
            </a:r>
            <a:r>
              <a:rPr lang="de-DE" dirty="0" smtClean="0"/>
              <a:t>) à travers les </a:t>
            </a:r>
            <a:r>
              <a:rPr lang="de-DE" dirty="0" err="1" smtClean="0"/>
              <a:t>tunnels</a:t>
            </a:r>
            <a:r>
              <a:rPr lang="de-DE" dirty="0" smtClean="0"/>
              <a:t> de </a:t>
            </a:r>
            <a:r>
              <a:rPr lang="de-DE" dirty="0" err="1" smtClean="0"/>
              <a:t>base</a:t>
            </a:r>
            <a:r>
              <a:rPr lang="de-DE" dirty="0" smtClean="0"/>
              <a:t> NLFA </a:t>
            </a:r>
            <a:r>
              <a:rPr lang="de-DE" dirty="0" err="1" smtClean="0"/>
              <a:t>pour</a:t>
            </a:r>
            <a:r>
              <a:rPr lang="de-DE" dirty="0" smtClean="0"/>
              <a:t> </a:t>
            </a:r>
            <a:r>
              <a:rPr lang="de-DE" dirty="0" err="1" smtClean="0"/>
              <a:t>atteindre</a:t>
            </a:r>
            <a:r>
              <a:rPr lang="de-DE" dirty="0" smtClean="0"/>
              <a:t> </a:t>
            </a:r>
            <a:r>
              <a:rPr lang="de-DE" dirty="0" err="1" smtClean="0"/>
              <a:t>directement</a:t>
            </a:r>
            <a:r>
              <a:rPr lang="de-DE" dirty="0" smtClean="0"/>
              <a:t> Milan et </a:t>
            </a:r>
            <a:r>
              <a:rPr lang="de-DE" dirty="0" err="1" smtClean="0"/>
              <a:t>Gênes</a:t>
            </a:r>
            <a:r>
              <a:rPr lang="de-DE" dirty="0" smtClean="0"/>
              <a:t>. </a:t>
            </a:r>
          </a:p>
          <a:p>
            <a:r>
              <a:rPr lang="de-DE" dirty="0" err="1" smtClean="0"/>
              <a:t>Corridor</a:t>
            </a:r>
            <a:r>
              <a:rPr lang="de-DE" dirty="0" smtClean="0"/>
              <a:t> 1 Rotterdam – </a:t>
            </a:r>
            <a:r>
              <a:rPr lang="de-DE" dirty="0" err="1" smtClean="0"/>
              <a:t>Anvers</a:t>
            </a:r>
            <a:r>
              <a:rPr lang="de-DE" dirty="0" smtClean="0"/>
              <a:t> – </a:t>
            </a:r>
            <a:r>
              <a:rPr lang="de-DE" dirty="0" err="1" smtClean="0"/>
              <a:t>Gênes</a:t>
            </a:r>
            <a:r>
              <a:rPr lang="de-DE" dirty="0" smtClean="0"/>
              <a:t> : le </a:t>
            </a:r>
            <a:r>
              <a:rPr lang="de-DE" dirty="0" err="1" smtClean="0"/>
              <a:t>volume</a:t>
            </a:r>
            <a:r>
              <a:rPr lang="de-DE" dirty="0" smtClean="0"/>
              <a:t> de </a:t>
            </a:r>
            <a:r>
              <a:rPr lang="de-DE" dirty="0" err="1" smtClean="0"/>
              <a:t>fret</a:t>
            </a:r>
            <a:r>
              <a:rPr lang="de-DE" dirty="0" smtClean="0"/>
              <a:t> </a:t>
            </a:r>
            <a:r>
              <a:rPr lang="de-DE" dirty="0" err="1" smtClean="0"/>
              <a:t>atteint</a:t>
            </a:r>
            <a:r>
              <a:rPr lang="de-DE" dirty="0" smtClean="0"/>
              <a:t> 28 </a:t>
            </a:r>
            <a:r>
              <a:rPr lang="de-DE" dirty="0" err="1" smtClean="0"/>
              <a:t>milliards</a:t>
            </a:r>
            <a:r>
              <a:rPr lang="de-DE" dirty="0" smtClean="0"/>
              <a:t> de tonne-</a:t>
            </a:r>
            <a:r>
              <a:rPr lang="de-DE" dirty="0" err="1" smtClean="0"/>
              <a:t>kilomètres</a:t>
            </a:r>
            <a:r>
              <a:rPr lang="de-DE" dirty="0" smtClean="0"/>
              <a:t> par an (en 2005) </a:t>
            </a:r>
            <a:r>
              <a:rPr lang="de-DE" dirty="0" err="1" smtClean="0"/>
              <a:t>sur</a:t>
            </a:r>
            <a:r>
              <a:rPr lang="de-DE" dirty="0" smtClean="0"/>
              <a:t> les 1500 km de la </a:t>
            </a:r>
            <a:r>
              <a:rPr lang="de-DE" dirty="0" err="1" smtClean="0"/>
              <a:t>liaison</a:t>
            </a:r>
            <a:r>
              <a:rPr lang="de-DE" dirty="0" smtClean="0"/>
              <a:t> de </a:t>
            </a:r>
            <a:r>
              <a:rPr lang="de-DE" dirty="0" err="1" smtClean="0"/>
              <a:t>transport</a:t>
            </a:r>
            <a:r>
              <a:rPr lang="de-DE" dirty="0" smtClean="0"/>
              <a:t> de </a:t>
            </a:r>
            <a:r>
              <a:rPr lang="de-DE" dirty="0" err="1" smtClean="0"/>
              <a:t>marchandises</a:t>
            </a:r>
            <a:r>
              <a:rPr lang="de-DE" dirty="0" smtClean="0"/>
              <a:t> entre Rotterdam, </a:t>
            </a:r>
            <a:r>
              <a:rPr lang="de-DE" dirty="0" err="1" smtClean="0"/>
              <a:t>Anvers</a:t>
            </a:r>
            <a:r>
              <a:rPr lang="de-DE" dirty="0" smtClean="0"/>
              <a:t> et </a:t>
            </a:r>
            <a:r>
              <a:rPr lang="de-DE" dirty="0" err="1" smtClean="0"/>
              <a:t>Gênes</a:t>
            </a:r>
            <a:r>
              <a:rPr lang="de-DE" dirty="0" smtClean="0"/>
              <a:t>. </a:t>
            </a:r>
            <a:r>
              <a:rPr lang="de-DE" dirty="0" err="1" smtClean="0"/>
              <a:t>Selon</a:t>
            </a:r>
            <a:r>
              <a:rPr lang="de-DE" dirty="0" smtClean="0"/>
              <a:t> les </a:t>
            </a:r>
            <a:r>
              <a:rPr lang="de-DE" dirty="0" err="1" smtClean="0"/>
              <a:t>prévisions</a:t>
            </a:r>
            <a:r>
              <a:rPr lang="de-DE" dirty="0" smtClean="0"/>
              <a:t>, </a:t>
            </a:r>
            <a:r>
              <a:rPr lang="de-DE" dirty="0" err="1" smtClean="0"/>
              <a:t>il</a:t>
            </a:r>
            <a:r>
              <a:rPr lang="de-DE" dirty="0" smtClean="0"/>
              <a:t> </a:t>
            </a:r>
            <a:r>
              <a:rPr lang="de-DE" dirty="0" err="1" smtClean="0"/>
              <a:t>doublera</a:t>
            </a:r>
            <a:r>
              <a:rPr lang="de-DE" dirty="0" smtClean="0"/>
              <a:t> </a:t>
            </a:r>
            <a:r>
              <a:rPr lang="de-DE" dirty="0" err="1" smtClean="0"/>
              <a:t>d’ici</a:t>
            </a:r>
            <a:r>
              <a:rPr lang="de-DE" dirty="0" smtClean="0"/>
              <a:t> à 2020 </a:t>
            </a:r>
            <a:r>
              <a:rPr lang="de-DE" dirty="0" err="1" smtClean="0"/>
              <a:t>pour</a:t>
            </a:r>
            <a:r>
              <a:rPr lang="de-DE" dirty="0" smtClean="0"/>
              <a:t> </a:t>
            </a:r>
            <a:r>
              <a:rPr lang="de-DE" dirty="0" err="1" smtClean="0"/>
              <a:t>atteindre</a:t>
            </a:r>
            <a:r>
              <a:rPr lang="de-DE" dirty="0" smtClean="0"/>
              <a:t> </a:t>
            </a:r>
            <a:r>
              <a:rPr lang="de-DE" dirty="0" err="1" smtClean="0"/>
              <a:t>environ</a:t>
            </a:r>
            <a:r>
              <a:rPr lang="de-DE" dirty="0" smtClean="0"/>
              <a:t> 59 </a:t>
            </a:r>
            <a:r>
              <a:rPr lang="de-DE" dirty="0" err="1" smtClean="0"/>
              <a:t>milliards</a:t>
            </a:r>
            <a:r>
              <a:rPr lang="de-DE" dirty="0" smtClean="0"/>
              <a:t> de tonne-</a:t>
            </a:r>
            <a:r>
              <a:rPr lang="de-DE" dirty="0" err="1" smtClean="0"/>
              <a:t>kilomètres</a:t>
            </a:r>
            <a:r>
              <a:rPr lang="de-DE" dirty="0" smtClean="0"/>
              <a:t> (2020). Il </a:t>
            </a:r>
            <a:r>
              <a:rPr lang="de-DE" dirty="0" err="1" smtClean="0"/>
              <a:t>est</a:t>
            </a:r>
            <a:r>
              <a:rPr lang="de-DE" dirty="0" smtClean="0"/>
              <a:t> </a:t>
            </a:r>
            <a:r>
              <a:rPr lang="de-DE" dirty="0" err="1" smtClean="0"/>
              <a:t>prévu</a:t>
            </a:r>
            <a:r>
              <a:rPr lang="de-DE" dirty="0" smtClean="0"/>
              <a:t> de </a:t>
            </a:r>
            <a:r>
              <a:rPr lang="de-DE" dirty="0" err="1" smtClean="0"/>
              <a:t>généraliser</a:t>
            </a:r>
            <a:r>
              <a:rPr lang="de-DE" dirty="0" smtClean="0"/>
              <a:t> </a:t>
            </a:r>
            <a:r>
              <a:rPr lang="de-DE" dirty="0" err="1" smtClean="0"/>
              <a:t>d’ici</a:t>
            </a:r>
            <a:r>
              <a:rPr lang="de-DE" dirty="0" smtClean="0"/>
              <a:t> à 2020 le </a:t>
            </a:r>
            <a:r>
              <a:rPr lang="de-DE" dirty="0" err="1" smtClean="0"/>
              <a:t>système</a:t>
            </a:r>
            <a:r>
              <a:rPr lang="de-DE" dirty="0" smtClean="0"/>
              <a:t> de </a:t>
            </a:r>
            <a:r>
              <a:rPr lang="de-DE" dirty="0" err="1" smtClean="0"/>
              <a:t>contrôle</a:t>
            </a:r>
            <a:r>
              <a:rPr lang="de-DE" dirty="0" smtClean="0"/>
              <a:t> de la marche des </a:t>
            </a:r>
            <a:r>
              <a:rPr lang="de-DE" dirty="0" err="1" smtClean="0"/>
              <a:t>trains</a:t>
            </a:r>
            <a:r>
              <a:rPr lang="de-DE" dirty="0" smtClean="0"/>
              <a:t> ETCS. </a:t>
            </a:r>
            <a:r>
              <a:rPr lang="de-DE" dirty="0" err="1" smtClean="0"/>
              <a:t>Aujourd’hui</a:t>
            </a:r>
            <a:r>
              <a:rPr lang="de-DE" dirty="0" smtClean="0"/>
              <a:t>, </a:t>
            </a:r>
            <a:r>
              <a:rPr lang="de-DE" dirty="0" err="1" smtClean="0"/>
              <a:t>sur</a:t>
            </a:r>
            <a:r>
              <a:rPr lang="de-DE" dirty="0" smtClean="0"/>
              <a:t> </a:t>
            </a:r>
            <a:r>
              <a:rPr lang="de-DE" dirty="0" err="1" smtClean="0"/>
              <a:t>cet</a:t>
            </a:r>
            <a:r>
              <a:rPr lang="de-DE" dirty="0" smtClean="0"/>
              <a:t> </a:t>
            </a:r>
            <a:r>
              <a:rPr lang="de-DE" dirty="0" err="1" smtClean="0"/>
              <a:t>axe</a:t>
            </a:r>
            <a:r>
              <a:rPr lang="de-DE" dirty="0" smtClean="0"/>
              <a:t>, </a:t>
            </a:r>
            <a:r>
              <a:rPr lang="de-DE" dirty="0" err="1" smtClean="0"/>
              <a:t>deux</a:t>
            </a:r>
            <a:r>
              <a:rPr lang="de-DE" dirty="0" smtClean="0"/>
              <a:t> </a:t>
            </a:r>
            <a:r>
              <a:rPr lang="de-DE" dirty="0" err="1" smtClean="0"/>
              <a:t>tronçons</a:t>
            </a:r>
            <a:r>
              <a:rPr lang="de-DE" dirty="0" smtClean="0"/>
              <a:t> en Suisse et la </a:t>
            </a:r>
            <a:r>
              <a:rPr lang="de-DE" dirty="0" err="1" smtClean="0"/>
              <a:t>ligne</a:t>
            </a:r>
            <a:r>
              <a:rPr lang="de-DE" dirty="0" smtClean="0"/>
              <a:t> du </a:t>
            </a:r>
            <a:r>
              <a:rPr lang="de-DE" dirty="0" err="1" smtClean="0"/>
              <a:t>Betuwe</a:t>
            </a:r>
            <a:r>
              <a:rPr lang="de-DE" dirty="0" smtClean="0"/>
              <a:t>, entre le </a:t>
            </a:r>
            <a:r>
              <a:rPr lang="de-DE" dirty="0" err="1" smtClean="0"/>
              <a:t>port</a:t>
            </a:r>
            <a:r>
              <a:rPr lang="de-DE" dirty="0" smtClean="0"/>
              <a:t> de Rotterdam et la </a:t>
            </a:r>
            <a:r>
              <a:rPr lang="de-DE" dirty="0" err="1" smtClean="0"/>
              <a:t>frontière</a:t>
            </a:r>
            <a:r>
              <a:rPr lang="de-DE" dirty="0" smtClean="0"/>
              <a:t> </a:t>
            </a:r>
            <a:r>
              <a:rPr lang="de-DE" dirty="0" err="1" smtClean="0"/>
              <a:t>allemande</a:t>
            </a:r>
            <a:r>
              <a:rPr lang="de-DE" dirty="0" smtClean="0"/>
              <a:t>, </a:t>
            </a:r>
            <a:r>
              <a:rPr lang="de-DE" dirty="0" err="1" smtClean="0"/>
              <a:t>sont</a:t>
            </a:r>
            <a:r>
              <a:rPr lang="de-DE" dirty="0" smtClean="0"/>
              <a:t> </a:t>
            </a:r>
            <a:r>
              <a:rPr lang="de-DE" dirty="0" err="1" smtClean="0"/>
              <a:t>équipés</a:t>
            </a:r>
            <a:r>
              <a:rPr lang="de-DE" dirty="0" smtClean="0"/>
              <a:t> de </a:t>
            </a:r>
            <a:r>
              <a:rPr lang="de-DE" dirty="0" err="1" smtClean="0"/>
              <a:t>l’ETCS</a:t>
            </a:r>
            <a:r>
              <a:rPr lang="de-DE" dirty="0" smtClean="0"/>
              <a:t>.</a:t>
            </a:r>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13</a:t>
            </a:fld>
            <a:endParaRPr lang="de-DE" dirty="0"/>
          </a:p>
        </p:txBody>
      </p:sp>
    </p:spTree>
    <p:extLst>
      <p:ext uri="{BB962C8B-B14F-4D97-AF65-F5344CB8AC3E}">
        <p14:creationId xmlns:p14="http://schemas.microsoft.com/office/powerpoint/2010/main" val="659470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dirty="0" smtClean="0"/>
              <a:t>La </a:t>
            </a:r>
            <a:r>
              <a:rPr lang="de-DE" dirty="0" err="1" smtClean="0"/>
              <a:t>construction</a:t>
            </a:r>
            <a:r>
              <a:rPr lang="de-DE" dirty="0" smtClean="0"/>
              <a:t> de la NLFA </a:t>
            </a:r>
            <a:r>
              <a:rPr lang="de-DE" dirty="0" err="1" smtClean="0"/>
              <a:t>est</a:t>
            </a:r>
            <a:r>
              <a:rPr lang="de-DE" dirty="0" smtClean="0"/>
              <a:t> </a:t>
            </a:r>
            <a:r>
              <a:rPr lang="de-DE" dirty="0" err="1" smtClean="0"/>
              <a:t>une</a:t>
            </a:r>
            <a:r>
              <a:rPr lang="de-DE" dirty="0" smtClean="0"/>
              <a:t> des </a:t>
            </a:r>
            <a:r>
              <a:rPr lang="de-DE" dirty="0" err="1" smtClean="0"/>
              <a:t>mesures</a:t>
            </a:r>
            <a:r>
              <a:rPr lang="de-DE" dirty="0" smtClean="0"/>
              <a:t> </a:t>
            </a:r>
            <a:r>
              <a:rPr lang="de-DE" dirty="0" err="1" smtClean="0"/>
              <a:t>permettant</a:t>
            </a:r>
            <a:r>
              <a:rPr lang="de-DE" dirty="0" smtClean="0"/>
              <a:t> </a:t>
            </a:r>
            <a:r>
              <a:rPr lang="de-DE" dirty="0" err="1" smtClean="0"/>
              <a:t>d’atteindre</a:t>
            </a:r>
            <a:r>
              <a:rPr lang="de-DE" dirty="0" smtClean="0"/>
              <a:t> </a:t>
            </a:r>
            <a:r>
              <a:rPr lang="de-DE" dirty="0" err="1" smtClean="0"/>
              <a:t>l’objectif</a:t>
            </a:r>
            <a:r>
              <a:rPr lang="de-DE" dirty="0" smtClean="0"/>
              <a:t> de </a:t>
            </a:r>
            <a:r>
              <a:rPr lang="de-DE" dirty="0" err="1" smtClean="0"/>
              <a:t>transfert</a:t>
            </a:r>
            <a:r>
              <a:rPr lang="de-DE" dirty="0" smtClean="0"/>
              <a:t> et de </a:t>
            </a:r>
            <a:r>
              <a:rPr lang="de-DE" dirty="0" err="1" smtClean="0"/>
              <a:t>réduire</a:t>
            </a:r>
            <a:r>
              <a:rPr lang="de-DE" dirty="0" smtClean="0"/>
              <a:t> le </a:t>
            </a:r>
            <a:r>
              <a:rPr lang="de-DE" dirty="0" err="1" smtClean="0"/>
              <a:t>trafic</a:t>
            </a:r>
            <a:r>
              <a:rPr lang="de-DE" dirty="0" smtClean="0"/>
              <a:t> de </a:t>
            </a:r>
            <a:r>
              <a:rPr lang="de-DE" dirty="0" err="1" smtClean="0"/>
              <a:t>transit</a:t>
            </a:r>
            <a:r>
              <a:rPr lang="de-DE" dirty="0" smtClean="0"/>
              <a:t> </a:t>
            </a:r>
            <a:r>
              <a:rPr lang="de-DE" dirty="0" err="1" smtClean="0"/>
              <a:t>sur</a:t>
            </a:r>
            <a:r>
              <a:rPr lang="de-DE" dirty="0" smtClean="0"/>
              <a:t> la route.</a:t>
            </a:r>
            <a:r>
              <a:rPr lang="de-DE" b="1" dirty="0" smtClean="0"/>
              <a:t> </a:t>
            </a:r>
            <a:endParaRPr lang="de-DE" dirty="0" smtClean="0"/>
          </a:p>
          <a:p>
            <a:r>
              <a:rPr lang="de-DE" dirty="0" err="1" smtClean="0"/>
              <a:t>Pour</a:t>
            </a:r>
            <a:r>
              <a:rPr lang="de-DE" dirty="0" smtClean="0"/>
              <a:t> </a:t>
            </a:r>
            <a:r>
              <a:rPr lang="de-DE" dirty="0" err="1" smtClean="0"/>
              <a:t>transférer</a:t>
            </a:r>
            <a:r>
              <a:rPr lang="de-DE" dirty="0" smtClean="0"/>
              <a:t> </a:t>
            </a:r>
            <a:r>
              <a:rPr lang="de-DE" dirty="0" err="1" smtClean="0"/>
              <a:t>autant</a:t>
            </a:r>
            <a:r>
              <a:rPr lang="de-DE" dirty="0" smtClean="0"/>
              <a:t> </a:t>
            </a:r>
            <a:r>
              <a:rPr lang="de-DE" dirty="0" err="1" smtClean="0"/>
              <a:t>que</a:t>
            </a:r>
            <a:r>
              <a:rPr lang="de-DE" dirty="0" smtClean="0"/>
              <a:t> </a:t>
            </a:r>
            <a:r>
              <a:rPr lang="de-DE" dirty="0" err="1" smtClean="0"/>
              <a:t>possible</a:t>
            </a:r>
            <a:r>
              <a:rPr lang="de-DE" dirty="0" smtClean="0"/>
              <a:t> de </a:t>
            </a:r>
            <a:r>
              <a:rPr lang="de-DE" dirty="0" err="1" smtClean="0"/>
              <a:t>fret</a:t>
            </a:r>
            <a:r>
              <a:rPr lang="de-DE" dirty="0" smtClean="0"/>
              <a:t> transalpin de la route au </a:t>
            </a:r>
            <a:r>
              <a:rPr lang="de-DE" dirty="0" err="1" smtClean="0"/>
              <a:t>rail</a:t>
            </a:r>
            <a:r>
              <a:rPr lang="de-DE" dirty="0" smtClean="0"/>
              <a:t>, </a:t>
            </a:r>
            <a:r>
              <a:rPr lang="de-DE" dirty="0" err="1" smtClean="0"/>
              <a:t>il</a:t>
            </a:r>
            <a:r>
              <a:rPr lang="de-DE" dirty="0" smtClean="0"/>
              <a:t> </a:t>
            </a:r>
            <a:r>
              <a:rPr lang="de-DE" dirty="0" err="1" smtClean="0"/>
              <a:t>faut</a:t>
            </a:r>
            <a:r>
              <a:rPr lang="de-DE" dirty="0" smtClean="0"/>
              <a:t> </a:t>
            </a:r>
            <a:r>
              <a:rPr lang="de-DE" dirty="0" err="1" smtClean="0"/>
              <a:t>moderniser</a:t>
            </a:r>
            <a:r>
              <a:rPr lang="de-DE" dirty="0" smtClean="0"/>
              <a:t> et </a:t>
            </a:r>
            <a:r>
              <a:rPr lang="de-DE" dirty="0" err="1" smtClean="0"/>
              <a:t>aménager</a:t>
            </a:r>
            <a:r>
              <a:rPr lang="de-DE" dirty="0" smtClean="0"/>
              <a:t> </a:t>
            </a:r>
            <a:r>
              <a:rPr lang="de-DE" dirty="0" err="1" smtClean="0"/>
              <a:t>l’infrastructure</a:t>
            </a:r>
            <a:r>
              <a:rPr lang="de-DE" dirty="0" smtClean="0"/>
              <a:t> </a:t>
            </a:r>
            <a:r>
              <a:rPr lang="de-DE" dirty="0" err="1" smtClean="0"/>
              <a:t>ferroviaire</a:t>
            </a:r>
            <a:r>
              <a:rPr lang="de-DE" dirty="0" smtClean="0"/>
              <a:t>. La </a:t>
            </a:r>
            <a:r>
              <a:rPr lang="de-DE" dirty="0" err="1" smtClean="0"/>
              <a:t>construction</a:t>
            </a:r>
            <a:r>
              <a:rPr lang="de-DE" dirty="0" smtClean="0"/>
              <a:t> de la </a:t>
            </a:r>
            <a:r>
              <a:rPr lang="de-DE" dirty="0" err="1" smtClean="0"/>
              <a:t>Nouvelle</a:t>
            </a:r>
            <a:r>
              <a:rPr lang="de-DE" dirty="0" smtClean="0"/>
              <a:t> </a:t>
            </a:r>
            <a:r>
              <a:rPr lang="de-DE" dirty="0" err="1" smtClean="0"/>
              <a:t>ligne</a:t>
            </a:r>
            <a:r>
              <a:rPr lang="de-DE" dirty="0" smtClean="0"/>
              <a:t> </a:t>
            </a:r>
            <a:r>
              <a:rPr lang="de-DE" dirty="0" err="1" smtClean="0"/>
              <a:t>ferroviaire</a:t>
            </a:r>
            <a:r>
              <a:rPr lang="de-DE" dirty="0" smtClean="0"/>
              <a:t> à travers les Alpes (NLFA) </a:t>
            </a:r>
            <a:r>
              <a:rPr lang="de-DE" dirty="0" err="1" smtClean="0"/>
              <a:t>ouvre</a:t>
            </a:r>
            <a:r>
              <a:rPr lang="de-DE" dirty="0" smtClean="0"/>
              <a:t> </a:t>
            </a:r>
            <a:r>
              <a:rPr lang="de-DE" dirty="0" err="1" smtClean="0"/>
              <a:t>trois</a:t>
            </a:r>
            <a:r>
              <a:rPr lang="de-DE" dirty="0" smtClean="0"/>
              <a:t> </a:t>
            </a:r>
            <a:r>
              <a:rPr lang="de-DE" dirty="0" err="1" smtClean="0"/>
              <a:t>nouveaux</a:t>
            </a:r>
            <a:r>
              <a:rPr lang="de-DE" dirty="0" smtClean="0"/>
              <a:t> </a:t>
            </a:r>
            <a:r>
              <a:rPr lang="de-DE" dirty="0" err="1" smtClean="0"/>
              <a:t>tunnels</a:t>
            </a:r>
            <a:r>
              <a:rPr lang="de-DE" dirty="0" smtClean="0"/>
              <a:t> de </a:t>
            </a:r>
            <a:r>
              <a:rPr lang="de-DE" dirty="0" err="1" smtClean="0"/>
              <a:t>base</a:t>
            </a:r>
            <a:r>
              <a:rPr lang="de-DE" dirty="0" smtClean="0"/>
              <a:t> au </a:t>
            </a:r>
            <a:r>
              <a:rPr lang="de-DE" dirty="0" err="1" smtClean="0"/>
              <a:t>Loetschberg</a:t>
            </a:r>
            <a:r>
              <a:rPr lang="de-DE" dirty="0" smtClean="0"/>
              <a:t>, au St-</a:t>
            </a:r>
            <a:r>
              <a:rPr lang="de-DE" dirty="0" err="1" smtClean="0"/>
              <a:t>Gothard</a:t>
            </a:r>
            <a:r>
              <a:rPr lang="de-DE" dirty="0" smtClean="0"/>
              <a:t> et au </a:t>
            </a:r>
            <a:r>
              <a:rPr lang="de-DE" dirty="0" err="1" smtClean="0"/>
              <a:t>Ceneri</a:t>
            </a:r>
            <a:r>
              <a:rPr lang="de-DE" dirty="0" smtClean="0"/>
              <a:t>. Les </a:t>
            </a:r>
            <a:r>
              <a:rPr lang="de-DE" dirty="0" err="1" smtClean="0"/>
              <a:t>aménagements</a:t>
            </a:r>
            <a:r>
              <a:rPr lang="de-DE" dirty="0" smtClean="0"/>
              <a:t> </a:t>
            </a:r>
            <a:r>
              <a:rPr lang="de-DE" dirty="0" err="1" smtClean="0"/>
              <a:t>sur</a:t>
            </a:r>
            <a:r>
              <a:rPr lang="de-DE" dirty="0" smtClean="0"/>
              <a:t> les </a:t>
            </a:r>
            <a:r>
              <a:rPr lang="de-DE" dirty="0" err="1" smtClean="0"/>
              <a:t>lignes</a:t>
            </a:r>
            <a:r>
              <a:rPr lang="de-DE" dirty="0" smtClean="0"/>
              <a:t> </a:t>
            </a:r>
            <a:r>
              <a:rPr lang="de-DE" dirty="0" err="1" smtClean="0"/>
              <a:t>d’accès</a:t>
            </a:r>
            <a:r>
              <a:rPr lang="de-DE" dirty="0" smtClean="0"/>
              <a:t> </a:t>
            </a:r>
            <a:r>
              <a:rPr lang="de-DE" dirty="0" err="1" smtClean="0"/>
              <a:t>rendront</a:t>
            </a:r>
            <a:r>
              <a:rPr lang="de-DE" dirty="0" smtClean="0"/>
              <a:t> les </a:t>
            </a:r>
            <a:r>
              <a:rPr lang="de-DE" dirty="0" err="1" smtClean="0"/>
              <a:t>liaisons</a:t>
            </a:r>
            <a:r>
              <a:rPr lang="de-DE" dirty="0" smtClean="0"/>
              <a:t> nord-sud plus </a:t>
            </a:r>
            <a:r>
              <a:rPr lang="de-DE" dirty="0" err="1" smtClean="0"/>
              <a:t>courtes</a:t>
            </a:r>
            <a:r>
              <a:rPr lang="de-DE" dirty="0" smtClean="0"/>
              <a:t>, plus rapides et plus performantes </a:t>
            </a:r>
            <a:r>
              <a:rPr lang="de-DE" dirty="0" err="1" smtClean="0"/>
              <a:t>pour</a:t>
            </a:r>
            <a:r>
              <a:rPr lang="de-DE" dirty="0" smtClean="0"/>
              <a:t> le </a:t>
            </a:r>
            <a:r>
              <a:rPr lang="de-DE" dirty="0" err="1" smtClean="0"/>
              <a:t>transport</a:t>
            </a:r>
            <a:r>
              <a:rPr lang="de-DE" dirty="0" smtClean="0"/>
              <a:t> de </a:t>
            </a:r>
            <a:r>
              <a:rPr lang="de-DE" dirty="0" err="1" smtClean="0"/>
              <a:t>voyageurs</a:t>
            </a:r>
            <a:r>
              <a:rPr lang="de-DE" dirty="0" smtClean="0"/>
              <a:t> et des </a:t>
            </a:r>
            <a:r>
              <a:rPr lang="de-DE" dirty="0" err="1" smtClean="0"/>
              <a:t>marchandises</a:t>
            </a:r>
            <a:r>
              <a:rPr lang="de-DE" dirty="0" smtClean="0"/>
              <a:t>. Les </a:t>
            </a:r>
            <a:r>
              <a:rPr lang="de-DE" dirty="0" err="1" smtClean="0"/>
              <a:t>tunnels</a:t>
            </a:r>
            <a:r>
              <a:rPr lang="de-DE" dirty="0" smtClean="0"/>
              <a:t> de </a:t>
            </a:r>
            <a:r>
              <a:rPr lang="de-DE" dirty="0" err="1" smtClean="0"/>
              <a:t>base</a:t>
            </a:r>
            <a:r>
              <a:rPr lang="de-DE" dirty="0" smtClean="0"/>
              <a:t> du Saint-</a:t>
            </a:r>
            <a:r>
              <a:rPr lang="de-DE" dirty="0" err="1" smtClean="0"/>
              <a:t>Gothard</a:t>
            </a:r>
            <a:r>
              <a:rPr lang="de-DE" dirty="0" smtClean="0"/>
              <a:t> et du </a:t>
            </a:r>
            <a:r>
              <a:rPr lang="de-DE" dirty="0" err="1" smtClean="0"/>
              <a:t>Loetschberg</a:t>
            </a:r>
            <a:r>
              <a:rPr lang="de-DE" dirty="0" smtClean="0"/>
              <a:t> </a:t>
            </a:r>
            <a:r>
              <a:rPr lang="de-DE" dirty="0" err="1" smtClean="0"/>
              <a:t>augmentent</a:t>
            </a:r>
            <a:r>
              <a:rPr lang="de-DE" dirty="0" smtClean="0"/>
              <a:t> les </a:t>
            </a:r>
            <a:r>
              <a:rPr lang="de-DE" dirty="0" err="1" smtClean="0"/>
              <a:t>capacités</a:t>
            </a:r>
            <a:r>
              <a:rPr lang="de-DE" dirty="0" smtClean="0"/>
              <a:t> du </a:t>
            </a:r>
            <a:r>
              <a:rPr lang="de-DE" dirty="0" err="1" smtClean="0"/>
              <a:t>fret</a:t>
            </a:r>
            <a:r>
              <a:rPr lang="de-DE" dirty="0" smtClean="0"/>
              <a:t> de 20 à 50 </a:t>
            </a:r>
            <a:r>
              <a:rPr lang="de-DE" dirty="0" err="1" smtClean="0"/>
              <a:t>millions</a:t>
            </a:r>
            <a:r>
              <a:rPr lang="de-DE" dirty="0" smtClean="0"/>
              <a:t> de </a:t>
            </a:r>
            <a:r>
              <a:rPr lang="de-DE" dirty="0" err="1" smtClean="0"/>
              <a:t>tonnes</a:t>
            </a:r>
            <a:r>
              <a:rPr lang="de-DE" dirty="0" smtClean="0"/>
              <a:t> par an.</a:t>
            </a:r>
            <a:br>
              <a:rPr lang="de-DE" dirty="0" smtClean="0"/>
            </a:br>
            <a:endParaRPr lang="de-DE" dirty="0" smtClean="0"/>
          </a:p>
          <a:p>
            <a:r>
              <a:rPr lang="de-DE" b="1" dirty="0" smtClean="0"/>
              <a:t>Tunnel de </a:t>
            </a:r>
            <a:r>
              <a:rPr lang="de-DE" b="1" dirty="0" err="1" smtClean="0"/>
              <a:t>base</a:t>
            </a:r>
            <a:r>
              <a:rPr lang="de-DE" b="1" dirty="0" smtClean="0"/>
              <a:t> du </a:t>
            </a:r>
            <a:r>
              <a:rPr lang="de-DE" b="1" dirty="0" err="1" smtClean="0"/>
              <a:t>Loetschberg</a:t>
            </a:r>
            <a:r>
              <a:rPr lang="de-DE" b="1" dirty="0" smtClean="0"/>
              <a:t> </a:t>
            </a:r>
            <a:endParaRPr lang="de-DE" dirty="0" smtClean="0"/>
          </a:p>
          <a:p>
            <a:r>
              <a:rPr lang="de-DE" dirty="0" smtClean="0"/>
              <a:t>Le </a:t>
            </a:r>
            <a:r>
              <a:rPr lang="de-DE" dirty="0" err="1" smtClean="0"/>
              <a:t>tunnel</a:t>
            </a:r>
            <a:r>
              <a:rPr lang="de-DE" dirty="0" smtClean="0"/>
              <a:t> de </a:t>
            </a:r>
            <a:r>
              <a:rPr lang="de-DE" dirty="0" err="1" smtClean="0"/>
              <a:t>base</a:t>
            </a:r>
            <a:r>
              <a:rPr lang="de-DE" dirty="0" smtClean="0"/>
              <a:t> du </a:t>
            </a:r>
            <a:r>
              <a:rPr lang="de-DE" dirty="0" err="1" smtClean="0"/>
              <a:t>Loetschberg</a:t>
            </a:r>
            <a:r>
              <a:rPr lang="de-DE" dirty="0" smtClean="0"/>
              <a:t> traverse 34,6 km de </a:t>
            </a:r>
            <a:r>
              <a:rPr lang="de-DE" dirty="0" err="1" smtClean="0"/>
              <a:t>montagne</a:t>
            </a:r>
            <a:r>
              <a:rPr lang="de-DE" dirty="0" smtClean="0"/>
              <a:t> et </a:t>
            </a:r>
            <a:r>
              <a:rPr lang="de-DE" dirty="0" err="1" smtClean="0"/>
              <a:t>relie</a:t>
            </a:r>
            <a:r>
              <a:rPr lang="de-DE" dirty="0" smtClean="0"/>
              <a:t> Frutigen </a:t>
            </a:r>
            <a:r>
              <a:rPr lang="de-DE" dirty="0" err="1" smtClean="0"/>
              <a:t>dans</a:t>
            </a:r>
            <a:r>
              <a:rPr lang="de-DE" dirty="0" smtClean="0"/>
              <a:t> </a:t>
            </a:r>
            <a:r>
              <a:rPr lang="de-DE" dirty="0" err="1" smtClean="0"/>
              <a:t>l’Oberland</a:t>
            </a:r>
            <a:r>
              <a:rPr lang="de-DE" dirty="0" smtClean="0"/>
              <a:t> </a:t>
            </a:r>
            <a:r>
              <a:rPr lang="de-DE" dirty="0" err="1" smtClean="0"/>
              <a:t>bernois</a:t>
            </a:r>
            <a:r>
              <a:rPr lang="de-DE" dirty="0" smtClean="0"/>
              <a:t> à </a:t>
            </a:r>
            <a:r>
              <a:rPr lang="de-DE" dirty="0" err="1" smtClean="0"/>
              <a:t>Rarogne</a:t>
            </a:r>
            <a:r>
              <a:rPr lang="de-DE" dirty="0" smtClean="0"/>
              <a:t> en </a:t>
            </a:r>
            <a:r>
              <a:rPr lang="de-DE" dirty="0" err="1" smtClean="0"/>
              <a:t>Valais</a:t>
            </a:r>
            <a:r>
              <a:rPr lang="de-DE" dirty="0" smtClean="0"/>
              <a:t>. Les </a:t>
            </a:r>
            <a:r>
              <a:rPr lang="de-DE" dirty="0" err="1" smtClean="0"/>
              <a:t>travaux</a:t>
            </a:r>
            <a:r>
              <a:rPr lang="de-DE" dirty="0" smtClean="0"/>
              <a:t> de </a:t>
            </a:r>
            <a:r>
              <a:rPr lang="de-DE" dirty="0" err="1" smtClean="0"/>
              <a:t>construction</a:t>
            </a:r>
            <a:r>
              <a:rPr lang="de-DE" dirty="0" smtClean="0"/>
              <a:t> </a:t>
            </a:r>
            <a:r>
              <a:rPr lang="de-DE" dirty="0" err="1" smtClean="0"/>
              <a:t>avaient</a:t>
            </a:r>
            <a:r>
              <a:rPr lang="de-DE" dirty="0" smtClean="0"/>
              <a:t> </a:t>
            </a:r>
            <a:r>
              <a:rPr lang="de-DE" dirty="0" err="1" smtClean="0"/>
              <a:t>commencé</a:t>
            </a:r>
            <a:r>
              <a:rPr lang="de-DE" dirty="0" smtClean="0"/>
              <a:t> en 1999, et le </a:t>
            </a:r>
            <a:r>
              <a:rPr lang="de-DE" dirty="0" err="1" smtClean="0"/>
              <a:t>tunnel</a:t>
            </a:r>
            <a:r>
              <a:rPr lang="de-DE" dirty="0" smtClean="0"/>
              <a:t> a </a:t>
            </a:r>
            <a:r>
              <a:rPr lang="de-DE" dirty="0" err="1" smtClean="0"/>
              <a:t>été</a:t>
            </a:r>
            <a:r>
              <a:rPr lang="de-DE" dirty="0" smtClean="0"/>
              <a:t> </a:t>
            </a:r>
            <a:r>
              <a:rPr lang="de-DE" dirty="0" err="1" smtClean="0"/>
              <a:t>mis</a:t>
            </a:r>
            <a:r>
              <a:rPr lang="de-DE" dirty="0" smtClean="0"/>
              <a:t> en </a:t>
            </a:r>
            <a:r>
              <a:rPr lang="de-DE" dirty="0" err="1" smtClean="0"/>
              <a:t>exploitation</a:t>
            </a:r>
            <a:r>
              <a:rPr lang="de-DE" dirty="0" smtClean="0"/>
              <a:t> le 9 </a:t>
            </a:r>
            <a:r>
              <a:rPr lang="de-DE" dirty="0" err="1" smtClean="0"/>
              <a:t>décembre</a:t>
            </a:r>
            <a:r>
              <a:rPr lang="de-DE" dirty="0" smtClean="0"/>
              <a:t> 2007. </a:t>
            </a:r>
            <a:r>
              <a:rPr lang="de-DE" dirty="0" err="1" smtClean="0"/>
              <a:t>L’ouvrage</a:t>
            </a:r>
            <a:r>
              <a:rPr lang="de-DE" dirty="0" smtClean="0"/>
              <a:t> </a:t>
            </a:r>
            <a:r>
              <a:rPr lang="de-DE" dirty="0" err="1" smtClean="0"/>
              <a:t>culmine</a:t>
            </a:r>
            <a:r>
              <a:rPr lang="de-DE" dirty="0" smtClean="0"/>
              <a:t> à Frutigen à 780 </a:t>
            </a:r>
            <a:r>
              <a:rPr lang="de-DE" dirty="0" err="1" smtClean="0"/>
              <a:t>mètres</a:t>
            </a:r>
            <a:r>
              <a:rPr lang="de-DE" dirty="0" smtClean="0"/>
              <a:t> </a:t>
            </a:r>
            <a:r>
              <a:rPr lang="de-DE" dirty="0" err="1" smtClean="0"/>
              <a:t>d’altitude</a:t>
            </a:r>
            <a:r>
              <a:rPr lang="de-DE" dirty="0" smtClean="0"/>
              <a:t>. </a:t>
            </a:r>
            <a:r>
              <a:rPr lang="de-DE" dirty="0" err="1" smtClean="0"/>
              <a:t>L’axe</a:t>
            </a:r>
            <a:r>
              <a:rPr lang="de-DE" dirty="0" smtClean="0"/>
              <a:t> nord-sud </a:t>
            </a:r>
            <a:r>
              <a:rPr lang="de-DE" dirty="0" err="1" smtClean="0"/>
              <a:t>continue</a:t>
            </a:r>
            <a:r>
              <a:rPr lang="de-DE" dirty="0" smtClean="0"/>
              <a:t> </a:t>
            </a:r>
            <a:r>
              <a:rPr lang="de-DE" dirty="0" err="1" smtClean="0"/>
              <a:t>vers</a:t>
            </a:r>
            <a:r>
              <a:rPr lang="de-DE" dirty="0" smtClean="0"/>
              <a:t> </a:t>
            </a:r>
            <a:r>
              <a:rPr lang="de-DE" dirty="0" err="1" smtClean="0"/>
              <a:t>l’Italie</a:t>
            </a:r>
            <a:r>
              <a:rPr lang="de-DE" dirty="0" smtClean="0"/>
              <a:t> à travers le </a:t>
            </a:r>
            <a:r>
              <a:rPr lang="de-DE" dirty="0" err="1" smtClean="0"/>
              <a:t>tunnel</a:t>
            </a:r>
            <a:r>
              <a:rPr lang="de-DE" dirty="0" smtClean="0"/>
              <a:t> du </a:t>
            </a:r>
            <a:r>
              <a:rPr lang="de-DE" dirty="0" err="1" smtClean="0"/>
              <a:t>Simplon</a:t>
            </a:r>
            <a:r>
              <a:rPr lang="de-DE" dirty="0" smtClean="0"/>
              <a:t> (</a:t>
            </a:r>
            <a:r>
              <a:rPr lang="de-DE" dirty="0" err="1" smtClean="0"/>
              <a:t>Domodossola</a:t>
            </a:r>
            <a:r>
              <a:rPr lang="de-DE" dirty="0" smtClean="0"/>
              <a:t>). Le </a:t>
            </a:r>
            <a:r>
              <a:rPr lang="de-DE" dirty="0" err="1" smtClean="0"/>
              <a:t>tunnel</a:t>
            </a:r>
            <a:r>
              <a:rPr lang="de-DE" dirty="0" smtClean="0"/>
              <a:t> de </a:t>
            </a:r>
            <a:r>
              <a:rPr lang="de-DE" dirty="0" err="1" smtClean="0"/>
              <a:t>base</a:t>
            </a:r>
            <a:r>
              <a:rPr lang="de-DE" dirty="0" smtClean="0"/>
              <a:t> du </a:t>
            </a:r>
            <a:r>
              <a:rPr lang="de-DE" dirty="0" err="1" smtClean="0"/>
              <a:t>Loetschberg</a:t>
            </a:r>
            <a:r>
              <a:rPr lang="de-DE" dirty="0" smtClean="0"/>
              <a:t> </a:t>
            </a:r>
            <a:r>
              <a:rPr lang="de-DE" dirty="0" err="1" smtClean="0"/>
              <a:t>accroît</a:t>
            </a:r>
            <a:r>
              <a:rPr lang="de-DE" dirty="0" smtClean="0"/>
              <a:t> </a:t>
            </a:r>
            <a:r>
              <a:rPr lang="de-DE" dirty="0" err="1" smtClean="0"/>
              <a:t>considérablement</a:t>
            </a:r>
            <a:r>
              <a:rPr lang="de-DE" dirty="0" smtClean="0"/>
              <a:t> les </a:t>
            </a:r>
            <a:r>
              <a:rPr lang="de-DE" dirty="0" err="1" smtClean="0"/>
              <a:t>capacités</a:t>
            </a:r>
            <a:r>
              <a:rPr lang="de-DE" dirty="0" smtClean="0"/>
              <a:t> en </a:t>
            </a:r>
            <a:r>
              <a:rPr lang="de-DE" dirty="0" err="1" smtClean="0"/>
              <a:t>transport</a:t>
            </a:r>
            <a:r>
              <a:rPr lang="de-DE" dirty="0" smtClean="0"/>
              <a:t> de </a:t>
            </a:r>
            <a:r>
              <a:rPr lang="de-DE" dirty="0" err="1" smtClean="0"/>
              <a:t>marchandises</a:t>
            </a:r>
            <a:r>
              <a:rPr lang="de-DE" dirty="0" smtClean="0"/>
              <a:t> et </a:t>
            </a:r>
            <a:r>
              <a:rPr lang="de-DE" dirty="0" err="1" smtClean="0"/>
              <a:t>raccourcit</a:t>
            </a:r>
            <a:r>
              <a:rPr lang="de-DE" dirty="0" smtClean="0"/>
              <a:t> le </a:t>
            </a:r>
            <a:r>
              <a:rPr lang="de-DE" dirty="0" err="1" smtClean="0"/>
              <a:t>temps</a:t>
            </a:r>
            <a:r>
              <a:rPr lang="de-DE" dirty="0" smtClean="0"/>
              <a:t> de </a:t>
            </a:r>
            <a:r>
              <a:rPr lang="de-DE" dirty="0" err="1" smtClean="0"/>
              <a:t>parcours</a:t>
            </a:r>
            <a:r>
              <a:rPr lang="de-DE" dirty="0" smtClean="0"/>
              <a:t> en </a:t>
            </a:r>
            <a:r>
              <a:rPr lang="de-DE" dirty="0" err="1" smtClean="0"/>
              <a:t>transport</a:t>
            </a:r>
            <a:r>
              <a:rPr lang="de-DE" dirty="0" smtClean="0"/>
              <a:t> de </a:t>
            </a:r>
            <a:r>
              <a:rPr lang="de-DE" dirty="0" err="1" smtClean="0"/>
              <a:t>voyageurs</a:t>
            </a:r>
            <a:r>
              <a:rPr lang="de-DE" dirty="0" smtClean="0"/>
              <a:t> entre </a:t>
            </a:r>
            <a:r>
              <a:rPr lang="de-DE" dirty="0" err="1" smtClean="0"/>
              <a:t>Bâle</a:t>
            </a:r>
            <a:r>
              <a:rPr lang="de-DE" dirty="0" smtClean="0"/>
              <a:t> et Milan. Il a </a:t>
            </a:r>
            <a:r>
              <a:rPr lang="de-DE" dirty="0" err="1" smtClean="0"/>
              <a:t>coûté</a:t>
            </a:r>
            <a:r>
              <a:rPr lang="de-DE" dirty="0" smtClean="0"/>
              <a:t> </a:t>
            </a:r>
            <a:r>
              <a:rPr lang="de-DE" dirty="0" err="1" smtClean="0"/>
              <a:t>environ</a:t>
            </a:r>
            <a:r>
              <a:rPr lang="de-DE" dirty="0" smtClean="0"/>
              <a:t> 4,25 </a:t>
            </a:r>
            <a:r>
              <a:rPr lang="de-DE" dirty="0" err="1" smtClean="0"/>
              <a:t>milliards</a:t>
            </a:r>
            <a:r>
              <a:rPr lang="de-DE" dirty="0" smtClean="0"/>
              <a:t> de </a:t>
            </a:r>
            <a:r>
              <a:rPr lang="de-DE" dirty="0" err="1" smtClean="0"/>
              <a:t>francs</a:t>
            </a:r>
            <a:r>
              <a:rPr lang="de-DE" dirty="0" smtClean="0"/>
              <a:t>. </a:t>
            </a:r>
            <a:br>
              <a:rPr lang="de-DE" dirty="0" smtClean="0"/>
            </a:br>
            <a:endParaRPr lang="de-DE" dirty="0" smtClean="0"/>
          </a:p>
          <a:p>
            <a:r>
              <a:rPr lang="de-DE" b="1" dirty="0" smtClean="0"/>
              <a:t>Tunnel de </a:t>
            </a:r>
            <a:r>
              <a:rPr lang="de-DE" b="1" dirty="0" err="1" smtClean="0"/>
              <a:t>base</a:t>
            </a:r>
            <a:r>
              <a:rPr lang="de-DE" b="1" dirty="0" smtClean="0"/>
              <a:t> du Saint-</a:t>
            </a:r>
            <a:r>
              <a:rPr lang="de-DE" b="1" dirty="0" err="1" smtClean="0"/>
              <a:t>Gothard</a:t>
            </a:r>
            <a:r>
              <a:rPr lang="de-DE" b="1" dirty="0" smtClean="0"/>
              <a:t> </a:t>
            </a:r>
            <a:endParaRPr lang="de-DE" dirty="0" smtClean="0"/>
          </a:p>
          <a:p>
            <a:r>
              <a:rPr lang="de-DE" dirty="0" smtClean="0"/>
              <a:t>Le </a:t>
            </a:r>
            <a:r>
              <a:rPr lang="de-DE" dirty="0" err="1" smtClean="0"/>
              <a:t>tunnel</a:t>
            </a:r>
            <a:r>
              <a:rPr lang="de-DE" dirty="0" smtClean="0"/>
              <a:t> de </a:t>
            </a:r>
            <a:r>
              <a:rPr lang="de-DE" dirty="0" err="1" smtClean="0"/>
              <a:t>base</a:t>
            </a:r>
            <a:r>
              <a:rPr lang="de-DE" dirty="0" smtClean="0"/>
              <a:t> du Saint-</a:t>
            </a:r>
            <a:r>
              <a:rPr lang="de-DE" dirty="0" err="1" smtClean="0"/>
              <a:t>Gothard</a:t>
            </a:r>
            <a:r>
              <a:rPr lang="de-DE" dirty="0" smtClean="0"/>
              <a:t>, le plus </a:t>
            </a:r>
            <a:r>
              <a:rPr lang="de-DE" dirty="0" err="1" smtClean="0"/>
              <a:t>long</a:t>
            </a:r>
            <a:r>
              <a:rPr lang="de-DE" dirty="0" smtClean="0"/>
              <a:t> du </a:t>
            </a:r>
            <a:r>
              <a:rPr lang="de-DE" dirty="0" err="1" smtClean="0"/>
              <a:t>monde</a:t>
            </a:r>
            <a:r>
              <a:rPr lang="de-DE" dirty="0" smtClean="0"/>
              <a:t>, passe </a:t>
            </a:r>
            <a:r>
              <a:rPr lang="de-DE" dirty="0" err="1" smtClean="0"/>
              <a:t>sous</a:t>
            </a:r>
            <a:r>
              <a:rPr lang="de-DE" dirty="0" smtClean="0"/>
              <a:t> 57 km de </a:t>
            </a:r>
            <a:r>
              <a:rPr lang="de-DE" dirty="0" err="1" smtClean="0"/>
              <a:t>massif</a:t>
            </a:r>
            <a:r>
              <a:rPr lang="de-DE" dirty="0" smtClean="0"/>
              <a:t> </a:t>
            </a:r>
            <a:r>
              <a:rPr lang="de-DE" dirty="0" err="1" smtClean="0"/>
              <a:t>montagneux</a:t>
            </a:r>
            <a:r>
              <a:rPr lang="de-DE" dirty="0" smtClean="0"/>
              <a:t>. Il </a:t>
            </a:r>
            <a:r>
              <a:rPr lang="de-DE" dirty="0" err="1" smtClean="0"/>
              <a:t>relie</a:t>
            </a:r>
            <a:r>
              <a:rPr lang="de-DE" dirty="0" smtClean="0"/>
              <a:t> </a:t>
            </a:r>
            <a:r>
              <a:rPr lang="de-DE" dirty="0" err="1" smtClean="0"/>
              <a:t>Erstfeld</a:t>
            </a:r>
            <a:r>
              <a:rPr lang="de-DE" dirty="0" smtClean="0"/>
              <a:t> </a:t>
            </a:r>
            <a:r>
              <a:rPr lang="de-DE" dirty="0" err="1" smtClean="0"/>
              <a:t>dans</a:t>
            </a:r>
            <a:r>
              <a:rPr lang="de-DE" dirty="0" smtClean="0"/>
              <a:t> le </a:t>
            </a:r>
            <a:r>
              <a:rPr lang="de-DE" dirty="0" err="1" smtClean="0"/>
              <a:t>canton</a:t>
            </a:r>
            <a:r>
              <a:rPr lang="de-DE" dirty="0" smtClean="0"/>
              <a:t> </a:t>
            </a:r>
            <a:r>
              <a:rPr lang="de-DE" dirty="0" err="1" smtClean="0"/>
              <a:t>d’Uri</a:t>
            </a:r>
            <a:r>
              <a:rPr lang="de-DE" dirty="0" smtClean="0"/>
              <a:t> à </a:t>
            </a:r>
            <a:r>
              <a:rPr lang="de-DE" dirty="0" err="1" smtClean="0"/>
              <a:t>Bodio</a:t>
            </a:r>
            <a:r>
              <a:rPr lang="de-DE" dirty="0" smtClean="0"/>
              <a:t> </a:t>
            </a:r>
            <a:r>
              <a:rPr lang="de-DE" dirty="0" err="1" smtClean="0"/>
              <a:t>dans</a:t>
            </a:r>
            <a:r>
              <a:rPr lang="de-DE" dirty="0" smtClean="0"/>
              <a:t> </a:t>
            </a:r>
            <a:r>
              <a:rPr lang="de-DE" dirty="0" err="1" smtClean="0"/>
              <a:t>celui</a:t>
            </a:r>
            <a:r>
              <a:rPr lang="de-DE" dirty="0" smtClean="0"/>
              <a:t> du Tessin. Les </a:t>
            </a:r>
            <a:r>
              <a:rPr lang="de-DE" dirty="0" err="1" smtClean="0"/>
              <a:t>travaux</a:t>
            </a:r>
            <a:r>
              <a:rPr lang="de-DE" dirty="0" smtClean="0"/>
              <a:t> </a:t>
            </a:r>
            <a:r>
              <a:rPr lang="de-DE" dirty="0" err="1" smtClean="0"/>
              <a:t>durent</a:t>
            </a:r>
            <a:r>
              <a:rPr lang="de-DE" dirty="0" smtClean="0"/>
              <a:t> </a:t>
            </a:r>
            <a:r>
              <a:rPr lang="de-DE" dirty="0" err="1" smtClean="0"/>
              <a:t>depuis</a:t>
            </a:r>
            <a:r>
              <a:rPr lang="de-DE" dirty="0" smtClean="0"/>
              <a:t> 1999, la </a:t>
            </a:r>
            <a:r>
              <a:rPr lang="de-DE" dirty="0" err="1" smtClean="0"/>
              <a:t>jonction</a:t>
            </a:r>
            <a:r>
              <a:rPr lang="de-DE" dirty="0" smtClean="0"/>
              <a:t> </a:t>
            </a:r>
            <a:r>
              <a:rPr lang="de-DE" dirty="0" err="1" smtClean="0"/>
              <a:t>principale</a:t>
            </a:r>
            <a:r>
              <a:rPr lang="de-DE" dirty="0" smtClean="0"/>
              <a:t> a </a:t>
            </a:r>
            <a:r>
              <a:rPr lang="de-DE" dirty="0" err="1" smtClean="0"/>
              <a:t>eu</a:t>
            </a:r>
            <a:r>
              <a:rPr lang="de-DE" dirty="0" smtClean="0"/>
              <a:t> </a:t>
            </a:r>
            <a:r>
              <a:rPr lang="de-DE" dirty="0" err="1" smtClean="0"/>
              <a:t>lieu</a:t>
            </a:r>
            <a:r>
              <a:rPr lang="de-DE" dirty="0" smtClean="0"/>
              <a:t> en </a:t>
            </a:r>
            <a:r>
              <a:rPr lang="de-DE" dirty="0" err="1" smtClean="0"/>
              <a:t>octobre</a:t>
            </a:r>
            <a:r>
              <a:rPr lang="de-DE" dirty="0" smtClean="0"/>
              <a:t> 2010, </a:t>
            </a:r>
            <a:r>
              <a:rPr lang="de-DE" dirty="0" err="1" smtClean="0"/>
              <a:t>l’ouverture</a:t>
            </a:r>
            <a:r>
              <a:rPr lang="de-DE" dirty="0" smtClean="0"/>
              <a:t> </a:t>
            </a:r>
            <a:r>
              <a:rPr lang="de-DE" dirty="0" err="1" smtClean="0"/>
              <a:t>est</a:t>
            </a:r>
            <a:r>
              <a:rPr lang="de-DE" dirty="0" smtClean="0"/>
              <a:t> </a:t>
            </a:r>
            <a:r>
              <a:rPr lang="de-DE" dirty="0" err="1" smtClean="0"/>
              <a:t>prévue</a:t>
            </a:r>
            <a:r>
              <a:rPr lang="de-DE" dirty="0" smtClean="0"/>
              <a:t> </a:t>
            </a:r>
            <a:r>
              <a:rPr lang="de-DE" dirty="0" err="1" smtClean="0"/>
              <a:t>pour</a:t>
            </a:r>
            <a:r>
              <a:rPr lang="de-DE" dirty="0" smtClean="0"/>
              <a:t> </a:t>
            </a:r>
            <a:r>
              <a:rPr lang="de-DE" dirty="0" err="1" smtClean="0"/>
              <a:t>fin</a:t>
            </a:r>
            <a:r>
              <a:rPr lang="de-DE" dirty="0" smtClean="0"/>
              <a:t> 2016. Grâce à </a:t>
            </a:r>
            <a:r>
              <a:rPr lang="de-DE" dirty="0" err="1" smtClean="0"/>
              <a:t>cet</a:t>
            </a:r>
            <a:r>
              <a:rPr lang="de-DE" dirty="0" smtClean="0"/>
              <a:t> </a:t>
            </a:r>
            <a:r>
              <a:rPr lang="de-DE" dirty="0" err="1" smtClean="0"/>
              <a:t>ouvrage</a:t>
            </a:r>
            <a:r>
              <a:rPr lang="de-DE" dirty="0" smtClean="0"/>
              <a:t>, les </a:t>
            </a:r>
            <a:r>
              <a:rPr lang="de-DE" dirty="0" err="1" smtClean="0"/>
              <a:t>capacités</a:t>
            </a:r>
            <a:r>
              <a:rPr lang="de-DE" dirty="0" smtClean="0"/>
              <a:t> en </a:t>
            </a:r>
            <a:r>
              <a:rPr lang="de-DE" dirty="0" err="1" smtClean="0"/>
              <a:t>transport</a:t>
            </a:r>
            <a:r>
              <a:rPr lang="de-DE" dirty="0" smtClean="0"/>
              <a:t> de </a:t>
            </a:r>
            <a:r>
              <a:rPr lang="de-DE" dirty="0" err="1" smtClean="0"/>
              <a:t>marchandises</a:t>
            </a:r>
            <a:r>
              <a:rPr lang="de-DE" dirty="0" smtClean="0"/>
              <a:t> </a:t>
            </a:r>
            <a:r>
              <a:rPr lang="de-DE" dirty="0" err="1" smtClean="0"/>
              <a:t>augmenteront</a:t>
            </a:r>
            <a:r>
              <a:rPr lang="de-DE" dirty="0" smtClean="0"/>
              <a:t> et les </a:t>
            </a:r>
            <a:r>
              <a:rPr lang="de-DE" dirty="0" err="1" smtClean="0"/>
              <a:t>trains</a:t>
            </a:r>
            <a:r>
              <a:rPr lang="de-DE" dirty="0" smtClean="0"/>
              <a:t> </a:t>
            </a:r>
            <a:r>
              <a:rPr lang="de-DE" dirty="0" err="1" smtClean="0"/>
              <a:t>voyageurs</a:t>
            </a:r>
            <a:r>
              <a:rPr lang="de-DE" dirty="0" smtClean="0"/>
              <a:t> </a:t>
            </a:r>
            <a:r>
              <a:rPr lang="de-DE" dirty="0" err="1" smtClean="0"/>
              <a:t>circuleront</a:t>
            </a:r>
            <a:r>
              <a:rPr lang="de-DE" dirty="0" smtClean="0"/>
              <a:t> plus vite entre </a:t>
            </a:r>
            <a:r>
              <a:rPr lang="de-DE" dirty="0" err="1" smtClean="0"/>
              <a:t>Zurich</a:t>
            </a:r>
            <a:r>
              <a:rPr lang="de-DE" dirty="0" smtClean="0"/>
              <a:t> et Milan. Le </a:t>
            </a:r>
            <a:r>
              <a:rPr lang="de-DE" dirty="0" err="1" smtClean="0"/>
              <a:t>tunnel</a:t>
            </a:r>
            <a:r>
              <a:rPr lang="de-DE" dirty="0" smtClean="0"/>
              <a:t> de </a:t>
            </a:r>
            <a:r>
              <a:rPr lang="de-DE" dirty="0" err="1" smtClean="0"/>
              <a:t>base</a:t>
            </a:r>
            <a:r>
              <a:rPr lang="de-DE" dirty="0" smtClean="0"/>
              <a:t> du Saint-</a:t>
            </a:r>
            <a:r>
              <a:rPr lang="de-DE" dirty="0" err="1" smtClean="0"/>
              <a:t>Gothard</a:t>
            </a:r>
            <a:r>
              <a:rPr lang="de-DE" dirty="0" smtClean="0"/>
              <a:t> a </a:t>
            </a:r>
            <a:r>
              <a:rPr lang="de-DE" dirty="0" err="1" smtClean="0"/>
              <a:t>détrôné</a:t>
            </a:r>
            <a:r>
              <a:rPr lang="de-DE" dirty="0" smtClean="0"/>
              <a:t> le </a:t>
            </a:r>
            <a:r>
              <a:rPr lang="de-DE" dirty="0" err="1" smtClean="0"/>
              <a:t>précédent</a:t>
            </a:r>
            <a:r>
              <a:rPr lang="de-DE" dirty="0" smtClean="0"/>
              <a:t> </a:t>
            </a:r>
            <a:r>
              <a:rPr lang="de-DE" dirty="0" err="1" smtClean="0"/>
              <a:t>détenteur</a:t>
            </a:r>
            <a:r>
              <a:rPr lang="de-DE" dirty="0" smtClean="0"/>
              <a:t> du </a:t>
            </a:r>
            <a:r>
              <a:rPr lang="de-DE" dirty="0" err="1" smtClean="0"/>
              <a:t>record</a:t>
            </a:r>
            <a:r>
              <a:rPr lang="de-DE" dirty="0" smtClean="0"/>
              <a:t> de </a:t>
            </a:r>
            <a:r>
              <a:rPr lang="de-DE" dirty="0" err="1" smtClean="0"/>
              <a:t>longueur</a:t>
            </a:r>
            <a:r>
              <a:rPr lang="de-DE" dirty="0" smtClean="0"/>
              <a:t>, le </a:t>
            </a:r>
            <a:r>
              <a:rPr lang="de-DE" dirty="0" err="1" smtClean="0"/>
              <a:t>tunnel</a:t>
            </a:r>
            <a:r>
              <a:rPr lang="de-DE" dirty="0" smtClean="0"/>
              <a:t> de </a:t>
            </a:r>
            <a:r>
              <a:rPr lang="de-DE" dirty="0" err="1" smtClean="0"/>
              <a:t>Seikan</a:t>
            </a:r>
            <a:r>
              <a:rPr lang="de-DE" dirty="0" smtClean="0"/>
              <a:t> au </a:t>
            </a:r>
            <a:r>
              <a:rPr lang="de-DE" dirty="0" err="1" smtClean="0"/>
              <a:t>Japon</a:t>
            </a:r>
            <a:r>
              <a:rPr lang="de-DE" dirty="0" smtClean="0"/>
              <a:t> (53,9 km). Il a </a:t>
            </a:r>
            <a:r>
              <a:rPr lang="de-DE" dirty="0" err="1" smtClean="0"/>
              <a:t>coûté</a:t>
            </a:r>
            <a:r>
              <a:rPr lang="de-DE" dirty="0" smtClean="0"/>
              <a:t> </a:t>
            </a:r>
            <a:r>
              <a:rPr lang="de-DE" dirty="0" err="1" smtClean="0"/>
              <a:t>environ</a:t>
            </a:r>
            <a:r>
              <a:rPr lang="de-DE" dirty="0" smtClean="0"/>
              <a:t> 12,34 </a:t>
            </a:r>
            <a:r>
              <a:rPr lang="de-DE" dirty="0" err="1" smtClean="0"/>
              <a:t>milliards</a:t>
            </a:r>
            <a:r>
              <a:rPr lang="de-DE" dirty="0" smtClean="0"/>
              <a:t> de </a:t>
            </a:r>
            <a:r>
              <a:rPr lang="de-DE" dirty="0" err="1" smtClean="0"/>
              <a:t>francs</a:t>
            </a:r>
            <a:r>
              <a:rPr lang="de-DE" dirty="0" smtClean="0"/>
              <a:t>. </a:t>
            </a:r>
          </a:p>
          <a:p>
            <a:r>
              <a:rPr lang="de-DE" dirty="0" smtClean="0"/>
              <a:t> </a:t>
            </a:r>
          </a:p>
          <a:p>
            <a:r>
              <a:rPr lang="de-DE" dirty="0" smtClean="0"/>
              <a:t>Dans les </a:t>
            </a:r>
            <a:r>
              <a:rPr lang="de-DE" dirty="0" err="1" smtClean="0"/>
              <a:t>deux</a:t>
            </a:r>
            <a:r>
              <a:rPr lang="de-DE" dirty="0" smtClean="0"/>
              <a:t> </a:t>
            </a:r>
            <a:r>
              <a:rPr lang="de-DE" dirty="0" err="1" smtClean="0"/>
              <a:t>tunnels</a:t>
            </a:r>
            <a:r>
              <a:rPr lang="de-DE" dirty="0" smtClean="0"/>
              <a:t> de </a:t>
            </a:r>
            <a:r>
              <a:rPr lang="de-DE" dirty="0" err="1" smtClean="0"/>
              <a:t>base</a:t>
            </a:r>
            <a:r>
              <a:rPr lang="de-DE" dirty="0" smtClean="0"/>
              <a:t>, la </a:t>
            </a:r>
            <a:r>
              <a:rPr lang="de-DE" dirty="0" err="1" smtClean="0"/>
              <a:t>vitesse</a:t>
            </a:r>
            <a:r>
              <a:rPr lang="de-DE" dirty="0" smtClean="0"/>
              <a:t> maximale des </a:t>
            </a:r>
            <a:r>
              <a:rPr lang="de-DE" dirty="0" err="1" smtClean="0"/>
              <a:t>trains</a:t>
            </a:r>
            <a:r>
              <a:rPr lang="de-DE" dirty="0" smtClean="0"/>
              <a:t> </a:t>
            </a:r>
            <a:r>
              <a:rPr lang="de-DE" dirty="0" err="1" smtClean="0"/>
              <a:t>voyageurs</a:t>
            </a:r>
            <a:r>
              <a:rPr lang="de-DE" dirty="0" smtClean="0"/>
              <a:t> </a:t>
            </a:r>
            <a:r>
              <a:rPr lang="de-DE" dirty="0" err="1" smtClean="0"/>
              <a:t>sera</a:t>
            </a:r>
            <a:r>
              <a:rPr lang="de-DE" dirty="0" smtClean="0"/>
              <a:t> de 250 km/h. </a:t>
            </a:r>
          </a:p>
          <a:p>
            <a:r>
              <a:rPr lang="de-DE" dirty="0" smtClean="0"/>
              <a:t> </a:t>
            </a:r>
          </a:p>
          <a:p>
            <a:r>
              <a:rPr lang="de-DE" b="1" dirty="0" smtClean="0"/>
              <a:t>Tunnel de </a:t>
            </a:r>
            <a:r>
              <a:rPr lang="de-DE" b="1" dirty="0" err="1" smtClean="0"/>
              <a:t>base</a:t>
            </a:r>
            <a:r>
              <a:rPr lang="de-DE" b="1" dirty="0" smtClean="0"/>
              <a:t> du </a:t>
            </a:r>
            <a:r>
              <a:rPr lang="de-DE" b="1" dirty="0" err="1" smtClean="0"/>
              <a:t>Ceneri</a:t>
            </a:r>
            <a:r>
              <a:rPr lang="de-DE" b="1" dirty="0" smtClean="0"/>
              <a:t> </a:t>
            </a:r>
            <a:endParaRPr lang="de-DE" dirty="0" smtClean="0"/>
          </a:p>
          <a:p>
            <a:r>
              <a:rPr lang="de-DE" dirty="0" smtClean="0"/>
              <a:t>Le </a:t>
            </a:r>
            <a:r>
              <a:rPr lang="de-DE" dirty="0" err="1" smtClean="0"/>
              <a:t>tunnel</a:t>
            </a:r>
            <a:r>
              <a:rPr lang="de-DE" dirty="0" smtClean="0"/>
              <a:t> de </a:t>
            </a:r>
            <a:r>
              <a:rPr lang="de-DE" dirty="0" err="1" smtClean="0"/>
              <a:t>base</a:t>
            </a:r>
            <a:r>
              <a:rPr lang="de-DE" dirty="0" smtClean="0"/>
              <a:t> du </a:t>
            </a:r>
            <a:r>
              <a:rPr lang="de-DE" dirty="0" err="1" smtClean="0"/>
              <a:t>Ceneri</a:t>
            </a:r>
            <a:r>
              <a:rPr lang="de-DE" dirty="0" smtClean="0"/>
              <a:t> au Tessin </a:t>
            </a:r>
            <a:r>
              <a:rPr lang="de-DE" dirty="0" err="1" smtClean="0"/>
              <a:t>complète</a:t>
            </a:r>
            <a:r>
              <a:rPr lang="de-DE" dirty="0" smtClean="0"/>
              <a:t> </a:t>
            </a:r>
            <a:r>
              <a:rPr lang="de-DE" dirty="0" err="1" smtClean="0"/>
              <a:t>l’axe</a:t>
            </a:r>
            <a:r>
              <a:rPr lang="de-DE" dirty="0" smtClean="0"/>
              <a:t> du St-</a:t>
            </a:r>
            <a:r>
              <a:rPr lang="de-DE" dirty="0" err="1" smtClean="0"/>
              <a:t>Gothard</a:t>
            </a:r>
            <a:r>
              <a:rPr lang="de-DE" dirty="0" smtClean="0"/>
              <a:t>. Il </a:t>
            </a:r>
            <a:r>
              <a:rPr lang="de-DE" dirty="0" err="1" smtClean="0"/>
              <a:t>s’étend</a:t>
            </a:r>
            <a:r>
              <a:rPr lang="de-DE" dirty="0" smtClean="0"/>
              <a:t> </a:t>
            </a:r>
            <a:r>
              <a:rPr lang="de-DE" dirty="0" err="1" smtClean="0"/>
              <a:t>sur</a:t>
            </a:r>
            <a:r>
              <a:rPr lang="de-DE" dirty="0" smtClean="0"/>
              <a:t> 15,4 km de </a:t>
            </a:r>
            <a:r>
              <a:rPr lang="de-DE" dirty="0" err="1" smtClean="0"/>
              <a:t>longueur</a:t>
            </a:r>
            <a:r>
              <a:rPr lang="de-DE" dirty="0" smtClean="0"/>
              <a:t>. Il ne </a:t>
            </a:r>
            <a:r>
              <a:rPr lang="de-DE" dirty="0" err="1" smtClean="0"/>
              <a:t>servira</a:t>
            </a:r>
            <a:r>
              <a:rPr lang="de-DE" dirty="0" smtClean="0"/>
              <a:t> </a:t>
            </a:r>
            <a:r>
              <a:rPr lang="de-DE" dirty="0" err="1" smtClean="0"/>
              <a:t>pas</a:t>
            </a:r>
            <a:r>
              <a:rPr lang="de-DE" dirty="0" smtClean="0"/>
              <a:t> </a:t>
            </a:r>
            <a:r>
              <a:rPr lang="de-DE" dirty="0" err="1" smtClean="0"/>
              <a:t>qu’au</a:t>
            </a:r>
            <a:r>
              <a:rPr lang="de-DE" dirty="0" smtClean="0"/>
              <a:t> </a:t>
            </a:r>
            <a:r>
              <a:rPr lang="de-DE" dirty="0" err="1" smtClean="0"/>
              <a:t>trafic</a:t>
            </a:r>
            <a:r>
              <a:rPr lang="de-DE" dirty="0" smtClean="0"/>
              <a:t> </a:t>
            </a:r>
            <a:r>
              <a:rPr lang="de-DE" dirty="0" err="1" smtClean="0"/>
              <a:t>grandes</a:t>
            </a:r>
            <a:r>
              <a:rPr lang="de-DE" dirty="0" smtClean="0"/>
              <a:t> </a:t>
            </a:r>
            <a:r>
              <a:rPr lang="de-DE" dirty="0" err="1" smtClean="0"/>
              <a:t>lignes</a:t>
            </a:r>
            <a:r>
              <a:rPr lang="de-DE" dirty="0" smtClean="0"/>
              <a:t>, </a:t>
            </a:r>
            <a:r>
              <a:rPr lang="de-DE" dirty="0" err="1" smtClean="0"/>
              <a:t>mais</a:t>
            </a:r>
            <a:r>
              <a:rPr lang="de-DE" dirty="0" smtClean="0"/>
              <a:t> </a:t>
            </a:r>
            <a:r>
              <a:rPr lang="de-DE" dirty="0" err="1" smtClean="0"/>
              <a:t>il</a:t>
            </a:r>
            <a:r>
              <a:rPr lang="de-DE" dirty="0" smtClean="0"/>
              <a:t> </a:t>
            </a:r>
            <a:r>
              <a:rPr lang="de-DE" dirty="0" err="1" smtClean="0"/>
              <a:t>rendra</a:t>
            </a:r>
            <a:r>
              <a:rPr lang="de-DE" dirty="0" smtClean="0"/>
              <a:t> </a:t>
            </a:r>
            <a:r>
              <a:rPr lang="de-DE" dirty="0" err="1" smtClean="0"/>
              <a:t>aussi</a:t>
            </a:r>
            <a:r>
              <a:rPr lang="de-DE" dirty="0" smtClean="0"/>
              <a:t> plus </a:t>
            </a:r>
            <a:r>
              <a:rPr lang="de-DE" dirty="0" err="1" smtClean="0"/>
              <a:t>attrayant</a:t>
            </a:r>
            <a:r>
              <a:rPr lang="de-DE" dirty="0" smtClean="0"/>
              <a:t> le </a:t>
            </a:r>
            <a:r>
              <a:rPr lang="de-DE" dirty="0" err="1" smtClean="0"/>
              <a:t>réseau</a:t>
            </a:r>
            <a:r>
              <a:rPr lang="de-DE" dirty="0" smtClean="0"/>
              <a:t> </a:t>
            </a:r>
            <a:r>
              <a:rPr lang="de-DE" dirty="0" err="1" smtClean="0"/>
              <a:t>ferroviaire</a:t>
            </a:r>
            <a:r>
              <a:rPr lang="de-DE" dirty="0" smtClean="0"/>
              <a:t> </a:t>
            </a:r>
            <a:r>
              <a:rPr lang="de-DE" dirty="0" err="1" smtClean="0"/>
              <a:t>régional</a:t>
            </a:r>
            <a:r>
              <a:rPr lang="de-DE" dirty="0" smtClean="0"/>
              <a:t> au Tessin en </a:t>
            </a:r>
            <a:r>
              <a:rPr lang="de-DE" dirty="0" err="1" smtClean="0"/>
              <a:t>raccourcissant</a:t>
            </a:r>
            <a:r>
              <a:rPr lang="de-DE" dirty="0" smtClean="0"/>
              <a:t> les </a:t>
            </a:r>
            <a:r>
              <a:rPr lang="de-DE" dirty="0" err="1" smtClean="0"/>
              <a:t>temps</a:t>
            </a:r>
            <a:r>
              <a:rPr lang="de-DE" dirty="0" smtClean="0"/>
              <a:t> de </a:t>
            </a:r>
            <a:r>
              <a:rPr lang="de-DE" dirty="0" err="1" smtClean="0"/>
              <a:t>parcours</a:t>
            </a:r>
            <a:r>
              <a:rPr lang="de-DE" dirty="0" smtClean="0"/>
              <a:t> et en </a:t>
            </a:r>
            <a:r>
              <a:rPr lang="de-DE" dirty="0" err="1" smtClean="0"/>
              <a:t>améliorant</a:t>
            </a:r>
            <a:r>
              <a:rPr lang="de-DE" dirty="0" smtClean="0"/>
              <a:t> les </a:t>
            </a:r>
            <a:r>
              <a:rPr lang="de-DE" dirty="0" err="1" smtClean="0"/>
              <a:t>liaisons</a:t>
            </a:r>
            <a:r>
              <a:rPr lang="de-DE" dirty="0" smtClean="0"/>
              <a:t>. Il </a:t>
            </a:r>
            <a:r>
              <a:rPr lang="de-DE" dirty="0" err="1" smtClean="0"/>
              <a:t>coûtera</a:t>
            </a:r>
            <a:r>
              <a:rPr lang="de-DE" dirty="0" smtClean="0"/>
              <a:t> </a:t>
            </a:r>
            <a:r>
              <a:rPr lang="de-DE" dirty="0" err="1" smtClean="0"/>
              <a:t>probablement</a:t>
            </a:r>
            <a:r>
              <a:rPr lang="de-DE" dirty="0" smtClean="0"/>
              <a:t> 2,2 </a:t>
            </a:r>
            <a:r>
              <a:rPr lang="de-DE" dirty="0" err="1" smtClean="0"/>
              <a:t>milliards</a:t>
            </a:r>
            <a:r>
              <a:rPr lang="de-DE" dirty="0" smtClean="0"/>
              <a:t> de </a:t>
            </a:r>
            <a:r>
              <a:rPr lang="de-DE" dirty="0" err="1" smtClean="0"/>
              <a:t>francs</a:t>
            </a:r>
            <a:r>
              <a:rPr lang="de-DE" dirty="0" smtClean="0"/>
              <a:t> (1,7 </a:t>
            </a:r>
            <a:r>
              <a:rPr lang="de-DE" dirty="0" err="1" smtClean="0"/>
              <a:t>milliard</a:t>
            </a:r>
            <a:r>
              <a:rPr lang="de-DE" dirty="0" smtClean="0"/>
              <a:t> </a:t>
            </a:r>
            <a:r>
              <a:rPr lang="de-DE" dirty="0" err="1" smtClean="0"/>
              <a:t>d’euros</a:t>
            </a:r>
            <a:r>
              <a:rPr lang="de-DE" dirty="0" smtClean="0"/>
              <a:t>) et </a:t>
            </a:r>
            <a:r>
              <a:rPr lang="de-DE" dirty="0" err="1" smtClean="0"/>
              <a:t>sera</a:t>
            </a:r>
            <a:r>
              <a:rPr lang="de-DE" dirty="0" smtClean="0"/>
              <a:t> </a:t>
            </a:r>
            <a:r>
              <a:rPr lang="de-DE" dirty="0" err="1" smtClean="0"/>
              <a:t>mis</a:t>
            </a:r>
            <a:r>
              <a:rPr lang="de-DE" dirty="0" smtClean="0"/>
              <a:t> en </a:t>
            </a:r>
            <a:r>
              <a:rPr lang="de-DE" dirty="0" err="1" smtClean="0"/>
              <a:t>exploitation</a:t>
            </a:r>
            <a:r>
              <a:rPr lang="de-DE" dirty="0" smtClean="0"/>
              <a:t> en 2019. </a:t>
            </a:r>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14</a:t>
            </a:fld>
            <a:endParaRPr lang="de-DE" dirty="0"/>
          </a:p>
        </p:txBody>
      </p:sp>
    </p:spTree>
    <p:extLst>
      <p:ext uri="{BB962C8B-B14F-4D97-AF65-F5344CB8AC3E}">
        <p14:creationId xmlns:p14="http://schemas.microsoft.com/office/powerpoint/2010/main" val="2923077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E705BD-9851-4D03-B3E8-F47FD78557C6}" type="slidenum">
              <a:rPr lang="de-DE" smtClean="0"/>
              <a:pPr/>
              <a:t>15</a:t>
            </a:fld>
            <a:endParaRPr lang="de-DE" dirty="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normAutofit/>
          </a:bodyPr>
          <a:lstStyle/>
          <a:p>
            <a:r>
              <a:rPr lang="de-DE" dirty="0" smtClean="0"/>
              <a:t>La Suisse a </a:t>
            </a:r>
            <a:r>
              <a:rPr lang="de-DE" dirty="0" err="1" smtClean="0"/>
              <a:t>conclu</a:t>
            </a:r>
            <a:r>
              <a:rPr lang="de-DE" dirty="0" smtClean="0"/>
              <a:t> des </a:t>
            </a:r>
            <a:r>
              <a:rPr lang="de-DE" dirty="0" err="1" smtClean="0"/>
              <a:t>conventions</a:t>
            </a:r>
            <a:r>
              <a:rPr lang="de-DE" dirty="0" smtClean="0"/>
              <a:t> internationales en </a:t>
            </a:r>
            <a:r>
              <a:rPr lang="de-DE" dirty="0" err="1" smtClean="0"/>
              <a:t>vue</a:t>
            </a:r>
            <a:r>
              <a:rPr lang="de-DE" dirty="0" smtClean="0"/>
              <a:t> de </a:t>
            </a:r>
            <a:r>
              <a:rPr lang="de-DE" dirty="0" err="1" smtClean="0"/>
              <a:t>l’aménagement</a:t>
            </a:r>
            <a:r>
              <a:rPr lang="de-DE" dirty="0" smtClean="0"/>
              <a:t> des </a:t>
            </a:r>
            <a:r>
              <a:rPr lang="de-DE" dirty="0" err="1" smtClean="0"/>
              <a:t>tronçons</a:t>
            </a:r>
            <a:r>
              <a:rPr lang="de-DE" dirty="0" smtClean="0"/>
              <a:t> </a:t>
            </a:r>
            <a:r>
              <a:rPr lang="de-DE" dirty="0" err="1" smtClean="0"/>
              <a:t>d’accès</a:t>
            </a:r>
            <a:r>
              <a:rPr lang="de-DE" dirty="0" smtClean="0"/>
              <a:t> </a:t>
            </a:r>
            <a:r>
              <a:rPr lang="de-DE" dirty="0" err="1" smtClean="0"/>
              <a:t>aux</a:t>
            </a:r>
            <a:r>
              <a:rPr lang="de-DE" dirty="0" smtClean="0"/>
              <a:t> </a:t>
            </a:r>
            <a:r>
              <a:rPr lang="de-DE" dirty="0" err="1" smtClean="0"/>
              <a:t>tunnels</a:t>
            </a:r>
            <a:r>
              <a:rPr lang="de-DE" dirty="0" smtClean="0"/>
              <a:t> de </a:t>
            </a:r>
            <a:r>
              <a:rPr lang="de-DE" dirty="0" err="1" smtClean="0"/>
              <a:t>base</a:t>
            </a:r>
            <a:r>
              <a:rPr lang="de-DE" dirty="0" smtClean="0"/>
              <a:t> </a:t>
            </a:r>
            <a:r>
              <a:rPr lang="de-DE" dirty="0" err="1" smtClean="0"/>
              <a:t>avec</a:t>
            </a:r>
            <a:r>
              <a:rPr lang="de-DE" dirty="0" smtClean="0"/>
              <a:t> </a:t>
            </a:r>
            <a:r>
              <a:rPr lang="de-DE" dirty="0" err="1" smtClean="0"/>
              <a:t>ses</a:t>
            </a:r>
            <a:r>
              <a:rPr lang="de-DE" dirty="0" smtClean="0"/>
              <a:t> </a:t>
            </a:r>
            <a:r>
              <a:rPr lang="de-DE" dirty="0" err="1" smtClean="0"/>
              <a:t>pays</a:t>
            </a:r>
            <a:r>
              <a:rPr lang="de-DE" dirty="0" smtClean="0"/>
              <a:t> </a:t>
            </a:r>
            <a:r>
              <a:rPr lang="de-DE" dirty="0" err="1" smtClean="0"/>
              <a:t>voisins</a:t>
            </a:r>
            <a:r>
              <a:rPr lang="de-DE" dirty="0" smtClean="0"/>
              <a:t> </a:t>
            </a:r>
            <a:r>
              <a:rPr lang="de-DE" dirty="0" err="1" smtClean="0"/>
              <a:t>l’Allemagne</a:t>
            </a:r>
            <a:r>
              <a:rPr lang="de-DE" dirty="0" smtClean="0"/>
              <a:t> et </a:t>
            </a:r>
            <a:r>
              <a:rPr lang="de-DE" dirty="0" err="1" smtClean="0"/>
              <a:t>l’Italie</a:t>
            </a:r>
            <a:r>
              <a:rPr lang="de-DE" dirty="0" smtClean="0"/>
              <a:t>. </a:t>
            </a:r>
          </a:p>
          <a:p>
            <a:r>
              <a:rPr lang="de-DE" dirty="0" smtClean="0"/>
              <a:t>Le </a:t>
            </a:r>
            <a:r>
              <a:rPr lang="de-DE" dirty="0" err="1" smtClean="0"/>
              <a:t>principal</a:t>
            </a:r>
            <a:r>
              <a:rPr lang="de-DE" dirty="0" smtClean="0"/>
              <a:t> </a:t>
            </a:r>
            <a:r>
              <a:rPr lang="de-DE" dirty="0" err="1" smtClean="0"/>
              <a:t>tronçon</a:t>
            </a:r>
            <a:r>
              <a:rPr lang="de-DE" dirty="0" smtClean="0"/>
              <a:t> </a:t>
            </a:r>
            <a:r>
              <a:rPr lang="de-DE" dirty="0" err="1" smtClean="0"/>
              <a:t>d’accès</a:t>
            </a:r>
            <a:r>
              <a:rPr lang="de-DE" dirty="0" smtClean="0"/>
              <a:t> à la NLFA du </a:t>
            </a:r>
            <a:r>
              <a:rPr lang="de-DE" dirty="0" err="1" smtClean="0"/>
              <a:t>côté</a:t>
            </a:r>
            <a:r>
              <a:rPr lang="de-DE" dirty="0" smtClean="0"/>
              <a:t> </a:t>
            </a:r>
            <a:r>
              <a:rPr lang="de-DE" dirty="0" err="1" smtClean="0"/>
              <a:t>allemand</a:t>
            </a:r>
            <a:r>
              <a:rPr lang="de-DE" dirty="0" smtClean="0"/>
              <a:t> </a:t>
            </a:r>
            <a:r>
              <a:rPr lang="de-DE" dirty="0" err="1" smtClean="0"/>
              <a:t>pour</a:t>
            </a:r>
            <a:r>
              <a:rPr lang="de-DE" dirty="0" smtClean="0"/>
              <a:t> le </a:t>
            </a:r>
            <a:r>
              <a:rPr lang="de-DE" dirty="0" err="1" smtClean="0"/>
              <a:t>fret</a:t>
            </a:r>
            <a:r>
              <a:rPr lang="de-DE" dirty="0" smtClean="0"/>
              <a:t> </a:t>
            </a:r>
            <a:r>
              <a:rPr lang="de-DE" dirty="0" err="1" smtClean="0"/>
              <a:t>ferroviaire</a:t>
            </a:r>
            <a:r>
              <a:rPr lang="de-DE" dirty="0" smtClean="0"/>
              <a:t> </a:t>
            </a:r>
            <a:r>
              <a:rPr lang="de-DE" dirty="0" err="1" smtClean="0"/>
              <a:t>est</a:t>
            </a:r>
            <a:r>
              <a:rPr lang="de-DE" dirty="0" smtClean="0"/>
              <a:t> la Rheintalbahn. La </a:t>
            </a:r>
            <a:r>
              <a:rPr lang="de-DE" dirty="0" err="1" smtClean="0"/>
              <a:t>convention</a:t>
            </a:r>
            <a:r>
              <a:rPr lang="de-DE" dirty="0" smtClean="0"/>
              <a:t> relative à la </a:t>
            </a:r>
            <a:r>
              <a:rPr lang="de-DE" dirty="0" err="1" smtClean="0"/>
              <a:t>garantie</a:t>
            </a:r>
            <a:r>
              <a:rPr lang="de-DE" dirty="0" smtClean="0"/>
              <a:t> de la </a:t>
            </a:r>
            <a:r>
              <a:rPr lang="de-DE" dirty="0" err="1" smtClean="0"/>
              <a:t>capacité</a:t>
            </a:r>
            <a:r>
              <a:rPr lang="de-DE" dirty="0" smtClean="0"/>
              <a:t> de </a:t>
            </a:r>
            <a:r>
              <a:rPr lang="de-DE" dirty="0" err="1" smtClean="0"/>
              <a:t>l’accès</a:t>
            </a:r>
            <a:r>
              <a:rPr lang="de-DE" dirty="0" smtClean="0"/>
              <a:t> à la </a:t>
            </a:r>
            <a:r>
              <a:rPr lang="de-DE" dirty="0" err="1" smtClean="0"/>
              <a:t>nouvelle</a:t>
            </a:r>
            <a:r>
              <a:rPr lang="de-DE" dirty="0" smtClean="0"/>
              <a:t> </a:t>
            </a:r>
            <a:r>
              <a:rPr lang="de-DE" dirty="0" err="1" smtClean="0"/>
              <a:t>ligne</a:t>
            </a:r>
            <a:r>
              <a:rPr lang="de-DE" dirty="0" smtClean="0"/>
              <a:t> </a:t>
            </a:r>
            <a:r>
              <a:rPr lang="de-DE" dirty="0" err="1" smtClean="0"/>
              <a:t>ferroviaire</a:t>
            </a:r>
            <a:r>
              <a:rPr lang="de-DE" dirty="0" smtClean="0"/>
              <a:t> </a:t>
            </a:r>
            <a:r>
              <a:rPr lang="de-DE" dirty="0" err="1" smtClean="0"/>
              <a:t>suisse</a:t>
            </a:r>
            <a:r>
              <a:rPr lang="de-DE" dirty="0" smtClean="0"/>
              <a:t> à travers les Alpes (NLFA) (</a:t>
            </a:r>
            <a:r>
              <a:rPr lang="de-DE" dirty="0" err="1" smtClean="0"/>
              <a:t>accord</a:t>
            </a:r>
            <a:r>
              <a:rPr lang="de-DE" dirty="0" smtClean="0"/>
              <a:t> de Lugano, 1996) a </a:t>
            </a:r>
            <a:r>
              <a:rPr lang="de-DE" dirty="0" err="1" smtClean="0"/>
              <a:t>fixé</a:t>
            </a:r>
            <a:r>
              <a:rPr lang="de-DE" dirty="0" smtClean="0"/>
              <a:t> les </a:t>
            </a:r>
            <a:r>
              <a:rPr lang="de-DE" dirty="0" err="1" smtClean="0"/>
              <a:t>intentions</a:t>
            </a:r>
            <a:r>
              <a:rPr lang="de-DE" dirty="0" smtClean="0"/>
              <a:t> des </a:t>
            </a:r>
            <a:r>
              <a:rPr lang="de-DE" dirty="0" err="1" smtClean="0"/>
              <a:t>deux</a:t>
            </a:r>
            <a:r>
              <a:rPr lang="de-DE" dirty="0" smtClean="0"/>
              <a:t> </a:t>
            </a:r>
            <a:r>
              <a:rPr lang="de-DE" dirty="0" err="1" smtClean="0"/>
              <a:t>pays</a:t>
            </a:r>
            <a:r>
              <a:rPr lang="de-DE" dirty="0" smtClean="0"/>
              <a:t> en </a:t>
            </a:r>
            <a:r>
              <a:rPr lang="de-DE" dirty="0" err="1" smtClean="0"/>
              <a:t>matière</a:t>
            </a:r>
            <a:r>
              <a:rPr lang="de-DE" dirty="0" smtClean="0"/>
              <a:t> </a:t>
            </a:r>
            <a:r>
              <a:rPr lang="de-DE" dirty="0" err="1" smtClean="0"/>
              <a:t>d’aménagement</a:t>
            </a:r>
            <a:r>
              <a:rPr lang="de-DE" dirty="0" smtClean="0"/>
              <a:t> : du </a:t>
            </a:r>
            <a:r>
              <a:rPr lang="de-DE" dirty="0" err="1" smtClean="0"/>
              <a:t>côté</a:t>
            </a:r>
            <a:r>
              <a:rPr lang="de-DE" dirty="0" smtClean="0"/>
              <a:t> </a:t>
            </a:r>
            <a:r>
              <a:rPr lang="de-DE" dirty="0" err="1" smtClean="0"/>
              <a:t>allemand</a:t>
            </a:r>
            <a:r>
              <a:rPr lang="de-DE" dirty="0" smtClean="0"/>
              <a:t>, entre Karlsruhe et </a:t>
            </a:r>
            <a:r>
              <a:rPr lang="de-DE" dirty="0" err="1" smtClean="0"/>
              <a:t>Bâle</a:t>
            </a:r>
            <a:r>
              <a:rPr lang="de-DE" dirty="0" smtClean="0"/>
              <a:t>, </a:t>
            </a:r>
            <a:r>
              <a:rPr lang="de-DE" dirty="0" err="1" smtClean="0"/>
              <a:t>un</a:t>
            </a:r>
            <a:r>
              <a:rPr lang="de-DE" dirty="0" smtClean="0"/>
              <a:t> </a:t>
            </a:r>
            <a:r>
              <a:rPr lang="de-DE" dirty="0" err="1" smtClean="0"/>
              <a:t>tronçon</a:t>
            </a:r>
            <a:r>
              <a:rPr lang="de-DE" dirty="0" smtClean="0"/>
              <a:t> </a:t>
            </a:r>
            <a:r>
              <a:rPr lang="de-DE" dirty="0" err="1" smtClean="0"/>
              <a:t>sera</a:t>
            </a:r>
            <a:r>
              <a:rPr lang="de-DE" dirty="0" smtClean="0"/>
              <a:t> </a:t>
            </a:r>
            <a:r>
              <a:rPr lang="de-DE" dirty="0" err="1" smtClean="0"/>
              <a:t>aménagé</a:t>
            </a:r>
            <a:r>
              <a:rPr lang="de-DE" dirty="0" smtClean="0"/>
              <a:t> </a:t>
            </a:r>
            <a:r>
              <a:rPr lang="de-DE" dirty="0" err="1" smtClean="0"/>
              <a:t>ou</a:t>
            </a:r>
            <a:r>
              <a:rPr lang="de-DE" dirty="0" smtClean="0"/>
              <a:t> </a:t>
            </a:r>
            <a:r>
              <a:rPr lang="de-DE" dirty="0" err="1" smtClean="0"/>
              <a:t>construit</a:t>
            </a:r>
            <a:r>
              <a:rPr lang="de-DE" dirty="0" smtClean="0"/>
              <a:t>, de </a:t>
            </a:r>
            <a:r>
              <a:rPr lang="de-DE" dirty="0" err="1" smtClean="0"/>
              <a:t>sorte</a:t>
            </a:r>
            <a:r>
              <a:rPr lang="de-DE" dirty="0" smtClean="0"/>
              <a:t> </a:t>
            </a:r>
            <a:r>
              <a:rPr lang="de-DE" dirty="0" err="1" smtClean="0"/>
              <a:t>que</a:t>
            </a:r>
            <a:r>
              <a:rPr lang="de-DE" dirty="0" smtClean="0"/>
              <a:t> </a:t>
            </a:r>
            <a:r>
              <a:rPr lang="de-DE" dirty="0" err="1" smtClean="0"/>
              <a:t>l’accès</a:t>
            </a:r>
            <a:r>
              <a:rPr lang="de-DE" dirty="0" smtClean="0"/>
              <a:t> Nord à la NLFA en </a:t>
            </a:r>
            <a:r>
              <a:rPr lang="de-DE" dirty="0" err="1" smtClean="0"/>
              <a:t>Allemagne</a:t>
            </a:r>
            <a:r>
              <a:rPr lang="de-DE" dirty="0" smtClean="0"/>
              <a:t> </a:t>
            </a:r>
            <a:r>
              <a:rPr lang="de-DE" dirty="0" err="1" smtClean="0"/>
              <a:t>soit</a:t>
            </a:r>
            <a:r>
              <a:rPr lang="de-DE" dirty="0" smtClean="0"/>
              <a:t> à </a:t>
            </a:r>
            <a:r>
              <a:rPr lang="de-DE" dirty="0" err="1" smtClean="0"/>
              <a:t>quatre</a:t>
            </a:r>
            <a:r>
              <a:rPr lang="de-DE" dirty="0" smtClean="0"/>
              <a:t> </a:t>
            </a:r>
            <a:r>
              <a:rPr lang="de-DE" dirty="0" err="1" smtClean="0"/>
              <a:t>voies</a:t>
            </a:r>
            <a:r>
              <a:rPr lang="de-DE" dirty="0" smtClean="0"/>
              <a:t>. </a:t>
            </a:r>
            <a:r>
              <a:rPr lang="de-DE" dirty="0" err="1" smtClean="0"/>
              <a:t>Selon</a:t>
            </a:r>
            <a:r>
              <a:rPr lang="de-DE" dirty="0" smtClean="0"/>
              <a:t> le texte de la </a:t>
            </a:r>
            <a:r>
              <a:rPr lang="de-DE" dirty="0" err="1" smtClean="0"/>
              <a:t>convention</a:t>
            </a:r>
            <a:r>
              <a:rPr lang="de-DE" dirty="0" smtClean="0"/>
              <a:t>, </a:t>
            </a:r>
            <a:r>
              <a:rPr lang="de-DE" dirty="0" err="1" smtClean="0"/>
              <a:t>sur</a:t>
            </a:r>
            <a:r>
              <a:rPr lang="de-DE" dirty="0" smtClean="0"/>
              <a:t> les </a:t>
            </a:r>
            <a:r>
              <a:rPr lang="de-DE" dirty="0" err="1" smtClean="0"/>
              <a:t>territoires</a:t>
            </a:r>
            <a:r>
              <a:rPr lang="de-DE" dirty="0" smtClean="0"/>
              <a:t> de la Suisse et de </a:t>
            </a:r>
            <a:r>
              <a:rPr lang="de-DE" dirty="0" err="1" smtClean="0"/>
              <a:t>l’Allemagne</a:t>
            </a:r>
            <a:r>
              <a:rPr lang="de-DE" dirty="0" smtClean="0"/>
              <a:t>, les </a:t>
            </a:r>
            <a:r>
              <a:rPr lang="de-DE" dirty="0" err="1" smtClean="0"/>
              <a:t>capacités</a:t>
            </a:r>
            <a:r>
              <a:rPr lang="de-DE" dirty="0" smtClean="0"/>
              <a:t> de </a:t>
            </a:r>
            <a:r>
              <a:rPr lang="de-DE" dirty="0" err="1" smtClean="0"/>
              <a:t>l’accès</a:t>
            </a:r>
            <a:r>
              <a:rPr lang="de-DE" dirty="0" smtClean="0"/>
              <a:t> </a:t>
            </a:r>
            <a:r>
              <a:rPr lang="de-DE" dirty="0" err="1" smtClean="0"/>
              <a:t>nord</a:t>
            </a:r>
            <a:r>
              <a:rPr lang="de-DE" dirty="0" smtClean="0"/>
              <a:t> à la NLFA, à </a:t>
            </a:r>
            <a:r>
              <a:rPr lang="de-DE" dirty="0" err="1" smtClean="0"/>
              <a:t>savoir</a:t>
            </a:r>
            <a:r>
              <a:rPr lang="de-DE" dirty="0" smtClean="0"/>
              <a:t> </a:t>
            </a:r>
            <a:r>
              <a:rPr lang="de-DE" dirty="0" err="1" smtClean="0"/>
              <a:t>l’itinéraire</a:t>
            </a:r>
            <a:r>
              <a:rPr lang="de-DE" dirty="0" smtClean="0"/>
              <a:t> Karlsruhe-Fribourg-en-</a:t>
            </a:r>
            <a:r>
              <a:rPr lang="de-DE" dirty="0" err="1" smtClean="0"/>
              <a:t>Brisgau</a:t>
            </a:r>
            <a:r>
              <a:rPr lang="de-DE" dirty="0" smtClean="0"/>
              <a:t>-</a:t>
            </a:r>
            <a:r>
              <a:rPr lang="de-DE" dirty="0" err="1" smtClean="0"/>
              <a:t>Bâle</a:t>
            </a:r>
            <a:r>
              <a:rPr lang="de-DE" dirty="0" smtClean="0"/>
              <a:t>, </a:t>
            </a:r>
            <a:r>
              <a:rPr lang="de-DE" dirty="0" err="1" smtClean="0"/>
              <a:t>seront</a:t>
            </a:r>
            <a:r>
              <a:rPr lang="de-DE" dirty="0" smtClean="0"/>
              <a:t> </a:t>
            </a:r>
            <a:r>
              <a:rPr lang="de-DE" dirty="0" err="1" smtClean="0"/>
              <a:t>augmentées</a:t>
            </a:r>
            <a:r>
              <a:rPr lang="de-DE" dirty="0" smtClean="0"/>
              <a:t> </a:t>
            </a:r>
            <a:r>
              <a:rPr lang="de-DE" dirty="0" err="1" smtClean="0"/>
              <a:t>progressivement</a:t>
            </a:r>
            <a:r>
              <a:rPr lang="de-DE" dirty="0" smtClean="0"/>
              <a:t> en </a:t>
            </a:r>
            <a:r>
              <a:rPr lang="de-DE" dirty="0" err="1" smtClean="0"/>
              <a:t>fonction</a:t>
            </a:r>
            <a:r>
              <a:rPr lang="de-DE" dirty="0" smtClean="0"/>
              <a:t> de la </a:t>
            </a:r>
            <a:r>
              <a:rPr lang="de-DE" dirty="0" err="1" smtClean="0"/>
              <a:t>demande</a:t>
            </a:r>
            <a:r>
              <a:rPr lang="de-DE" dirty="0" smtClean="0"/>
              <a:t> de </a:t>
            </a:r>
            <a:r>
              <a:rPr lang="de-DE" dirty="0" err="1" smtClean="0"/>
              <a:t>transport</a:t>
            </a:r>
            <a:r>
              <a:rPr lang="de-DE" dirty="0" smtClean="0"/>
              <a:t> et </a:t>
            </a:r>
            <a:r>
              <a:rPr lang="de-DE" dirty="0" err="1" smtClean="0"/>
              <a:t>seront</a:t>
            </a:r>
            <a:r>
              <a:rPr lang="de-DE" dirty="0" smtClean="0"/>
              <a:t> </a:t>
            </a:r>
            <a:r>
              <a:rPr lang="de-DE" dirty="0" err="1" smtClean="0"/>
              <a:t>coordonnées</a:t>
            </a:r>
            <a:r>
              <a:rPr lang="de-DE" dirty="0" smtClean="0"/>
              <a:t> entre </a:t>
            </a:r>
            <a:r>
              <a:rPr lang="de-DE" dirty="0" err="1" smtClean="0"/>
              <a:t>elles</a:t>
            </a:r>
            <a:r>
              <a:rPr lang="de-DE" dirty="0" smtClean="0"/>
              <a:t>. </a:t>
            </a:r>
          </a:p>
          <a:p>
            <a:r>
              <a:rPr lang="de-DE" dirty="0" smtClean="0"/>
              <a:t>Les </a:t>
            </a:r>
            <a:r>
              <a:rPr lang="de-DE" dirty="0" err="1" smtClean="0"/>
              <a:t>travaux</a:t>
            </a:r>
            <a:r>
              <a:rPr lang="de-DE" dirty="0" smtClean="0"/>
              <a:t> </a:t>
            </a:r>
            <a:r>
              <a:rPr lang="de-DE" dirty="0" err="1" smtClean="0"/>
              <a:t>devraient</a:t>
            </a:r>
            <a:r>
              <a:rPr lang="de-DE" dirty="0" smtClean="0"/>
              <a:t> se </a:t>
            </a:r>
            <a:r>
              <a:rPr lang="de-DE" dirty="0" err="1" smtClean="0"/>
              <a:t>terminer</a:t>
            </a:r>
            <a:r>
              <a:rPr lang="de-DE" dirty="0" smtClean="0"/>
              <a:t> en 2022.</a:t>
            </a:r>
          </a:p>
          <a:p>
            <a:r>
              <a:rPr lang="de-DE" dirty="0" err="1" smtClean="0"/>
              <a:t>L’Allemagne</a:t>
            </a:r>
            <a:r>
              <a:rPr lang="de-DE" dirty="0" smtClean="0"/>
              <a:t> a </a:t>
            </a:r>
            <a:r>
              <a:rPr lang="de-DE" dirty="0" err="1" smtClean="0"/>
              <a:t>pris</a:t>
            </a:r>
            <a:r>
              <a:rPr lang="de-DE" dirty="0" smtClean="0"/>
              <a:t> du </a:t>
            </a:r>
            <a:r>
              <a:rPr lang="de-DE" dirty="0" err="1" smtClean="0"/>
              <a:t>retard</a:t>
            </a:r>
            <a:r>
              <a:rPr lang="de-DE" dirty="0" smtClean="0"/>
              <a:t> </a:t>
            </a:r>
            <a:r>
              <a:rPr lang="de-DE" dirty="0" err="1" smtClean="0"/>
              <a:t>dans</a:t>
            </a:r>
            <a:r>
              <a:rPr lang="de-DE" dirty="0" smtClean="0"/>
              <a:t> </a:t>
            </a:r>
            <a:r>
              <a:rPr lang="de-DE" dirty="0" err="1" smtClean="0"/>
              <a:t>l’aménagement</a:t>
            </a:r>
            <a:r>
              <a:rPr lang="de-DE" dirty="0" smtClean="0"/>
              <a:t> de la </a:t>
            </a:r>
            <a:r>
              <a:rPr lang="de-DE" dirty="0" err="1" smtClean="0"/>
              <a:t>ligne</a:t>
            </a:r>
            <a:r>
              <a:rPr lang="de-DE" dirty="0" smtClean="0"/>
              <a:t> de la </a:t>
            </a:r>
            <a:r>
              <a:rPr lang="de-DE" dirty="0" err="1" smtClean="0"/>
              <a:t>vallée</a:t>
            </a:r>
            <a:r>
              <a:rPr lang="de-DE" dirty="0" smtClean="0"/>
              <a:t> du </a:t>
            </a:r>
            <a:r>
              <a:rPr lang="de-DE" dirty="0" err="1" smtClean="0"/>
              <a:t>Rhin</a:t>
            </a:r>
            <a:r>
              <a:rPr lang="de-DE" dirty="0" smtClean="0"/>
              <a:t> </a:t>
            </a:r>
            <a:r>
              <a:rPr lang="de-DE" dirty="0" err="1" smtClean="0"/>
              <a:t>pour</a:t>
            </a:r>
            <a:r>
              <a:rPr lang="de-DE" dirty="0" smtClean="0"/>
              <a:t> des </a:t>
            </a:r>
            <a:r>
              <a:rPr lang="de-DE" dirty="0" err="1" smtClean="0"/>
              <a:t>raisons</a:t>
            </a:r>
            <a:r>
              <a:rPr lang="de-DE" dirty="0" smtClean="0"/>
              <a:t> </a:t>
            </a:r>
            <a:r>
              <a:rPr lang="de-DE" dirty="0" err="1" smtClean="0"/>
              <a:t>financières</a:t>
            </a:r>
            <a:r>
              <a:rPr lang="de-DE" dirty="0" smtClean="0"/>
              <a:t> et du </a:t>
            </a:r>
            <a:r>
              <a:rPr lang="de-DE" dirty="0" err="1" smtClean="0"/>
              <a:t>fait</a:t>
            </a:r>
            <a:r>
              <a:rPr lang="de-DE" dirty="0" smtClean="0"/>
              <a:t> des </a:t>
            </a:r>
            <a:r>
              <a:rPr lang="de-DE" dirty="0" err="1" smtClean="0"/>
              <a:t>revendications</a:t>
            </a:r>
            <a:r>
              <a:rPr lang="de-DE" dirty="0" smtClean="0"/>
              <a:t> de </a:t>
            </a:r>
            <a:r>
              <a:rPr lang="de-DE" dirty="0" err="1" smtClean="0"/>
              <a:t>milieux</a:t>
            </a:r>
            <a:r>
              <a:rPr lang="de-DE" dirty="0" smtClean="0"/>
              <a:t> </a:t>
            </a:r>
            <a:r>
              <a:rPr lang="de-DE" dirty="0" err="1" smtClean="0"/>
              <a:t>locaux</a:t>
            </a:r>
            <a:r>
              <a:rPr lang="de-DE" dirty="0" smtClean="0"/>
              <a:t> en </a:t>
            </a:r>
            <a:r>
              <a:rPr lang="de-DE" dirty="0" err="1" smtClean="0"/>
              <a:t>matière</a:t>
            </a:r>
            <a:r>
              <a:rPr lang="de-DE" dirty="0" smtClean="0"/>
              <a:t> de </a:t>
            </a:r>
            <a:r>
              <a:rPr lang="de-DE" dirty="0" err="1" smtClean="0"/>
              <a:t>protection</a:t>
            </a:r>
            <a:r>
              <a:rPr lang="de-DE" dirty="0" smtClean="0"/>
              <a:t> </a:t>
            </a:r>
            <a:r>
              <a:rPr lang="de-DE" dirty="0" err="1" smtClean="0"/>
              <a:t>contre</a:t>
            </a:r>
            <a:r>
              <a:rPr lang="de-DE" dirty="0" smtClean="0"/>
              <a:t> le </a:t>
            </a:r>
            <a:r>
              <a:rPr lang="de-DE" dirty="0" err="1" smtClean="0"/>
              <a:t>bruit</a:t>
            </a:r>
            <a:r>
              <a:rPr lang="de-DE" dirty="0" smtClean="0"/>
              <a:t>. </a:t>
            </a:r>
            <a:endParaRPr lang="de-DE" dirty="0"/>
          </a:p>
        </p:txBody>
      </p:sp>
    </p:spTree>
    <p:extLst>
      <p:ext uri="{BB962C8B-B14F-4D97-AF65-F5344CB8AC3E}">
        <p14:creationId xmlns:p14="http://schemas.microsoft.com/office/powerpoint/2010/main" val="2357871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de-DE" dirty="0" err="1" smtClean="0"/>
              <a:t>L’Italie</a:t>
            </a:r>
            <a:r>
              <a:rPr lang="de-DE" dirty="0" smtClean="0"/>
              <a:t> </a:t>
            </a:r>
            <a:r>
              <a:rPr lang="de-DE" dirty="0" err="1" smtClean="0"/>
              <a:t>aménage</a:t>
            </a:r>
            <a:r>
              <a:rPr lang="de-DE" dirty="0" smtClean="0"/>
              <a:t> </a:t>
            </a:r>
            <a:r>
              <a:rPr lang="de-DE" dirty="0" err="1" smtClean="0"/>
              <a:t>aussi</a:t>
            </a:r>
            <a:r>
              <a:rPr lang="de-DE" dirty="0" smtClean="0"/>
              <a:t> </a:t>
            </a:r>
            <a:r>
              <a:rPr lang="de-DE" dirty="0" err="1" smtClean="0"/>
              <a:t>ses</a:t>
            </a:r>
            <a:r>
              <a:rPr lang="de-DE" dirty="0" smtClean="0"/>
              <a:t> </a:t>
            </a:r>
            <a:r>
              <a:rPr lang="de-DE" dirty="0" err="1" smtClean="0"/>
              <a:t>tronçons</a:t>
            </a:r>
            <a:r>
              <a:rPr lang="de-DE" dirty="0" smtClean="0"/>
              <a:t> </a:t>
            </a:r>
            <a:r>
              <a:rPr lang="de-DE" dirty="0" err="1" smtClean="0"/>
              <a:t>d’accès</a:t>
            </a:r>
            <a:r>
              <a:rPr lang="de-DE" dirty="0" smtClean="0"/>
              <a:t> à la NLFA, </a:t>
            </a:r>
            <a:r>
              <a:rPr lang="de-DE" dirty="0" err="1" smtClean="0"/>
              <a:t>notamment</a:t>
            </a:r>
            <a:r>
              <a:rPr lang="de-DE" dirty="0" smtClean="0"/>
              <a:t> </a:t>
            </a:r>
            <a:r>
              <a:rPr lang="de-DE" dirty="0" err="1" smtClean="0"/>
              <a:t>avec</a:t>
            </a:r>
            <a:r>
              <a:rPr lang="de-DE" dirty="0" smtClean="0"/>
              <a:t> la </a:t>
            </a:r>
            <a:r>
              <a:rPr lang="de-DE" dirty="0" err="1" smtClean="0"/>
              <a:t>nouvelle</a:t>
            </a:r>
            <a:r>
              <a:rPr lang="de-DE" dirty="0" smtClean="0"/>
              <a:t> </a:t>
            </a:r>
            <a:r>
              <a:rPr lang="de-DE" dirty="0" err="1" smtClean="0"/>
              <a:t>technologie</a:t>
            </a:r>
            <a:r>
              <a:rPr lang="de-DE" dirty="0" smtClean="0"/>
              <a:t> de </a:t>
            </a:r>
            <a:r>
              <a:rPr lang="de-DE" dirty="0" err="1" smtClean="0"/>
              <a:t>signalisation</a:t>
            </a:r>
            <a:r>
              <a:rPr lang="de-DE" dirty="0" smtClean="0"/>
              <a:t>. Les </a:t>
            </a:r>
            <a:r>
              <a:rPr lang="de-DE" dirty="0" err="1" smtClean="0"/>
              <a:t>trains</a:t>
            </a:r>
            <a:r>
              <a:rPr lang="de-DE" dirty="0" smtClean="0"/>
              <a:t> </a:t>
            </a:r>
            <a:r>
              <a:rPr lang="de-DE" dirty="0" err="1" smtClean="0"/>
              <a:t>pourront</a:t>
            </a:r>
            <a:r>
              <a:rPr lang="de-DE" dirty="0" smtClean="0"/>
              <a:t> </a:t>
            </a:r>
            <a:r>
              <a:rPr lang="de-DE" dirty="0" err="1" smtClean="0"/>
              <a:t>donc</a:t>
            </a:r>
            <a:r>
              <a:rPr lang="de-DE" dirty="0" smtClean="0"/>
              <a:t> </a:t>
            </a:r>
            <a:r>
              <a:rPr lang="de-DE" dirty="0" err="1" smtClean="0"/>
              <a:t>circuler</a:t>
            </a:r>
            <a:r>
              <a:rPr lang="de-DE" dirty="0" smtClean="0"/>
              <a:t> à des </a:t>
            </a:r>
            <a:r>
              <a:rPr lang="de-DE" dirty="0" err="1" smtClean="0"/>
              <a:t>intervalles</a:t>
            </a:r>
            <a:r>
              <a:rPr lang="de-DE" dirty="0" smtClean="0"/>
              <a:t> plus </a:t>
            </a:r>
            <a:r>
              <a:rPr lang="de-DE" dirty="0" err="1" smtClean="0"/>
              <a:t>courts</a:t>
            </a:r>
            <a:r>
              <a:rPr lang="de-DE" dirty="0" smtClean="0"/>
              <a:t>. </a:t>
            </a:r>
            <a:r>
              <a:rPr lang="de-DE" dirty="0" err="1" smtClean="0"/>
              <a:t>Comme</a:t>
            </a:r>
            <a:r>
              <a:rPr lang="de-DE" dirty="0" smtClean="0"/>
              <a:t> </a:t>
            </a:r>
            <a:r>
              <a:rPr lang="de-DE" dirty="0" err="1" smtClean="0"/>
              <a:t>l’Italie</a:t>
            </a:r>
            <a:r>
              <a:rPr lang="de-DE" dirty="0" smtClean="0"/>
              <a:t> a </a:t>
            </a:r>
            <a:r>
              <a:rPr lang="de-DE" dirty="0" err="1" smtClean="0"/>
              <a:t>trois</a:t>
            </a:r>
            <a:r>
              <a:rPr lang="de-DE" dirty="0" smtClean="0"/>
              <a:t> </a:t>
            </a:r>
            <a:r>
              <a:rPr lang="de-DE" dirty="0" err="1" smtClean="0"/>
              <a:t>lignes</a:t>
            </a:r>
            <a:r>
              <a:rPr lang="de-DE" dirty="0" smtClean="0"/>
              <a:t> </a:t>
            </a:r>
            <a:r>
              <a:rPr lang="de-DE" dirty="0" err="1" smtClean="0"/>
              <a:t>d’accès</a:t>
            </a:r>
            <a:r>
              <a:rPr lang="de-DE" dirty="0" smtClean="0"/>
              <a:t> à la NLFA (</a:t>
            </a:r>
            <a:r>
              <a:rPr lang="de-DE" dirty="0" err="1" smtClean="0"/>
              <a:t>depuis</a:t>
            </a:r>
            <a:r>
              <a:rPr lang="de-DE" dirty="0" smtClean="0"/>
              <a:t> Milan par Chiasso, </a:t>
            </a:r>
            <a:r>
              <a:rPr lang="de-DE" dirty="0" err="1" smtClean="0"/>
              <a:t>depuis</a:t>
            </a:r>
            <a:r>
              <a:rPr lang="de-DE" dirty="0" smtClean="0"/>
              <a:t> </a:t>
            </a:r>
            <a:r>
              <a:rPr lang="de-DE" dirty="0" err="1" smtClean="0"/>
              <a:t>Gallarate</a:t>
            </a:r>
            <a:r>
              <a:rPr lang="de-DE" dirty="0" smtClean="0"/>
              <a:t> et </a:t>
            </a:r>
            <a:r>
              <a:rPr lang="de-DE" dirty="0" err="1" smtClean="0"/>
              <a:t>Luino</a:t>
            </a:r>
            <a:r>
              <a:rPr lang="de-DE" dirty="0" smtClean="0"/>
              <a:t> par </a:t>
            </a:r>
            <a:r>
              <a:rPr lang="de-DE" dirty="0" err="1" smtClean="0"/>
              <a:t>Bellinzone</a:t>
            </a:r>
            <a:r>
              <a:rPr lang="de-DE" dirty="0" smtClean="0"/>
              <a:t> et </a:t>
            </a:r>
            <a:r>
              <a:rPr lang="de-DE" dirty="0" err="1" smtClean="0"/>
              <a:t>depuis</a:t>
            </a:r>
            <a:r>
              <a:rPr lang="de-DE" dirty="0" smtClean="0"/>
              <a:t> </a:t>
            </a:r>
            <a:r>
              <a:rPr lang="de-DE" dirty="0" err="1" smtClean="0"/>
              <a:t>Gallarate</a:t>
            </a:r>
            <a:r>
              <a:rPr lang="de-DE" dirty="0" smtClean="0"/>
              <a:t> par le </a:t>
            </a:r>
            <a:r>
              <a:rPr lang="de-DE" dirty="0" err="1" smtClean="0"/>
              <a:t>Simplon</a:t>
            </a:r>
            <a:r>
              <a:rPr lang="de-DE" dirty="0" smtClean="0"/>
              <a:t>) la </a:t>
            </a:r>
            <a:r>
              <a:rPr lang="de-DE" dirty="0" err="1" smtClean="0"/>
              <a:t>donne</a:t>
            </a:r>
            <a:r>
              <a:rPr lang="de-DE" dirty="0" smtClean="0"/>
              <a:t> </a:t>
            </a:r>
            <a:r>
              <a:rPr lang="de-DE" dirty="0" err="1" smtClean="0"/>
              <a:t>est</a:t>
            </a:r>
            <a:r>
              <a:rPr lang="de-DE" dirty="0" smtClean="0"/>
              <a:t> plus simple.</a:t>
            </a:r>
          </a:p>
          <a:p>
            <a:r>
              <a:rPr lang="de-DE" dirty="0" smtClean="0"/>
              <a:t/>
            </a:r>
            <a:br>
              <a:rPr lang="de-DE" dirty="0" smtClean="0"/>
            </a:br>
            <a:r>
              <a:rPr lang="de-DE" dirty="0" err="1" smtClean="0"/>
              <a:t>Réalisation</a:t>
            </a:r>
            <a:r>
              <a:rPr lang="de-DE" dirty="0" smtClean="0"/>
              <a:t> des </a:t>
            </a:r>
            <a:r>
              <a:rPr lang="de-DE" dirty="0" err="1" smtClean="0"/>
              <a:t>mesures</a:t>
            </a:r>
            <a:r>
              <a:rPr lang="de-DE" dirty="0" smtClean="0"/>
              <a:t> à </a:t>
            </a:r>
            <a:r>
              <a:rPr lang="de-DE" dirty="0" err="1" smtClean="0"/>
              <a:t>court</a:t>
            </a:r>
            <a:r>
              <a:rPr lang="de-DE" dirty="0" smtClean="0"/>
              <a:t> </a:t>
            </a:r>
            <a:r>
              <a:rPr lang="de-DE" dirty="0" err="1" smtClean="0"/>
              <a:t>terme</a:t>
            </a:r>
            <a:r>
              <a:rPr lang="de-DE" dirty="0" smtClean="0"/>
              <a:t> (</a:t>
            </a:r>
            <a:r>
              <a:rPr lang="de-DE" dirty="0" err="1" smtClean="0"/>
              <a:t>Luino</a:t>
            </a:r>
            <a:r>
              <a:rPr lang="de-DE" dirty="0" smtClean="0"/>
              <a:t>, </a:t>
            </a:r>
            <a:r>
              <a:rPr lang="de-DE" dirty="0" err="1" smtClean="0"/>
              <a:t>Simplon</a:t>
            </a:r>
            <a:r>
              <a:rPr lang="de-DE" dirty="0" smtClean="0"/>
              <a:t>) : </a:t>
            </a:r>
            <a:r>
              <a:rPr lang="de-DE" i="1" dirty="0" err="1" smtClean="0"/>
              <a:t>exécutée</a:t>
            </a:r>
            <a:r>
              <a:rPr lang="de-DE" i="1" dirty="0" smtClean="0"/>
              <a:t> en </a:t>
            </a:r>
            <a:r>
              <a:rPr lang="de-DE" i="1" dirty="0" err="1" smtClean="0"/>
              <a:t>partie</a:t>
            </a:r>
            <a:r>
              <a:rPr lang="de-DE" i="1" dirty="0" smtClean="0"/>
              <a:t>, en </a:t>
            </a:r>
            <a:r>
              <a:rPr lang="de-DE" i="1" dirty="0" err="1" smtClean="0"/>
              <a:t>partie</a:t>
            </a:r>
            <a:r>
              <a:rPr lang="de-DE" i="1" dirty="0" smtClean="0"/>
              <a:t> </a:t>
            </a:r>
            <a:r>
              <a:rPr lang="de-DE" i="1" dirty="0" err="1" smtClean="0"/>
              <a:t>assurée</a:t>
            </a:r>
            <a:r>
              <a:rPr lang="de-DE" i="1" dirty="0" smtClean="0"/>
              <a:t> </a:t>
            </a:r>
            <a:endParaRPr lang="de-DE" dirty="0" smtClean="0"/>
          </a:p>
          <a:p>
            <a:r>
              <a:rPr lang="de-DE" dirty="0" err="1" smtClean="0"/>
              <a:t>Améliorations</a:t>
            </a:r>
            <a:r>
              <a:rPr lang="de-DE" dirty="0" smtClean="0"/>
              <a:t> </a:t>
            </a:r>
            <a:r>
              <a:rPr lang="de-DE" dirty="0" err="1" smtClean="0"/>
              <a:t>techniques</a:t>
            </a:r>
            <a:r>
              <a:rPr lang="de-DE" dirty="0" smtClean="0"/>
              <a:t> (</a:t>
            </a:r>
            <a:r>
              <a:rPr lang="de-DE" dirty="0" err="1" smtClean="0"/>
              <a:t>jusqu’en</a:t>
            </a:r>
            <a:r>
              <a:rPr lang="de-DE" dirty="0" smtClean="0"/>
              <a:t> 2020) entre Chiasso et Milan en </a:t>
            </a:r>
            <a:r>
              <a:rPr lang="de-DE" dirty="0" err="1" smtClean="0"/>
              <a:t>vue</a:t>
            </a:r>
            <a:r>
              <a:rPr lang="de-DE" dirty="0" smtClean="0"/>
              <a:t> de </a:t>
            </a:r>
            <a:r>
              <a:rPr lang="de-DE" dirty="0" err="1" smtClean="0"/>
              <a:t>l'adaptation</a:t>
            </a:r>
            <a:r>
              <a:rPr lang="de-DE" dirty="0" smtClean="0"/>
              <a:t> des </a:t>
            </a:r>
            <a:r>
              <a:rPr lang="de-DE" dirty="0" err="1" smtClean="0"/>
              <a:t>capacités</a:t>
            </a:r>
            <a:r>
              <a:rPr lang="de-DE" dirty="0" smtClean="0"/>
              <a:t> à la Suisse – </a:t>
            </a:r>
            <a:r>
              <a:rPr lang="de-DE" i="1" dirty="0" err="1" smtClean="0"/>
              <a:t>assurées</a:t>
            </a:r>
            <a:r>
              <a:rPr lang="de-DE" i="1" dirty="0" smtClean="0"/>
              <a:t> </a:t>
            </a:r>
            <a:endParaRPr lang="de-DE" dirty="0" smtClean="0"/>
          </a:p>
          <a:p>
            <a:r>
              <a:rPr lang="de-DE" dirty="0" err="1" smtClean="0"/>
              <a:t>Aménagement</a:t>
            </a:r>
            <a:r>
              <a:rPr lang="de-DE" dirty="0" smtClean="0"/>
              <a:t> à 4 m de </a:t>
            </a:r>
            <a:r>
              <a:rPr lang="de-DE" dirty="0" err="1" smtClean="0"/>
              <a:t>hauteur</a:t>
            </a:r>
            <a:r>
              <a:rPr lang="de-DE" dirty="0" smtClean="0"/>
              <a:t> </a:t>
            </a:r>
            <a:r>
              <a:rPr lang="de-DE" dirty="0" err="1" smtClean="0"/>
              <a:t>aux</a:t>
            </a:r>
            <a:r>
              <a:rPr lang="de-DE" dirty="0" smtClean="0"/>
              <a:t> </a:t>
            </a:r>
            <a:r>
              <a:rPr lang="de-DE" dirty="0" err="1" smtClean="0"/>
              <a:t>angles</a:t>
            </a:r>
            <a:r>
              <a:rPr lang="de-DE" dirty="0" smtClean="0"/>
              <a:t>:</a:t>
            </a:r>
          </a:p>
          <a:p>
            <a:pPr lvl="0"/>
            <a:r>
              <a:rPr lang="de-DE" dirty="0" err="1" smtClean="0"/>
              <a:t>Ligne</a:t>
            </a:r>
            <a:r>
              <a:rPr lang="de-DE" dirty="0" smtClean="0"/>
              <a:t> de </a:t>
            </a:r>
            <a:r>
              <a:rPr lang="de-DE" dirty="0" err="1" smtClean="0"/>
              <a:t>Luino</a:t>
            </a:r>
            <a:r>
              <a:rPr lang="de-DE" dirty="0" smtClean="0"/>
              <a:t> (</a:t>
            </a:r>
            <a:r>
              <a:rPr lang="de-DE" dirty="0" err="1" smtClean="0"/>
              <a:t>frontière</a:t>
            </a:r>
            <a:r>
              <a:rPr lang="de-DE" dirty="0" smtClean="0"/>
              <a:t> </a:t>
            </a:r>
            <a:r>
              <a:rPr lang="de-DE" dirty="0" err="1" smtClean="0"/>
              <a:t>jusqu’à</a:t>
            </a:r>
            <a:r>
              <a:rPr lang="de-DE" dirty="0" smtClean="0"/>
              <a:t> </a:t>
            </a:r>
            <a:r>
              <a:rPr lang="de-DE" dirty="0" err="1" smtClean="0"/>
              <a:t>Gallarate</a:t>
            </a:r>
            <a:r>
              <a:rPr lang="de-DE" dirty="0" smtClean="0"/>
              <a:t> / Novara) </a:t>
            </a:r>
            <a:r>
              <a:rPr lang="de-DE" dirty="0" err="1" smtClean="0"/>
              <a:t>jusqu’en</a:t>
            </a:r>
            <a:r>
              <a:rPr lang="de-DE" dirty="0" smtClean="0"/>
              <a:t> 2020 : </a:t>
            </a:r>
            <a:r>
              <a:rPr lang="de-DE" i="1" dirty="0" err="1" smtClean="0"/>
              <a:t>assurée</a:t>
            </a:r>
            <a:r>
              <a:rPr lang="de-DE" i="1" dirty="0" smtClean="0"/>
              <a:t>, la Suisse </a:t>
            </a:r>
            <a:r>
              <a:rPr lang="de-DE" i="1" dirty="0" err="1" smtClean="0"/>
              <a:t>finance</a:t>
            </a:r>
            <a:r>
              <a:rPr lang="de-DE" i="1" dirty="0" smtClean="0"/>
              <a:t> </a:t>
            </a:r>
            <a:endParaRPr lang="de-DE" dirty="0" smtClean="0"/>
          </a:p>
          <a:p>
            <a:pPr lvl="0"/>
            <a:r>
              <a:rPr lang="de-DE" dirty="0" err="1" smtClean="0"/>
              <a:t>Aménagement</a:t>
            </a:r>
            <a:r>
              <a:rPr lang="de-DE" dirty="0" smtClean="0"/>
              <a:t> </a:t>
            </a:r>
            <a:r>
              <a:rPr lang="de-DE" dirty="0" err="1" smtClean="0"/>
              <a:t>Domodossola</a:t>
            </a:r>
            <a:r>
              <a:rPr lang="de-DE" dirty="0" smtClean="0"/>
              <a:t> – </a:t>
            </a:r>
            <a:r>
              <a:rPr lang="de-DE" dirty="0" err="1" smtClean="0"/>
              <a:t>Gallarate</a:t>
            </a:r>
            <a:r>
              <a:rPr lang="de-DE" dirty="0" smtClean="0"/>
              <a:t> </a:t>
            </a:r>
            <a:r>
              <a:rPr lang="de-DE" dirty="0" err="1" smtClean="0"/>
              <a:t>jusqu’à</a:t>
            </a:r>
            <a:r>
              <a:rPr lang="de-DE" dirty="0" smtClean="0"/>
              <a:t> 2025 – </a:t>
            </a:r>
            <a:r>
              <a:rPr lang="de-DE" i="1" dirty="0" smtClean="0"/>
              <a:t>non </a:t>
            </a:r>
            <a:r>
              <a:rPr lang="de-DE" i="1" dirty="0" err="1" smtClean="0"/>
              <a:t>assuré</a:t>
            </a:r>
            <a:r>
              <a:rPr lang="de-DE" i="1" dirty="0" smtClean="0"/>
              <a:t> </a:t>
            </a:r>
            <a:endParaRPr lang="de-DE" dirty="0" smtClean="0"/>
          </a:p>
          <a:p>
            <a:pPr lvl="0"/>
            <a:r>
              <a:rPr lang="de-DE" dirty="0" err="1" smtClean="0"/>
              <a:t>Aménagement</a:t>
            </a:r>
            <a:r>
              <a:rPr lang="de-DE" dirty="0" smtClean="0"/>
              <a:t> Chiasso – Milano </a:t>
            </a:r>
            <a:r>
              <a:rPr lang="de-DE" dirty="0" err="1" smtClean="0"/>
              <a:t>jusqu’en</a:t>
            </a:r>
            <a:r>
              <a:rPr lang="de-DE" dirty="0" smtClean="0"/>
              <a:t> 2020 : </a:t>
            </a:r>
            <a:r>
              <a:rPr lang="de-DE" i="1" dirty="0" err="1" smtClean="0"/>
              <a:t>assuré</a:t>
            </a:r>
            <a:r>
              <a:rPr lang="de-DE" i="1" dirty="0" smtClean="0"/>
              <a:t> </a:t>
            </a:r>
            <a:endParaRPr lang="de-DE" dirty="0" smtClean="0"/>
          </a:p>
          <a:p>
            <a:endParaRPr lang="de-DE" dirty="0" smtClean="0"/>
          </a:p>
          <a:p>
            <a:pPr lvl="0"/>
            <a:endParaRPr lang="de-DE" dirty="0">
              <a:latin typeface="Arial" pitchFamily="34" charset="0"/>
              <a:cs typeface="Arial" pitchFamily="34" charset="0"/>
            </a:endParaRPr>
          </a:p>
        </p:txBody>
      </p:sp>
      <p:sp>
        <p:nvSpPr>
          <p:cNvPr id="4" name="Espace réservé du numéro de diapositive 3"/>
          <p:cNvSpPr>
            <a:spLocks noGrp="1"/>
          </p:cNvSpPr>
          <p:nvPr>
            <p:ph type="sldNum" sz="quarter" idx="10"/>
          </p:nvPr>
        </p:nvSpPr>
        <p:spPr/>
        <p:txBody>
          <a:bodyPr/>
          <a:lstStyle/>
          <a:p>
            <a:fld id="{A656D9CB-0AD6-4A1F-B000-8713B2E24BDA}" type="slidenum">
              <a:rPr lang="de-DE" smtClean="0"/>
              <a:pPr/>
              <a:t>16</a:t>
            </a:fld>
            <a:endParaRPr lang="de-DE" dirty="0"/>
          </a:p>
        </p:txBody>
      </p:sp>
    </p:spTree>
    <p:extLst>
      <p:ext uri="{BB962C8B-B14F-4D97-AF65-F5344CB8AC3E}">
        <p14:creationId xmlns:p14="http://schemas.microsoft.com/office/powerpoint/2010/main" val="4284318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smtClean="0"/>
              <a:t>L‘OFT </a:t>
            </a:r>
            <a:r>
              <a:rPr lang="de-DE" noProof="0" dirty="0" err="1" smtClean="0"/>
              <a:t>est</a:t>
            </a:r>
            <a:r>
              <a:rPr lang="de-DE" noProof="0" dirty="0" smtClean="0"/>
              <a:t> </a:t>
            </a:r>
            <a:r>
              <a:rPr lang="de-DE" noProof="0" dirty="0" err="1" smtClean="0"/>
              <a:t>compétent</a:t>
            </a:r>
            <a:r>
              <a:rPr lang="de-DE" noProof="0" dirty="0" smtClean="0"/>
              <a:t> </a:t>
            </a:r>
            <a:r>
              <a:rPr lang="de-DE" noProof="0" dirty="0" err="1" smtClean="0"/>
              <a:t>pour</a:t>
            </a:r>
            <a:r>
              <a:rPr lang="de-DE" noProof="0" dirty="0" smtClean="0"/>
              <a:t> </a:t>
            </a:r>
            <a:r>
              <a:rPr lang="de-DE" noProof="0" dirty="0" err="1" smtClean="0"/>
              <a:t>tous</a:t>
            </a:r>
            <a:r>
              <a:rPr lang="de-DE" baseline="0" noProof="0" dirty="0" smtClean="0"/>
              <a:t> les </a:t>
            </a:r>
            <a:r>
              <a:rPr lang="de-DE" baseline="0" noProof="0" dirty="0" err="1" smtClean="0"/>
              <a:t>transports</a:t>
            </a:r>
            <a:r>
              <a:rPr lang="de-DE" baseline="0" noProof="0" dirty="0" smtClean="0"/>
              <a:t> </a:t>
            </a:r>
            <a:r>
              <a:rPr lang="de-DE" baseline="0" noProof="0" dirty="0" err="1" smtClean="0"/>
              <a:t>publics</a:t>
            </a:r>
            <a:r>
              <a:rPr lang="de-DE" baseline="0" noProof="0" dirty="0" smtClean="0"/>
              <a:t>.</a:t>
            </a:r>
            <a:endParaRPr lang="de-DE" baseline="0" noProof="0" dirty="0" smtClean="0"/>
          </a:p>
          <a:p>
            <a:r>
              <a:rPr lang="de-DE" baseline="0" noProof="0" dirty="0" smtClean="0"/>
              <a:t>Son </a:t>
            </a:r>
            <a:r>
              <a:rPr lang="de-DE" baseline="0" noProof="0" dirty="0" err="1" smtClean="0"/>
              <a:t>domaine</a:t>
            </a:r>
            <a:r>
              <a:rPr lang="de-DE" baseline="0" noProof="0" dirty="0" smtClean="0"/>
              <a:t> de </a:t>
            </a:r>
            <a:r>
              <a:rPr lang="de-DE" baseline="0" noProof="0" dirty="0" err="1" smtClean="0"/>
              <a:t>compétence</a:t>
            </a:r>
            <a:r>
              <a:rPr lang="de-DE" baseline="0" noProof="0" dirty="0" smtClean="0"/>
              <a:t> </a:t>
            </a:r>
            <a:r>
              <a:rPr lang="de-DE" baseline="0" noProof="0" dirty="0" err="1" smtClean="0"/>
              <a:t>inclut</a:t>
            </a:r>
            <a:r>
              <a:rPr lang="de-DE" baseline="0" noProof="0" dirty="0" smtClean="0"/>
              <a:t> </a:t>
            </a:r>
            <a:r>
              <a:rPr lang="de-DE" baseline="0" noProof="0" dirty="0" err="1" smtClean="0"/>
              <a:t>aussi</a:t>
            </a:r>
            <a:r>
              <a:rPr lang="de-DE" baseline="0" noProof="0" dirty="0" smtClean="0"/>
              <a:t> le </a:t>
            </a:r>
            <a:r>
              <a:rPr lang="de-DE" baseline="0" noProof="0" dirty="0" err="1" smtClean="0"/>
              <a:t>transport</a:t>
            </a:r>
            <a:r>
              <a:rPr lang="de-DE" baseline="0" noProof="0" dirty="0" smtClean="0"/>
              <a:t> de </a:t>
            </a:r>
            <a:r>
              <a:rPr lang="de-DE" baseline="0" noProof="0" dirty="0" err="1" smtClean="0"/>
              <a:t>marchandises</a:t>
            </a:r>
            <a:r>
              <a:rPr lang="de-DE" baseline="0" noProof="0" dirty="0" smtClean="0"/>
              <a:t> par </a:t>
            </a:r>
            <a:r>
              <a:rPr lang="de-DE" baseline="0" noProof="0" dirty="0" err="1" smtClean="0"/>
              <a:t>rail</a:t>
            </a:r>
            <a:r>
              <a:rPr lang="de-DE" baseline="0" noProof="0" dirty="0" smtClean="0"/>
              <a:t> et par route, </a:t>
            </a:r>
            <a:r>
              <a:rPr lang="de-DE" baseline="0" noProof="0" dirty="0" err="1" smtClean="0"/>
              <a:t>mais</a:t>
            </a:r>
            <a:r>
              <a:rPr lang="de-DE" baseline="0" noProof="0" dirty="0" smtClean="0"/>
              <a:t> </a:t>
            </a:r>
            <a:r>
              <a:rPr lang="de-DE" baseline="0" noProof="0" dirty="0" err="1" smtClean="0"/>
              <a:t>pas</a:t>
            </a:r>
            <a:r>
              <a:rPr lang="de-DE" baseline="0" noProof="0" dirty="0" smtClean="0"/>
              <a:t> le </a:t>
            </a:r>
            <a:r>
              <a:rPr lang="de-DE" baseline="0" noProof="0" dirty="0" err="1" smtClean="0"/>
              <a:t>reste</a:t>
            </a:r>
            <a:r>
              <a:rPr lang="de-DE" baseline="0" noProof="0" dirty="0" smtClean="0"/>
              <a:t> du </a:t>
            </a:r>
            <a:r>
              <a:rPr lang="de-DE" baseline="0" noProof="0" dirty="0" err="1" smtClean="0"/>
              <a:t>trafic</a:t>
            </a:r>
            <a:r>
              <a:rPr lang="de-DE" baseline="0" noProof="0" dirty="0" smtClean="0"/>
              <a:t> </a:t>
            </a:r>
            <a:r>
              <a:rPr lang="de-DE" baseline="0" noProof="0" dirty="0" err="1" smtClean="0"/>
              <a:t>routier</a:t>
            </a:r>
            <a:endParaRPr lang="de-DE" baseline="0" noProof="0" dirty="0" smtClean="0"/>
          </a:p>
          <a:p>
            <a:r>
              <a:rPr lang="de-DE" baseline="0" noProof="0" dirty="0" smtClean="0"/>
              <a:t>L’OFT </a:t>
            </a:r>
            <a:r>
              <a:rPr lang="de-DE" baseline="0" noProof="0" dirty="0" err="1" smtClean="0"/>
              <a:t>est</a:t>
            </a:r>
            <a:r>
              <a:rPr lang="de-DE" baseline="0" noProof="0" dirty="0" smtClean="0"/>
              <a:t> </a:t>
            </a:r>
            <a:r>
              <a:rPr lang="de-DE" baseline="0" noProof="0" dirty="0" err="1" smtClean="0"/>
              <a:t>aussi</a:t>
            </a:r>
            <a:r>
              <a:rPr lang="de-DE" baseline="0" noProof="0" dirty="0" smtClean="0"/>
              <a:t> </a:t>
            </a:r>
            <a:r>
              <a:rPr lang="de-DE" baseline="0" noProof="0" dirty="0" err="1" smtClean="0"/>
              <a:t>bien</a:t>
            </a:r>
            <a:r>
              <a:rPr lang="de-DE" baseline="0" noProof="0" dirty="0" smtClean="0"/>
              <a:t> </a:t>
            </a:r>
            <a:r>
              <a:rPr lang="de-DE" baseline="0" noProof="0" dirty="0" err="1" smtClean="0"/>
              <a:t>autorité</a:t>
            </a:r>
            <a:r>
              <a:rPr lang="de-DE" baseline="0" noProof="0" dirty="0" smtClean="0"/>
              <a:t> de </a:t>
            </a:r>
            <a:r>
              <a:rPr lang="de-DE" baseline="0" noProof="0" dirty="0" err="1" smtClean="0"/>
              <a:t>surveillance</a:t>
            </a:r>
            <a:r>
              <a:rPr lang="de-DE" baseline="0" noProof="0" dirty="0" smtClean="0"/>
              <a:t> </a:t>
            </a:r>
            <a:r>
              <a:rPr lang="de-DE" baseline="0" noProof="0" dirty="0" err="1" smtClean="0"/>
              <a:t>que</a:t>
            </a:r>
            <a:r>
              <a:rPr lang="de-DE" baseline="0" noProof="0" dirty="0" smtClean="0"/>
              <a:t> de </a:t>
            </a:r>
            <a:r>
              <a:rPr lang="de-DE" baseline="0" noProof="0" dirty="0" err="1" smtClean="0"/>
              <a:t>financement</a:t>
            </a:r>
            <a:r>
              <a:rPr lang="de-DE" baseline="0" noProof="0" dirty="0" smtClean="0"/>
              <a:t>, de </a:t>
            </a:r>
            <a:r>
              <a:rPr lang="de-DE" baseline="0" noProof="0" dirty="0" err="1" smtClean="0"/>
              <a:t>planification</a:t>
            </a:r>
            <a:r>
              <a:rPr lang="de-DE" baseline="0" noProof="0" dirty="0" smtClean="0"/>
              <a:t>, </a:t>
            </a:r>
            <a:r>
              <a:rPr lang="de-DE" baseline="0" noProof="0" dirty="0" err="1" smtClean="0"/>
              <a:t>d’approbation</a:t>
            </a:r>
            <a:r>
              <a:rPr lang="de-DE" baseline="0" noProof="0" dirty="0" smtClean="0"/>
              <a:t> et de </a:t>
            </a:r>
            <a:r>
              <a:rPr lang="de-DE" baseline="0" noProof="0" dirty="0" err="1" smtClean="0"/>
              <a:t>réglementation</a:t>
            </a:r>
            <a:r>
              <a:rPr lang="de-DE" baseline="0" noProof="0" dirty="0" smtClean="0"/>
              <a:t>.</a:t>
            </a:r>
          </a:p>
          <a:p>
            <a:endParaRPr lang="de-DE" baseline="0" noProof="0" dirty="0" smtClean="0"/>
          </a:p>
          <a:p>
            <a:r>
              <a:rPr lang="de-DE" baseline="0" noProof="0" dirty="0" smtClean="0"/>
              <a:t>La </a:t>
            </a:r>
            <a:r>
              <a:rPr lang="de-DE" baseline="0" noProof="0" dirty="0" err="1" smtClean="0"/>
              <a:t>section</a:t>
            </a:r>
            <a:r>
              <a:rPr lang="de-DE" baseline="0" noProof="0" dirty="0" smtClean="0"/>
              <a:t> </a:t>
            </a:r>
            <a:r>
              <a:rPr lang="de-DE" baseline="0" noProof="0" dirty="0" err="1" smtClean="0"/>
              <a:t>trafic</a:t>
            </a:r>
            <a:r>
              <a:rPr lang="de-DE" baseline="0" noProof="0" dirty="0" smtClean="0"/>
              <a:t> </a:t>
            </a:r>
            <a:r>
              <a:rPr lang="de-DE" baseline="0" noProof="0" dirty="0" err="1" smtClean="0"/>
              <a:t>marchandises</a:t>
            </a:r>
            <a:r>
              <a:rPr lang="de-DE" baseline="0" noProof="0" dirty="0" smtClean="0"/>
              <a:t>:</a:t>
            </a:r>
          </a:p>
          <a:p>
            <a:r>
              <a:rPr lang="fr-FR" dirty="0" smtClean="0"/>
              <a:t>À l’aide de contributions d’investissement, nous encourageons la construction et l’exploitation d’installations dédiées au transport combiné et de voies de raccordement et nous veillons à leur intégration optimale à l’infrastructure ferroviaire, routière et portuaire. </a:t>
            </a:r>
          </a:p>
          <a:p>
            <a:r>
              <a:rPr lang="fr-FR" dirty="0" smtClean="0"/>
              <a:t>Nous versons également des contributions d’investissement dans des innovations techniques et, avec le concours des cantons, nous nous chargeons de la commande de transport de marchandises sur le réseau ferré à voie étroite.</a:t>
            </a:r>
            <a:r>
              <a:rPr lang="de-DE" baseline="0" noProof="0" dirty="0" smtClean="0"/>
              <a:t>e </a:t>
            </a:r>
            <a:r>
              <a:rPr lang="de-DE" baseline="0" noProof="0" dirty="0" err="1" smtClean="0"/>
              <a:t>ses</a:t>
            </a:r>
            <a:r>
              <a:rPr lang="de-DE" baseline="0" noProof="0" dirty="0" smtClean="0"/>
              <a:t> </a:t>
            </a:r>
            <a:r>
              <a:rPr lang="de-DE" baseline="0" noProof="0" dirty="0" err="1" smtClean="0"/>
              <a:t>activités</a:t>
            </a:r>
            <a:r>
              <a:rPr lang="de-DE" baseline="0" noProof="0" dirty="0" smtClean="0"/>
              <a:t> </a:t>
            </a:r>
            <a:r>
              <a:rPr lang="de-DE" baseline="0" noProof="0" dirty="0" err="1" smtClean="0"/>
              <a:t>étroitement</a:t>
            </a:r>
            <a:r>
              <a:rPr lang="de-DE" baseline="0" noProof="0" dirty="0" smtClean="0"/>
              <a:t> </a:t>
            </a:r>
            <a:r>
              <a:rPr lang="de-DE" baseline="0" noProof="0" dirty="0" err="1" smtClean="0"/>
              <a:t>avec</a:t>
            </a:r>
            <a:r>
              <a:rPr lang="de-DE" baseline="0" noProof="0" dirty="0" smtClean="0"/>
              <a:t> les </a:t>
            </a:r>
            <a:r>
              <a:rPr lang="de-DE" baseline="0" noProof="0" dirty="0" err="1" smtClean="0"/>
              <a:t>autres</a:t>
            </a:r>
            <a:r>
              <a:rPr lang="de-DE" baseline="0" noProof="0" dirty="0" smtClean="0"/>
              <a:t> </a:t>
            </a:r>
            <a:r>
              <a:rPr lang="de-DE" baseline="0" noProof="0" dirty="0" err="1" smtClean="0"/>
              <a:t>offices</a:t>
            </a:r>
            <a:r>
              <a:rPr lang="de-DE" baseline="0" noProof="0" dirty="0" smtClean="0"/>
              <a:t> du DETEC.</a:t>
            </a:r>
            <a:endParaRPr lang="de-DE" noProof="0"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2</a:t>
            </a:fld>
            <a:endParaRPr lang="de-DE" dirty="0"/>
          </a:p>
        </p:txBody>
      </p:sp>
    </p:spTree>
    <p:extLst>
      <p:ext uri="{BB962C8B-B14F-4D97-AF65-F5344CB8AC3E}">
        <p14:creationId xmlns:p14="http://schemas.microsoft.com/office/powerpoint/2010/main" val="1683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CH </a:t>
            </a:r>
            <a:r>
              <a:rPr lang="de-DE" dirty="0" err="1" smtClean="0"/>
              <a:t>est</a:t>
            </a:r>
            <a:r>
              <a:rPr lang="de-DE" dirty="0" smtClean="0"/>
              <a:t> </a:t>
            </a:r>
            <a:r>
              <a:rPr lang="de-DE" dirty="0" err="1" smtClean="0"/>
              <a:t>connu</a:t>
            </a:r>
            <a:r>
              <a:rPr lang="de-DE" dirty="0" smtClean="0"/>
              <a:t> </a:t>
            </a:r>
            <a:r>
              <a:rPr lang="de-DE" dirty="0" err="1" smtClean="0"/>
              <a:t>pour</a:t>
            </a:r>
            <a:r>
              <a:rPr lang="de-DE" dirty="0" smtClean="0"/>
              <a:t> </a:t>
            </a:r>
            <a:r>
              <a:rPr lang="de-DE" dirty="0" err="1" smtClean="0"/>
              <a:t>sa</a:t>
            </a:r>
            <a:r>
              <a:rPr lang="de-DE" dirty="0" smtClean="0"/>
              <a:t> </a:t>
            </a:r>
            <a:r>
              <a:rPr lang="de-DE" dirty="0" err="1" smtClean="0"/>
              <a:t>politique</a:t>
            </a:r>
            <a:r>
              <a:rPr lang="de-DE" baseline="0" dirty="0" smtClean="0"/>
              <a:t> transalpine: </a:t>
            </a:r>
            <a:endParaRPr lang="de-DE" baseline="0" dirty="0" smtClean="0"/>
          </a:p>
          <a:p>
            <a:r>
              <a:rPr lang="de-DE" baseline="0" dirty="0" err="1" smtClean="0"/>
              <a:t>Un</a:t>
            </a:r>
            <a:r>
              <a:rPr lang="de-DE" baseline="0" dirty="0" smtClean="0"/>
              <a:t> </a:t>
            </a:r>
            <a:r>
              <a:rPr lang="de-DE" baseline="0" dirty="0" err="1" smtClean="0"/>
              <a:t>objectif</a:t>
            </a:r>
            <a:r>
              <a:rPr lang="de-DE" baseline="0" dirty="0" smtClean="0"/>
              <a:t> de </a:t>
            </a:r>
            <a:r>
              <a:rPr lang="de-DE" baseline="0" dirty="0" err="1" smtClean="0"/>
              <a:t>transfert</a:t>
            </a:r>
            <a:r>
              <a:rPr lang="de-DE" baseline="0" dirty="0" smtClean="0"/>
              <a:t> </a:t>
            </a:r>
            <a:r>
              <a:rPr lang="de-DE" baseline="0" dirty="0" err="1" smtClean="0"/>
              <a:t>claire</a:t>
            </a:r>
            <a:r>
              <a:rPr lang="de-DE" baseline="0" dirty="0" smtClean="0"/>
              <a:t> </a:t>
            </a:r>
            <a:r>
              <a:rPr lang="de-DE" baseline="0" dirty="0" err="1" smtClean="0"/>
              <a:t>qui</a:t>
            </a:r>
            <a:r>
              <a:rPr lang="de-DE" baseline="0" dirty="0" smtClean="0"/>
              <a:t> se </a:t>
            </a:r>
            <a:r>
              <a:rPr lang="de-DE" baseline="0" dirty="0" err="1" smtClean="0"/>
              <a:t>traduit</a:t>
            </a:r>
            <a:r>
              <a:rPr lang="de-DE" baseline="0" dirty="0" smtClean="0"/>
              <a:t> par des </a:t>
            </a:r>
            <a:r>
              <a:rPr lang="de-DE" baseline="0" dirty="0" err="1" smtClean="0"/>
              <a:t>chiffres</a:t>
            </a:r>
            <a:r>
              <a:rPr lang="de-DE" baseline="0" dirty="0" smtClean="0"/>
              <a:t> en </a:t>
            </a:r>
            <a:r>
              <a:rPr lang="de-DE" baseline="0" dirty="0" err="1" smtClean="0"/>
              <a:t>faveur</a:t>
            </a:r>
            <a:r>
              <a:rPr lang="de-DE" baseline="0" dirty="0" smtClean="0"/>
              <a:t> du </a:t>
            </a:r>
            <a:r>
              <a:rPr lang="de-DE" baseline="0" dirty="0" err="1" smtClean="0"/>
              <a:t>rail</a:t>
            </a:r>
            <a:r>
              <a:rPr lang="de-DE" baseline="0" dirty="0" smtClean="0"/>
              <a:t> </a:t>
            </a:r>
            <a:r>
              <a:rPr lang="de-DE" baseline="0" dirty="0" err="1" smtClean="0"/>
              <a:t>très</a:t>
            </a:r>
            <a:r>
              <a:rPr lang="de-DE" baseline="0" dirty="0" smtClean="0"/>
              <a:t> </a:t>
            </a:r>
            <a:r>
              <a:rPr lang="de-DE" baseline="0" dirty="0" err="1" smtClean="0"/>
              <a:t>élèvé</a:t>
            </a:r>
            <a:r>
              <a:rPr lang="de-DE" baseline="0" dirty="0" smtClean="0"/>
              <a:t>. </a:t>
            </a:r>
          </a:p>
          <a:p>
            <a:r>
              <a:rPr lang="de-DE" baseline="0" dirty="0" err="1" smtClean="0"/>
              <a:t>Pour</a:t>
            </a:r>
            <a:r>
              <a:rPr lang="de-DE" baseline="0" dirty="0" smtClean="0"/>
              <a:t> </a:t>
            </a:r>
            <a:r>
              <a:rPr lang="de-DE" baseline="0" dirty="0" err="1" smtClean="0"/>
              <a:t>atteindre</a:t>
            </a:r>
            <a:r>
              <a:rPr lang="de-DE" baseline="0" dirty="0" smtClean="0"/>
              <a:t> </a:t>
            </a:r>
            <a:r>
              <a:rPr lang="de-DE" baseline="0" dirty="0" err="1" smtClean="0"/>
              <a:t>ce</a:t>
            </a:r>
            <a:r>
              <a:rPr lang="de-DE" baseline="0" dirty="0" smtClean="0"/>
              <a:t> </a:t>
            </a:r>
            <a:r>
              <a:rPr lang="de-DE" baseline="0" dirty="0" err="1" smtClean="0"/>
              <a:t>chiffre</a:t>
            </a:r>
            <a:r>
              <a:rPr lang="de-DE" baseline="0" dirty="0" smtClean="0"/>
              <a:t> des </a:t>
            </a:r>
            <a:r>
              <a:rPr lang="de-DE" baseline="0" dirty="0" err="1" smtClean="0"/>
              <a:t>mesures</a:t>
            </a:r>
            <a:r>
              <a:rPr lang="de-DE" baseline="0" dirty="0" smtClean="0"/>
              <a:t> </a:t>
            </a:r>
            <a:r>
              <a:rPr lang="de-DE" baseline="0" dirty="0" err="1" smtClean="0"/>
              <a:t>importants</a:t>
            </a:r>
            <a:r>
              <a:rPr lang="de-DE" baseline="0" dirty="0" smtClean="0"/>
              <a:t> </a:t>
            </a:r>
            <a:r>
              <a:rPr lang="de-DE" baseline="0" dirty="0" err="1" smtClean="0"/>
              <a:t>d‘infrasturcture</a:t>
            </a:r>
            <a:r>
              <a:rPr lang="de-DE" baseline="0" dirty="0" smtClean="0"/>
              <a:t> </a:t>
            </a:r>
            <a:r>
              <a:rPr lang="de-DE" baseline="0" dirty="0" err="1" smtClean="0"/>
              <a:t>comme</a:t>
            </a:r>
            <a:r>
              <a:rPr lang="de-DE" baseline="0" dirty="0" smtClean="0"/>
              <a:t> les </a:t>
            </a:r>
            <a:r>
              <a:rPr lang="de-DE" baseline="0" dirty="0" err="1" smtClean="0"/>
              <a:t>tunnels</a:t>
            </a:r>
            <a:r>
              <a:rPr lang="de-DE" baseline="0" dirty="0" smtClean="0"/>
              <a:t> de </a:t>
            </a:r>
            <a:r>
              <a:rPr lang="de-DE" baseline="0" dirty="0" err="1" smtClean="0"/>
              <a:t>base</a:t>
            </a:r>
            <a:r>
              <a:rPr lang="de-DE" baseline="0" dirty="0" smtClean="0"/>
              <a:t>.</a:t>
            </a:r>
          </a:p>
          <a:p>
            <a:r>
              <a:rPr lang="de-DE" baseline="0" dirty="0" smtClean="0"/>
              <a:t>Le </a:t>
            </a:r>
            <a:r>
              <a:rPr lang="de-DE" baseline="0" dirty="0" err="1" smtClean="0"/>
              <a:t>corridor</a:t>
            </a:r>
            <a:r>
              <a:rPr lang="de-DE" baseline="0" dirty="0" smtClean="0"/>
              <a:t> 4m </a:t>
            </a:r>
            <a:r>
              <a:rPr lang="de-DE" baseline="0" dirty="0" err="1" smtClean="0"/>
              <a:t>profite</a:t>
            </a:r>
            <a:r>
              <a:rPr lang="de-DE" baseline="0" dirty="0" smtClean="0"/>
              <a:t> </a:t>
            </a:r>
            <a:r>
              <a:rPr lang="de-DE" baseline="0" dirty="0" err="1" smtClean="0"/>
              <a:t>notament</a:t>
            </a:r>
            <a:r>
              <a:rPr lang="de-DE" baseline="0" dirty="0" smtClean="0"/>
              <a:t> au </a:t>
            </a:r>
            <a:r>
              <a:rPr lang="de-DE" baseline="0" dirty="0" err="1" smtClean="0"/>
              <a:t>transport</a:t>
            </a:r>
            <a:r>
              <a:rPr lang="de-DE" baseline="0" dirty="0" smtClean="0"/>
              <a:t> </a:t>
            </a:r>
            <a:r>
              <a:rPr lang="de-DE" baseline="0" dirty="0" err="1" smtClean="0"/>
              <a:t>combiné</a:t>
            </a:r>
            <a:endParaRPr lang="de-DE" baseline="0" dirty="0" smtClean="0"/>
          </a:p>
          <a:p>
            <a:endParaRPr lang="de-DE" baseline="0" dirty="0" smtClean="0"/>
          </a:p>
          <a:p>
            <a:r>
              <a:rPr lang="de-DE" baseline="0" dirty="0" smtClean="0"/>
              <a:t>Mais </a:t>
            </a:r>
            <a:r>
              <a:rPr lang="de-DE" baseline="0" dirty="0" err="1" smtClean="0"/>
              <a:t>égalment</a:t>
            </a:r>
            <a:r>
              <a:rPr lang="de-DE" baseline="0" dirty="0" smtClean="0"/>
              <a:t> au </a:t>
            </a:r>
            <a:r>
              <a:rPr lang="de-DE" baseline="0" dirty="0" err="1" smtClean="0"/>
              <a:t>niveau</a:t>
            </a:r>
            <a:r>
              <a:rPr lang="de-DE" baseline="0" dirty="0" smtClean="0"/>
              <a:t> de </a:t>
            </a:r>
            <a:r>
              <a:rPr lang="de-DE" baseline="0" dirty="0" err="1" smtClean="0"/>
              <a:t>tout</a:t>
            </a:r>
            <a:r>
              <a:rPr lang="de-DE" baseline="0" dirty="0" smtClean="0"/>
              <a:t> le </a:t>
            </a:r>
            <a:r>
              <a:rPr lang="de-DE" baseline="0" dirty="0" err="1" smtClean="0"/>
              <a:t>territoire</a:t>
            </a:r>
            <a:r>
              <a:rPr lang="de-DE" baseline="0" dirty="0" smtClean="0"/>
              <a:t> les </a:t>
            </a:r>
            <a:r>
              <a:rPr lang="de-DE" baseline="0" dirty="0" err="1" smtClean="0"/>
              <a:t>chiffres</a:t>
            </a:r>
            <a:r>
              <a:rPr lang="de-DE" baseline="0" dirty="0" smtClean="0"/>
              <a:t> </a:t>
            </a:r>
            <a:r>
              <a:rPr lang="de-DE" baseline="0" dirty="0" err="1" smtClean="0"/>
              <a:t>sont</a:t>
            </a:r>
            <a:r>
              <a:rPr lang="de-DE" baseline="0" dirty="0" smtClean="0"/>
              <a:t> </a:t>
            </a:r>
            <a:r>
              <a:rPr lang="de-DE" baseline="0" dirty="0" err="1" smtClean="0"/>
              <a:t>importants</a:t>
            </a:r>
            <a:r>
              <a:rPr lang="de-DE" baseline="0" dirty="0" smtClean="0"/>
              <a:t>. 39% des </a:t>
            </a:r>
            <a:r>
              <a:rPr lang="de-DE" baseline="0" dirty="0" err="1" smtClean="0"/>
              <a:t>marchandises</a:t>
            </a:r>
            <a:r>
              <a:rPr lang="de-DE" baseline="0" dirty="0" smtClean="0"/>
              <a:t> (tonne – </a:t>
            </a:r>
            <a:r>
              <a:rPr lang="de-DE" baseline="0" dirty="0" err="1" smtClean="0"/>
              <a:t>kilomètres</a:t>
            </a:r>
            <a:r>
              <a:rPr lang="de-DE" baseline="0" dirty="0" smtClean="0"/>
              <a:t>) </a:t>
            </a:r>
            <a:r>
              <a:rPr lang="de-DE" baseline="0" dirty="0" err="1" smtClean="0"/>
              <a:t>sont</a:t>
            </a:r>
            <a:r>
              <a:rPr lang="de-DE" baseline="0" dirty="0" smtClean="0"/>
              <a:t> </a:t>
            </a:r>
            <a:r>
              <a:rPr lang="de-DE" baseline="0" dirty="0" err="1" smtClean="0"/>
              <a:t>sur</a:t>
            </a:r>
            <a:r>
              <a:rPr lang="de-DE" baseline="0" dirty="0" smtClean="0"/>
              <a:t> le </a:t>
            </a:r>
            <a:r>
              <a:rPr lang="de-DE" baseline="0" dirty="0" err="1" smtClean="0"/>
              <a:t>rail</a:t>
            </a:r>
            <a:r>
              <a:rPr lang="de-DE" baseline="0" dirty="0" smtClean="0"/>
              <a:t>.</a:t>
            </a:r>
          </a:p>
          <a:p>
            <a:r>
              <a:rPr lang="de-DE" baseline="0" dirty="0" smtClean="0"/>
              <a:t>Ces </a:t>
            </a:r>
            <a:r>
              <a:rPr lang="de-DE" baseline="0" dirty="0" err="1" smtClean="0"/>
              <a:t>marchandises</a:t>
            </a:r>
            <a:r>
              <a:rPr lang="de-DE" baseline="0" dirty="0" smtClean="0"/>
              <a:t> </a:t>
            </a:r>
            <a:r>
              <a:rPr lang="de-DE" baseline="0" dirty="0" err="1" smtClean="0"/>
              <a:t>circulent</a:t>
            </a:r>
            <a:r>
              <a:rPr lang="de-DE" baseline="0" dirty="0" smtClean="0"/>
              <a:t> </a:t>
            </a:r>
            <a:r>
              <a:rPr lang="de-DE" baseline="0" dirty="0" err="1" smtClean="0"/>
              <a:t>notament</a:t>
            </a:r>
            <a:r>
              <a:rPr lang="de-DE" baseline="0" dirty="0" smtClean="0"/>
              <a:t> </a:t>
            </a:r>
            <a:r>
              <a:rPr lang="de-DE" baseline="0" dirty="0" err="1" smtClean="0"/>
              <a:t>sur</a:t>
            </a:r>
            <a:r>
              <a:rPr lang="de-DE" baseline="0" dirty="0" smtClean="0"/>
              <a:t> </a:t>
            </a:r>
            <a:r>
              <a:rPr lang="de-DE" baseline="0" dirty="0" err="1" smtClean="0"/>
              <a:t>l‘axe</a:t>
            </a:r>
            <a:r>
              <a:rPr lang="de-DE" baseline="0" dirty="0" smtClean="0"/>
              <a:t> </a:t>
            </a:r>
            <a:r>
              <a:rPr lang="de-DE" baseline="0" dirty="0" err="1" smtClean="0"/>
              <a:t>Genève</a:t>
            </a:r>
            <a:r>
              <a:rPr lang="de-DE" baseline="0" dirty="0" smtClean="0"/>
              <a:t>- Lausanne- Neuchâtel-</a:t>
            </a:r>
            <a:r>
              <a:rPr lang="de-DE" baseline="0" dirty="0" err="1" smtClean="0"/>
              <a:t>Berne</a:t>
            </a:r>
            <a:r>
              <a:rPr lang="de-DE" baseline="0" dirty="0" smtClean="0"/>
              <a:t>-</a:t>
            </a:r>
            <a:r>
              <a:rPr lang="de-DE" baseline="0" dirty="0" err="1" smtClean="0"/>
              <a:t>Zurich</a:t>
            </a:r>
            <a:r>
              <a:rPr lang="de-DE" baseline="0" dirty="0" smtClean="0"/>
              <a:t>-St-Galle. Et </a:t>
            </a:r>
            <a:r>
              <a:rPr lang="de-DE" baseline="0" dirty="0" err="1" smtClean="0"/>
              <a:t>vers</a:t>
            </a:r>
            <a:r>
              <a:rPr lang="de-DE" baseline="0" dirty="0" smtClean="0"/>
              <a:t> </a:t>
            </a:r>
            <a:r>
              <a:rPr lang="de-DE" baseline="0" dirty="0" err="1" smtClean="0"/>
              <a:t>Bâle</a:t>
            </a: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3</a:t>
            </a:fld>
            <a:endParaRPr lang="de-DE" dirty="0"/>
          </a:p>
        </p:txBody>
      </p:sp>
    </p:spTree>
    <p:extLst>
      <p:ext uri="{BB962C8B-B14F-4D97-AF65-F5344CB8AC3E}">
        <p14:creationId xmlns:p14="http://schemas.microsoft.com/office/powerpoint/2010/main" val="201162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Pas</a:t>
            </a:r>
            <a:r>
              <a:rPr lang="de-DE" dirty="0" smtClean="0"/>
              <a:t> </a:t>
            </a:r>
            <a:r>
              <a:rPr lang="de-DE" dirty="0" err="1" smtClean="0"/>
              <a:t>d’objectif</a:t>
            </a:r>
            <a:r>
              <a:rPr lang="de-DE" dirty="0" smtClean="0"/>
              <a:t> de </a:t>
            </a:r>
            <a:r>
              <a:rPr lang="de-DE" dirty="0" err="1" smtClean="0"/>
              <a:t>transfert</a:t>
            </a:r>
            <a:endParaRPr lang="de-DE" dirty="0" smtClean="0"/>
          </a:p>
          <a:p>
            <a:endParaRPr lang="de-CH" sz="1200" b="0" i="0" u="none" strike="noStrike" kern="1200" baseline="0" dirty="0" smtClean="0">
              <a:solidFill>
                <a:schemeClr val="tx1"/>
              </a:solidFill>
              <a:latin typeface="+mn-lt"/>
              <a:ea typeface="+mn-ea"/>
              <a:cs typeface="+mn-cs"/>
            </a:endParaRPr>
          </a:p>
          <a:p>
            <a:r>
              <a:rPr lang="de-CH" sz="1200" b="0" i="0" u="none" strike="noStrike" kern="1200" baseline="0" dirty="0" err="1" smtClean="0">
                <a:solidFill>
                  <a:schemeClr val="tx1"/>
                </a:solidFill>
                <a:latin typeface="+mn-lt"/>
                <a:ea typeface="+mn-ea"/>
                <a:cs typeface="+mn-cs"/>
              </a:rPr>
              <a:t>co-modalité</a:t>
            </a:r>
            <a:r>
              <a:rPr lang="fr-FR" sz="1200" b="0" i="0" u="none" strike="noStrike" kern="1200" baseline="0" dirty="0" smtClean="0">
                <a:solidFill>
                  <a:schemeClr val="tx1"/>
                </a:solidFill>
                <a:latin typeface="+mn-lt"/>
                <a:ea typeface="+mn-ea"/>
                <a:cs typeface="+mn-cs"/>
              </a:rPr>
              <a:t>, les différents modes de</a:t>
            </a:r>
          </a:p>
          <a:p>
            <a:r>
              <a:rPr lang="fr-FR" sz="1200" b="0" i="0" u="none" strike="noStrike" kern="1200" baseline="0" dirty="0" smtClean="0">
                <a:solidFill>
                  <a:schemeClr val="tx1"/>
                </a:solidFill>
                <a:latin typeface="+mn-lt"/>
                <a:ea typeface="+mn-ea"/>
                <a:cs typeface="+mn-cs"/>
              </a:rPr>
              <a:t>transport sont choisis, seuls ou en combinaison, afin de permettre une utilisation</a:t>
            </a:r>
          </a:p>
          <a:p>
            <a:r>
              <a:rPr lang="fr-FR" sz="1200" b="0" i="0" u="none" strike="noStrike" kern="1200" baseline="0" dirty="0" smtClean="0">
                <a:solidFill>
                  <a:schemeClr val="tx1"/>
                </a:solidFill>
                <a:latin typeface="+mn-lt"/>
                <a:ea typeface="+mn-ea"/>
                <a:cs typeface="+mn-cs"/>
              </a:rPr>
              <a:t>optimale et durable des ressources et un approvisionnement de base dans toutes les</a:t>
            </a:r>
          </a:p>
          <a:p>
            <a:r>
              <a:rPr lang="de-CH" sz="1200" b="0" i="0" u="none" strike="noStrike" kern="1200" baseline="0" dirty="0" err="1" smtClean="0">
                <a:solidFill>
                  <a:schemeClr val="tx1"/>
                </a:solidFill>
                <a:latin typeface="+mn-lt"/>
                <a:ea typeface="+mn-ea"/>
                <a:cs typeface="+mn-cs"/>
              </a:rPr>
              <a:t>régions</a:t>
            </a:r>
            <a:r>
              <a:rPr lang="de-CH" sz="1200" b="0" i="0" u="none" strike="noStrike" kern="1200" baseline="0" dirty="0" smtClean="0">
                <a:solidFill>
                  <a:schemeClr val="tx1"/>
                </a:solidFill>
                <a:latin typeface="+mn-lt"/>
                <a:ea typeface="+mn-ea"/>
                <a:cs typeface="+mn-cs"/>
              </a:rPr>
              <a:t> du </a:t>
            </a:r>
            <a:r>
              <a:rPr lang="de-CH" sz="1200" b="0" i="0" u="none" strike="noStrike" kern="1200" baseline="0" dirty="0" err="1" smtClean="0">
                <a:solidFill>
                  <a:schemeClr val="tx1"/>
                </a:solidFill>
                <a:latin typeface="+mn-lt"/>
                <a:ea typeface="+mn-ea"/>
                <a:cs typeface="+mn-cs"/>
              </a:rPr>
              <a:t>pays</a:t>
            </a:r>
            <a:r>
              <a:rPr lang="de-CH" sz="1200" b="0" i="0" u="none" strike="noStrike" kern="1200" baseline="0" dirty="0" smtClean="0">
                <a:solidFill>
                  <a:schemeClr val="tx1"/>
                </a:solidFill>
                <a:latin typeface="+mn-lt"/>
                <a:ea typeface="+mn-ea"/>
                <a:cs typeface="+mn-cs"/>
              </a:rPr>
              <a:t>.</a:t>
            </a:r>
            <a:endParaRPr lang="de-DE" dirty="0" smtClean="0"/>
          </a:p>
          <a:p>
            <a:endParaRPr lang="de-DE" dirty="0" smtClean="0"/>
          </a:p>
          <a:p>
            <a:r>
              <a:rPr lang="de-DE" dirty="0" smtClean="0"/>
              <a:t>TM </a:t>
            </a:r>
            <a:r>
              <a:rPr lang="de-DE" dirty="0" smtClean="0"/>
              <a:t>et TP </a:t>
            </a:r>
            <a:r>
              <a:rPr lang="de-DE" dirty="0" err="1" smtClean="0"/>
              <a:t>sur</a:t>
            </a:r>
            <a:r>
              <a:rPr lang="de-DE" dirty="0" smtClean="0"/>
              <a:t> </a:t>
            </a:r>
            <a:r>
              <a:rPr lang="de-DE" dirty="0" err="1" smtClean="0"/>
              <a:t>pied</a:t>
            </a:r>
            <a:r>
              <a:rPr lang="de-DE" dirty="0" smtClean="0"/>
              <a:t> </a:t>
            </a:r>
            <a:r>
              <a:rPr lang="de-DE" dirty="0" err="1" smtClean="0"/>
              <a:t>d’égalité</a:t>
            </a:r>
            <a:r>
              <a:rPr lang="de-DE" dirty="0" smtClean="0"/>
              <a:t>: </a:t>
            </a:r>
            <a:r>
              <a:rPr lang="de-DE" dirty="0" err="1" smtClean="0"/>
              <a:t>Infastructure</a:t>
            </a:r>
            <a:r>
              <a:rPr lang="de-DE" dirty="0" smtClean="0"/>
              <a:t> et </a:t>
            </a:r>
            <a:r>
              <a:rPr lang="de-DE" dirty="0" err="1" smtClean="0"/>
              <a:t>Sillons</a:t>
            </a:r>
            <a:endParaRPr lang="de-DE" dirty="0" smtClean="0"/>
          </a:p>
          <a:p>
            <a:endParaRPr lang="de-DE" dirty="0" smtClean="0"/>
          </a:p>
          <a:p>
            <a:r>
              <a:rPr lang="de-DE" dirty="0" err="1" smtClean="0"/>
              <a:t>Conditions-cadres</a:t>
            </a:r>
            <a:r>
              <a:rPr lang="de-DE" dirty="0" smtClean="0"/>
              <a:t>:</a:t>
            </a:r>
            <a:r>
              <a:rPr lang="de-DE" baseline="0" dirty="0" smtClean="0"/>
              <a:t> </a:t>
            </a:r>
            <a:r>
              <a:rPr lang="de-DE" baseline="0" dirty="0" err="1" smtClean="0"/>
              <a:t>Marché</a:t>
            </a:r>
            <a:r>
              <a:rPr lang="de-DE" baseline="0" dirty="0" smtClean="0"/>
              <a:t> </a:t>
            </a:r>
            <a:r>
              <a:rPr lang="de-DE" baseline="0" dirty="0" err="1" smtClean="0"/>
              <a:t>libre</a:t>
            </a:r>
            <a:r>
              <a:rPr lang="de-DE" baseline="0" dirty="0" smtClean="0"/>
              <a:t>, </a:t>
            </a:r>
            <a:r>
              <a:rPr lang="de-DE" baseline="0" dirty="0" err="1" smtClean="0"/>
              <a:t>financement</a:t>
            </a:r>
            <a:r>
              <a:rPr lang="de-DE" baseline="0" dirty="0" smtClean="0"/>
              <a:t> </a:t>
            </a:r>
            <a:r>
              <a:rPr lang="de-DE" baseline="0" dirty="0" err="1" smtClean="0"/>
              <a:t>d‘infrasctructures</a:t>
            </a:r>
            <a:r>
              <a:rPr lang="de-DE" baseline="0" dirty="0" smtClean="0"/>
              <a:t>, </a:t>
            </a:r>
            <a:r>
              <a:rPr lang="de-DE" baseline="0" dirty="0" err="1" smtClean="0"/>
              <a:t>sillons</a:t>
            </a:r>
            <a:r>
              <a:rPr lang="de-DE" baseline="0" dirty="0" smtClean="0"/>
              <a:t> de </a:t>
            </a:r>
            <a:r>
              <a:rPr lang="de-DE" baseline="0" dirty="0" err="1" smtClean="0"/>
              <a:t>qualité</a:t>
            </a:r>
            <a:r>
              <a:rPr lang="de-DE" baseline="0" dirty="0" smtClean="0"/>
              <a:t>, </a:t>
            </a:r>
            <a:r>
              <a:rPr lang="de-DE" baseline="0" dirty="0" err="1" smtClean="0"/>
              <a:t>innovations</a:t>
            </a:r>
            <a:r>
              <a:rPr lang="de-DE" baseline="0" dirty="0" smtClean="0"/>
              <a:t>, </a:t>
            </a:r>
            <a:r>
              <a:rPr lang="de-DE" baseline="0" dirty="0" err="1" smtClean="0"/>
              <a:t>aménagement</a:t>
            </a:r>
            <a:r>
              <a:rPr lang="de-DE" baseline="0" dirty="0" smtClean="0"/>
              <a:t> du </a:t>
            </a:r>
            <a:r>
              <a:rPr lang="de-DE" baseline="0" dirty="0" err="1" smtClean="0"/>
              <a:t>territoire</a:t>
            </a:r>
            <a:endParaRPr lang="de-DE" dirty="0" smtClean="0"/>
          </a:p>
          <a:p>
            <a:endParaRPr lang="de-DE" dirty="0" smtClean="0"/>
          </a:p>
        </p:txBody>
      </p:sp>
      <p:sp>
        <p:nvSpPr>
          <p:cNvPr id="4" name="Foliennummernplatzhalter 3"/>
          <p:cNvSpPr>
            <a:spLocks noGrp="1"/>
          </p:cNvSpPr>
          <p:nvPr>
            <p:ph type="sldNum" sz="quarter" idx="10"/>
          </p:nvPr>
        </p:nvSpPr>
        <p:spPr/>
        <p:txBody>
          <a:bodyPr/>
          <a:lstStyle/>
          <a:p>
            <a:fld id="{7AD9179C-3B50-4FEB-BFA1-45A595CAEBEF}" type="slidenum">
              <a:rPr lang="de-DE" smtClean="0"/>
              <a:pPr/>
              <a:t>4</a:t>
            </a:fld>
            <a:endParaRPr lang="de-DE" dirty="0"/>
          </a:p>
        </p:txBody>
      </p:sp>
    </p:spTree>
    <p:extLst>
      <p:ext uri="{BB962C8B-B14F-4D97-AF65-F5344CB8AC3E}">
        <p14:creationId xmlns:p14="http://schemas.microsoft.com/office/powerpoint/2010/main" val="188665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Le </a:t>
            </a:r>
            <a:r>
              <a:rPr lang="de-DE" dirty="0" err="1" smtClean="0"/>
              <a:t>rail</a:t>
            </a:r>
            <a:r>
              <a:rPr lang="de-DE" dirty="0" smtClean="0"/>
              <a:t> a </a:t>
            </a:r>
            <a:r>
              <a:rPr lang="de-DE" dirty="0" err="1" smtClean="0"/>
              <a:t>ses</a:t>
            </a:r>
            <a:r>
              <a:rPr lang="de-DE" dirty="0" smtClean="0"/>
              <a:t> </a:t>
            </a:r>
            <a:r>
              <a:rPr lang="de-DE" dirty="0" err="1" smtClean="0"/>
              <a:t>forces</a:t>
            </a:r>
            <a:r>
              <a:rPr lang="de-DE" dirty="0" smtClean="0"/>
              <a:t> </a:t>
            </a:r>
            <a:r>
              <a:rPr lang="de-DE" dirty="0" err="1" smtClean="0"/>
              <a:t>dans</a:t>
            </a:r>
            <a:r>
              <a:rPr lang="de-DE" dirty="0" smtClean="0"/>
              <a:t> le </a:t>
            </a:r>
            <a:r>
              <a:rPr lang="de-DE" dirty="0" err="1" smtClean="0"/>
              <a:t>transport</a:t>
            </a:r>
            <a:r>
              <a:rPr lang="de-DE" dirty="0" smtClean="0"/>
              <a:t> de </a:t>
            </a:r>
            <a:r>
              <a:rPr lang="de-DE" dirty="0" err="1" smtClean="0"/>
              <a:t>masse</a:t>
            </a:r>
            <a:r>
              <a:rPr lang="de-DE" dirty="0" smtClean="0"/>
              <a:t> à </a:t>
            </a:r>
            <a:r>
              <a:rPr lang="de-DE" dirty="0" err="1" smtClean="0"/>
              <a:t>longue</a:t>
            </a:r>
            <a:r>
              <a:rPr lang="de-DE" dirty="0" smtClean="0"/>
              <a:t> </a:t>
            </a:r>
            <a:r>
              <a:rPr lang="de-DE" dirty="0" err="1" smtClean="0"/>
              <a:t>distances</a:t>
            </a:r>
            <a:endParaRPr lang="de-DE" dirty="0" smtClean="0"/>
          </a:p>
          <a:p>
            <a:r>
              <a:rPr lang="de-DE" dirty="0" smtClean="0"/>
              <a:t>La </a:t>
            </a:r>
            <a:r>
              <a:rPr lang="de-DE" dirty="0" err="1" smtClean="0"/>
              <a:t>réalité</a:t>
            </a:r>
            <a:r>
              <a:rPr lang="de-DE" baseline="0" dirty="0" smtClean="0"/>
              <a:t> Suisse </a:t>
            </a:r>
            <a:r>
              <a:rPr lang="de-DE" baseline="0" dirty="0" err="1" smtClean="0"/>
              <a:t>est</a:t>
            </a:r>
            <a:r>
              <a:rPr lang="de-DE" baseline="0" dirty="0" smtClean="0"/>
              <a:t> </a:t>
            </a:r>
            <a:r>
              <a:rPr lang="de-DE" baseline="0" dirty="0" err="1" smtClean="0"/>
              <a:t>autre</a:t>
            </a:r>
            <a:endParaRPr lang="de-DE" baseline="0" dirty="0" smtClean="0"/>
          </a:p>
          <a:p>
            <a:endParaRPr lang="de-DE" baseline="0" dirty="0" smtClean="0"/>
          </a:p>
          <a:p>
            <a:r>
              <a:rPr lang="de-DE" baseline="0" dirty="0" smtClean="0"/>
              <a:t>Nous </a:t>
            </a:r>
            <a:r>
              <a:rPr lang="de-DE" baseline="0" dirty="0" err="1" smtClean="0"/>
              <a:t>avons</a:t>
            </a:r>
            <a:r>
              <a:rPr lang="de-DE" baseline="0" dirty="0" smtClean="0"/>
              <a:t> des </a:t>
            </a:r>
            <a:r>
              <a:rPr lang="de-DE" baseline="0" dirty="0" err="1" smtClean="0"/>
              <a:t>étroite</a:t>
            </a:r>
            <a:r>
              <a:rPr lang="de-DE" baseline="0" dirty="0" smtClean="0"/>
              <a:t> </a:t>
            </a:r>
            <a:r>
              <a:rPr lang="de-DE" baseline="0" dirty="0" err="1" smtClean="0"/>
              <a:t>échanges</a:t>
            </a:r>
            <a:r>
              <a:rPr lang="de-DE" baseline="0" dirty="0" smtClean="0"/>
              <a:t> </a:t>
            </a:r>
            <a:r>
              <a:rPr lang="de-DE" baseline="0" dirty="0" err="1" smtClean="0"/>
              <a:t>avec</a:t>
            </a:r>
            <a:r>
              <a:rPr lang="de-DE" baseline="0" dirty="0" smtClean="0"/>
              <a:t> la </a:t>
            </a:r>
            <a:r>
              <a:rPr lang="de-DE" baseline="0" dirty="0" err="1" smtClean="0"/>
              <a:t>branche</a:t>
            </a:r>
            <a:endParaRPr lang="de-DE" baseline="0" dirty="0" smtClean="0"/>
          </a:p>
          <a:p>
            <a:r>
              <a:rPr lang="de-DE" baseline="0" dirty="0" err="1" smtClean="0"/>
              <a:t>Gestionnaires</a:t>
            </a:r>
            <a:r>
              <a:rPr lang="de-DE" baseline="0" dirty="0" smtClean="0"/>
              <a:t> </a:t>
            </a:r>
            <a:r>
              <a:rPr lang="de-DE" baseline="0" dirty="0" err="1" smtClean="0"/>
              <a:t>d‘infrastructure</a:t>
            </a:r>
            <a:r>
              <a:rPr lang="de-DE" baseline="0" dirty="0" smtClean="0"/>
              <a:t>, </a:t>
            </a:r>
            <a:r>
              <a:rPr lang="de-DE" baseline="0" dirty="0" err="1" smtClean="0"/>
              <a:t>entreprises</a:t>
            </a:r>
            <a:r>
              <a:rPr lang="de-DE" baseline="0" dirty="0" smtClean="0"/>
              <a:t> </a:t>
            </a:r>
            <a:r>
              <a:rPr lang="de-DE" baseline="0" dirty="0" err="1" smtClean="0"/>
              <a:t>ferroviaire</a:t>
            </a:r>
            <a:r>
              <a:rPr lang="de-DE" baseline="0" dirty="0" smtClean="0"/>
              <a:t> et </a:t>
            </a:r>
            <a:r>
              <a:rPr lang="de-DE" baseline="0" dirty="0" err="1" smtClean="0"/>
              <a:t>transporteurs</a:t>
            </a:r>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5</a:t>
            </a:fld>
            <a:endParaRPr lang="de-DE" dirty="0"/>
          </a:p>
        </p:txBody>
      </p:sp>
    </p:spTree>
    <p:extLst>
      <p:ext uri="{BB962C8B-B14F-4D97-AF65-F5344CB8AC3E}">
        <p14:creationId xmlns:p14="http://schemas.microsoft.com/office/powerpoint/2010/main" val="204482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6</a:t>
            </a:fld>
            <a:endParaRPr lang="de-DE" dirty="0"/>
          </a:p>
        </p:txBody>
      </p:sp>
    </p:spTree>
    <p:extLst>
      <p:ext uri="{BB962C8B-B14F-4D97-AF65-F5344CB8AC3E}">
        <p14:creationId xmlns:p14="http://schemas.microsoft.com/office/powerpoint/2010/main" val="264204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smtClean="0"/>
              <a:t>Étape</a:t>
            </a:r>
            <a:r>
              <a:rPr lang="de-DE" b="1" dirty="0" smtClean="0"/>
              <a:t> </a:t>
            </a:r>
            <a:r>
              <a:rPr lang="de-DE" b="1" dirty="0" err="1" smtClean="0"/>
              <a:t>d’aménagement</a:t>
            </a:r>
            <a:r>
              <a:rPr lang="de-DE" b="1" dirty="0" smtClean="0"/>
              <a:t> </a:t>
            </a:r>
            <a:r>
              <a:rPr lang="de-DE" b="1" dirty="0" err="1" smtClean="0"/>
              <a:t>ferroviaire</a:t>
            </a:r>
            <a:r>
              <a:rPr lang="de-DE" b="1" dirty="0" smtClean="0"/>
              <a:t> 2035 : le Conseil </a:t>
            </a:r>
            <a:r>
              <a:rPr lang="de-DE" b="1" dirty="0" err="1" smtClean="0"/>
              <a:t>fédéral</a:t>
            </a:r>
            <a:r>
              <a:rPr lang="de-DE" b="1" dirty="0" smtClean="0"/>
              <a:t> </a:t>
            </a:r>
            <a:r>
              <a:rPr lang="de-DE" b="1" dirty="0" err="1" smtClean="0"/>
              <a:t>veut</a:t>
            </a:r>
            <a:r>
              <a:rPr lang="de-DE" b="1" dirty="0" smtClean="0"/>
              <a:t> </a:t>
            </a:r>
            <a:r>
              <a:rPr lang="de-DE" b="1" dirty="0" err="1" smtClean="0"/>
              <a:t>injecter</a:t>
            </a:r>
            <a:r>
              <a:rPr lang="de-DE" b="1" dirty="0" smtClean="0"/>
              <a:t> 11,9 </a:t>
            </a:r>
            <a:r>
              <a:rPr lang="de-DE" b="1" dirty="0" err="1" smtClean="0"/>
              <a:t>milliards</a:t>
            </a:r>
            <a:r>
              <a:rPr lang="de-DE" b="1" dirty="0" smtClean="0"/>
              <a:t> de </a:t>
            </a:r>
            <a:r>
              <a:rPr lang="de-DE" b="1" dirty="0" err="1" smtClean="0"/>
              <a:t>francs</a:t>
            </a:r>
            <a:r>
              <a:rPr lang="de-DE" b="1" dirty="0" smtClean="0"/>
              <a:t> </a:t>
            </a:r>
            <a:r>
              <a:rPr lang="de-DE" b="1" dirty="0" err="1" smtClean="0"/>
              <a:t>dans</a:t>
            </a:r>
            <a:r>
              <a:rPr lang="de-DE" b="1" dirty="0" smtClean="0"/>
              <a:t> les </a:t>
            </a:r>
            <a:r>
              <a:rPr lang="de-DE" b="1" dirty="0" err="1" smtClean="0"/>
              <a:t>transports</a:t>
            </a:r>
            <a:r>
              <a:rPr lang="de-DE" b="1" dirty="0" smtClean="0"/>
              <a:t> </a:t>
            </a:r>
            <a:r>
              <a:rPr lang="de-DE" b="1" dirty="0" err="1" smtClean="0"/>
              <a:t>publics</a:t>
            </a:r>
            <a:r>
              <a:rPr lang="de-DE" b="1" dirty="0" smtClean="0"/>
              <a:t> </a:t>
            </a:r>
          </a:p>
          <a:p>
            <a:r>
              <a:rPr lang="de-DE" b="1" dirty="0" err="1" smtClean="0"/>
              <a:t>Sillons</a:t>
            </a:r>
            <a:r>
              <a:rPr lang="de-DE" b="1" dirty="0" smtClean="0"/>
              <a:t> </a:t>
            </a:r>
            <a:r>
              <a:rPr lang="de-DE" b="1" dirty="0" err="1" smtClean="0"/>
              <a:t>supplémentaires</a:t>
            </a:r>
            <a:r>
              <a:rPr lang="de-DE" b="1" dirty="0" smtClean="0"/>
              <a:t> </a:t>
            </a:r>
            <a:r>
              <a:rPr lang="de-DE" b="1" dirty="0" err="1" smtClean="0"/>
              <a:t>pour</a:t>
            </a:r>
            <a:r>
              <a:rPr lang="de-DE" b="1" dirty="0" smtClean="0"/>
              <a:t> le </a:t>
            </a:r>
            <a:r>
              <a:rPr lang="de-DE" b="1" dirty="0" err="1" smtClean="0"/>
              <a:t>transport</a:t>
            </a:r>
            <a:r>
              <a:rPr lang="de-DE" b="1" dirty="0" smtClean="0"/>
              <a:t> de </a:t>
            </a:r>
            <a:r>
              <a:rPr lang="de-DE" b="1" dirty="0" err="1" smtClean="0"/>
              <a:t>marchandises</a:t>
            </a:r>
            <a:endParaRPr lang="de-DE" dirty="0" smtClean="0"/>
          </a:p>
          <a:p>
            <a:r>
              <a:rPr lang="de-DE" dirty="0" smtClean="0"/>
              <a:t>Il </a:t>
            </a:r>
            <a:r>
              <a:rPr lang="de-DE" dirty="0" err="1" smtClean="0"/>
              <a:t>est</a:t>
            </a:r>
            <a:r>
              <a:rPr lang="de-DE" dirty="0" smtClean="0"/>
              <a:t> </a:t>
            </a:r>
            <a:r>
              <a:rPr lang="de-DE" dirty="0" err="1" smtClean="0"/>
              <a:t>possible</a:t>
            </a:r>
            <a:r>
              <a:rPr lang="de-DE" dirty="0" smtClean="0"/>
              <a:t> </a:t>
            </a:r>
            <a:r>
              <a:rPr lang="de-DE" dirty="0" err="1" smtClean="0"/>
              <a:t>d’augmenter</a:t>
            </a:r>
            <a:r>
              <a:rPr lang="de-DE" dirty="0" smtClean="0"/>
              <a:t> </a:t>
            </a:r>
            <a:r>
              <a:rPr lang="de-DE" dirty="0" err="1" smtClean="0"/>
              <a:t>l’attrait</a:t>
            </a:r>
            <a:r>
              <a:rPr lang="de-DE" dirty="0" smtClean="0"/>
              <a:t> du </a:t>
            </a:r>
            <a:r>
              <a:rPr lang="de-DE" dirty="0" err="1" smtClean="0"/>
              <a:t>transport</a:t>
            </a:r>
            <a:r>
              <a:rPr lang="de-DE" dirty="0" smtClean="0"/>
              <a:t> des </a:t>
            </a:r>
            <a:r>
              <a:rPr lang="de-DE" dirty="0" err="1" smtClean="0"/>
              <a:t>marchandises</a:t>
            </a:r>
            <a:r>
              <a:rPr lang="de-DE" dirty="0" smtClean="0"/>
              <a:t> </a:t>
            </a:r>
            <a:r>
              <a:rPr lang="de-DE" dirty="0" err="1" smtClean="0"/>
              <a:t>sur</a:t>
            </a:r>
            <a:r>
              <a:rPr lang="de-DE" dirty="0" smtClean="0"/>
              <a:t> </a:t>
            </a:r>
            <a:r>
              <a:rPr lang="de-DE" dirty="0" err="1" smtClean="0"/>
              <a:t>l’axe</a:t>
            </a:r>
            <a:r>
              <a:rPr lang="de-DE" dirty="0" smtClean="0"/>
              <a:t> </a:t>
            </a:r>
            <a:r>
              <a:rPr lang="de-DE" dirty="0" err="1" smtClean="0"/>
              <a:t>Est-Ouest</a:t>
            </a:r>
            <a:r>
              <a:rPr lang="de-DE" dirty="0" smtClean="0"/>
              <a:t> </a:t>
            </a:r>
            <a:r>
              <a:rPr lang="de-DE" dirty="0" err="1" smtClean="0"/>
              <a:t>ainsi</a:t>
            </a:r>
            <a:r>
              <a:rPr lang="de-DE" dirty="0" smtClean="0"/>
              <a:t> </a:t>
            </a:r>
            <a:r>
              <a:rPr lang="de-DE" dirty="0" err="1" smtClean="0"/>
              <a:t>que</a:t>
            </a:r>
            <a:r>
              <a:rPr lang="de-DE" dirty="0" smtClean="0"/>
              <a:t> </a:t>
            </a:r>
            <a:r>
              <a:rPr lang="de-DE" dirty="0" err="1" smtClean="0"/>
              <a:t>sur</a:t>
            </a:r>
            <a:r>
              <a:rPr lang="de-DE" dirty="0" smtClean="0"/>
              <a:t> </a:t>
            </a:r>
            <a:r>
              <a:rPr lang="de-DE" dirty="0" err="1" smtClean="0"/>
              <a:t>l’axe</a:t>
            </a:r>
            <a:r>
              <a:rPr lang="de-DE" dirty="0" smtClean="0"/>
              <a:t> Nord-Sud </a:t>
            </a:r>
            <a:r>
              <a:rPr lang="de-DE" dirty="0" err="1" smtClean="0"/>
              <a:t>grâce</a:t>
            </a:r>
            <a:r>
              <a:rPr lang="de-DE" dirty="0" smtClean="0"/>
              <a:t> à des </a:t>
            </a:r>
            <a:r>
              <a:rPr lang="de-DE" dirty="0" err="1" smtClean="0"/>
              <a:t>capacités</a:t>
            </a:r>
            <a:r>
              <a:rPr lang="de-DE" dirty="0" smtClean="0"/>
              <a:t> </a:t>
            </a:r>
            <a:r>
              <a:rPr lang="de-DE" dirty="0" err="1" smtClean="0"/>
              <a:t>supplémentaires</a:t>
            </a:r>
            <a:r>
              <a:rPr lang="de-DE" dirty="0" smtClean="0"/>
              <a:t> et à des </a:t>
            </a:r>
            <a:r>
              <a:rPr lang="de-DE" dirty="0" err="1" smtClean="0"/>
              <a:t>réductions</a:t>
            </a:r>
            <a:r>
              <a:rPr lang="de-DE" dirty="0" smtClean="0"/>
              <a:t> de </a:t>
            </a:r>
            <a:r>
              <a:rPr lang="de-DE" dirty="0" err="1" smtClean="0"/>
              <a:t>temps</a:t>
            </a:r>
            <a:r>
              <a:rPr lang="de-DE" dirty="0" smtClean="0"/>
              <a:t> de </a:t>
            </a:r>
            <a:r>
              <a:rPr lang="de-DE" dirty="0" err="1" smtClean="0"/>
              <a:t>parcours</a:t>
            </a:r>
            <a:r>
              <a:rPr lang="de-DE" dirty="0" smtClean="0"/>
              <a:t> (</a:t>
            </a:r>
            <a:r>
              <a:rPr lang="de-DE" dirty="0" err="1" smtClean="0"/>
              <a:t>réseau</a:t>
            </a:r>
            <a:r>
              <a:rPr lang="de-DE" dirty="0" smtClean="0"/>
              <a:t> express </a:t>
            </a:r>
            <a:r>
              <a:rPr lang="de-DE" dirty="0" err="1" smtClean="0"/>
              <a:t>pour</a:t>
            </a:r>
            <a:r>
              <a:rPr lang="de-DE" dirty="0" smtClean="0"/>
              <a:t> le </a:t>
            </a:r>
            <a:r>
              <a:rPr lang="de-DE" dirty="0" err="1" smtClean="0"/>
              <a:t>transport</a:t>
            </a:r>
            <a:r>
              <a:rPr lang="de-DE" dirty="0" smtClean="0"/>
              <a:t> de </a:t>
            </a:r>
            <a:r>
              <a:rPr lang="de-DE" dirty="0" err="1" smtClean="0"/>
              <a:t>marchandises</a:t>
            </a:r>
            <a:r>
              <a:rPr lang="de-DE" dirty="0" smtClean="0"/>
              <a:t>). Les </a:t>
            </a:r>
            <a:r>
              <a:rPr lang="de-DE" dirty="0" err="1" smtClean="0"/>
              <a:t>liaisons</a:t>
            </a:r>
            <a:r>
              <a:rPr lang="de-DE" dirty="0" smtClean="0"/>
              <a:t> entre les </a:t>
            </a:r>
            <a:r>
              <a:rPr lang="de-DE" dirty="0" err="1" smtClean="0"/>
              <a:t>grandes</a:t>
            </a:r>
            <a:r>
              <a:rPr lang="de-DE" dirty="0" smtClean="0"/>
              <a:t> gares de </a:t>
            </a:r>
            <a:r>
              <a:rPr lang="de-DE" dirty="0" err="1" smtClean="0"/>
              <a:t>triage</a:t>
            </a:r>
            <a:r>
              <a:rPr lang="de-DE" dirty="0" smtClean="0"/>
              <a:t> de Lausanne et de Limmattal </a:t>
            </a:r>
            <a:r>
              <a:rPr lang="de-DE" dirty="0" err="1" smtClean="0"/>
              <a:t>seront</a:t>
            </a:r>
            <a:r>
              <a:rPr lang="de-DE" dirty="0" smtClean="0"/>
              <a:t> </a:t>
            </a:r>
            <a:r>
              <a:rPr lang="de-DE" dirty="0" err="1" smtClean="0"/>
              <a:t>aménagées</a:t>
            </a:r>
            <a:r>
              <a:rPr lang="de-DE" dirty="0" smtClean="0"/>
              <a:t> et </a:t>
            </a:r>
            <a:r>
              <a:rPr lang="de-DE" dirty="0" err="1" smtClean="0"/>
              <a:t>accélérées</a:t>
            </a:r>
            <a:r>
              <a:rPr lang="de-DE" dirty="0" smtClean="0"/>
              <a:t>. Il en </a:t>
            </a:r>
            <a:r>
              <a:rPr lang="de-DE" dirty="0" err="1" smtClean="0"/>
              <a:t>va</a:t>
            </a:r>
            <a:r>
              <a:rPr lang="de-DE" dirty="0" smtClean="0"/>
              <a:t> de </a:t>
            </a:r>
            <a:r>
              <a:rPr lang="de-DE" dirty="0" err="1" smtClean="0"/>
              <a:t>même</a:t>
            </a:r>
            <a:r>
              <a:rPr lang="de-DE" dirty="0" smtClean="0"/>
              <a:t> des </a:t>
            </a:r>
            <a:r>
              <a:rPr lang="de-DE" dirty="0" err="1" smtClean="0"/>
              <a:t>liaisons</a:t>
            </a:r>
            <a:r>
              <a:rPr lang="de-DE" dirty="0" smtClean="0"/>
              <a:t> entre </a:t>
            </a:r>
            <a:r>
              <a:rPr lang="de-DE" dirty="0" err="1" smtClean="0"/>
              <a:t>ces</a:t>
            </a:r>
            <a:r>
              <a:rPr lang="de-DE" dirty="0" smtClean="0"/>
              <a:t> gares de </a:t>
            </a:r>
            <a:r>
              <a:rPr lang="de-DE" dirty="0" err="1" smtClean="0"/>
              <a:t>triage</a:t>
            </a:r>
            <a:r>
              <a:rPr lang="de-DE" dirty="0" smtClean="0"/>
              <a:t> et </a:t>
            </a:r>
            <a:r>
              <a:rPr lang="de-DE" dirty="0" err="1" smtClean="0"/>
              <a:t>l’Arc</a:t>
            </a:r>
            <a:r>
              <a:rPr lang="de-DE" dirty="0" smtClean="0"/>
              <a:t> </a:t>
            </a:r>
            <a:r>
              <a:rPr lang="de-DE" dirty="0" err="1" smtClean="0"/>
              <a:t>jurassien</a:t>
            </a:r>
            <a:r>
              <a:rPr lang="de-DE" dirty="0" smtClean="0"/>
              <a:t>/la Suisse </a:t>
            </a:r>
            <a:r>
              <a:rPr lang="de-DE" dirty="0" err="1" smtClean="0"/>
              <a:t>orientale</a:t>
            </a:r>
            <a:r>
              <a:rPr lang="de-DE" dirty="0" smtClean="0"/>
              <a:t>. Les </a:t>
            </a:r>
            <a:r>
              <a:rPr lang="de-DE" dirty="0" err="1" smtClean="0"/>
              <a:t>restrictions</a:t>
            </a:r>
            <a:r>
              <a:rPr lang="de-DE" dirty="0" smtClean="0"/>
              <a:t> </a:t>
            </a:r>
            <a:r>
              <a:rPr lang="de-DE" dirty="0" err="1" smtClean="0"/>
              <a:t>actuelles</a:t>
            </a:r>
            <a:r>
              <a:rPr lang="de-DE" dirty="0" smtClean="0"/>
              <a:t> </a:t>
            </a:r>
            <a:r>
              <a:rPr lang="de-DE" dirty="0" err="1" smtClean="0"/>
              <a:t>qui</a:t>
            </a:r>
            <a:r>
              <a:rPr lang="de-DE" dirty="0" smtClean="0"/>
              <a:t> </a:t>
            </a:r>
            <a:r>
              <a:rPr lang="de-DE" dirty="0" err="1" smtClean="0"/>
              <a:t>gênent</a:t>
            </a:r>
            <a:r>
              <a:rPr lang="de-DE" dirty="0" smtClean="0"/>
              <a:t> </a:t>
            </a:r>
            <a:r>
              <a:rPr lang="de-DE" dirty="0" err="1" smtClean="0"/>
              <a:t>fortement</a:t>
            </a:r>
            <a:r>
              <a:rPr lang="de-DE" dirty="0" smtClean="0"/>
              <a:t> le </a:t>
            </a:r>
            <a:r>
              <a:rPr lang="de-DE" dirty="0" err="1" smtClean="0"/>
              <a:t>transport</a:t>
            </a:r>
            <a:r>
              <a:rPr lang="de-DE" dirty="0" smtClean="0"/>
              <a:t> de </a:t>
            </a:r>
            <a:r>
              <a:rPr lang="de-DE" dirty="0" err="1" smtClean="0"/>
              <a:t>marchandises</a:t>
            </a:r>
            <a:r>
              <a:rPr lang="de-DE" dirty="0" smtClean="0"/>
              <a:t>, </a:t>
            </a:r>
            <a:r>
              <a:rPr lang="de-DE" dirty="0" err="1" smtClean="0"/>
              <a:t>aux</a:t>
            </a:r>
            <a:r>
              <a:rPr lang="de-DE" dirty="0" smtClean="0"/>
              <a:t> </a:t>
            </a:r>
            <a:r>
              <a:rPr lang="de-DE" dirty="0" err="1" smtClean="0"/>
              <a:t>heures</a:t>
            </a:r>
            <a:r>
              <a:rPr lang="de-DE" dirty="0" smtClean="0"/>
              <a:t> de </a:t>
            </a:r>
            <a:r>
              <a:rPr lang="de-DE" dirty="0" err="1" smtClean="0"/>
              <a:t>pointe</a:t>
            </a:r>
            <a:r>
              <a:rPr lang="de-DE" dirty="0" smtClean="0"/>
              <a:t> du </a:t>
            </a:r>
            <a:r>
              <a:rPr lang="de-DE" dirty="0" err="1" smtClean="0"/>
              <a:t>transport</a:t>
            </a:r>
            <a:r>
              <a:rPr lang="de-DE" dirty="0" smtClean="0"/>
              <a:t> de </a:t>
            </a:r>
            <a:r>
              <a:rPr lang="de-DE" dirty="0" err="1" smtClean="0"/>
              <a:t>voyageurs</a:t>
            </a:r>
            <a:r>
              <a:rPr lang="de-DE" dirty="0" smtClean="0"/>
              <a:t>, </a:t>
            </a:r>
            <a:r>
              <a:rPr lang="de-DE" dirty="0" err="1" smtClean="0"/>
              <a:t>peuvent</a:t>
            </a:r>
            <a:r>
              <a:rPr lang="de-DE" dirty="0" smtClean="0"/>
              <a:t> </a:t>
            </a:r>
            <a:r>
              <a:rPr lang="de-DE" dirty="0" err="1" smtClean="0"/>
              <a:t>être</a:t>
            </a:r>
            <a:r>
              <a:rPr lang="de-DE" dirty="0" smtClean="0"/>
              <a:t> </a:t>
            </a:r>
            <a:r>
              <a:rPr lang="de-DE" dirty="0" err="1" smtClean="0"/>
              <a:t>éliminées</a:t>
            </a:r>
            <a:r>
              <a:rPr lang="de-DE" dirty="0" smtClean="0"/>
              <a:t> </a:t>
            </a:r>
            <a:r>
              <a:rPr lang="de-DE" dirty="0" err="1" smtClean="0"/>
              <a:t>grâce</a:t>
            </a:r>
            <a:r>
              <a:rPr lang="de-DE" dirty="0" smtClean="0"/>
              <a:t> à des </a:t>
            </a:r>
            <a:r>
              <a:rPr lang="de-DE" dirty="0" err="1" smtClean="0"/>
              <a:t>sillons</a:t>
            </a:r>
            <a:r>
              <a:rPr lang="de-DE" dirty="0" smtClean="0"/>
              <a:t> </a:t>
            </a:r>
            <a:r>
              <a:rPr lang="de-DE" dirty="0" err="1" smtClean="0"/>
              <a:t>standard</a:t>
            </a:r>
            <a:r>
              <a:rPr lang="de-DE" dirty="0" smtClean="0"/>
              <a:t> et express </a:t>
            </a:r>
            <a:r>
              <a:rPr lang="de-DE" dirty="0" err="1" smtClean="0"/>
              <a:t>supplémentaires</a:t>
            </a:r>
            <a:r>
              <a:rPr lang="de-DE" dirty="0" smtClean="0"/>
              <a:t> </a:t>
            </a:r>
            <a:r>
              <a:rPr lang="de-DE" dirty="0" err="1" smtClean="0"/>
              <a:t>dans</a:t>
            </a:r>
            <a:r>
              <a:rPr lang="de-DE" dirty="0" smtClean="0"/>
              <a:t> les </a:t>
            </a:r>
            <a:r>
              <a:rPr lang="de-DE" dirty="0" err="1" smtClean="0"/>
              <a:t>régions</a:t>
            </a:r>
            <a:r>
              <a:rPr lang="de-DE" dirty="0" smtClean="0"/>
              <a:t> du Plateau et de </a:t>
            </a:r>
            <a:r>
              <a:rPr lang="de-DE" dirty="0" err="1" smtClean="0"/>
              <a:t>Zurich</a:t>
            </a:r>
            <a:r>
              <a:rPr lang="de-DE" dirty="0" smtClean="0"/>
              <a:t>. </a:t>
            </a:r>
            <a:r>
              <a:rPr lang="de-DE" dirty="0" err="1" smtClean="0"/>
              <a:t>Couplés</a:t>
            </a:r>
            <a:r>
              <a:rPr lang="de-DE" dirty="0" smtClean="0"/>
              <a:t> à </a:t>
            </a:r>
            <a:r>
              <a:rPr lang="de-DE" dirty="0" err="1" smtClean="0"/>
              <a:t>l’aménagement</a:t>
            </a:r>
            <a:r>
              <a:rPr lang="de-DE" dirty="0" smtClean="0"/>
              <a:t> et à la </a:t>
            </a:r>
            <a:r>
              <a:rPr lang="de-DE" dirty="0" err="1" smtClean="0"/>
              <a:t>meilleure</a:t>
            </a:r>
            <a:r>
              <a:rPr lang="de-DE" dirty="0" smtClean="0"/>
              <a:t> </a:t>
            </a:r>
            <a:r>
              <a:rPr lang="de-DE" dirty="0" err="1" smtClean="0"/>
              <a:t>desserte</a:t>
            </a:r>
            <a:r>
              <a:rPr lang="de-DE" dirty="0" smtClean="0"/>
              <a:t> des </a:t>
            </a:r>
            <a:r>
              <a:rPr lang="de-DE" dirty="0" err="1" smtClean="0"/>
              <a:t>installations</a:t>
            </a:r>
            <a:r>
              <a:rPr lang="de-DE" dirty="0" smtClean="0"/>
              <a:t> de transbordement, </a:t>
            </a:r>
            <a:r>
              <a:rPr lang="de-DE" dirty="0" err="1" smtClean="0"/>
              <a:t>ces</a:t>
            </a:r>
            <a:r>
              <a:rPr lang="de-DE" dirty="0" smtClean="0"/>
              <a:t> </a:t>
            </a:r>
            <a:r>
              <a:rPr lang="de-DE" dirty="0" err="1" smtClean="0"/>
              <a:t>investissements</a:t>
            </a:r>
            <a:r>
              <a:rPr lang="de-DE" dirty="0" smtClean="0"/>
              <a:t> </a:t>
            </a:r>
            <a:r>
              <a:rPr lang="de-DE" dirty="0" err="1" smtClean="0"/>
              <a:t>améliorent</a:t>
            </a:r>
            <a:r>
              <a:rPr lang="de-DE" dirty="0" smtClean="0"/>
              <a:t> </a:t>
            </a:r>
            <a:r>
              <a:rPr lang="de-DE" dirty="0" err="1" smtClean="0"/>
              <a:t>considérablement</a:t>
            </a:r>
            <a:r>
              <a:rPr lang="de-DE" dirty="0" smtClean="0"/>
              <a:t> la </a:t>
            </a:r>
            <a:r>
              <a:rPr lang="de-DE" dirty="0" err="1" smtClean="0"/>
              <a:t>compétitivité</a:t>
            </a:r>
            <a:r>
              <a:rPr lang="de-DE" dirty="0" smtClean="0"/>
              <a:t> du </a:t>
            </a:r>
            <a:r>
              <a:rPr lang="de-DE" dirty="0" err="1" smtClean="0"/>
              <a:t>fret</a:t>
            </a:r>
            <a:r>
              <a:rPr lang="de-DE" dirty="0" smtClean="0"/>
              <a:t> </a:t>
            </a:r>
            <a:r>
              <a:rPr lang="de-DE" dirty="0" err="1" smtClean="0"/>
              <a:t>ferroviaire</a:t>
            </a:r>
            <a:endParaRPr lang="de-DE" dirty="0" smtClean="0"/>
          </a:p>
          <a:p>
            <a:endParaRPr lang="de-DE" dirty="0" smtClean="0"/>
          </a:p>
          <a:p>
            <a:endParaRPr lang="de-DE" dirty="0" smtClean="0"/>
          </a:p>
          <a:p>
            <a:endParaRPr lang="de-DE" dirty="0" smtClean="0"/>
          </a:p>
          <a:p>
            <a:r>
              <a:rPr lang="de-DE" b="1" dirty="0" smtClean="0"/>
              <a:t>La </a:t>
            </a:r>
            <a:r>
              <a:rPr lang="de-DE" b="1" dirty="0" err="1" smtClean="0"/>
              <a:t>stratégie</a:t>
            </a:r>
            <a:r>
              <a:rPr lang="de-DE" b="1" dirty="0" smtClean="0"/>
              <a:t> </a:t>
            </a:r>
            <a:r>
              <a:rPr lang="de-DE" b="1" dirty="0" err="1" smtClean="0"/>
              <a:t>d’utilisation</a:t>
            </a:r>
            <a:r>
              <a:rPr lang="de-DE" b="1" dirty="0" smtClean="0"/>
              <a:t> du </a:t>
            </a:r>
            <a:r>
              <a:rPr lang="de-DE" b="1" dirty="0" err="1" smtClean="0"/>
              <a:t>réseau</a:t>
            </a:r>
            <a:r>
              <a:rPr lang="de-DE" b="1" dirty="0" smtClean="0"/>
              <a:t> (STUR) et les </a:t>
            </a:r>
            <a:r>
              <a:rPr lang="de-DE" b="1" dirty="0" err="1" smtClean="0"/>
              <a:t>plans</a:t>
            </a:r>
            <a:r>
              <a:rPr lang="de-DE" b="1" dirty="0" smtClean="0"/>
              <a:t> </a:t>
            </a:r>
            <a:r>
              <a:rPr lang="de-DE" b="1" dirty="0" err="1" smtClean="0"/>
              <a:t>d’utilisation</a:t>
            </a:r>
            <a:r>
              <a:rPr lang="de-DE" b="1" dirty="0" smtClean="0"/>
              <a:t> du </a:t>
            </a:r>
            <a:r>
              <a:rPr lang="de-DE" b="1" dirty="0" err="1" smtClean="0"/>
              <a:t>réseau</a:t>
            </a:r>
            <a:r>
              <a:rPr lang="de-DE" b="1" dirty="0" smtClean="0"/>
              <a:t> (PLUR) </a:t>
            </a:r>
            <a:r>
              <a:rPr lang="de-DE" b="1" dirty="0" err="1" smtClean="0"/>
              <a:t>servent</a:t>
            </a:r>
            <a:r>
              <a:rPr lang="de-DE" b="1" dirty="0" smtClean="0"/>
              <a:t> à </a:t>
            </a:r>
            <a:r>
              <a:rPr lang="de-DE" b="1" dirty="0" err="1" smtClean="0"/>
              <a:t>garantir</a:t>
            </a:r>
            <a:r>
              <a:rPr lang="de-DE" b="1" dirty="0" smtClean="0"/>
              <a:t> les </a:t>
            </a:r>
            <a:r>
              <a:rPr lang="de-DE" b="1" dirty="0" err="1" smtClean="0"/>
              <a:t>droits</a:t>
            </a:r>
            <a:r>
              <a:rPr lang="de-DE" b="1" dirty="0" smtClean="0"/>
              <a:t> de </a:t>
            </a:r>
            <a:r>
              <a:rPr lang="de-DE" b="1" dirty="0" err="1" smtClean="0"/>
              <a:t>passage</a:t>
            </a:r>
            <a:r>
              <a:rPr lang="de-DE" b="1" dirty="0" smtClean="0"/>
              <a:t> (</a:t>
            </a:r>
            <a:r>
              <a:rPr lang="de-DE" b="1" dirty="0" err="1" smtClean="0"/>
              <a:t>sillons</a:t>
            </a:r>
            <a:r>
              <a:rPr lang="de-DE" b="1" dirty="0" smtClean="0"/>
              <a:t>) de </a:t>
            </a:r>
            <a:r>
              <a:rPr lang="de-DE" b="1" dirty="0" err="1" smtClean="0"/>
              <a:t>manière</a:t>
            </a:r>
            <a:r>
              <a:rPr lang="de-DE" b="1" dirty="0" smtClean="0"/>
              <a:t> </a:t>
            </a:r>
            <a:r>
              <a:rPr lang="de-DE" b="1" dirty="0" err="1" smtClean="0"/>
              <a:t>équitable</a:t>
            </a:r>
            <a:r>
              <a:rPr lang="de-DE" b="1" dirty="0" smtClean="0"/>
              <a:t> </a:t>
            </a:r>
            <a:r>
              <a:rPr lang="de-DE" b="1" dirty="0" err="1" smtClean="0"/>
              <a:t>pour</a:t>
            </a:r>
            <a:r>
              <a:rPr lang="de-DE" b="1" dirty="0" smtClean="0"/>
              <a:t> le </a:t>
            </a:r>
            <a:r>
              <a:rPr lang="de-DE" b="1" dirty="0" err="1" smtClean="0"/>
              <a:t>transport</a:t>
            </a:r>
            <a:r>
              <a:rPr lang="de-DE" b="1" dirty="0" smtClean="0"/>
              <a:t> de </a:t>
            </a:r>
            <a:r>
              <a:rPr lang="de-DE" b="1" dirty="0" err="1" smtClean="0"/>
              <a:t>voyageurs</a:t>
            </a:r>
            <a:r>
              <a:rPr lang="de-DE" b="1" dirty="0" smtClean="0"/>
              <a:t> et le </a:t>
            </a:r>
            <a:r>
              <a:rPr lang="de-DE" b="1" dirty="0" err="1" smtClean="0"/>
              <a:t>transport</a:t>
            </a:r>
            <a:r>
              <a:rPr lang="de-DE" b="1" dirty="0" smtClean="0"/>
              <a:t> de </a:t>
            </a:r>
            <a:r>
              <a:rPr lang="de-DE" b="1" dirty="0" err="1" smtClean="0"/>
              <a:t>marchandises</a:t>
            </a:r>
            <a:r>
              <a:rPr lang="de-DE" b="1" dirty="0" smtClean="0"/>
              <a:t> </a:t>
            </a:r>
            <a:r>
              <a:rPr lang="de-DE" b="1" dirty="0" err="1" smtClean="0"/>
              <a:t>sur</a:t>
            </a:r>
            <a:r>
              <a:rPr lang="de-DE" b="1" dirty="0" smtClean="0"/>
              <a:t> le </a:t>
            </a:r>
            <a:r>
              <a:rPr lang="de-DE" b="1" dirty="0" err="1" smtClean="0"/>
              <a:t>réseau</a:t>
            </a:r>
            <a:r>
              <a:rPr lang="de-DE" b="1" dirty="0" smtClean="0"/>
              <a:t> </a:t>
            </a:r>
            <a:r>
              <a:rPr lang="de-DE" b="1" dirty="0" err="1" smtClean="0"/>
              <a:t>ferré</a:t>
            </a:r>
            <a:r>
              <a:rPr lang="de-DE" b="1" dirty="0" smtClean="0"/>
              <a:t> </a:t>
            </a:r>
            <a:r>
              <a:rPr lang="de-DE" b="1" dirty="0" err="1" smtClean="0"/>
              <a:t>suisse</a:t>
            </a:r>
            <a:r>
              <a:rPr lang="de-DE" b="1" dirty="0" smtClean="0"/>
              <a:t> et, à </a:t>
            </a:r>
            <a:r>
              <a:rPr lang="de-DE" b="1" dirty="0" err="1" smtClean="0"/>
              <a:t>long</a:t>
            </a:r>
            <a:r>
              <a:rPr lang="de-DE" b="1" dirty="0" smtClean="0"/>
              <a:t> </a:t>
            </a:r>
            <a:r>
              <a:rPr lang="de-DE" b="1" dirty="0" err="1" smtClean="0"/>
              <a:t>terme</a:t>
            </a:r>
            <a:r>
              <a:rPr lang="de-DE" b="1" dirty="0" smtClean="0"/>
              <a:t>, à </a:t>
            </a:r>
            <a:r>
              <a:rPr lang="de-DE" b="1" dirty="0" err="1" smtClean="0"/>
              <a:t>permettre</a:t>
            </a:r>
            <a:r>
              <a:rPr lang="de-DE" b="1" dirty="0" smtClean="0"/>
              <a:t> </a:t>
            </a:r>
            <a:r>
              <a:rPr lang="de-DE" b="1" dirty="0" err="1" smtClean="0"/>
              <a:t>aux</a:t>
            </a:r>
            <a:r>
              <a:rPr lang="de-DE" b="1" dirty="0" smtClean="0"/>
              <a:t> </a:t>
            </a:r>
            <a:r>
              <a:rPr lang="de-DE" b="1" dirty="0" err="1" smtClean="0"/>
              <a:t>deux</a:t>
            </a:r>
            <a:r>
              <a:rPr lang="de-DE" b="1" dirty="0" smtClean="0"/>
              <a:t> </a:t>
            </a:r>
            <a:r>
              <a:rPr lang="de-DE" b="1" dirty="0" err="1" smtClean="0"/>
              <a:t>types</a:t>
            </a:r>
            <a:r>
              <a:rPr lang="de-DE" b="1" dirty="0" smtClean="0"/>
              <a:t> de </a:t>
            </a:r>
            <a:r>
              <a:rPr lang="de-DE" b="1" dirty="0" err="1" smtClean="0"/>
              <a:t>transport</a:t>
            </a:r>
            <a:r>
              <a:rPr lang="de-DE" b="1" dirty="0" smtClean="0"/>
              <a:t> de </a:t>
            </a:r>
            <a:r>
              <a:rPr lang="de-DE" b="1" dirty="0" err="1" smtClean="0"/>
              <a:t>fournir</a:t>
            </a:r>
            <a:r>
              <a:rPr lang="de-DE" b="1" dirty="0" smtClean="0"/>
              <a:t> </a:t>
            </a:r>
            <a:r>
              <a:rPr lang="de-DE" b="1" dirty="0" err="1" smtClean="0"/>
              <a:t>une</a:t>
            </a:r>
            <a:r>
              <a:rPr lang="de-DE" b="1" dirty="0" smtClean="0"/>
              <a:t> </a:t>
            </a:r>
            <a:r>
              <a:rPr lang="de-DE" b="1" dirty="0" err="1" smtClean="0"/>
              <a:t>offre</a:t>
            </a:r>
            <a:r>
              <a:rPr lang="de-DE" b="1" dirty="0" smtClean="0"/>
              <a:t> </a:t>
            </a:r>
            <a:r>
              <a:rPr lang="de-DE" b="1" dirty="0" err="1" smtClean="0"/>
              <a:t>attrayante</a:t>
            </a:r>
            <a:r>
              <a:rPr lang="de-DE" b="1" dirty="0" smtClean="0"/>
              <a:t>.</a:t>
            </a:r>
            <a:endParaRPr lang="de-DE" dirty="0" smtClean="0"/>
          </a:p>
          <a:p>
            <a:r>
              <a:rPr lang="de-DE" dirty="0" smtClean="0"/>
              <a:t>La STUR et les PLUR se </a:t>
            </a:r>
            <a:r>
              <a:rPr lang="de-DE" dirty="0" err="1" smtClean="0"/>
              <a:t>fondent</a:t>
            </a:r>
            <a:r>
              <a:rPr lang="de-DE" dirty="0" smtClean="0"/>
              <a:t> </a:t>
            </a:r>
            <a:r>
              <a:rPr lang="de-DE" dirty="0" err="1" smtClean="0"/>
              <a:t>sur</a:t>
            </a:r>
            <a:r>
              <a:rPr lang="de-DE" dirty="0" smtClean="0"/>
              <a:t> les </a:t>
            </a:r>
            <a:r>
              <a:rPr lang="de-DE" dirty="0" err="1" smtClean="0"/>
              <a:t>étapes</a:t>
            </a:r>
            <a:r>
              <a:rPr lang="de-DE" dirty="0" smtClean="0"/>
              <a:t> </a:t>
            </a:r>
            <a:r>
              <a:rPr lang="de-DE" dirty="0" err="1" smtClean="0"/>
              <a:t>d’aménagement</a:t>
            </a:r>
            <a:r>
              <a:rPr lang="de-DE" dirty="0" smtClean="0"/>
              <a:t> de </a:t>
            </a:r>
            <a:r>
              <a:rPr lang="de-DE" dirty="0" err="1" smtClean="0"/>
              <a:t>l’infrastructure</a:t>
            </a:r>
            <a:r>
              <a:rPr lang="de-DE" dirty="0" smtClean="0"/>
              <a:t> </a:t>
            </a:r>
            <a:r>
              <a:rPr lang="de-DE" dirty="0" err="1" smtClean="0"/>
              <a:t>ferroviaire</a:t>
            </a:r>
            <a:r>
              <a:rPr lang="de-DE" dirty="0" smtClean="0"/>
              <a:t>, </a:t>
            </a:r>
            <a:r>
              <a:rPr lang="de-DE" dirty="0" err="1" smtClean="0"/>
              <a:t>actuellement</a:t>
            </a:r>
            <a:r>
              <a:rPr lang="de-DE" dirty="0" smtClean="0"/>
              <a:t> </a:t>
            </a:r>
            <a:r>
              <a:rPr lang="de-DE" dirty="0" err="1" smtClean="0"/>
              <a:t>sur</a:t>
            </a:r>
            <a:r>
              <a:rPr lang="de-DE" dirty="0" smtClean="0"/>
              <a:t> </a:t>
            </a:r>
            <a:r>
              <a:rPr lang="de-DE" dirty="0" err="1" smtClean="0"/>
              <a:t>l’étape</a:t>
            </a:r>
            <a:r>
              <a:rPr lang="de-DE" dirty="0" smtClean="0"/>
              <a:t> </a:t>
            </a:r>
            <a:r>
              <a:rPr lang="de-DE" dirty="0" err="1" smtClean="0"/>
              <a:t>d’aménagement</a:t>
            </a:r>
            <a:r>
              <a:rPr lang="de-DE" dirty="0" smtClean="0"/>
              <a:t> 2025 et le </a:t>
            </a:r>
            <a:r>
              <a:rPr lang="de-DE" dirty="0" err="1" smtClean="0"/>
              <a:t>projet</a:t>
            </a:r>
            <a:r>
              <a:rPr lang="de-DE" dirty="0" smtClean="0"/>
              <a:t> </a:t>
            </a:r>
            <a:r>
              <a:rPr lang="de-DE" dirty="0" err="1" smtClean="0"/>
              <a:t>d’offre</a:t>
            </a:r>
            <a:r>
              <a:rPr lang="de-DE" dirty="0" smtClean="0"/>
              <a:t> à </a:t>
            </a:r>
            <a:r>
              <a:rPr lang="de-DE" dirty="0" err="1" smtClean="0"/>
              <a:t>cet</a:t>
            </a:r>
            <a:r>
              <a:rPr lang="de-DE" dirty="0" smtClean="0"/>
              <a:t> </a:t>
            </a:r>
            <a:r>
              <a:rPr lang="de-DE" dirty="0" err="1" smtClean="0"/>
              <a:t>horizon</a:t>
            </a:r>
            <a:r>
              <a:rPr lang="de-DE" dirty="0" smtClean="0"/>
              <a:t>. La STUR et les PLUR </a:t>
            </a:r>
            <a:r>
              <a:rPr lang="de-DE" dirty="0" err="1" smtClean="0"/>
              <a:t>permettent</a:t>
            </a:r>
            <a:r>
              <a:rPr lang="de-DE" dirty="0" smtClean="0"/>
              <a:t> de </a:t>
            </a:r>
            <a:r>
              <a:rPr lang="de-DE" dirty="0" err="1" smtClean="0"/>
              <a:t>veiller</a:t>
            </a:r>
            <a:r>
              <a:rPr lang="de-DE" dirty="0" smtClean="0"/>
              <a:t> à </a:t>
            </a:r>
            <a:r>
              <a:rPr lang="de-DE" dirty="0" err="1" smtClean="0"/>
              <a:t>ce</a:t>
            </a:r>
            <a:r>
              <a:rPr lang="de-DE" dirty="0" smtClean="0"/>
              <a:t> </a:t>
            </a:r>
            <a:r>
              <a:rPr lang="de-DE" dirty="0" err="1" smtClean="0"/>
              <a:t>que</a:t>
            </a:r>
            <a:r>
              <a:rPr lang="de-DE" dirty="0" smtClean="0"/>
              <a:t> les </a:t>
            </a:r>
            <a:r>
              <a:rPr lang="de-DE" dirty="0" err="1" smtClean="0"/>
              <a:t>futurs</a:t>
            </a:r>
            <a:r>
              <a:rPr lang="de-DE" dirty="0" smtClean="0"/>
              <a:t> </a:t>
            </a:r>
            <a:r>
              <a:rPr lang="de-DE" dirty="0" err="1" smtClean="0"/>
              <a:t>besoins</a:t>
            </a:r>
            <a:r>
              <a:rPr lang="de-DE" dirty="0" smtClean="0"/>
              <a:t> du </a:t>
            </a:r>
            <a:r>
              <a:rPr lang="de-DE" dirty="0" err="1" smtClean="0"/>
              <a:t>transport</a:t>
            </a:r>
            <a:r>
              <a:rPr lang="de-DE" dirty="0" smtClean="0"/>
              <a:t> de </a:t>
            </a:r>
            <a:r>
              <a:rPr lang="de-DE" dirty="0" err="1" smtClean="0"/>
              <a:t>voyageurs</a:t>
            </a:r>
            <a:r>
              <a:rPr lang="de-DE" dirty="0" smtClean="0"/>
              <a:t> et du </a:t>
            </a:r>
            <a:r>
              <a:rPr lang="de-DE" dirty="0" err="1" smtClean="0"/>
              <a:t>transport</a:t>
            </a:r>
            <a:r>
              <a:rPr lang="de-DE" dirty="0" smtClean="0"/>
              <a:t> de </a:t>
            </a:r>
            <a:r>
              <a:rPr lang="de-DE" dirty="0" err="1" smtClean="0"/>
              <a:t>marchandises</a:t>
            </a:r>
            <a:r>
              <a:rPr lang="de-DE" dirty="0" smtClean="0"/>
              <a:t> </a:t>
            </a:r>
            <a:r>
              <a:rPr lang="de-DE" dirty="0" err="1" smtClean="0"/>
              <a:t>soient</a:t>
            </a:r>
            <a:r>
              <a:rPr lang="de-DE" dirty="0" smtClean="0"/>
              <a:t> </a:t>
            </a:r>
            <a:r>
              <a:rPr lang="de-DE" dirty="0" err="1" smtClean="0"/>
              <a:t>satisfaits</a:t>
            </a:r>
            <a:r>
              <a:rPr lang="de-DE" dirty="0" smtClean="0"/>
              <a:t>. </a:t>
            </a:r>
            <a:r>
              <a:rPr lang="de-DE" dirty="0" err="1" smtClean="0"/>
              <a:t>Une</a:t>
            </a:r>
            <a:r>
              <a:rPr lang="de-DE" dirty="0" smtClean="0"/>
              <a:t> </a:t>
            </a:r>
            <a:r>
              <a:rPr lang="de-DE" dirty="0" err="1" smtClean="0"/>
              <a:t>planification</a:t>
            </a:r>
            <a:r>
              <a:rPr lang="de-DE" dirty="0" smtClean="0"/>
              <a:t> </a:t>
            </a:r>
            <a:r>
              <a:rPr lang="de-DE" dirty="0" err="1" smtClean="0"/>
              <a:t>contraignante</a:t>
            </a:r>
            <a:r>
              <a:rPr lang="de-DE" dirty="0" smtClean="0"/>
              <a:t> des </a:t>
            </a:r>
            <a:r>
              <a:rPr lang="de-DE" dirty="0" err="1" smtClean="0"/>
              <a:t>sillons</a:t>
            </a:r>
            <a:r>
              <a:rPr lang="de-DE" dirty="0" smtClean="0"/>
              <a:t>, plus </a:t>
            </a:r>
            <a:r>
              <a:rPr lang="de-DE" dirty="0" err="1" smtClean="0"/>
              <a:t>précisément</a:t>
            </a:r>
            <a:r>
              <a:rPr lang="de-DE" dirty="0" smtClean="0"/>
              <a:t> la </a:t>
            </a:r>
            <a:r>
              <a:rPr lang="de-DE" dirty="0" err="1" smtClean="0"/>
              <a:t>répartition</a:t>
            </a:r>
            <a:r>
              <a:rPr lang="de-DE" dirty="0" smtClean="0"/>
              <a:t> des </a:t>
            </a:r>
            <a:r>
              <a:rPr lang="de-DE" dirty="0" err="1" smtClean="0"/>
              <a:t>sillons</a:t>
            </a:r>
            <a:r>
              <a:rPr lang="de-DE" dirty="0" smtClean="0"/>
              <a:t> disponibles entre les </a:t>
            </a:r>
            <a:r>
              <a:rPr lang="de-DE" dirty="0" err="1" smtClean="0"/>
              <a:t>différents</a:t>
            </a:r>
            <a:r>
              <a:rPr lang="de-DE" dirty="0" smtClean="0"/>
              <a:t> </a:t>
            </a:r>
            <a:r>
              <a:rPr lang="de-DE" dirty="0" err="1" smtClean="0"/>
              <a:t>types</a:t>
            </a:r>
            <a:r>
              <a:rPr lang="de-DE" dirty="0" smtClean="0"/>
              <a:t> de </a:t>
            </a:r>
            <a:r>
              <a:rPr lang="de-DE" dirty="0" err="1" smtClean="0"/>
              <a:t>transport</a:t>
            </a:r>
            <a:r>
              <a:rPr lang="de-DE" dirty="0" smtClean="0"/>
              <a:t> </a:t>
            </a:r>
            <a:r>
              <a:rPr lang="de-DE" dirty="0" err="1" smtClean="0"/>
              <a:t>permet</a:t>
            </a:r>
            <a:r>
              <a:rPr lang="de-DE" dirty="0" smtClean="0"/>
              <a:t> de </a:t>
            </a:r>
            <a:r>
              <a:rPr lang="de-DE" dirty="0" err="1" smtClean="0"/>
              <a:t>réserver</a:t>
            </a:r>
            <a:r>
              <a:rPr lang="de-DE" dirty="0" smtClean="0"/>
              <a:t> à </a:t>
            </a:r>
            <a:r>
              <a:rPr lang="de-DE" dirty="0" err="1" smtClean="0"/>
              <a:t>long</a:t>
            </a:r>
            <a:r>
              <a:rPr lang="de-DE" dirty="0" smtClean="0"/>
              <a:t> </a:t>
            </a:r>
            <a:r>
              <a:rPr lang="de-DE" dirty="0" err="1" smtClean="0"/>
              <a:t>terme</a:t>
            </a:r>
            <a:r>
              <a:rPr lang="de-DE" dirty="0" smtClean="0"/>
              <a:t> les </a:t>
            </a:r>
            <a:r>
              <a:rPr lang="de-DE" dirty="0" err="1" smtClean="0"/>
              <a:t>sillons</a:t>
            </a:r>
            <a:r>
              <a:rPr lang="de-DE" dirty="0" smtClean="0"/>
              <a:t> </a:t>
            </a:r>
            <a:r>
              <a:rPr lang="de-DE" dirty="0" err="1" smtClean="0"/>
              <a:t>requis</a:t>
            </a:r>
            <a:r>
              <a:rPr lang="de-DE" dirty="0" smtClean="0"/>
              <a:t>, en </a:t>
            </a:r>
            <a:r>
              <a:rPr lang="de-DE" dirty="0" err="1" smtClean="0"/>
              <a:t>particulier</a:t>
            </a:r>
            <a:r>
              <a:rPr lang="de-DE" dirty="0" smtClean="0"/>
              <a:t> </a:t>
            </a:r>
            <a:r>
              <a:rPr lang="de-DE" dirty="0" err="1" smtClean="0"/>
              <a:t>ceux</a:t>
            </a:r>
            <a:r>
              <a:rPr lang="de-DE" dirty="0" smtClean="0"/>
              <a:t> </a:t>
            </a:r>
            <a:r>
              <a:rPr lang="de-DE" dirty="0" err="1" smtClean="0"/>
              <a:t>qui</a:t>
            </a:r>
            <a:r>
              <a:rPr lang="de-DE" dirty="0" smtClean="0"/>
              <a:t> </a:t>
            </a:r>
            <a:r>
              <a:rPr lang="de-DE" dirty="0" err="1" smtClean="0"/>
              <a:t>sont</a:t>
            </a:r>
            <a:r>
              <a:rPr lang="de-DE" dirty="0" smtClean="0"/>
              <a:t> </a:t>
            </a:r>
            <a:r>
              <a:rPr lang="de-DE" dirty="0" err="1" smtClean="0"/>
              <a:t>nécessaires</a:t>
            </a:r>
            <a:r>
              <a:rPr lang="de-DE" dirty="0" smtClean="0"/>
              <a:t> au </a:t>
            </a:r>
            <a:r>
              <a:rPr lang="de-DE" dirty="0" err="1" smtClean="0"/>
              <a:t>transport</a:t>
            </a:r>
            <a:r>
              <a:rPr lang="de-DE" dirty="0" smtClean="0"/>
              <a:t> de </a:t>
            </a:r>
            <a:r>
              <a:rPr lang="de-DE" dirty="0" err="1" smtClean="0"/>
              <a:t>marchandises</a:t>
            </a:r>
            <a:r>
              <a:rPr lang="de-DE" dirty="0" smtClean="0"/>
              <a:t> </a:t>
            </a:r>
            <a:r>
              <a:rPr lang="de-DE" dirty="0" err="1" smtClean="0"/>
              <a:t>afin</a:t>
            </a:r>
            <a:r>
              <a:rPr lang="de-DE" dirty="0" smtClean="0"/>
              <a:t> </a:t>
            </a:r>
            <a:r>
              <a:rPr lang="de-DE" dirty="0" err="1" smtClean="0"/>
              <a:t>que</a:t>
            </a:r>
            <a:r>
              <a:rPr lang="de-DE" dirty="0" smtClean="0"/>
              <a:t> </a:t>
            </a:r>
            <a:r>
              <a:rPr lang="de-DE" dirty="0" err="1" smtClean="0"/>
              <a:t>celui</a:t>
            </a:r>
            <a:r>
              <a:rPr lang="de-DE" dirty="0" smtClean="0"/>
              <a:t>-ci ne </a:t>
            </a:r>
            <a:r>
              <a:rPr lang="de-DE" dirty="0" err="1" smtClean="0"/>
              <a:t>soit</a:t>
            </a:r>
            <a:r>
              <a:rPr lang="de-DE" dirty="0" smtClean="0"/>
              <a:t> </a:t>
            </a:r>
            <a:r>
              <a:rPr lang="de-DE" dirty="0" err="1" smtClean="0"/>
              <a:t>pas</a:t>
            </a:r>
            <a:r>
              <a:rPr lang="de-DE" dirty="0" smtClean="0"/>
              <a:t> </a:t>
            </a:r>
            <a:r>
              <a:rPr lang="de-DE" dirty="0" err="1" smtClean="0"/>
              <a:t>évincé</a:t>
            </a:r>
            <a:r>
              <a:rPr lang="de-DE" dirty="0" smtClean="0"/>
              <a:t> du </a:t>
            </a:r>
            <a:r>
              <a:rPr lang="de-DE" dirty="0" err="1" smtClean="0"/>
              <a:t>fait</a:t>
            </a:r>
            <a:r>
              <a:rPr lang="de-DE" dirty="0" smtClean="0"/>
              <a:t> des </a:t>
            </a:r>
            <a:r>
              <a:rPr lang="de-DE" dirty="0" err="1" smtClean="0"/>
              <a:t>futurs</a:t>
            </a:r>
            <a:r>
              <a:rPr lang="de-DE" dirty="0" smtClean="0"/>
              <a:t> </a:t>
            </a:r>
            <a:r>
              <a:rPr lang="de-DE" dirty="0" err="1" smtClean="0"/>
              <a:t>aménagements</a:t>
            </a:r>
            <a:r>
              <a:rPr lang="de-DE" dirty="0" smtClean="0"/>
              <a:t> de </a:t>
            </a:r>
            <a:r>
              <a:rPr lang="de-DE" dirty="0" err="1" smtClean="0"/>
              <a:t>l’offre</a:t>
            </a:r>
            <a:r>
              <a:rPr lang="de-DE" dirty="0" smtClean="0"/>
              <a:t> de </a:t>
            </a:r>
            <a:r>
              <a:rPr lang="de-DE" dirty="0" err="1" smtClean="0"/>
              <a:t>transport</a:t>
            </a:r>
            <a:r>
              <a:rPr lang="de-DE" dirty="0" smtClean="0"/>
              <a:t> de </a:t>
            </a:r>
            <a:r>
              <a:rPr lang="de-DE" dirty="0" err="1" smtClean="0"/>
              <a:t>voyageurs</a:t>
            </a:r>
            <a:r>
              <a:rPr lang="de-DE" dirty="0" smtClean="0"/>
              <a:t>.</a:t>
            </a:r>
          </a:p>
          <a:p>
            <a:r>
              <a:rPr lang="de-DE" dirty="0" smtClean="0"/>
              <a:t>La STUR fixe, </a:t>
            </a:r>
            <a:r>
              <a:rPr lang="de-DE" dirty="0" err="1" smtClean="0"/>
              <a:t>pour</a:t>
            </a:r>
            <a:r>
              <a:rPr lang="de-DE" dirty="0" smtClean="0"/>
              <a:t> </a:t>
            </a:r>
            <a:r>
              <a:rPr lang="de-DE" dirty="0" err="1" smtClean="0"/>
              <a:t>une</a:t>
            </a:r>
            <a:r>
              <a:rPr lang="de-DE" dirty="0" smtClean="0"/>
              <a:t> heure-type, </a:t>
            </a:r>
            <a:r>
              <a:rPr lang="de-DE" dirty="0" err="1" smtClean="0"/>
              <a:t>l’utilisation</a:t>
            </a:r>
            <a:r>
              <a:rPr lang="de-DE" dirty="0" smtClean="0"/>
              <a:t> des </a:t>
            </a:r>
            <a:r>
              <a:rPr lang="de-DE" dirty="0" err="1" smtClean="0"/>
              <a:t>sillons</a:t>
            </a:r>
            <a:r>
              <a:rPr lang="de-DE" dirty="0" smtClean="0"/>
              <a:t> </a:t>
            </a:r>
            <a:r>
              <a:rPr lang="de-DE" dirty="0" err="1" smtClean="0"/>
              <a:t>prévus</a:t>
            </a:r>
            <a:r>
              <a:rPr lang="de-DE" dirty="0" smtClean="0"/>
              <a:t> </a:t>
            </a:r>
            <a:r>
              <a:rPr lang="de-DE" dirty="0" err="1" smtClean="0"/>
              <a:t>sur</a:t>
            </a:r>
            <a:r>
              <a:rPr lang="de-DE" dirty="0" smtClean="0"/>
              <a:t> </a:t>
            </a:r>
            <a:r>
              <a:rPr lang="de-DE" dirty="0" err="1" smtClean="0"/>
              <a:t>tout</a:t>
            </a:r>
            <a:r>
              <a:rPr lang="de-DE" dirty="0" smtClean="0"/>
              <a:t> le </a:t>
            </a:r>
            <a:r>
              <a:rPr lang="de-DE" dirty="0" err="1" smtClean="0"/>
              <a:t>réseau</a:t>
            </a:r>
            <a:r>
              <a:rPr lang="de-DE" dirty="0" smtClean="0"/>
              <a:t> </a:t>
            </a:r>
            <a:r>
              <a:rPr lang="de-DE" dirty="0" err="1" smtClean="0"/>
              <a:t>ferré</a:t>
            </a:r>
            <a:r>
              <a:rPr lang="de-DE" dirty="0" smtClean="0"/>
              <a:t>. </a:t>
            </a:r>
            <a:r>
              <a:rPr lang="de-DE" dirty="0" err="1" smtClean="0"/>
              <a:t>Pour</a:t>
            </a:r>
            <a:r>
              <a:rPr lang="de-DE" dirty="0" smtClean="0"/>
              <a:t> le </a:t>
            </a:r>
            <a:r>
              <a:rPr lang="de-DE" dirty="0" err="1" smtClean="0"/>
              <a:t>transport</a:t>
            </a:r>
            <a:r>
              <a:rPr lang="de-DE" dirty="0" smtClean="0"/>
              <a:t> de </a:t>
            </a:r>
            <a:r>
              <a:rPr lang="de-DE" dirty="0" err="1" smtClean="0"/>
              <a:t>marchandises</a:t>
            </a:r>
            <a:r>
              <a:rPr lang="de-DE" dirty="0" smtClean="0"/>
              <a:t>, au </a:t>
            </a:r>
            <a:r>
              <a:rPr lang="de-DE" dirty="0" err="1" smtClean="0"/>
              <a:t>moins</a:t>
            </a:r>
            <a:r>
              <a:rPr lang="de-DE" dirty="0" smtClean="0"/>
              <a:t> </a:t>
            </a:r>
            <a:r>
              <a:rPr lang="de-DE" dirty="0" err="1" smtClean="0"/>
              <a:t>un</a:t>
            </a:r>
            <a:r>
              <a:rPr lang="de-DE" dirty="0" smtClean="0"/>
              <a:t> </a:t>
            </a:r>
            <a:r>
              <a:rPr lang="de-DE" dirty="0" err="1" smtClean="0"/>
              <a:t>sillon</a:t>
            </a:r>
            <a:r>
              <a:rPr lang="de-DE" dirty="0" smtClean="0"/>
              <a:t> par heure et par </a:t>
            </a:r>
            <a:r>
              <a:rPr lang="de-DE" dirty="0" err="1" smtClean="0"/>
              <a:t>direction</a:t>
            </a:r>
            <a:r>
              <a:rPr lang="de-DE" dirty="0" smtClean="0"/>
              <a:t> </a:t>
            </a:r>
            <a:r>
              <a:rPr lang="de-DE" dirty="0" err="1" smtClean="0"/>
              <a:t>est</a:t>
            </a:r>
            <a:r>
              <a:rPr lang="de-DE" dirty="0" smtClean="0"/>
              <a:t> </a:t>
            </a:r>
            <a:r>
              <a:rPr lang="de-DE" dirty="0" err="1" smtClean="0"/>
              <a:t>prévu</a:t>
            </a:r>
            <a:r>
              <a:rPr lang="de-DE" dirty="0" smtClean="0"/>
              <a:t> </a:t>
            </a:r>
            <a:r>
              <a:rPr lang="de-DE" dirty="0" err="1" smtClean="0"/>
              <a:t>sur</a:t>
            </a:r>
            <a:r>
              <a:rPr lang="de-DE" dirty="0" smtClean="0"/>
              <a:t> les </a:t>
            </a:r>
            <a:r>
              <a:rPr lang="de-DE" dirty="0" err="1" smtClean="0"/>
              <a:t>tronçons</a:t>
            </a:r>
            <a:r>
              <a:rPr lang="de-DE" dirty="0" smtClean="0"/>
              <a:t> à double </a:t>
            </a:r>
            <a:r>
              <a:rPr lang="de-DE" dirty="0" err="1" smtClean="0"/>
              <a:t>voie</a:t>
            </a:r>
            <a:r>
              <a:rPr lang="de-DE" dirty="0" smtClean="0"/>
              <a:t> et </a:t>
            </a:r>
            <a:r>
              <a:rPr lang="de-DE" dirty="0" err="1" smtClean="0"/>
              <a:t>un</a:t>
            </a:r>
            <a:r>
              <a:rPr lang="de-DE" dirty="0" smtClean="0"/>
              <a:t> </a:t>
            </a:r>
            <a:r>
              <a:rPr lang="de-DE" dirty="0" err="1" smtClean="0"/>
              <a:t>sillon</a:t>
            </a:r>
            <a:r>
              <a:rPr lang="de-DE" dirty="0" smtClean="0"/>
              <a:t> par heure </a:t>
            </a:r>
            <a:r>
              <a:rPr lang="de-DE" dirty="0" err="1" smtClean="0"/>
              <a:t>sur</a:t>
            </a:r>
            <a:r>
              <a:rPr lang="de-DE" dirty="0" smtClean="0"/>
              <a:t> les </a:t>
            </a:r>
            <a:r>
              <a:rPr lang="de-DE" dirty="0" err="1" smtClean="0"/>
              <a:t>tronçons</a:t>
            </a:r>
            <a:r>
              <a:rPr lang="de-DE" dirty="0" smtClean="0"/>
              <a:t> </a:t>
            </a:r>
            <a:r>
              <a:rPr lang="de-DE" dirty="0" err="1" smtClean="0"/>
              <a:t>aménagés</a:t>
            </a:r>
            <a:r>
              <a:rPr lang="de-DE" dirty="0" smtClean="0"/>
              <a:t> </a:t>
            </a:r>
            <a:r>
              <a:rPr lang="de-DE" dirty="0" err="1" smtClean="0"/>
              <a:t>principalement</a:t>
            </a:r>
            <a:r>
              <a:rPr lang="de-DE" dirty="0" smtClean="0"/>
              <a:t> à simple </a:t>
            </a:r>
            <a:r>
              <a:rPr lang="de-DE" dirty="0" err="1" smtClean="0"/>
              <a:t>voie</a:t>
            </a:r>
            <a:r>
              <a:rPr lang="de-DE" dirty="0" smtClean="0"/>
              <a:t> </a:t>
            </a:r>
            <a:r>
              <a:rPr lang="de-DE" dirty="0" err="1" smtClean="0"/>
              <a:t>où</a:t>
            </a:r>
            <a:r>
              <a:rPr lang="de-DE" dirty="0" smtClean="0"/>
              <a:t> </a:t>
            </a:r>
            <a:r>
              <a:rPr lang="de-DE" dirty="0" err="1" smtClean="0"/>
              <a:t>circule</a:t>
            </a:r>
            <a:r>
              <a:rPr lang="de-DE" dirty="0" smtClean="0"/>
              <a:t> le </a:t>
            </a:r>
            <a:r>
              <a:rPr lang="de-DE" dirty="0" err="1" smtClean="0"/>
              <a:t>transports</a:t>
            </a:r>
            <a:r>
              <a:rPr lang="de-DE" dirty="0" smtClean="0"/>
              <a:t> de </a:t>
            </a:r>
            <a:r>
              <a:rPr lang="de-DE" dirty="0" err="1" smtClean="0"/>
              <a:t>marchandises</a:t>
            </a:r>
            <a:r>
              <a:rPr lang="de-DE" dirty="0" smtClean="0"/>
              <a:t>. </a:t>
            </a:r>
            <a:r>
              <a:rPr lang="de-DE" dirty="0" err="1" smtClean="0"/>
              <a:t>Pour</a:t>
            </a:r>
            <a:r>
              <a:rPr lang="de-DE" dirty="0" smtClean="0"/>
              <a:t> le </a:t>
            </a:r>
            <a:r>
              <a:rPr lang="de-DE" dirty="0" err="1" smtClean="0"/>
              <a:t>trafic</a:t>
            </a:r>
            <a:r>
              <a:rPr lang="de-DE" dirty="0" smtClean="0"/>
              <a:t> </a:t>
            </a:r>
            <a:r>
              <a:rPr lang="de-DE" dirty="0" err="1" smtClean="0"/>
              <a:t>marchandises</a:t>
            </a:r>
            <a:r>
              <a:rPr lang="de-DE" dirty="0" smtClean="0"/>
              <a:t> à travers les Alpes, </a:t>
            </a:r>
            <a:r>
              <a:rPr lang="de-DE" dirty="0" err="1" smtClean="0"/>
              <a:t>il</a:t>
            </a:r>
            <a:r>
              <a:rPr lang="de-DE" dirty="0" smtClean="0"/>
              <a:t> </a:t>
            </a:r>
            <a:r>
              <a:rPr lang="de-DE" dirty="0" err="1" smtClean="0"/>
              <a:t>faut</a:t>
            </a:r>
            <a:r>
              <a:rPr lang="de-DE" dirty="0" smtClean="0"/>
              <a:t> </a:t>
            </a:r>
            <a:r>
              <a:rPr lang="de-DE" dirty="0" err="1" smtClean="0"/>
              <a:t>garantir</a:t>
            </a:r>
            <a:r>
              <a:rPr lang="de-DE" dirty="0" smtClean="0"/>
              <a:t> le </a:t>
            </a:r>
            <a:r>
              <a:rPr lang="de-DE" dirty="0" err="1" smtClean="0"/>
              <a:t>nombre</a:t>
            </a:r>
            <a:r>
              <a:rPr lang="de-DE" dirty="0" smtClean="0"/>
              <a:t> de </a:t>
            </a:r>
            <a:r>
              <a:rPr lang="de-DE" dirty="0" err="1" smtClean="0"/>
              <a:t>sillons</a:t>
            </a:r>
            <a:r>
              <a:rPr lang="de-DE" dirty="0" smtClean="0"/>
              <a:t> par heure et par </a:t>
            </a:r>
            <a:r>
              <a:rPr lang="de-DE" dirty="0" err="1" smtClean="0"/>
              <a:t>direction</a:t>
            </a:r>
            <a:r>
              <a:rPr lang="de-DE" dirty="0" smtClean="0"/>
              <a:t> </a:t>
            </a:r>
            <a:r>
              <a:rPr lang="de-DE" dirty="0" err="1" smtClean="0"/>
              <a:t>comme</a:t>
            </a:r>
            <a:r>
              <a:rPr lang="de-DE" dirty="0" smtClean="0"/>
              <a:t> </a:t>
            </a:r>
            <a:r>
              <a:rPr lang="de-DE" dirty="0" err="1" smtClean="0"/>
              <a:t>suit</a:t>
            </a:r>
            <a:r>
              <a:rPr lang="de-DE" dirty="0" smtClean="0"/>
              <a:t> : </a:t>
            </a:r>
            <a:r>
              <a:rPr lang="de-DE" dirty="0" err="1" smtClean="0"/>
              <a:t>quatre</a:t>
            </a:r>
            <a:r>
              <a:rPr lang="de-DE" dirty="0" smtClean="0"/>
              <a:t> </a:t>
            </a:r>
            <a:r>
              <a:rPr lang="de-DE" dirty="0" err="1" smtClean="0"/>
              <a:t>sur</a:t>
            </a:r>
            <a:r>
              <a:rPr lang="de-DE" dirty="0" smtClean="0"/>
              <a:t> la </a:t>
            </a:r>
            <a:r>
              <a:rPr lang="de-DE" dirty="0" err="1" smtClean="0"/>
              <a:t>ligne</a:t>
            </a:r>
            <a:r>
              <a:rPr lang="de-DE" dirty="0" smtClean="0"/>
              <a:t> </a:t>
            </a:r>
            <a:r>
              <a:rPr lang="de-DE" dirty="0" err="1" smtClean="0"/>
              <a:t>Bâle</a:t>
            </a:r>
            <a:r>
              <a:rPr lang="de-DE" dirty="0" smtClean="0"/>
              <a:t>–Saint-</a:t>
            </a:r>
            <a:r>
              <a:rPr lang="de-DE" dirty="0" err="1" smtClean="0"/>
              <a:t>Gothard</a:t>
            </a:r>
            <a:r>
              <a:rPr lang="de-DE" dirty="0" smtClean="0"/>
              <a:t>–Chiasso, </a:t>
            </a:r>
            <a:r>
              <a:rPr lang="de-DE" dirty="0" err="1" smtClean="0"/>
              <a:t>deux</a:t>
            </a:r>
            <a:r>
              <a:rPr lang="de-DE" dirty="0" smtClean="0"/>
              <a:t> </a:t>
            </a:r>
            <a:r>
              <a:rPr lang="de-DE" dirty="0" err="1" smtClean="0"/>
              <a:t>sur</a:t>
            </a:r>
            <a:r>
              <a:rPr lang="de-DE" dirty="0" smtClean="0"/>
              <a:t> la </a:t>
            </a:r>
            <a:r>
              <a:rPr lang="de-DE" dirty="0" err="1" smtClean="0"/>
              <a:t>ligne</a:t>
            </a:r>
            <a:r>
              <a:rPr lang="de-DE" dirty="0" smtClean="0"/>
              <a:t> </a:t>
            </a:r>
            <a:r>
              <a:rPr lang="de-DE" dirty="0" err="1" smtClean="0"/>
              <a:t>Bâle</a:t>
            </a:r>
            <a:r>
              <a:rPr lang="de-DE" dirty="0" smtClean="0"/>
              <a:t>–Saint-</a:t>
            </a:r>
            <a:r>
              <a:rPr lang="de-DE" dirty="0" err="1" smtClean="0"/>
              <a:t>Gothard</a:t>
            </a:r>
            <a:r>
              <a:rPr lang="de-DE" dirty="0" smtClean="0"/>
              <a:t>–</a:t>
            </a:r>
            <a:r>
              <a:rPr lang="de-DE" dirty="0" err="1" smtClean="0"/>
              <a:t>Luino</a:t>
            </a:r>
            <a:r>
              <a:rPr lang="de-DE" dirty="0" smtClean="0"/>
              <a:t> et </a:t>
            </a:r>
            <a:r>
              <a:rPr lang="de-DE" dirty="0" err="1" smtClean="0"/>
              <a:t>trois</a:t>
            </a:r>
            <a:r>
              <a:rPr lang="de-DE" dirty="0" smtClean="0"/>
              <a:t> </a:t>
            </a:r>
            <a:r>
              <a:rPr lang="de-DE" dirty="0" err="1" smtClean="0"/>
              <a:t>sur</a:t>
            </a:r>
            <a:r>
              <a:rPr lang="de-DE" dirty="0" smtClean="0"/>
              <a:t> la </a:t>
            </a:r>
            <a:r>
              <a:rPr lang="de-DE" dirty="0" err="1" smtClean="0"/>
              <a:t>ligne</a:t>
            </a:r>
            <a:r>
              <a:rPr lang="de-DE" dirty="0" smtClean="0"/>
              <a:t> </a:t>
            </a:r>
            <a:r>
              <a:rPr lang="de-DE" dirty="0" err="1" smtClean="0"/>
              <a:t>Bâle</a:t>
            </a:r>
            <a:r>
              <a:rPr lang="de-DE" dirty="0" smtClean="0"/>
              <a:t>–</a:t>
            </a:r>
            <a:r>
              <a:rPr lang="de-DE" dirty="0" err="1" smtClean="0"/>
              <a:t>Loetschberg</a:t>
            </a:r>
            <a:r>
              <a:rPr lang="de-DE" dirty="0" smtClean="0"/>
              <a:t>–</a:t>
            </a:r>
            <a:r>
              <a:rPr lang="de-DE" dirty="0" err="1" smtClean="0"/>
              <a:t>Domodossola</a:t>
            </a:r>
            <a:r>
              <a:rPr lang="de-DE" dirty="0" smtClean="0"/>
              <a:t>. </a:t>
            </a:r>
            <a:r>
              <a:rPr lang="de-DE" dirty="0" err="1" smtClean="0"/>
              <a:t>L’approbation</a:t>
            </a:r>
            <a:r>
              <a:rPr lang="de-DE" dirty="0" smtClean="0"/>
              <a:t> de la STUR et de </a:t>
            </a:r>
            <a:r>
              <a:rPr lang="de-DE" dirty="0" err="1" smtClean="0"/>
              <a:t>ses</a:t>
            </a:r>
            <a:r>
              <a:rPr lang="de-DE" dirty="0" smtClean="0"/>
              <a:t> </a:t>
            </a:r>
            <a:r>
              <a:rPr lang="de-DE" dirty="0" err="1" smtClean="0"/>
              <a:t>mises</a:t>
            </a:r>
            <a:r>
              <a:rPr lang="de-DE" dirty="0" smtClean="0"/>
              <a:t> à jour </a:t>
            </a:r>
            <a:r>
              <a:rPr lang="de-DE" dirty="0" err="1" smtClean="0"/>
              <a:t>est</a:t>
            </a:r>
            <a:r>
              <a:rPr lang="de-DE" dirty="0" smtClean="0"/>
              <a:t> du </a:t>
            </a:r>
            <a:r>
              <a:rPr lang="de-DE" dirty="0" err="1" smtClean="0"/>
              <a:t>ressort</a:t>
            </a:r>
            <a:r>
              <a:rPr lang="de-DE" dirty="0" smtClean="0"/>
              <a:t> du Conseil </a:t>
            </a:r>
            <a:r>
              <a:rPr lang="de-DE" dirty="0" err="1" smtClean="0"/>
              <a:t>fédéral</a:t>
            </a:r>
            <a:r>
              <a:rPr lang="de-DE" dirty="0" smtClean="0"/>
              <a:t>.</a:t>
            </a:r>
          </a:p>
          <a:p>
            <a:r>
              <a:rPr lang="de-DE" dirty="0" smtClean="0"/>
              <a:t>Les PLUR </a:t>
            </a:r>
            <a:r>
              <a:rPr lang="de-DE" dirty="0" err="1" smtClean="0"/>
              <a:t>fixent</a:t>
            </a:r>
            <a:r>
              <a:rPr lang="de-DE" dirty="0" smtClean="0"/>
              <a:t> en </a:t>
            </a:r>
            <a:r>
              <a:rPr lang="de-DE" dirty="0" err="1" smtClean="0"/>
              <a:t>détail</a:t>
            </a:r>
            <a:r>
              <a:rPr lang="de-DE" dirty="0" smtClean="0"/>
              <a:t> les </a:t>
            </a:r>
            <a:r>
              <a:rPr lang="de-DE" dirty="0" err="1" smtClean="0"/>
              <a:t>sillons</a:t>
            </a:r>
            <a:r>
              <a:rPr lang="de-DE" dirty="0" smtClean="0"/>
              <a:t> </a:t>
            </a:r>
            <a:r>
              <a:rPr lang="de-DE" dirty="0" err="1" smtClean="0"/>
              <a:t>garantis</a:t>
            </a:r>
            <a:r>
              <a:rPr lang="de-DE" dirty="0" smtClean="0"/>
              <a:t> </a:t>
            </a:r>
            <a:r>
              <a:rPr lang="de-DE" dirty="0" err="1" smtClean="0"/>
              <a:t>pour</a:t>
            </a:r>
            <a:r>
              <a:rPr lang="de-DE" dirty="0" smtClean="0"/>
              <a:t> </a:t>
            </a:r>
            <a:r>
              <a:rPr lang="de-DE" dirty="0" err="1" smtClean="0"/>
              <a:t>chaque</a:t>
            </a:r>
            <a:r>
              <a:rPr lang="de-DE" dirty="0" smtClean="0"/>
              <a:t> </a:t>
            </a:r>
            <a:r>
              <a:rPr lang="de-DE" dirty="0" err="1" smtClean="0"/>
              <a:t>année</a:t>
            </a:r>
            <a:r>
              <a:rPr lang="de-DE" dirty="0" smtClean="0"/>
              <a:t> </a:t>
            </a:r>
            <a:r>
              <a:rPr lang="de-DE" dirty="0" err="1" smtClean="0"/>
              <a:t>d’horaire</a:t>
            </a:r>
            <a:r>
              <a:rPr lang="de-DE" dirty="0" smtClean="0"/>
              <a:t>. Ils </a:t>
            </a:r>
            <a:r>
              <a:rPr lang="de-DE" dirty="0" err="1" smtClean="0"/>
              <a:t>sont</a:t>
            </a:r>
            <a:r>
              <a:rPr lang="de-DE" dirty="0" smtClean="0"/>
              <a:t> </a:t>
            </a:r>
            <a:r>
              <a:rPr lang="de-DE" dirty="0" err="1" smtClean="0"/>
              <a:t>établis</a:t>
            </a:r>
            <a:r>
              <a:rPr lang="de-DE" dirty="0" smtClean="0"/>
              <a:t> </a:t>
            </a:r>
            <a:r>
              <a:rPr lang="de-DE" dirty="0" err="1" smtClean="0"/>
              <a:t>six</a:t>
            </a:r>
            <a:r>
              <a:rPr lang="de-DE" dirty="0" smtClean="0"/>
              <a:t> ans à </a:t>
            </a:r>
            <a:r>
              <a:rPr lang="de-DE" dirty="0" err="1" smtClean="0"/>
              <a:t>l’avance</a:t>
            </a:r>
            <a:r>
              <a:rPr lang="de-DE" dirty="0" smtClean="0"/>
              <a:t> par les </a:t>
            </a:r>
            <a:r>
              <a:rPr lang="de-DE" dirty="0" err="1" smtClean="0"/>
              <a:t>gestionnaires</a:t>
            </a:r>
            <a:r>
              <a:rPr lang="de-DE" dirty="0" smtClean="0"/>
              <a:t> </a:t>
            </a:r>
            <a:r>
              <a:rPr lang="de-DE" dirty="0" err="1" smtClean="0"/>
              <a:t>d’infrastructure</a:t>
            </a:r>
            <a:r>
              <a:rPr lang="de-DE" dirty="0" smtClean="0"/>
              <a:t> et </a:t>
            </a:r>
            <a:r>
              <a:rPr lang="de-DE" dirty="0" err="1" smtClean="0"/>
              <a:t>mis</a:t>
            </a:r>
            <a:r>
              <a:rPr lang="de-DE" dirty="0" smtClean="0"/>
              <a:t> à jour au </a:t>
            </a:r>
            <a:r>
              <a:rPr lang="de-DE" dirty="0" err="1" smtClean="0"/>
              <a:t>besoin</a:t>
            </a:r>
            <a:r>
              <a:rPr lang="de-DE" dirty="0" smtClean="0"/>
              <a:t>. L’OFT </a:t>
            </a:r>
            <a:r>
              <a:rPr lang="de-DE" dirty="0" err="1" smtClean="0"/>
              <a:t>approuve</a:t>
            </a:r>
            <a:r>
              <a:rPr lang="de-DE" dirty="0" smtClean="0"/>
              <a:t> les PLUR </a:t>
            </a:r>
            <a:r>
              <a:rPr lang="de-DE" dirty="0" err="1" smtClean="0"/>
              <a:t>sur</a:t>
            </a:r>
            <a:r>
              <a:rPr lang="de-DE" dirty="0" smtClean="0"/>
              <a:t> </a:t>
            </a:r>
            <a:r>
              <a:rPr lang="de-DE" dirty="0" err="1" smtClean="0"/>
              <a:t>demande</a:t>
            </a:r>
            <a:r>
              <a:rPr lang="de-DE" dirty="0" smtClean="0"/>
              <a:t> des </a:t>
            </a:r>
            <a:r>
              <a:rPr lang="de-DE" dirty="0" err="1" smtClean="0"/>
              <a:t>gestionnaires</a:t>
            </a:r>
            <a:r>
              <a:rPr lang="de-DE" dirty="0" smtClean="0"/>
              <a:t> </a:t>
            </a:r>
            <a:r>
              <a:rPr lang="de-DE" dirty="0" err="1" smtClean="0"/>
              <a:t>d’infrastructure</a:t>
            </a:r>
            <a:r>
              <a:rPr lang="de-DE" dirty="0" smtClean="0"/>
              <a:t>. Les PLUR </a:t>
            </a:r>
            <a:r>
              <a:rPr lang="de-DE" dirty="0" err="1" smtClean="0"/>
              <a:t>sont</a:t>
            </a:r>
            <a:r>
              <a:rPr lang="de-DE" dirty="0" smtClean="0"/>
              <a:t> </a:t>
            </a:r>
            <a:r>
              <a:rPr lang="de-DE" dirty="0" err="1" smtClean="0"/>
              <a:t>contraignants</a:t>
            </a:r>
            <a:r>
              <a:rPr lang="de-DE" dirty="0" smtClean="0"/>
              <a:t> </a:t>
            </a:r>
            <a:r>
              <a:rPr lang="de-DE" dirty="0" err="1" smtClean="0"/>
              <a:t>pour</a:t>
            </a:r>
            <a:r>
              <a:rPr lang="de-DE" dirty="0" smtClean="0"/>
              <a:t> les </a:t>
            </a:r>
            <a:r>
              <a:rPr lang="de-DE" dirty="0" err="1" smtClean="0"/>
              <a:t>gestionnaires</a:t>
            </a:r>
            <a:r>
              <a:rPr lang="de-DE" dirty="0" smtClean="0"/>
              <a:t> </a:t>
            </a:r>
            <a:r>
              <a:rPr lang="de-DE" dirty="0" err="1" smtClean="0"/>
              <a:t>d’infrastructure</a:t>
            </a:r>
            <a:r>
              <a:rPr lang="de-DE" dirty="0" smtClean="0"/>
              <a:t> et les </a:t>
            </a:r>
            <a:r>
              <a:rPr lang="de-DE" dirty="0" err="1" smtClean="0"/>
              <a:t>autorités</a:t>
            </a:r>
            <a:r>
              <a:rPr lang="de-DE" dirty="0" smtClean="0"/>
              <a:t> et </a:t>
            </a:r>
            <a:r>
              <a:rPr lang="de-DE" dirty="0" err="1" smtClean="0"/>
              <a:t>ils</a:t>
            </a:r>
            <a:r>
              <a:rPr lang="de-DE" dirty="0" smtClean="0"/>
              <a:t> </a:t>
            </a:r>
            <a:r>
              <a:rPr lang="de-DE" dirty="0" err="1" smtClean="0"/>
              <a:t>servent</a:t>
            </a:r>
            <a:r>
              <a:rPr lang="de-DE" dirty="0" smtClean="0"/>
              <a:t> de </a:t>
            </a:r>
            <a:r>
              <a:rPr lang="de-DE" dirty="0" err="1" smtClean="0"/>
              <a:t>base</a:t>
            </a:r>
            <a:r>
              <a:rPr lang="de-DE" dirty="0" smtClean="0"/>
              <a:t> </a:t>
            </a:r>
            <a:r>
              <a:rPr lang="de-DE" dirty="0" err="1" smtClean="0"/>
              <a:t>lors</a:t>
            </a:r>
            <a:r>
              <a:rPr lang="de-DE" dirty="0" smtClean="0"/>
              <a:t> de </a:t>
            </a:r>
            <a:r>
              <a:rPr lang="de-DE" dirty="0" err="1" smtClean="0"/>
              <a:t>l’attribution</a:t>
            </a:r>
            <a:r>
              <a:rPr lang="de-DE" dirty="0" smtClean="0"/>
              <a:t> des </a:t>
            </a:r>
            <a:r>
              <a:rPr lang="de-DE" dirty="0" err="1" smtClean="0"/>
              <a:t>sillons</a:t>
            </a:r>
            <a:r>
              <a:rPr lang="de-DE" dirty="0" smtClean="0"/>
              <a:t>.</a:t>
            </a:r>
          </a:p>
          <a:p>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7</a:t>
            </a:fld>
            <a:endParaRPr lang="de-DE" dirty="0"/>
          </a:p>
        </p:txBody>
      </p:sp>
    </p:spTree>
    <p:extLst>
      <p:ext uri="{BB962C8B-B14F-4D97-AF65-F5344CB8AC3E}">
        <p14:creationId xmlns:p14="http://schemas.microsoft.com/office/powerpoint/2010/main" val="139862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La </a:t>
            </a:r>
            <a:r>
              <a:rPr lang="de-DE" b="1" dirty="0" err="1" smtClean="0"/>
              <a:t>conception</a:t>
            </a:r>
            <a:r>
              <a:rPr lang="de-DE" b="1" dirty="0" smtClean="0"/>
              <a:t> relative au </a:t>
            </a:r>
            <a:r>
              <a:rPr lang="de-DE" b="1" dirty="0" err="1" smtClean="0"/>
              <a:t>transport</a:t>
            </a:r>
            <a:r>
              <a:rPr lang="de-DE" b="1" dirty="0" smtClean="0"/>
              <a:t> </a:t>
            </a:r>
            <a:r>
              <a:rPr lang="de-DE" b="1" dirty="0" err="1" smtClean="0"/>
              <a:t>ferroviaire</a:t>
            </a:r>
            <a:r>
              <a:rPr lang="de-DE" b="1" dirty="0" smtClean="0"/>
              <a:t> de </a:t>
            </a:r>
            <a:r>
              <a:rPr lang="de-DE" b="1" dirty="0" err="1" smtClean="0"/>
              <a:t>marchandise</a:t>
            </a:r>
            <a:r>
              <a:rPr lang="de-DE" b="1" dirty="0" smtClean="0"/>
              <a:t> </a:t>
            </a:r>
            <a:r>
              <a:rPr lang="de-DE" b="1" dirty="0" err="1" smtClean="0"/>
              <a:t>sert</a:t>
            </a:r>
            <a:r>
              <a:rPr lang="de-DE" b="1" dirty="0" smtClean="0"/>
              <a:t> à la </a:t>
            </a:r>
            <a:r>
              <a:rPr lang="de-DE" b="1" dirty="0" err="1" smtClean="0"/>
              <a:t>planification</a:t>
            </a:r>
            <a:r>
              <a:rPr lang="de-DE" b="1" dirty="0" smtClean="0"/>
              <a:t> </a:t>
            </a:r>
            <a:r>
              <a:rPr lang="de-DE" b="1" dirty="0" err="1" smtClean="0"/>
              <a:t>générale</a:t>
            </a:r>
            <a:r>
              <a:rPr lang="de-DE" b="1" dirty="0" smtClean="0"/>
              <a:t> des </a:t>
            </a:r>
            <a:r>
              <a:rPr lang="de-DE" b="1" dirty="0" err="1" smtClean="0"/>
              <a:t>installations</a:t>
            </a:r>
            <a:r>
              <a:rPr lang="de-DE" b="1" dirty="0" smtClean="0"/>
              <a:t> </a:t>
            </a:r>
            <a:r>
              <a:rPr lang="de-DE" b="1" dirty="0" err="1" smtClean="0"/>
              <a:t>dédiées</a:t>
            </a:r>
            <a:r>
              <a:rPr lang="de-DE" b="1" dirty="0" smtClean="0"/>
              <a:t> au </a:t>
            </a:r>
            <a:r>
              <a:rPr lang="de-DE" b="1" dirty="0" err="1" smtClean="0"/>
              <a:t>fret</a:t>
            </a:r>
            <a:r>
              <a:rPr lang="de-DE" b="1" dirty="0" smtClean="0"/>
              <a:t> </a:t>
            </a:r>
            <a:r>
              <a:rPr lang="de-DE" b="1" dirty="0" err="1" smtClean="0"/>
              <a:t>ferroviaire</a:t>
            </a:r>
            <a:r>
              <a:rPr lang="de-DE" b="1" dirty="0" smtClean="0"/>
              <a:t> et </a:t>
            </a:r>
            <a:r>
              <a:rPr lang="de-DE" b="1" dirty="0" err="1" smtClean="0"/>
              <a:t>assure</a:t>
            </a:r>
            <a:r>
              <a:rPr lang="de-DE" b="1" dirty="0" smtClean="0"/>
              <a:t> </a:t>
            </a:r>
            <a:r>
              <a:rPr lang="de-DE" b="1" dirty="0" err="1" smtClean="0"/>
              <a:t>l’harmonisation</a:t>
            </a:r>
            <a:r>
              <a:rPr lang="de-DE" b="1" dirty="0" smtClean="0"/>
              <a:t> </a:t>
            </a:r>
            <a:r>
              <a:rPr lang="de-DE" b="1" dirty="0" err="1" smtClean="0"/>
              <a:t>avec</a:t>
            </a:r>
            <a:r>
              <a:rPr lang="de-DE" b="1" dirty="0" smtClean="0"/>
              <a:t> </a:t>
            </a:r>
            <a:r>
              <a:rPr lang="de-DE" b="1" dirty="0" err="1" smtClean="0"/>
              <a:t>l’aménagement</a:t>
            </a:r>
            <a:r>
              <a:rPr lang="de-DE" b="1" dirty="0" smtClean="0"/>
              <a:t> du </a:t>
            </a:r>
            <a:r>
              <a:rPr lang="de-DE" b="1" dirty="0" err="1" smtClean="0"/>
              <a:t>territoire</a:t>
            </a:r>
            <a:r>
              <a:rPr lang="de-DE" b="1" dirty="0" smtClean="0"/>
              <a:t> de la </a:t>
            </a:r>
            <a:r>
              <a:rPr lang="de-DE" b="1" dirty="0" err="1" smtClean="0"/>
              <a:t>Confédération</a:t>
            </a:r>
            <a:r>
              <a:rPr lang="de-DE" b="1" dirty="0" smtClean="0"/>
              <a:t> et des </a:t>
            </a:r>
            <a:r>
              <a:rPr lang="de-DE" b="1" dirty="0" err="1" smtClean="0"/>
              <a:t>cantons</a:t>
            </a:r>
            <a:r>
              <a:rPr lang="de-DE" b="1" dirty="0" smtClean="0"/>
              <a:t> </a:t>
            </a:r>
            <a:r>
              <a:rPr lang="de-DE" b="1" dirty="0" err="1" smtClean="0"/>
              <a:t>ainsi</a:t>
            </a:r>
            <a:r>
              <a:rPr lang="de-DE" b="1" dirty="0" smtClean="0"/>
              <a:t> </a:t>
            </a:r>
            <a:r>
              <a:rPr lang="de-DE" b="1" dirty="0" err="1" smtClean="0"/>
              <a:t>qu’avec</a:t>
            </a:r>
            <a:r>
              <a:rPr lang="de-DE" b="1" dirty="0" smtClean="0"/>
              <a:t> </a:t>
            </a:r>
            <a:r>
              <a:rPr lang="de-DE" b="1" dirty="0" err="1" smtClean="0"/>
              <a:t>l’évolution</a:t>
            </a:r>
            <a:r>
              <a:rPr lang="de-DE" b="1" dirty="0" smtClean="0"/>
              <a:t> des </a:t>
            </a:r>
            <a:r>
              <a:rPr lang="de-DE" b="1" dirty="0" err="1" smtClean="0"/>
              <a:t>infrastructures</a:t>
            </a:r>
            <a:r>
              <a:rPr lang="de-DE" b="1" dirty="0" smtClean="0"/>
              <a:t> de </a:t>
            </a:r>
            <a:r>
              <a:rPr lang="de-DE" b="1" dirty="0" err="1" smtClean="0"/>
              <a:t>transport</a:t>
            </a:r>
            <a:r>
              <a:rPr lang="de-DE" b="1" dirty="0" smtClean="0"/>
              <a:t>.</a:t>
            </a:r>
          </a:p>
          <a:p>
            <a:r>
              <a:rPr lang="de-DE" dirty="0" err="1" smtClean="0"/>
              <a:t>Jusqu’ici</a:t>
            </a:r>
            <a:r>
              <a:rPr lang="de-DE" dirty="0" smtClean="0"/>
              <a:t>, les </a:t>
            </a:r>
            <a:r>
              <a:rPr lang="de-DE" dirty="0" err="1" smtClean="0"/>
              <a:t>installations</a:t>
            </a:r>
            <a:r>
              <a:rPr lang="de-DE" dirty="0" smtClean="0"/>
              <a:t> </a:t>
            </a:r>
            <a:r>
              <a:rPr lang="de-DE" dirty="0" err="1" smtClean="0"/>
              <a:t>dédiées</a:t>
            </a:r>
            <a:r>
              <a:rPr lang="de-DE" dirty="0" smtClean="0"/>
              <a:t> au </a:t>
            </a:r>
            <a:r>
              <a:rPr lang="de-DE" dirty="0" err="1" smtClean="0"/>
              <a:t>transport</a:t>
            </a:r>
            <a:r>
              <a:rPr lang="de-DE" dirty="0" smtClean="0"/>
              <a:t> de </a:t>
            </a:r>
            <a:r>
              <a:rPr lang="de-DE" dirty="0" err="1" smtClean="0"/>
              <a:t>marchandises</a:t>
            </a:r>
            <a:r>
              <a:rPr lang="de-DE" dirty="0" smtClean="0"/>
              <a:t> </a:t>
            </a:r>
            <a:r>
              <a:rPr lang="de-DE" dirty="0" err="1" smtClean="0"/>
              <a:t>étaient</a:t>
            </a:r>
            <a:r>
              <a:rPr lang="de-DE" dirty="0" smtClean="0"/>
              <a:t> </a:t>
            </a:r>
            <a:r>
              <a:rPr lang="de-DE" dirty="0" err="1" smtClean="0"/>
              <a:t>développées</a:t>
            </a:r>
            <a:r>
              <a:rPr lang="de-DE" dirty="0" smtClean="0"/>
              <a:t> par </a:t>
            </a:r>
            <a:r>
              <a:rPr lang="de-DE" dirty="0" err="1" smtClean="0"/>
              <a:t>différents</a:t>
            </a:r>
            <a:r>
              <a:rPr lang="de-DE" dirty="0" smtClean="0"/>
              <a:t> </a:t>
            </a:r>
            <a:r>
              <a:rPr lang="de-DE" dirty="0" err="1" smtClean="0"/>
              <a:t>acteurs</a:t>
            </a:r>
            <a:r>
              <a:rPr lang="de-DE" dirty="0" smtClean="0"/>
              <a:t> </a:t>
            </a:r>
            <a:r>
              <a:rPr lang="de-DE" dirty="0" err="1" smtClean="0"/>
              <a:t>sans</a:t>
            </a:r>
            <a:r>
              <a:rPr lang="de-DE" dirty="0" smtClean="0"/>
              <a:t> </a:t>
            </a:r>
            <a:r>
              <a:rPr lang="de-DE" dirty="0" err="1" smtClean="0"/>
              <a:t>que</a:t>
            </a:r>
            <a:r>
              <a:rPr lang="de-DE" dirty="0" smtClean="0"/>
              <a:t> </a:t>
            </a:r>
            <a:r>
              <a:rPr lang="de-DE" dirty="0" err="1" smtClean="0"/>
              <a:t>ceux</a:t>
            </a:r>
            <a:r>
              <a:rPr lang="de-DE" dirty="0" smtClean="0"/>
              <a:t>-ci </a:t>
            </a:r>
            <a:r>
              <a:rPr lang="de-DE" dirty="0" err="1" smtClean="0"/>
              <a:t>coordonnent</a:t>
            </a:r>
            <a:r>
              <a:rPr lang="de-DE" dirty="0" smtClean="0"/>
              <a:t> </a:t>
            </a:r>
            <a:r>
              <a:rPr lang="de-DE" dirty="0" err="1" smtClean="0"/>
              <a:t>continuellement</a:t>
            </a:r>
            <a:r>
              <a:rPr lang="de-DE" dirty="0" smtClean="0"/>
              <a:t> </a:t>
            </a:r>
            <a:r>
              <a:rPr lang="de-DE" dirty="0" err="1" smtClean="0"/>
              <a:t>leurs</a:t>
            </a:r>
            <a:r>
              <a:rPr lang="de-DE" dirty="0" smtClean="0"/>
              <a:t> </a:t>
            </a:r>
            <a:r>
              <a:rPr lang="de-DE" dirty="0" err="1" smtClean="0"/>
              <a:t>activités</a:t>
            </a:r>
            <a:r>
              <a:rPr lang="de-DE" dirty="0" smtClean="0"/>
              <a:t>. La </a:t>
            </a:r>
            <a:r>
              <a:rPr lang="de-DE" dirty="0" err="1" smtClean="0"/>
              <a:t>conception</a:t>
            </a:r>
            <a:r>
              <a:rPr lang="de-DE" dirty="0" smtClean="0"/>
              <a:t> relative au </a:t>
            </a:r>
            <a:r>
              <a:rPr lang="de-DE" dirty="0" err="1" smtClean="0"/>
              <a:t>transport</a:t>
            </a:r>
            <a:r>
              <a:rPr lang="de-DE" dirty="0" smtClean="0"/>
              <a:t> </a:t>
            </a:r>
            <a:r>
              <a:rPr lang="de-DE" dirty="0" err="1" smtClean="0"/>
              <a:t>ferroviaire</a:t>
            </a:r>
            <a:r>
              <a:rPr lang="de-DE" dirty="0" smtClean="0"/>
              <a:t> de </a:t>
            </a:r>
            <a:r>
              <a:rPr lang="de-DE" dirty="0" err="1" smtClean="0"/>
              <a:t>marchandises</a:t>
            </a:r>
            <a:r>
              <a:rPr lang="de-DE" dirty="0" smtClean="0"/>
              <a:t> </a:t>
            </a:r>
            <a:r>
              <a:rPr lang="de-DE" dirty="0" err="1" smtClean="0"/>
              <a:t>permet</a:t>
            </a:r>
            <a:r>
              <a:rPr lang="de-DE" dirty="0" smtClean="0"/>
              <a:t> </a:t>
            </a:r>
            <a:r>
              <a:rPr lang="de-DE" dirty="0" err="1" smtClean="0"/>
              <a:t>désormais</a:t>
            </a:r>
            <a:r>
              <a:rPr lang="de-DE" dirty="0" smtClean="0"/>
              <a:t> de </a:t>
            </a:r>
            <a:r>
              <a:rPr lang="de-DE" dirty="0" err="1" smtClean="0"/>
              <a:t>coordonner</a:t>
            </a:r>
            <a:r>
              <a:rPr lang="de-DE" dirty="0" smtClean="0"/>
              <a:t> la </a:t>
            </a:r>
            <a:r>
              <a:rPr lang="de-DE" dirty="0" err="1" smtClean="0"/>
              <a:t>planification</a:t>
            </a:r>
            <a:r>
              <a:rPr lang="de-DE" dirty="0" smtClean="0"/>
              <a:t> de </a:t>
            </a:r>
            <a:r>
              <a:rPr lang="de-DE" dirty="0" err="1" smtClean="0"/>
              <a:t>telles</a:t>
            </a:r>
            <a:r>
              <a:rPr lang="de-DE" dirty="0" smtClean="0"/>
              <a:t> </a:t>
            </a:r>
            <a:r>
              <a:rPr lang="de-DE" dirty="0" err="1" smtClean="0"/>
              <a:t>installations</a:t>
            </a:r>
            <a:r>
              <a:rPr lang="de-DE" dirty="0" smtClean="0"/>
              <a:t> </a:t>
            </a:r>
            <a:r>
              <a:rPr lang="de-DE" dirty="0" err="1" smtClean="0"/>
              <a:t>avec</a:t>
            </a:r>
            <a:r>
              <a:rPr lang="de-DE" dirty="0" smtClean="0"/>
              <a:t> </a:t>
            </a:r>
            <a:r>
              <a:rPr lang="de-DE" dirty="0" err="1" smtClean="0"/>
              <a:t>l’aménagement</a:t>
            </a:r>
            <a:r>
              <a:rPr lang="de-DE" dirty="0" smtClean="0"/>
              <a:t> du </a:t>
            </a:r>
            <a:r>
              <a:rPr lang="de-DE" dirty="0" err="1" smtClean="0"/>
              <a:t>territoire</a:t>
            </a:r>
            <a:r>
              <a:rPr lang="de-DE" dirty="0" smtClean="0"/>
              <a:t> et de </a:t>
            </a:r>
            <a:r>
              <a:rPr lang="de-DE" dirty="0" err="1" smtClean="0"/>
              <a:t>mieux</a:t>
            </a:r>
            <a:r>
              <a:rPr lang="de-DE" dirty="0" smtClean="0"/>
              <a:t> </a:t>
            </a:r>
            <a:r>
              <a:rPr lang="de-DE" dirty="0" err="1" smtClean="0"/>
              <a:t>aligner</a:t>
            </a:r>
            <a:r>
              <a:rPr lang="de-DE" dirty="0" smtClean="0"/>
              <a:t> </a:t>
            </a:r>
            <a:r>
              <a:rPr lang="de-DE" dirty="0" err="1" smtClean="0"/>
              <a:t>cette</a:t>
            </a:r>
            <a:r>
              <a:rPr lang="de-DE" dirty="0" smtClean="0"/>
              <a:t> </a:t>
            </a:r>
            <a:r>
              <a:rPr lang="de-DE" dirty="0" err="1" smtClean="0"/>
              <a:t>planification</a:t>
            </a:r>
            <a:r>
              <a:rPr lang="de-DE" dirty="0" smtClean="0"/>
              <a:t> </a:t>
            </a:r>
            <a:r>
              <a:rPr lang="de-DE" dirty="0" err="1" smtClean="0"/>
              <a:t>sur</a:t>
            </a:r>
            <a:r>
              <a:rPr lang="de-DE" dirty="0" smtClean="0"/>
              <a:t> </a:t>
            </a:r>
            <a:r>
              <a:rPr lang="de-DE" dirty="0" err="1" smtClean="0"/>
              <a:t>l’évolution</a:t>
            </a:r>
            <a:r>
              <a:rPr lang="de-DE" dirty="0" smtClean="0"/>
              <a:t> des </a:t>
            </a:r>
            <a:r>
              <a:rPr lang="de-DE" dirty="0" err="1" smtClean="0"/>
              <a:t>infrastructures</a:t>
            </a:r>
            <a:r>
              <a:rPr lang="de-DE" dirty="0" smtClean="0"/>
              <a:t> </a:t>
            </a:r>
            <a:r>
              <a:rPr lang="de-DE" dirty="0" err="1" smtClean="0"/>
              <a:t>ferroviaires</a:t>
            </a:r>
            <a:r>
              <a:rPr lang="de-DE" dirty="0" smtClean="0"/>
              <a:t>, </a:t>
            </a:r>
            <a:r>
              <a:rPr lang="de-DE" dirty="0" err="1" smtClean="0"/>
              <a:t>routières</a:t>
            </a:r>
            <a:r>
              <a:rPr lang="de-DE" dirty="0" smtClean="0"/>
              <a:t> et </a:t>
            </a:r>
            <a:r>
              <a:rPr lang="de-DE" dirty="0" err="1" smtClean="0"/>
              <a:t>portuaires</a:t>
            </a:r>
            <a:r>
              <a:rPr lang="de-DE" dirty="0" smtClean="0"/>
              <a:t>. La </a:t>
            </a:r>
            <a:r>
              <a:rPr lang="de-DE" dirty="0" err="1" smtClean="0"/>
              <a:t>conception</a:t>
            </a:r>
            <a:r>
              <a:rPr lang="de-DE" dirty="0" smtClean="0"/>
              <a:t> </a:t>
            </a:r>
            <a:r>
              <a:rPr lang="de-DE" dirty="0" err="1" smtClean="0"/>
              <a:t>regroupe</a:t>
            </a:r>
            <a:r>
              <a:rPr lang="de-DE" dirty="0" smtClean="0"/>
              <a:t> les </a:t>
            </a:r>
            <a:r>
              <a:rPr lang="de-DE" dirty="0" err="1" smtClean="0"/>
              <a:t>installations</a:t>
            </a:r>
            <a:r>
              <a:rPr lang="de-DE" dirty="0" smtClean="0"/>
              <a:t> de </a:t>
            </a:r>
            <a:r>
              <a:rPr lang="de-DE" dirty="0" err="1" smtClean="0"/>
              <a:t>fret</a:t>
            </a:r>
            <a:r>
              <a:rPr lang="de-DE" dirty="0" smtClean="0"/>
              <a:t> </a:t>
            </a:r>
            <a:r>
              <a:rPr lang="de-DE" dirty="0" err="1" smtClean="0"/>
              <a:t>actuellement</a:t>
            </a:r>
            <a:r>
              <a:rPr lang="de-DE" dirty="0" smtClean="0"/>
              <a:t> </a:t>
            </a:r>
            <a:r>
              <a:rPr lang="de-DE" dirty="0" err="1" smtClean="0"/>
              <a:t>planifiées</a:t>
            </a:r>
            <a:r>
              <a:rPr lang="de-DE" dirty="0" smtClean="0"/>
              <a:t> en </a:t>
            </a:r>
            <a:r>
              <a:rPr lang="de-DE" dirty="0" err="1" smtClean="0"/>
              <a:t>une</a:t>
            </a:r>
            <a:r>
              <a:rPr lang="de-DE" dirty="0" smtClean="0"/>
              <a:t> </a:t>
            </a:r>
            <a:r>
              <a:rPr lang="de-DE" dirty="0" err="1" smtClean="0"/>
              <a:t>vue</a:t>
            </a:r>
            <a:r>
              <a:rPr lang="de-DE" dirty="0" smtClean="0"/>
              <a:t> </a:t>
            </a:r>
            <a:r>
              <a:rPr lang="de-DE" dirty="0" err="1" smtClean="0"/>
              <a:t>d’ensemble</a:t>
            </a:r>
            <a:r>
              <a:rPr lang="de-DE" dirty="0" smtClean="0"/>
              <a:t> du </a:t>
            </a:r>
            <a:r>
              <a:rPr lang="de-DE" dirty="0" err="1" smtClean="0"/>
              <a:t>trafic</a:t>
            </a:r>
            <a:r>
              <a:rPr lang="de-DE" dirty="0" smtClean="0"/>
              <a:t> </a:t>
            </a:r>
            <a:r>
              <a:rPr lang="de-DE" dirty="0" err="1" smtClean="0"/>
              <a:t>ferroviaire</a:t>
            </a:r>
            <a:r>
              <a:rPr lang="de-DE" dirty="0" smtClean="0"/>
              <a:t> de </a:t>
            </a:r>
            <a:r>
              <a:rPr lang="de-DE" dirty="0" err="1" smtClean="0"/>
              <a:t>marchandises</a:t>
            </a:r>
            <a:r>
              <a:rPr lang="de-DE" dirty="0" smtClean="0"/>
              <a:t> et </a:t>
            </a:r>
            <a:r>
              <a:rPr lang="de-DE" dirty="0" err="1" smtClean="0"/>
              <a:t>elle</a:t>
            </a:r>
            <a:r>
              <a:rPr lang="de-DE" dirty="0" smtClean="0"/>
              <a:t> fixe des </a:t>
            </a:r>
            <a:r>
              <a:rPr lang="de-DE" dirty="0" err="1" smtClean="0"/>
              <a:t>lignes</a:t>
            </a:r>
            <a:r>
              <a:rPr lang="de-DE" dirty="0" smtClean="0"/>
              <a:t> </a:t>
            </a:r>
            <a:r>
              <a:rPr lang="de-DE" dirty="0" err="1" smtClean="0"/>
              <a:t>directrices</a:t>
            </a:r>
            <a:r>
              <a:rPr lang="de-DE" dirty="0" smtClean="0"/>
              <a:t> </a:t>
            </a:r>
            <a:r>
              <a:rPr lang="de-DE" dirty="0" err="1" smtClean="0"/>
              <a:t>contraignantes</a:t>
            </a:r>
            <a:r>
              <a:rPr lang="de-DE" dirty="0" smtClean="0"/>
              <a:t> </a:t>
            </a:r>
            <a:r>
              <a:rPr lang="de-DE" dirty="0" err="1" smtClean="0"/>
              <a:t>pour</a:t>
            </a:r>
            <a:r>
              <a:rPr lang="de-DE" dirty="0" smtClean="0"/>
              <a:t> la </a:t>
            </a:r>
            <a:r>
              <a:rPr lang="de-DE" dirty="0" err="1" smtClean="0"/>
              <a:t>Confédération</a:t>
            </a:r>
            <a:r>
              <a:rPr lang="de-DE" dirty="0" smtClean="0"/>
              <a:t>, les </a:t>
            </a:r>
            <a:r>
              <a:rPr lang="de-DE" dirty="0" err="1" smtClean="0"/>
              <a:t>cantons</a:t>
            </a:r>
            <a:r>
              <a:rPr lang="de-DE" dirty="0" smtClean="0"/>
              <a:t> et les </a:t>
            </a:r>
            <a:r>
              <a:rPr lang="de-DE" dirty="0" err="1" smtClean="0"/>
              <a:t>communes</a:t>
            </a:r>
            <a:r>
              <a:rPr lang="de-DE" dirty="0" smtClean="0"/>
              <a:t>. Elle </a:t>
            </a:r>
            <a:r>
              <a:rPr lang="de-DE" dirty="0" err="1" smtClean="0"/>
              <a:t>ébauche</a:t>
            </a:r>
            <a:r>
              <a:rPr lang="de-DE" dirty="0" smtClean="0"/>
              <a:t> des </a:t>
            </a:r>
            <a:r>
              <a:rPr lang="de-DE" dirty="0" err="1" smtClean="0"/>
              <a:t>objectifs</a:t>
            </a:r>
            <a:r>
              <a:rPr lang="de-DE" dirty="0" smtClean="0"/>
              <a:t> et </a:t>
            </a:r>
            <a:r>
              <a:rPr lang="de-DE" dirty="0" err="1" smtClean="0"/>
              <a:t>définit</a:t>
            </a:r>
            <a:r>
              <a:rPr lang="de-DE" dirty="0" smtClean="0"/>
              <a:t> les </a:t>
            </a:r>
            <a:r>
              <a:rPr lang="de-DE" dirty="0" err="1" smtClean="0"/>
              <a:t>processus</a:t>
            </a:r>
            <a:r>
              <a:rPr lang="de-DE" dirty="0" smtClean="0"/>
              <a:t> </a:t>
            </a:r>
            <a:r>
              <a:rPr lang="de-DE" dirty="0" err="1" smtClean="0"/>
              <a:t>permettant</a:t>
            </a:r>
            <a:r>
              <a:rPr lang="de-DE" dirty="0" smtClean="0"/>
              <a:t> de </a:t>
            </a:r>
            <a:r>
              <a:rPr lang="de-DE" dirty="0" err="1" smtClean="0"/>
              <a:t>perfectionner</a:t>
            </a:r>
            <a:r>
              <a:rPr lang="de-DE" dirty="0" smtClean="0"/>
              <a:t> </a:t>
            </a:r>
            <a:r>
              <a:rPr lang="de-DE" dirty="0" err="1" smtClean="0"/>
              <a:t>ces</a:t>
            </a:r>
            <a:r>
              <a:rPr lang="de-DE" dirty="0" smtClean="0"/>
              <a:t> </a:t>
            </a:r>
            <a:r>
              <a:rPr lang="de-DE" dirty="0" err="1" smtClean="0"/>
              <a:t>objectifs</a:t>
            </a:r>
            <a:r>
              <a:rPr lang="de-DE" dirty="0" smtClean="0"/>
              <a:t> de </a:t>
            </a:r>
            <a:r>
              <a:rPr lang="de-DE" dirty="0" err="1" smtClean="0"/>
              <a:t>manière</a:t>
            </a:r>
            <a:r>
              <a:rPr lang="de-DE" dirty="0" smtClean="0"/>
              <a:t> </a:t>
            </a:r>
            <a:r>
              <a:rPr lang="de-DE" dirty="0" err="1" smtClean="0"/>
              <a:t>conforme</a:t>
            </a:r>
            <a:r>
              <a:rPr lang="de-DE" dirty="0" smtClean="0"/>
              <a:t> </a:t>
            </a:r>
            <a:r>
              <a:rPr lang="de-DE" dirty="0" err="1" smtClean="0"/>
              <a:t>aux</a:t>
            </a:r>
            <a:r>
              <a:rPr lang="de-DE" dirty="0" smtClean="0"/>
              <a:t> </a:t>
            </a:r>
            <a:r>
              <a:rPr lang="de-DE" dirty="0" err="1" smtClean="0"/>
              <a:t>besoins</a:t>
            </a:r>
            <a:r>
              <a:rPr lang="de-DE" dirty="0" smtClean="0"/>
              <a:t>. La </a:t>
            </a:r>
            <a:r>
              <a:rPr lang="de-DE" dirty="0" err="1" smtClean="0"/>
              <a:t>conception</a:t>
            </a:r>
            <a:r>
              <a:rPr lang="de-DE" dirty="0" smtClean="0"/>
              <a:t> </a:t>
            </a:r>
            <a:r>
              <a:rPr lang="de-DE" dirty="0" err="1" smtClean="0"/>
              <a:t>contient</a:t>
            </a:r>
            <a:r>
              <a:rPr lang="de-DE" dirty="0" smtClean="0"/>
              <a:t> des </a:t>
            </a:r>
            <a:r>
              <a:rPr lang="de-DE" dirty="0" err="1" smtClean="0"/>
              <a:t>indications</a:t>
            </a:r>
            <a:r>
              <a:rPr lang="de-DE" dirty="0" smtClean="0"/>
              <a:t> </a:t>
            </a:r>
            <a:r>
              <a:rPr lang="de-DE" dirty="0" err="1" smtClean="0"/>
              <a:t>sur</a:t>
            </a:r>
            <a:r>
              <a:rPr lang="de-DE" dirty="0" smtClean="0"/>
              <a:t> la </a:t>
            </a:r>
            <a:r>
              <a:rPr lang="de-DE" dirty="0" err="1" smtClean="0"/>
              <a:t>répartition</a:t>
            </a:r>
            <a:r>
              <a:rPr lang="de-DE" dirty="0" smtClean="0"/>
              <a:t> </a:t>
            </a:r>
            <a:r>
              <a:rPr lang="de-DE" dirty="0" err="1" smtClean="0"/>
              <a:t>géographique</a:t>
            </a:r>
            <a:r>
              <a:rPr lang="de-DE" dirty="0" smtClean="0"/>
              <a:t> des </a:t>
            </a:r>
            <a:r>
              <a:rPr lang="de-DE" dirty="0" err="1" smtClean="0"/>
              <a:t>installations</a:t>
            </a:r>
            <a:r>
              <a:rPr lang="de-DE" dirty="0" smtClean="0"/>
              <a:t> </a:t>
            </a:r>
            <a:r>
              <a:rPr lang="de-DE" dirty="0" err="1" smtClean="0"/>
              <a:t>nécessaires</a:t>
            </a:r>
            <a:r>
              <a:rPr lang="de-DE" dirty="0" smtClean="0"/>
              <a:t> et des </a:t>
            </a:r>
            <a:r>
              <a:rPr lang="de-DE" dirty="0" err="1" smtClean="0"/>
              <a:t>capacités</a:t>
            </a:r>
            <a:r>
              <a:rPr lang="de-DE" dirty="0" smtClean="0"/>
              <a:t> </a:t>
            </a:r>
            <a:r>
              <a:rPr lang="de-DE" dirty="0" err="1" smtClean="0"/>
              <a:t>requises</a:t>
            </a:r>
            <a:r>
              <a:rPr lang="de-DE" dirty="0" smtClean="0"/>
              <a:t> à </a:t>
            </a:r>
            <a:r>
              <a:rPr lang="de-DE" dirty="0" err="1" smtClean="0"/>
              <a:t>l’avenir</a:t>
            </a:r>
            <a:r>
              <a:rPr lang="de-DE" dirty="0" smtClean="0"/>
              <a:t> ; </a:t>
            </a:r>
            <a:r>
              <a:rPr lang="de-DE" dirty="0" err="1" smtClean="0"/>
              <a:t>elle</a:t>
            </a:r>
            <a:r>
              <a:rPr lang="de-DE" dirty="0" smtClean="0"/>
              <a:t> </a:t>
            </a:r>
            <a:r>
              <a:rPr lang="de-DE" dirty="0" err="1" smtClean="0"/>
              <a:t>permet</a:t>
            </a:r>
            <a:r>
              <a:rPr lang="de-DE" dirty="0" smtClean="0"/>
              <a:t> </a:t>
            </a:r>
            <a:r>
              <a:rPr lang="de-DE" dirty="0" err="1" smtClean="0"/>
              <a:t>ainsi</a:t>
            </a:r>
            <a:r>
              <a:rPr lang="de-DE" dirty="0" smtClean="0"/>
              <a:t> </a:t>
            </a:r>
            <a:r>
              <a:rPr lang="de-DE" dirty="0" err="1" smtClean="0"/>
              <a:t>une</a:t>
            </a:r>
            <a:r>
              <a:rPr lang="de-DE" dirty="0" smtClean="0"/>
              <a:t> </a:t>
            </a:r>
            <a:r>
              <a:rPr lang="de-DE" dirty="0" err="1" smtClean="0"/>
              <a:t>approche</a:t>
            </a:r>
            <a:r>
              <a:rPr lang="de-DE" dirty="0" smtClean="0"/>
              <a:t> de </a:t>
            </a:r>
            <a:r>
              <a:rPr lang="de-DE" dirty="0" err="1" smtClean="0"/>
              <a:t>planification</a:t>
            </a:r>
            <a:r>
              <a:rPr lang="de-DE" dirty="0" smtClean="0"/>
              <a:t> </a:t>
            </a:r>
            <a:r>
              <a:rPr lang="de-DE" dirty="0" err="1" smtClean="0"/>
              <a:t>suprarégionale</a:t>
            </a:r>
            <a:r>
              <a:rPr lang="de-DE" dirty="0" smtClean="0"/>
              <a:t> </a:t>
            </a:r>
            <a:r>
              <a:rPr lang="de-DE" dirty="0" err="1" smtClean="0"/>
              <a:t>lors</a:t>
            </a:r>
            <a:r>
              <a:rPr lang="de-DE" dirty="0" smtClean="0"/>
              <a:t> de la </a:t>
            </a:r>
            <a:r>
              <a:rPr lang="de-DE" dirty="0" err="1" smtClean="0"/>
              <a:t>sélection</a:t>
            </a:r>
            <a:r>
              <a:rPr lang="de-DE" dirty="0" smtClean="0"/>
              <a:t> des </a:t>
            </a:r>
            <a:r>
              <a:rPr lang="de-DE" dirty="0" err="1" smtClean="0"/>
              <a:t>sites</a:t>
            </a:r>
            <a:r>
              <a:rPr lang="de-DE" dirty="0" smtClean="0"/>
              <a:t> </a:t>
            </a:r>
            <a:r>
              <a:rPr lang="de-DE" dirty="0" err="1" smtClean="0"/>
              <a:t>appropriés</a:t>
            </a:r>
            <a:r>
              <a:rPr lang="de-DE" dirty="0" smtClean="0"/>
              <a:t>. La </a:t>
            </a:r>
            <a:r>
              <a:rPr lang="de-DE" dirty="0" err="1" smtClean="0"/>
              <a:t>mise</a:t>
            </a:r>
            <a:r>
              <a:rPr lang="de-DE" dirty="0" smtClean="0"/>
              <a:t> en </a:t>
            </a:r>
            <a:r>
              <a:rPr lang="de-DE" dirty="0" err="1" smtClean="0"/>
              <a:t>œuvre</a:t>
            </a:r>
            <a:r>
              <a:rPr lang="de-DE" dirty="0" smtClean="0"/>
              <a:t> des </a:t>
            </a:r>
            <a:r>
              <a:rPr lang="de-DE" dirty="0" err="1" smtClean="0"/>
              <a:t>objectifs</a:t>
            </a:r>
            <a:r>
              <a:rPr lang="de-DE" dirty="0" smtClean="0"/>
              <a:t> </a:t>
            </a:r>
            <a:r>
              <a:rPr lang="de-DE" dirty="0" err="1" smtClean="0"/>
              <a:t>fixés</a:t>
            </a:r>
            <a:r>
              <a:rPr lang="de-DE" dirty="0" smtClean="0"/>
              <a:t> </a:t>
            </a:r>
            <a:r>
              <a:rPr lang="de-DE" dirty="0" err="1" smtClean="0"/>
              <a:t>dans</a:t>
            </a:r>
            <a:r>
              <a:rPr lang="de-DE" dirty="0" smtClean="0"/>
              <a:t> la </a:t>
            </a:r>
            <a:r>
              <a:rPr lang="de-DE" dirty="0" err="1" smtClean="0"/>
              <a:t>conception</a:t>
            </a:r>
            <a:r>
              <a:rPr lang="de-DE" dirty="0" smtClean="0"/>
              <a:t> </a:t>
            </a:r>
            <a:r>
              <a:rPr lang="de-DE" dirty="0" err="1" smtClean="0"/>
              <a:t>nécessite</a:t>
            </a:r>
            <a:r>
              <a:rPr lang="de-DE" dirty="0" smtClean="0"/>
              <a:t> la </a:t>
            </a:r>
            <a:r>
              <a:rPr lang="de-DE" dirty="0" err="1" smtClean="0"/>
              <a:t>collaboration</a:t>
            </a:r>
            <a:r>
              <a:rPr lang="de-DE" dirty="0" smtClean="0"/>
              <a:t> de la </a:t>
            </a:r>
            <a:r>
              <a:rPr lang="de-DE" dirty="0" err="1" smtClean="0"/>
              <a:t>branche</a:t>
            </a:r>
            <a:r>
              <a:rPr lang="de-DE" dirty="0" smtClean="0"/>
              <a:t> du </a:t>
            </a:r>
            <a:r>
              <a:rPr lang="de-DE" dirty="0" err="1" smtClean="0"/>
              <a:t>transport</a:t>
            </a:r>
            <a:r>
              <a:rPr lang="de-DE" dirty="0" smtClean="0"/>
              <a:t> des </a:t>
            </a:r>
            <a:r>
              <a:rPr lang="de-DE" dirty="0" err="1" smtClean="0"/>
              <a:t>marchandises</a:t>
            </a:r>
            <a:r>
              <a:rPr lang="de-DE" dirty="0" smtClean="0"/>
              <a:t>, des </a:t>
            </a:r>
            <a:r>
              <a:rPr lang="de-DE" dirty="0" err="1" smtClean="0"/>
              <a:t>cantons</a:t>
            </a:r>
            <a:r>
              <a:rPr lang="de-DE" dirty="0" smtClean="0"/>
              <a:t> et de la </a:t>
            </a:r>
            <a:r>
              <a:rPr lang="de-DE" dirty="0" err="1" smtClean="0"/>
              <a:t>Confédération</a:t>
            </a:r>
            <a:r>
              <a:rPr lang="de-DE" dirty="0" smtClean="0"/>
              <a:t>. </a:t>
            </a:r>
            <a:r>
              <a:rPr lang="de-DE" dirty="0" err="1" smtClean="0"/>
              <a:t>C’est</a:t>
            </a:r>
            <a:r>
              <a:rPr lang="de-DE" dirty="0" smtClean="0"/>
              <a:t> </a:t>
            </a:r>
            <a:r>
              <a:rPr lang="de-DE" dirty="0" err="1" smtClean="0"/>
              <a:t>pourquoi</a:t>
            </a:r>
            <a:r>
              <a:rPr lang="de-DE" dirty="0" smtClean="0"/>
              <a:t> la </a:t>
            </a:r>
            <a:r>
              <a:rPr lang="de-DE" dirty="0" err="1" smtClean="0"/>
              <a:t>conception</a:t>
            </a:r>
            <a:r>
              <a:rPr lang="de-DE" dirty="0" smtClean="0"/>
              <a:t> a </a:t>
            </a:r>
            <a:r>
              <a:rPr lang="de-DE" dirty="0" err="1" smtClean="0"/>
              <a:t>été</a:t>
            </a:r>
            <a:r>
              <a:rPr lang="de-DE" dirty="0" smtClean="0"/>
              <a:t> </a:t>
            </a:r>
            <a:r>
              <a:rPr lang="de-DE" dirty="0" err="1" smtClean="0"/>
              <a:t>élaborée</a:t>
            </a:r>
            <a:r>
              <a:rPr lang="de-DE" dirty="0" smtClean="0"/>
              <a:t> </a:t>
            </a:r>
            <a:r>
              <a:rPr lang="de-DE" dirty="0" err="1" smtClean="0"/>
              <a:t>dès</a:t>
            </a:r>
            <a:r>
              <a:rPr lang="de-DE" dirty="0" smtClean="0"/>
              <a:t> le </a:t>
            </a:r>
            <a:r>
              <a:rPr lang="de-DE" dirty="0" err="1" smtClean="0"/>
              <a:t>départ</a:t>
            </a:r>
            <a:r>
              <a:rPr lang="de-DE" dirty="0" smtClean="0"/>
              <a:t> en </a:t>
            </a:r>
            <a:r>
              <a:rPr lang="de-DE" dirty="0" err="1" smtClean="0"/>
              <a:t>étroite</a:t>
            </a:r>
            <a:r>
              <a:rPr lang="de-DE" dirty="0" smtClean="0"/>
              <a:t> </a:t>
            </a:r>
            <a:r>
              <a:rPr lang="de-DE" dirty="0" err="1" smtClean="0"/>
              <a:t>concertation</a:t>
            </a:r>
            <a:r>
              <a:rPr lang="de-DE" dirty="0" smtClean="0"/>
              <a:t> </a:t>
            </a:r>
            <a:r>
              <a:rPr lang="de-DE" dirty="0" err="1" smtClean="0"/>
              <a:t>avec</a:t>
            </a:r>
            <a:r>
              <a:rPr lang="de-DE" dirty="0" smtClean="0"/>
              <a:t> </a:t>
            </a:r>
            <a:r>
              <a:rPr lang="de-DE" dirty="0" err="1" smtClean="0"/>
              <a:t>ces</a:t>
            </a:r>
            <a:r>
              <a:rPr lang="de-DE" dirty="0" smtClean="0"/>
              <a:t> </a:t>
            </a:r>
            <a:r>
              <a:rPr lang="de-DE" dirty="0" err="1" smtClean="0"/>
              <a:t>partenaires</a:t>
            </a:r>
            <a:r>
              <a:rPr lang="de-DE" dirty="0" smtClean="0"/>
              <a:t>.</a:t>
            </a: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err="1" smtClean="0"/>
              <a:t>Contributions</a:t>
            </a:r>
            <a:r>
              <a:rPr lang="de-DE" sz="1200" b="1" dirty="0" smtClean="0"/>
              <a:t> </a:t>
            </a:r>
            <a:r>
              <a:rPr lang="de-DE" sz="1200" b="1" dirty="0" err="1" smtClean="0"/>
              <a:t>d’investissement</a:t>
            </a:r>
            <a:r>
              <a:rPr lang="de-DE" sz="1200" b="1" dirty="0" smtClean="0"/>
              <a:t> </a:t>
            </a:r>
            <a:r>
              <a:rPr lang="de-DE" sz="1200" b="1" dirty="0" err="1" smtClean="0"/>
              <a:t>pour</a:t>
            </a:r>
            <a:r>
              <a:rPr lang="de-DE" sz="1200" b="1" dirty="0" smtClean="0"/>
              <a:t> les </a:t>
            </a:r>
            <a:r>
              <a:rPr lang="de-DE" sz="1200" b="1" dirty="0" err="1" smtClean="0"/>
              <a:t>installations</a:t>
            </a:r>
            <a:r>
              <a:rPr lang="de-DE" sz="1200" b="1" dirty="0" smtClean="0"/>
              <a:t> </a:t>
            </a:r>
            <a:r>
              <a:rPr lang="de-DE" sz="1200" b="1" dirty="0" err="1" smtClean="0"/>
              <a:t>ferroviaires</a:t>
            </a:r>
            <a:r>
              <a:rPr lang="de-DE" sz="1200" b="1" dirty="0" smtClean="0"/>
              <a:t> </a:t>
            </a:r>
            <a:r>
              <a:rPr lang="de-DE" sz="1200" b="1" dirty="0" err="1" smtClean="0"/>
              <a:t>privées</a:t>
            </a:r>
            <a:r>
              <a:rPr lang="de-DE" sz="1200" b="1" dirty="0" smtClean="0"/>
              <a:t> </a:t>
            </a:r>
          </a:p>
          <a:p>
            <a:r>
              <a:rPr lang="de-DE" dirty="0" smtClean="0"/>
              <a:t>La </a:t>
            </a:r>
            <a:r>
              <a:rPr lang="de-DE" dirty="0" err="1" smtClean="0"/>
              <a:t>disponibilité</a:t>
            </a:r>
            <a:r>
              <a:rPr lang="de-DE" dirty="0" smtClean="0"/>
              <a:t> des </a:t>
            </a:r>
            <a:r>
              <a:rPr lang="de-DE" dirty="0" err="1" smtClean="0"/>
              <a:t>voies</a:t>
            </a:r>
            <a:r>
              <a:rPr lang="de-DE" dirty="0" smtClean="0"/>
              <a:t> de </a:t>
            </a:r>
            <a:r>
              <a:rPr lang="de-DE" dirty="0" err="1" smtClean="0"/>
              <a:t>raccordement</a:t>
            </a:r>
            <a:r>
              <a:rPr lang="de-DE" dirty="0" smtClean="0"/>
              <a:t> </a:t>
            </a:r>
            <a:r>
              <a:rPr lang="de-DE" dirty="0" err="1" smtClean="0"/>
              <a:t>est</a:t>
            </a:r>
            <a:r>
              <a:rPr lang="de-DE" dirty="0" smtClean="0"/>
              <a:t> </a:t>
            </a:r>
            <a:r>
              <a:rPr lang="de-DE" dirty="0" err="1" smtClean="0"/>
              <a:t>une</a:t>
            </a:r>
            <a:r>
              <a:rPr lang="de-DE" dirty="0" smtClean="0"/>
              <a:t> </a:t>
            </a:r>
            <a:r>
              <a:rPr lang="de-DE" dirty="0" err="1" smtClean="0"/>
              <a:t>condition</a:t>
            </a:r>
            <a:r>
              <a:rPr lang="de-DE" dirty="0" smtClean="0"/>
              <a:t> indispensable de </a:t>
            </a:r>
            <a:r>
              <a:rPr lang="de-DE" dirty="0" err="1" smtClean="0"/>
              <a:t>réussite</a:t>
            </a:r>
            <a:r>
              <a:rPr lang="de-DE" dirty="0" smtClean="0"/>
              <a:t> du </a:t>
            </a:r>
            <a:r>
              <a:rPr lang="de-DE" dirty="0" err="1" smtClean="0"/>
              <a:t>transport</a:t>
            </a:r>
            <a:r>
              <a:rPr lang="de-DE" dirty="0" smtClean="0"/>
              <a:t> par </a:t>
            </a:r>
            <a:r>
              <a:rPr lang="de-DE" dirty="0" err="1" smtClean="0"/>
              <a:t>wagons</a:t>
            </a:r>
            <a:r>
              <a:rPr lang="de-DE" dirty="0" smtClean="0"/>
              <a:t> </a:t>
            </a:r>
            <a:r>
              <a:rPr lang="de-DE" dirty="0" err="1" smtClean="0"/>
              <a:t>complets</a:t>
            </a:r>
            <a:r>
              <a:rPr lang="de-DE" dirty="0" smtClean="0"/>
              <a:t> en Suisse. Les </a:t>
            </a:r>
            <a:r>
              <a:rPr lang="de-DE" dirty="0" err="1" smtClean="0"/>
              <a:t>installations</a:t>
            </a:r>
            <a:r>
              <a:rPr lang="de-DE" dirty="0" smtClean="0"/>
              <a:t> de transbordement du </a:t>
            </a:r>
            <a:r>
              <a:rPr lang="de-DE" dirty="0" err="1" smtClean="0"/>
              <a:t>transport</a:t>
            </a:r>
            <a:r>
              <a:rPr lang="de-DE" dirty="0" smtClean="0"/>
              <a:t> </a:t>
            </a:r>
            <a:r>
              <a:rPr lang="de-DE" dirty="0" err="1" smtClean="0"/>
              <a:t>combiné</a:t>
            </a:r>
            <a:r>
              <a:rPr lang="de-DE" dirty="0" smtClean="0"/>
              <a:t> (ITTC) </a:t>
            </a:r>
            <a:r>
              <a:rPr lang="de-DE" dirty="0" err="1" smtClean="0"/>
              <a:t>permettent</a:t>
            </a:r>
            <a:r>
              <a:rPr lang="de-DE" dirty="0" smtClean="0"/>
              <a:t> </a:t>
            </a:r>
            <a:r>
              <a:rPr lang="de-DE" dirty="0" err="1" smtClean="0"/>
              <a:t>une</a:t>
            </a:r>
            <a:r>
              <a:rPr lang="de-DE" dirty="0" smtClean="0"/>
              <a:t> </a:t>
            </a:r>
            <a:r>
              <a:rPr lang="de-DE" dirty="0" err="1" smtClean="0"/>
              <a:t>combinaison</a:t>
            </a:r>
            <a:r>
              <a:rPr lang="de-DE" dirty="0" smtClean="0"/>
              <a:t> </a:t>
            </a:r>
            <a:r>
              <a:rPr lang="de-DE" dirty="0" err="1" smtClean="0"/>
              <a:t>efficiente</a:t>
            </a:r>
            <a:r>
              <a:rPr lang="de-DE" dirty="0" smtClean="0"/>
              <a:t> des divers </a:t>
            </a:r>
            <a:r>
              <a:rPr lang="de-DE" dirty="0" err="1" smtClean="0"/>
              <a:t>modes</a:t>
            </a:r>
            <a:r>
              <a:rPr lang="de-DE" dirty="0" smtClean="0"/>
              <a:t> de </a:t>
            </a:r>
            <a:r>
              <a:rPr lang="de-DE" dirty="0" err="1" smtClean="0"/>
              <a:t>transport</a:t>
            </a:r>
            <a:r>
              <a:rPr lang="de-DE" dirty="0" smtClean="0"/>
              <a:t>. En </a:t>
            </a:r>
            <a:r>
              <a:rPr lang="de-DE" dirty="0" err="1" smtClean="0"/>
              <a:t>encourageant</a:t>
            </a:r>
            <a:r>
              <a:rPr lang="de-DE" dirty="0" smtClean="0"/>
              <a:t> les </a:t>
            </a:r>
            <a:r>
              <a:rPr lang="de-DE" dirty="0" err="1" smtClean="0"/>
              <a:t>installations</a:t>
            </a:r>
            <a:r>
              <a:rPr lang="de-DE" dirty="0" smtClean="0"/>
              <a:t> </a:t>
            </a:r>
            <a:r>
              <a:rPr lang="de-DE" dirty="0" err="1" smtClean="0"/>
              <a:t>ferroviaires</a:t>
            </a:r>
            <a:r>
              <a:rPr lang="de-DE" dirty="0" smtClean="0"/>
              <a:t> </a:t>
            </a:r>
            <a:r>
              <a:rPr lang="de-DE" dirty="0" err="1" smtClean="0"/>
              <a:t>privées</a:t>
            </a:r>
            <a:r>
              <a:rPr lang="de-DE" dirty="0" smtClean="0"/>
              <a:t> de </a:t>
            </a:r>
            <a:r>
              <a:rPr lang="de-DE" dirty="0" err="1" smtClean="0"/>
              <a:t>transport</a:t>
            </a:r>
            <a:r>
              <a:rPr lang="de-DE" dirty="0" smtClean="0"/>
              <a:t> de </a:t>
            </a:r>
            <a:r>
              <a:rPr lang="de-DE" dirty="0" err="1" smtClean="0"/>
              <a:t>marchandises</a:t>
            </a:r>
            <a:r>
              <a:rPr lang="de-DE" dirty="0" smtClean="0"/>
              <a:t>, la </a:t>
            </a:r>
            <a:r>
              <a:rPr lang="de-DE" dirty="0" err="1" smtClean="0"/>
              <a:t>Confédération</a:t>
            </a:r>
            <a:r>
              <a:rPr lang="de-DE" dirty="0" smtClean="0"/>
              <a:t> </a:t>
            </a:r>
            <a:r>
              <a:rPr lang="de-DE" dirty="0" err="1" smtClean="0"/>
              <a:t>fournit</a:t>
            </a:r>
            <a:r>
              <a:rPr lang="de-DE" dirty="0" smtClean="0"/>
              <a:t> </a:t>
            </a:r>
            <a:r>
              <a:rPr lang="de-DE" dirty="0" err="1" smtClean="0"/>
              <a:t>une</a:t>
            </a:r>
            <a:r>
              <a:rPr lang="de-DE" dirty="0" smtClean="0"/>
              <a:t> </a:t>
            </a:r>
            <a:r>
              <a:rPr lang="de-DE" dirty="0" err="1" smtClean="0"/>
              <a:t>contribution</a:t>
            </a:r>
            <a:r>
              <a:rPr lang="de-DE" dirty="0" smtClean="0"/>
              <a:t> essentielle à </a:t>
            </a:r>
            <a:r>
              <a:rPr lang="de-DE" dirty="0" err="1" smtClean="0"/>
              <a:t>un</a:t>
            </a:r>
            <a:r>
              <a:rPr lang="de-DE" dirty="0" smtClean="0"/>
              <a:t> </a:t>
            </a:r>
            <a:r>
              <a:rPr lang="de-DE" dirty="0" err="1" smtClean="0"/>
              <a:t>développement</a:t>
            </a:r>
            <a:r>
              <a:rPr lang="de-DE" dirty="0" smtClean="0"/>
              <a:t> durable du </a:t>
            </a:r>
            <a:r>
              <a:rPr lang="de-DE" dirty="0" err="1" smtClean="0"/>
              <a:t>transport</a:t>
            </a:r>
            <a:r>
              <a:rPr lang="de-DE" dirty="0" smtClean="0"/>
              <a:t> de </a:t>
            </a:r>
            <a:r>
              <a:rPr lang="de-DE" dirty="0" err="1" smtClean="0"/>
              <a:t>marchandises</a:t>
            </a:r>
            <a:r>
              <a:rPr lang="de-DE" dirty="0" smtClean="0"/>
              <a:t>.</a:t>
            </a:r>
          </a:p>
          <a:p>
            <a:r>
              <a:rPr lang="de-DE" dirty="0" err="1" smtClean="0"/>
              <a:t>D’après</a:t>
            </a:r>
            <a:r>
              <a:rPr lang="de-DE" dirty="0" smtClean="0"/>
              <a:t> la </a:t>
            </a:r>
            <a:r>
              <a:rPr lang="de-DE" dirty="0" err="1" smtClean="0"/>
              <a:t>loi</a:t>
            </a:r>
            <a:r>
              <a:rPr lang="de-DE" dirty="0" smtClean="0"/>
              <a:t> et </a:t>
            </a:r>
            <a:r>
              <a:rPr lang="de-DE" dirty="0" err="1" smtClean="0"/>
              <a:t>l’ordonnance</a:t>
            </a:r>
            <a:r>
              <a:rPr lang="de-DE" dirty="0" smtClean="0"/>
              <a:t> </a:t>
            </a:r>
            <a:r>
              <a:rPr lang="de-DE" dirty="0" err="1" smtClean="0"/>
              <a:t>sur</a:t>
            </a:r>
            <a:r>
              <a:rPr lang="de-DE" dirty="0" smtClean="0"/>
              <a:t> le </a:t>
            </a:r>
            <a:r>
              <a:rPr lang="de-DE" dirty="0" err="1" smtClean="0"/>
              <a:t>transport</a:t>
            </a:r>
            <a:r>
              <a:rPr lang="de-DE" dirty="0" smtClean="0"/>
              <a:t> de </a:t>
            </a:r>
            <a:r>
              <a:rPr lang="de-DE" dirty="0" err="1" smtClean="0"/>
              <a:t>marchandises</a:t>
            </a:r>
            <a:r>
              <a:rPr lang="de-DE" dirty="0" smtClean="0"/>
              <a:t>, </a:t>
            </a:r>
            <a:r>
              <a:rPr lang="de-DE" dirty="0" err="1" smtClean="0"/>
              <a:t>entrées</a:t>
            </a:r>
            <a:r>
              <a:rPr lang="de-DE" dirty="0" smtClean="0"/>
              <a:t> en </a:t>
            </a:r>
            <a:r>
              <a:rPr lang="de-DE" dirty="0" err="1" smtClean="0"/>
              <a:t>vigueur</a:t>
            </a:r>
            <a:r>
              <a:rPr lang="de-DE" dirty="0" smtClean="0"/>
              <a:t> le 1</a:t>
            </a:r>
            <a:r>
              <a:rPr lang="de-DE" baseline="30000" dirty="0" smtClean="0"/>
              <a:t>er</a:t>
            </a:r>
            <a:r>
              <a:rPr lang="de-DE" dirty="0" smtClean="0"/>
              <a:t> </a:t>
            </a:r>
            <a:r>
              <a:rPr lang="de-DE" dirty="0" err="1" smtClean="0"/>
              <a:t>juillet</a:t>
            </a:r>
            <a:r>
              <a:rPr lang="de-DE" dirty="0" smtClean="0"/>
              <a:t> 2016, la </a:t>
            </a:r>
            <a:r>
              <a:rPr lang="de-DE" dirty="0" err="1" smtClean="0"/>
              <a:t>Confédération</a:t>
            </a:r>
            <a:r>
              <a:rPr lang="de-DE" dirty="0" smtClean="0"/>
              <a:t> </a:t>
            </a:r>
            <a:r>
              <a:rPr lang="de-DE" dirty="0" err="1" smtClean="0"/>
              <a:t>fournit</a:t>
            </a:r>
            <a:r>
              <a:rPr lang="de-DE" dirty="0" smtClean="0"/>
              <a:t> des </a:t>
            </a:r>
            <a:r>
              <a:rPr lang="de-DE" dirty="0" err="1" smtClean="0"/>
              <a:t>contributions</a:t>
            </a:r>
            <a:r>
              <a:rPr lang="de-DE" dirty="0" smtClean="0"/>
              <a:t> </a:t>
            </a:r>
            <a:r>
              <a:rPr lang="de-DE" dirty="0" err="1" smtClean="0"/>
              <a:t>d’investissement</a:t>
            </a:r>
            <a:r>
              <a:rPr lang="de-DE" dirty="0" smtClean="0"/>
              <a:t> à la </a:t>
            </a:r>
            <a:r>
              <a:rPr lang="de-DE" dirty="0" err="1" smtClean="0"/>
              <a:t>construction</a:t>
            </a:r>
            <a:r>
              <a:rPr lang="de-DE" dirty="0" smtClean="0"/>
              <a:t>, à </a:t>
            </a:r>
            <a:r>
              <a:rPr lang="de-DE" dirty="0" err="1" smtClean="0"/>
              <a:t>l’extension</a:t>
            </a:r>
            <a:r>
              <a:rPr lang="de-DE" dirty="0" smtClean="0"/>
              <a:t> et au </a:t>
            </a:r>
            <a:r>
              <a:rPr lang="de-DE" dirty="0" err="1" smtClean="0"/>
              <a:t>renouvellement</a:t>
            </a:r>
            <a:r>
              <a:rPr lang="de-DE" dirty="0" smtClean="0"/>
              <a:t> des ITTC et des </a:t>
            </a:r>
            <a:r>
              <a:rPr lang="de-DE" dirty="0" err="1" smtClean="0"/>
              <a:t>voies</a:t>
            </a:r>
            <a:r>
              <a:rPr lang="de-DE" dirty="0" smtClean="0"/>
              <a:t> de </a:t>
            </a:r>
            <a:r>
              <a:rPr lang="de-DE" dirty="0" err="1" smtClean="0"/>
              <a:t>raccordement</a:t>
            </a:r>
            <a:r>
              <a:rPr lang="de-DE" dirty="0" smtClean="0"/>
              <a:t>. Elle </a:t>
            </a:r>
            <a:r>
              <a:rPr lang="de-DE" dirty="0" err="1" smtClean="0"/>
              <a:t>peut</a:t>
            </a:r>
            <a:r>
              <a:rPr lang="de-DE" dirty="0" smtClean="0"/>
              <a:t> </a:t>
            </a:r>
            <a:r>
              <a:rPr lang="de-DE" dirty="0" err="1" smtClean="0"/>
              <a:t>également</a:t>
            </a:r>
            <a:r>
              <a:rPr lang="de-DE" dirty="0" smtClean="0"/>
              <a:t> </a:t>
            </a:r>
            <a:r>
              <a:rPr lang="de-DE" dirty="0" err="1" smtClean="0"/>
              <a:t>allouer</a:t>
            </a:r>
            <a:r>
              <a:rPr lang="de-DE" dirty="0" smtClean="0"/>
              <a:t> des </a:t>
            </a:r>
            <a:r>
              <a:rPr lang="de-DE" dirty="0" err="1" smtClean="0"/>
              <a:t>prêts</a:t>
            </a:r>
            <a:r>
              <a:rPr lang="de-DE" dirty="0" smtClean="0"/>
              <a:t> à la </a:t>
            </a:r>
            <a:r>
              <a:rPr lang="de-DE" dirty="0" err="1" smtClean="0"/>
              <a:t>construction</a:t>
            </a:r>
            <a:r>
              <a:rPr lang="de-DE" dirty="0" smtClean="0"/>
              <a:t> </a:t>
            </a:r>
            <a:r>
              <a:rPr lang="de-DE" dirty="0" err="1" smtClean="0"/>
              <a:t>d’installations</a:t>
            </a:r>
            <a:r>
              <a:rPr lang="de-DE" dirty="0" smtClean="0"/>
              <a:t> </a:t>
            </a:r>
            <a:r>
              <a:rPr lang="de-DE" dirty="0" err="1" smtClean="0"/>
              <a:t>portuaires</a:t>
            </a:r>
            <a:r>
              <a:rPr lang="de-DE" dirty="0" smtClean="0"/>
              <a:t> </a:t>
            </a:r>
            <a:r>
              <a:rPr lang="de-DE" dirty="0" err="1" smtClean="0"/>
              <a:t>dédiées</a:t>
            </a:r>
            <a:r>
              <a:rPr lang="de-DE" dirty="0" smtClean="0"/>
              <a:t> au transbordement de </a:t>
            </a:r>
            <a:r>
              <a:rPr lang="de-DE" dirty="0" err="1" smtClean="0"/>
              <a:t>marchandises</a:t>
            </a:r>
            <a:r>
              <a:rPr lang="de-DE" dirty="0" smtClean="0"/>
              <a:t> en </a:t>
            </a:r>
            <a:r>
              <a:rPr lang="de-DE" dirty="0" err="1" smtClean="0"/>
              <a:t>transport</a:t>
            </a:r>
            <a:r>
              <a:rPr lang="de-DE" dirty="0" smtClean="0"/>
              <a:t> </a:t>
            </a:r>
            <a:r>
              <a:rPr lang="de-DE" dirty="0" err="1" smtClean="0"/>
              <a:t>combiné</a:t>
            </a:r>
            <a:r>
              <a:rPr lang="de-DE" dirty="0" smtClean="0"/>
              <a:t>. A </a:t>
            </a:r>
            <a:r>
              <a:rPr lang="de-DE" dirty="0" err="1" smtClean="0"/>
              <a:t>l’étranger</a:t>
            </a:r>
            <a:r>
              <a:rPr lang="de-DE" dirty="0" smtClean="0"/>
              <a:t>, </a:t>
            </a:r>
            <a:r>
              <a:rPr lang="de-DE" dirty="0" err="1" smtClean="0"/>
              <a:t>elle</a:t>
            </a:r>
            <a:r>
              <a:rPr lang="de-DE" dirty="0" smtClean="0"/>
              <a:t> ne </a:t>
            </a:r>
            <a:r>
              <a:rPr lang="de-DE" dirty="0" err="1" smtClean="0"/>
              <a:t>peut</a:t>
            </a:r>
            <a:r>
              <a:rPr lang="de-DE" dirty="0" smtClean="0"/>
              <a:t> </a:t>
            </a:r>
            <a:r>
              <a:rPr lang="de-DE" dirty="0" err="1" smtClean="0"/>
              <a:t>encourager</a:t>
            </a:r>
            <a:r>
              <a:rPr lang="de-DE" dirty="0" smtClean="0"/>
              <a:t> </a:t>
            </a:r>
            <a:r>
              <a:rPr lang="de-DE" dirty="0" err="1" smtClean="0"/>
              <a:t>financièrement</a:t>
            </a:r>
            <a:r>
              <a:rPr lang="de-DE" dirty="0" smtClean="0"/>
              <a:t> </a:t>
            </a:r>
            <a:r>
              <a:rPr lang="de-DE" dirty="0" err="1" smtClean="0"/>
              <a:t>que</a:t>
            </a:r>
            <a:r>
              <a:rPr lang="de-DE" dirty="0" smtClean="0"/>
              <a:t> </a:t>
            </a:r>
            <a:r>
              <a:rPr lang="de-DE" dirty="0" err="1" smtClean="0"/>
              <a:t>l’extension</a:t>
            </a:r>
            <a:r>
              <a:rPr lang="de-DE" dirty="0" smtClean="0"/>
              <a:t> et la </a:t>
            </a:r>
            <a:r>
              <a:rPr lang="de-DE" dirty="0" err="1" smtClean="0"/>
              <a:t>construction</a:t>
            </a:r>
            <a:r>
              <a:rPr lang="de-DE" dirty="0" smtClean="0"/>
              <a:t> </a:t>
            </a:r>
            <a:r>
              <a:rPr lang="de-DE" dirty="0" err="1" smtClean="0"/>
              <a:t>d’ITTC</a:t>
            </a:r>
            <a:r>
              <a:rPr lang="de-DE" dirty="0" smtClean="0"/>
              <a:t>. Elle </a:t>
            </a:r>
            <a:r>
              <a:rPr lang="de-DE" dirty="0" err="1" smtClean="0"/>
              <a:t>assure</a:t>
            </a:r>
            <a:r>
              <a:rPr lang="de-DE" dirty="0" smtClean="0"/>
              <a:t> </a:t>
            </a:r>
            <a:r>
              <a:rPr lang="de-DE" dirty="0" err="1" smtClean="0"/>
              <a:t>l’accès</a:t>
            </a:r>
            <a:r>
              <a:rPr lang="de-DE" dirty="0" smtClean="0"/>
              <a:t> non </a:t>
            </a:r>
            <a:r>
              <a:rPr lang="de-DE" dirty="0" err="1" smtClean="0"/>
              <a:t>discriminatoire</a:t>
            </a:r>
            <a:r>
              <a:rPr lang="de-DE" dirty="0" smtClean="0"/>
              <a:t> </a:t>
            </a:r>
            <a:r>
              <a:rPr lang="de-DE" dirty="0" err="1" smtClean="0"/>
              <a:t>aux</a:t>
            </a:r>
            <a:r>
              <a:rPr lang="de-DE" dirty="0" smtClean="0"/>
              <a:t> ITTC </a:t>
            </a:r>
            <a:r>
              <a:rPr lang="de-DE" dirty="0" err="1" smtClean="0"/>
              <a:t>qu’elle</a:t>
            </a:r>
            <a:r>
              <a:rPr lang="de-DE" dirty="0" smtClean="0"/>
              <a:t> </a:t>
            </a:r>
            <a:r>
              <a:rPr lang="de-DE" dirty="0" err="1" smtClean="0"/>
              <a:t>subventionne</a:t>
            </a:r>
            <a:r>
              <a:rPr lang="de-DE" dirty="0" smtClean="0"/>
              <a:t>.</a:t>
            </a:r>
          </a:p>
          <a:p>
            <a:r>
              <a:rPr lang="de-DE" dirty="0" smtClean="0"/>
              <a:t>Le </a:t>
            </a:r>
            <a:r>
              <a:rPr lang="de-DE" dirty="0" err="1" smtClean="0"/>
              <a:t>Parlement</a:t>
            </a:r>
            <a:r>
              <a:rPr lang="de-DE" dirty="0" smtClean="0"/>
              <a:t> a </a:t>
            </a:r>
            <a:r>
              <a:rPr lang="de-DE" dirty="0" err="1" smtClean="0"/>
              <a:t>alloué</a:t>
            </a:r>
            <a:r>
              <a:rPr lang="de-DE" dirty="0" smtClean="0"/>
              <a:t> </a:t>
            </a:r>
            <a:r>
              <a:rPr lang="de-DE" dirty="0" err="1" smtClean="0"/>
              <a:t>un</a:t>
            </a:r>
            <a:r>
              <a:rPr lang="de-DE" dirty="0" smtClean="0"/>
              <a:t> </a:t>
            </a:r>
            <a:r>
              <a:rPr lang="de-DE" dirty="0" err="1" smtClean="0"/>
              <a:t>crédit-cadre</a:t>
            </a:r>
            <a:r>
              <a:rPr lang="de-DE" dirty="0" smtClean="0"/>
              <a:t> de 250 </a:t>
            </a:r>
            <a:r>
              <a:rPr lang="de-DE" dirty="0" err="1" smtClean="0"/>
              <a:t>millions</a:t>
            </a:r>
            <a:r>
              <a:rPr lang="de-DE" dirty="0" smtClean="0"/>
              <a:t> de </a:t>
            </a:r>
            <a:r>
              <a:rPr lang="de-DE" dirty="0" err="1" smtClean="0"/>
              <a:t>francs</a:t>
            </a:r>
            <a:r>
              <a:rPr lang="de-DE" dirty="0" smtClean="0"/>
              <a:t> </a:t>
            </a:r>
            <a:r>
              <a:rPr lang="de-DE" dirty="0" err="1" smtClean="0"/>
              <a:t>pour</a:t>
            </a:r>
            <a:r>
              <a:rPr lang="de-DE" dirty="0" smtClean="0"/>
              <a:t> les </a:t>
            </a:r>
            <a:r>
              <a:rPr lang="de-DE" dirty="0" err="1" smtClean="0"/>
              <a:t>années</a:t>
            </a:r>
            <a:r>
              <a:rPr lang="de-DE" dirty="0" smtClean="0"/>
              <a:t> 2016 à 2019 à </a:t>
            </a:r>
            <a:r>
              <a:rPr lang="de-DE" dirty="0" err="1" smtClean="0"/>
              <a:t>l’encouragement</a:t>
            </a:r>
            <a:r>
              <a:rPr lang="de-DE" dirty="0" smtClean="0"/>
              <a:t> des </a:t>
            </a:r>
            <a:r>
              <a:rPr lang="de-DE" dirty="0" err="1" smtClean="0"/>
              <a:t>installations</a:t>
            </a:r>
            <a:r>
              <a:rPr lang="de-DE" dirty="0" smtClean="0"/>
              <a:t> de </a:t>
            </a:r>
            <a:r>
              <a:rPr lang="de-DE" dirty="0" err="1" smtClean="0"/>
              <a:t>triage</a:t>
            </a:r>
            <a:r>
              <a:rPr lang="de-DE" dirty="0" smtClean="0"/>
              <a:t> et de transbordement par </a:t>
            </a:r>
            <a:r>
              <a:rPr lang="de-DE" dirty="0" err="1" smtClean="0">
                <a:hlinkClick r:id="rId3"/>
              </a:rPr>
              <a:t>arrêté</a:t>
            </a:r>
            <a:r>
              <a:rPr lang="de-DE" dirty="0" smtClean="0">
                <a:hlinkClick r:id="rId3"/>
              </a:rPr>
              <a:t> </a:t>
            </a:r>
            <a:r>
              <a:rPr lang="de-DE" dirty="0" err="1" smtClean="0">
                <a:hlinkClick r:id="rId3"/>
              </a:rPr>
              <a:t>fédéral</a:t>
            </a:r>
            <a:r>
              <a:rPr lang="de-DE" dirty="0" smtClean="0">
                <a:hlinkClick r:id="rId3"/>
              </a:rPr>
              <a:t> du 10 </a:t>
            </a:r>
            <a:r>
              <a:rPr lang="de-DE" dirty="0" err="1" smtClean="0">
                <a:hlinkClick r:id="rId3"/>
              </a:rPr>
              <a:t>septembre</a:t>
            </a:r>
            <a:r>
              <a:rPr lang="de-DE" dirty="0" smtClean="0">
                <a:hlinkClick r:id="rId3"/>
              </a:rPr>
              <a:t> 2015</a:t>
            </a:r>
            <a:r>
              <a:rPr lang="de-DE" dirty="0" smtClean="0"/>
              <a:t>.</a:t>
            </a:r>
          </a:p>
          <a:p>
            <a:r>
              <a:rPr lang="de-DE" dirty="0" smtClean="0"/>
              <a:t>Les </a:t>
            </a:r>
            <a:r>
              <a:rPr lang="de-DE" dirty="0" err="1" smtClean="0"/>
              <a:t>investisseurs</a:t>
            </a:r>
            <a:r>
              <a:rPr lang="de-DE" dirty="0" smtClean="0"/>
              <a:t>, </a:t>
            </a:r>
            <a:r>
              <a:rPr lang="de-DE" dirty="0" err="1" smtClean="0"/>
              <a:t>exploitants</a:t>
            </a:r>
            <a:r>
              <a:rPr lang="de-DE" dirty="0" smtClean="0"/>
              <a:t> et </a:t>
            </a:r>
            <a:r>
              <a:rPr lang="de-DE" dirty="0" err="1" smtClean="0"/>
              <a:t>propriétaires</a:t>
            </a:r>
            <a:r>
              <a:rPr lang="de-DE" dirty="0" smtClean="0"/>
              <a:t> </a:t>
            </a:r>
            <a:r>
              <a:rPr lang="de-DE" dirty="0" err="1" smtClean="0"/>
              <a:t>privés</a:t>
            </a:r>
            <a:r>
              <a:rPr lang="de-DE" dirty="0" smtClean="0"/>
              <a:t> </a:t>
            </a:r>
            <a:r>
              <a:rPr lang="de-DE" dirty="0" err="1" smtClean="0"/>
              <a:t>peuvent</a:t>
            </a:r>
            <a:r>
              <a:rPr lang="de-DE" dirty="0" smtClean="0"/>
              <a:t> </a:t>
            </a:r>
            <a:r>
              <a:rPr lang="de-DE" dirty="0" err="1" smtClean="0"/>
              <a:t>soumettre</a:t>
            </a:r>
            <a:r>
              <a:rPr lang="de-DE" dirty="0" smtClean="0"/>
              <a:t> à la </a:t>
            </a:r>
            <a:r>
              <a:rPr lang="de-DE" dirty="0" err="1" smtClean="0"/>
              <a:t>Confédération</a:t>
            </a:r>
            <a:r>
              <a:rPr lang="de-DE" dirty="0" smtClean="0"/>
              <a:t> </a:t>
            </a:r>
            <a:r>
              <a:rPr lang="de-DE" dirty="0" err="1" smtClean="0"/>
              <a:t>une</a:t>
            </a:r>
            <a:r>
              <a:rPr lang="de-DE" dirty="0" smtClean="0"/>
              <a:t> </a:t>
            </a:r>
            <a:r>
              <a:rPr lang="de-DE" dirty="0" err="1" smtClean="0"/>
              <a:t>demande</a:t>
            </a:r>
            <a:r>
              <a:rPr lang="de-DE" dirty="0" smtClean="0"/>
              <a:t> de </a:t>
            </a:r>
            <a:r>
              <a:rPr lang="de-DE" dirty="0" err="1" smtClean="0"/>
              <a:t>contribution</a:t>
            </a:r>
            <a:r>
              <a:rPr lang="de-DE" dirty="0" smtClean="0"/>
              <a:t> </a:t>
            </a:r>
            <a:r>
              <a:rPr lang="de-DE" dirty="0" err="1" smtClean="0"/>
              <a:t>d’investissement</a:t>
            </a:r>
            <a:r>
              <a:rPr lang="de-DE" dirty="0" smtClean="0"/>
              <a:t>. Les </a:t>
            </a:r>
            <a:r>
              <a:rPr lang="de-DE" dirty="0" err="1" smtClean="0"/>
              <a:t>requérants</a:t>
            </a:r>
            <a:r>
              <a:rPr lang="de-DE" dirty="0" smtClean="0"/>
              <a:t> </a:t>
            </a:r>
            <a:r>
              <a:rPr lang="de-DE" dirty="0" err="1" smtClean="0"/>
              <a:t>prennent</a:t>
            </a:r>
            <a:r>
              <a:rPr lang="de-DE" dirty="0" smtClean="0"/>
              <a:t> en </a:t>
            </a:r>
            <a:r>
              <a:rPr lang="de-DE" dirty="0" err="1" smtClean="0"/>
              <a:t>charge</a:t>
            </a:r>
            <a:r>
              <a:rPr lang="de-DE" dirty="0" smtClean="0"/>
              <a:t> au </a:t>
            </a:r>
            <a:r>
              <a:rPr lang="de-DE" dirty="0" err="1" smtClean="0"/>
              <a:t>moins</a:t>
            </a:r>
            <a:r>
              <a:rPr lang="de-DE" dirty="0" smtClean="0"/>
              <a:t> 40 % des </a:t>
            </a:r>
            <a:r>
              <a:rPr lang="de-DE" dirty="0" err="1" smtClean="0"/>
              <a:t>coûts</a:t>
            </a:r>
            <a:r>
              <a:rPr lang="de-DE" dirty="0" smtClean="0"/>
              <a:t>. Les ITTC et </a:t>
            </a:r>
            <a:r>
              <a:rPr lang="de-DE" dirty="0" err="1" smtClean="0"/>
              <a:t>installations</a:t>
            </a:r>
            <a:r>
              <a:rPr lang="de-DE" dirty="0" smtClean="0"/>
              <a:t> </a:t>
            </a:r>
            <a:r>
              <a:rPr lang="de-DE" dirty="0" err="1" smtClean="0"/>
              <a:t>d’importance</a:t>
            </a:r>
            <a:r>
              <a:rPr lang="de-DE" dirty="0" smtClean="0"/>
              <a:t> nationale </a:t>
            </a:r>
            <a:r>
              <a:rPr lang="de-DE" dirty="0" err="1" smtClean="0"/>
              <a:t>pour</a:t>
            </a:r>
            <a:r>
              <a:rPr lang="de-DE" dirty="0" smtClean="0"/>
              <a:t> la </a:t>
            </a:r>
            <a:r>
              <a:rPr lang="de-DE" dirty="0" err="1" smtClean="0"/>
              <a:t>politique</a:t>
            </a:r>
            <a:r>
              <a:rPr lang="de-DE" dirty="0" smtClean="0"/>
              <a:t> des </a:t>
            </a:r>
            <a:r>
              <a:rPr lang="de-DE" dirty="0" err="1" smtClean="0"/>
              <a:t>transports</a:t>
            </a:r>
            <a:r>
              <a:rPr lang="de-DE" dirty="0" smtClean="0"/>
              <a:t> </a:t>
            </a:r>
            <a:r>
              <a:rPr lang="de-DE" dirty="0" err="1" smtClean="0"/>
              <a:t>situées</a:t>
            </a:r>
            <a:r>
              <a:rPr lang="de-DE" dirty="0" smtClean="0"/>
              <a:t> à </a:t>
            </a:r>
            <a:r>
              <a:rPr lang="de-DE" dirty="0" err="1" smtClean="0"/>
              <a:t>l’étranger</a:t>
            </a:r>
            <a:r>
              <a:rPr lang="de-DE" dirty="0" smtClean="0"/>
              <a:t> </a:t>
            </a:r>
            <a:r>
              <a:rPr lang="de-DE" dirty="0" err="1" smtClean="0"/>
              <a:t>font</a:t>
            </a:r>
            <a:r>
              <a:rPr lang="de-DE" dirty="0" smtClean="0"/>
              <a:t> </a:t>
            </a:r>
            <a:r>
              <a:rPr lang="de-DE" dirty="0" err="1" smtClean="0"/>
              <a:t>l’objet</a:t>
            </a:r>
            <a:r>
              <a:rPr lang="de-DE" dirty="0" smtClean="0"/>
              <a:t> de </a:t>
            </a:r>
            <a:r>
              <a:rPr lang="de-DE" dirty="0" err="1" smtClean="0"/>
              <a:t>dispositions</a:t>
            </a:r>
            <a:r>
              <a:rPr lang="de-DE" dirty="0" smtClean="0"/>
              <a:t> </a:t>
            </a:r>
            <a:r>
              <a:rPr lang="de-DE" dirty="0" err="1" smtClean="0"/>
              <a:t>spéciales</a:t>
            </a:r>
            <a:r>
              <a:rPr lang="de-DE" dirty="0" smtClean="0"/>
              <a:t>. Les </a:t>
            </a:r>
            <a:r>
              <a:rPr lang="de-DE" dirty="0" err="1" smtClean="0"/>
              <a:t>principes</a:t>
            </a:r>
            <a:r>
              <a:rPr lang="de-DE" dirty="0" smtClean="0"/>
              <a:t> </a:t>
            </a:r>
            <a:r>
              <a:rPr lang="de-DE" dirty="0" err="1" smtClean="0"/>
              <a:t>d’encouragement</a:t>
            </a:r>
            <a:r>
              <a:rPr lang="de-DE" dirty="0" smtClean="0"/>
              <a:t> </a:t>
            </a:r>
            <a:r>
              <a:rPr lang="de-DE" dirty="0" err="1" smtClean="0"/>
              <a:t>sont</a:t>
            </a:r>
            <a:r>
              <a:rPr lang="de-DE" dirty="0" smtClean="0"/>
              <a:t> </a:t>
            </a:r>
            <a:r>
              <a:rPr lang="de-DE" dirty="0" err="1" smtClean="0"/>
              <a:t>régis</a:t>
            </a:r>
            <a:r>
              <a:rPr lang="de-DE" dirty="0" smtClean="0"/>
              <a:t> par </a:t>
            </a:r>
            <a:r>
              <a:rPr lang="de-DE" dirty="0" err="1" smtClean="0"/>
              <a:t>l’ordonnance</a:t>
            </a:r>
            <a:r>
              <a:rPr lang="de-DE" dirty="0" smtClean="0"/>
              <a:t> </a:t>
            </a:r>
            <a:r>
              <a:rPr lang="de-DE" dirty="0" err="1" smtClean="0"/>
              <a:t>sur</a:t>
            </a:r>
            <a:r>
              <a:rPr lang="de-DE" dirty="0" smtClean="0"/>
              <a:t> le </a:t>
            </a:r>
            <a:r>
              <a:rPr lang="de-DE" dirty="0" err="1" smtClean="0"/>
              <a:t>transport</a:t>
            </a:r>
            <a:r>
              <a:rPr lang="de-DE" dirty="0" smtClean="0"/>
              <a:t> de </a:t>
            </a:r>
            <a:r>
              <a:rPr lang="de-DE" dirty="0" err="1" smtClean="0"/>
              <a:t>marchandises</a:t>
            </a:r>
            <a:r>
              <a:rPr lang="de-DE" dirty="0" smtClean="0"/>
              <a:t> et </a:t>
            </a:r>
            <a:r>
              <a:rPr lang="de-DE" dirty="0" err="1" smtClean="0"/>
              <a:t>commentés</a:t>
            </a:r>
            <a:r>
              <a:rPr lang="de-DE" dirty="0" smtClean="0"/>
              <a:t> </a:t>
            </a:r>
            <a:r>
              <a:rPr lang="de-DE" dirty="0" err="1" smtClean="0"/>
              <a:t>dans</a:t>
            </a:r>
            <a:r>
              <a:rPr lang="de-DE" dirty="0" smtClean="0"/>
              <a:t> </a:t>
            </a:r>
            <a:r>
              <a:rPr lang="de-DE" dirty="0" err="1" smtClean="0"/>
              <a:t>un</a:t>
            </a:r>
            <a:r>
              <a:rPr lang="de-DE" dirty="0" smtClean="0"/>
              <a:t> </a:t>
            </a:r>
            <a:r>
              <a:rPr lang="de-DE" dirty="0" err="1" smtClean="0"/>
              <a:t>guide</a:t>
            </a:r>
            <a:r>
              <a:rPr lang="de-DE" dirty="0" smtClean="0"/>
              <a:t> des </a:t>
            </a:r>
            <a:r>
              <a:rPr lang="de-DE" dirty="0" err="1" smtClean="0"/>
              <a:t>demandes</a:t>
            </a:r>
            <a:r>
              <a:rPr lang="de-DE" dirty="0" smtClean="0"/>
              <a:t> de </a:t>
            </a:r>
            <a:r>
              <a:rPr lang="de-DE" dirty="0" err="1" smtClean="0"/>
              <a:t>contribution</a:t>
            </a:r>
            <a:r>
              <a:rPr lang="de-DE" dirty="0" smtClean="0"/>
              <a:t> </a:t>
            </a:r>
            <a:r>
              <a:rPr lang="de-DE" dirty="0" err="1" smtClean="0"/>
              <a:t>d’investissement</a:t>
            </a:r>
            <a:r>
              <a:rPr lang="de-DE" dirty="0" smtClean="0"/>
              <a:t>.</a:t>
            </a:r>
          </a:p>
          <a:p>
            <a:r>
              <a:rPr lang="de-DE" dirty="0" err="1" smtClean="0"/>
              <a:t>Depuis</a:t>
            </a:r>
            <a:r>
              <a:rPr lang="de-DE" dirty="0" smtClean="0"/>
              <a:t> les </a:t>
            </a:r>
            <a:r>
              <a:rPr lang="de-DE" dirty="0" err="1" smtClean="0"/>
              <a:t>années</a:t>
            </a:r>
            <a:r>
              <a:rPr lang="de-DE" dirty="0" smtClean="0"/>
              <a:t> 80, la </a:t>
            </a:r>
            <a:r>
              <a:rPr lang="de-DE" dirty="0" err="1" smtClean="0"/>
              <a:t>Confédération</a:t>
            </a:r>
            <a:r>
              <a:rPr lang="de-DE" dirty="0" smtClean="0"/>
              <a:t> </a:t>
            </a:r>
            <a:r>
              <a:rPr lang="de-DE" dirty="0" err="1" smtClean="0"/>
              <a:t>subventionne</a:t>
            </a:r>
            <a:r>
              <a:rPr lang="de-DE" dirty="0" smtClean="0"/>
              <a:t> les </a:t>
            </a:r>
            <a:r>
              <a:rPr lang="de-DE" dirty="0" err="1" smtClean="0"/>
              <a:t>installations</a:t>
            </a:r>
            <a:r>
              <a:rPr lang="de-DE" dirty="0" smtClean="0"/>
              <a:t> de </a:t>
            </a:r>
            <a:r>
              <a:rPr lang="de-DE" dirty="0" err="1" smtClean="0"/>
              <a:t>triage</a:t>
            </a:r>
            <a:r>
              <a:rPr lang="de-DE" dirty="0" smtClean="0"/>
              <a:t> et de transbordement </a:t>
            </a:r>
            <a:r>
              <a:rPr lang="de-DE" dirty="0" err="1" smtClean="0"/>
              <a:t>privées</a:t>
            </a:r>
            <a:r>
              <a:rPr lang="de-DE" dirty="0" smtClean="0"/>
              <a:t>. Ces </a:t>
            </a:r>
            <a:r>
              <a:rPr lang="de-DE" dirty="0" err="1" smtClean="0"/>
              <a:t>mesures</a:t>
            </a:r>
            <a:r>
              <a:rPr lang="de-DE" dirty="0" smtClean="0"/>
              <a:t> </a:t>
            </a:r>
            <a:r>
              <a:rPr lang="de-DE" dirty="0" err="1" smtClean="0"/>
              <a:t>d’encouragement</a:t>
            </a:r>
            <a:r>
              <a:rPr lang="de-DE" dirty="0" smtClean="0"/>
              <a:t> </a:t>
            </a:r>
            <a:r>
              <a:rPr lang="de-DE" dirty="0" err="1" smtClean="0"/>
              <a:t>ont</a:t>
            </a:r>
            <a:r>
              <a:rPr lang="de-DE" dirty="0" smtClean="0"/>
              <a:t> </a:t>
            </a:r>
            <a:r>
              <a:rPr lang="de-DE" dirty="0" err="1" smtClean="0"/>
              <a:t>abouti</a:t>
            </a:r>
            <a:r>
              <a:rPr lang="de-DE" dirty="0" smtClean="0"/>
              <a:t> en Suisse à la </a:t>
            </a:r>
            <a:r>
              <a:rPr lang="de-DE" dirty="0" err="1" smtClean="0"/>
              <a:t>construction</a:t>
            </a:r>
            <a:r>
              <a:rPr lang="de-DE" dirty="0" smtClean="0"/>
              <a:t> </a:t>
            </a:r>
            <a:r>
              <a:rPr lang="de-DE" dirty="0" err="1" smtClean="0"/>
              <a:t>d’un</a:t>
            </a:r>
            <a:r>
              <a:rPr lang="de-DE" dirty="0" smtClean="0"/>
              <a:t> </a:t>
            </a:r>
            <a:r>
              <a:rPr lang="de-DE" dirty="0" err="1" smtClean="0"/>
              <a:t>réseau</a:t>
            </a:r>
            <a:r>
              <a:rPr lang="de-DE" dirty="0" smtClean="0"/>
              <a:t> </a:t>
            </a:r>
            <a:r>
              <a:rPr lang="de-DE" dirty="0" err="1" smtClean="0"/>
              <a:t>dense</a:t>
            </a:r>
            <a:r>
              <a:rPr lang="de-DE" dirty="0" smtClean="0"/>
              <a:t> de </a:t>
            </a:r>
            <a:r>
              <a:rPr lang="de-DE" dirty="0" err="1" smtClean="0"/>
              <a:t>voies</a:t>
            </a:r>
            <a:r>
              <a:rPr lang="de-DE" dirty="0" smtClean="0"/>
              <a:t> de </a:t>
            </a:r>
            <a:r>
              <a:rPr lang="de-DE" dirty="0" err="1" smtClean="0"/>
              <a:t>raccordement</a:t>
            </a:r>
            <a:r>
              <a:rPr lang="de-DE" dirty="0" smtClean="0"/>
              <a:t> et de </a:t>
            </a:r>
            <a:r>
              <a:rPr lang="de-DE" dirty="0" err="1" smtClean="0"/>
              <a:t>petites</a:t>
            </a:r>
            <a:r>
              <a:rPr lang="de-DE" dirty="0" smtClean="0"/>
              <a:t> et </a:t>
            </a:r>
            <a:r>
              <a:rPr lang="de-DE" dirty="0" err="1" smtClean="0"/>
              <a:t>moyennes</a:t>
            </a:r>
            <a:r>
              <a:rPr lang="de-DE" dirty="0" smtClean="0"/>
              <a:t> ITTC. La carte des </a:t>
            </a:r>
            <a:r>
              <a:rPr lang="de-DE" dirty="0" err="1" smtClean="0"/>
              <a:t>terminaux</a:t>
            </a:r>
            <a:r>
              <a:rPr lang="de-DE" dirty="0" smtClean="0"/>
              <a:t> </a:t>
            </a:r>
            <a:r>
              <a:rPr lang="de-DE" dirty="0" err="1" smtClean="0"/>
              <a:t>rend</a:t>
            </a:r>
            <a:r>
              <a:rPr lang="de-DE" dirty="0" smtClean="0"/>
              <a:t> </a:t>
            </a:r>
            <a:r>
              <a:rPr lang="de-DE" dirty="0" err="1" smtClean="0"/>
              <a:t>compte</a:t>
            </a:r>
            <a:r>
              <a:rPr lang="de-DE" dirty="0" smtClean="0"/>
              <a:t> de la </a:t>
            </a:r>
            <a:r>
              <a:rPr lang="de-DE" dirty="0" err="1" smtClean="0"/>
              <a:t>répartition</a:t>
            </a:r>
            <a:r>
              <a:rPr lang="de-DE" dirty="0" smtClean="0"/>
              <a:t> </a:t>
            </a:r>
            <a:r>
              <a:rPr lang="de-DE" dirty="0" err="1" smtClean="0"/>
              <a:t>géographique</a:t>
            </a:r>
            <a:r>
              <a:rPr lang="de-DE" dirty="0" smtClean="0"/>
              <a:t> des ITTC </a:t>
            </a:r>
            <a:r>
              <a:rPr lang="de-DE" dirty="0" err="1" smtClean="0"/>
              <a:t>cofinancées</a:t>
            </a:r>
            <a:r>
              <a:rPr lang="de-DE" dirty="0" smtClean="0"/>
              <a:t> par la </a:t>
            </a:r>
            <a:r>
              <a:rPr lang="de-DE" dirty="0" err="1" smtClean="0"/>
              <a:t>Confédération</a:t>
            </a:r>
            <a:r>
              <a:rPr lang="de-DE" dirty="0" smtClean="0"/>
              <a:t> en Suisse.</a:t>
            </a:r>
          </a:p>
          <a:p>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8</a:t>
            </a:fld>
            <a:endParaRPr lang="de-DE" dirty="0"/>
          </a:p>
        </p:txBody>
      </p:sp>
    </p:spTree>
    <p:extLst>
      <p:ext uri="{BB962C8B-B14F-4D97-AF65-F5344CB8AC3E}">
        <p14:creationId xmlns:p14="http://schemas.microsoft.com/office/powerpoint/2010/main" val="1686106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Ouverture</a:t>
            </a:r>
            <a:r>
              <a:rPr lang="de-DE" dirty="0" smtClean="0"/>
              <a:t> des </a:t>
            </a:r>
            <a:r>
              <a:rPr lang="de-DE" dirty="0" err="1" smtClean="0"/>
              <a:t>marchés</a:t>
            </a:r>
            <a:endParaRPr lang="de-DE" dirty="0" smtClean="0"/>
          </a:p>
          <a:p>
            <a:r>
              <a:rPr lang="de-DE" dirty="0" err="1" smtClean="0"/>
              <a:t>Corridor</a:t>
            </a:r>
            <a:endParaRPr lang="de-DE" dirty="0" smtClean="0"/>
          </a:p>
          <a:p>
            <a:r>
              <a:rPr lang="de-DE" dirty="0" smtClean="0"/>
              <a:t>Douane</a:t>
            </a:r>
          </a:p>
          <a:p>
            <a:endParaRPr lang="de-DE" dirty="0" smtClean="0"/>
          </a:p>
          <a:p>
            <a:r>
              <a:rPr lang="fr-FR" dirty="0" smtClean="0"/>
              <a:t>l'attelage automatique avec tampon central, qui simplifie la composition des trains, l'essai de frein automatique effectué depuis la locomotive, qui rend superflue l'inspection du train sur toute sa longueur, nouveau wagon ferroutage</a:t>
            </a:r>
          </a:p>
          <a:p>
            <a:endParaRPr lang="fr-FR" dirty="0" smtClean="0"/>
          </a:p>
          <a:p>
            <a:endParaRPr lang="de-DE" dirty="0" smtClean="0"/>
          </a:p>
          <a:p>
            <a:endParaRPr lang="de-DE" dirty="0" smtClean="0"/>
          </a:p>
          <a:p>
            <a:r>
              <a:rPr lang="de-DE" dirty="0" err="1" smtClean="0"/>
              <a:t>Désormais</a:t>
            </a:r>
            <a:r>
              <a:rPr lang="de-DE" dirty="0" smtClean="0"/>
              <a:t>, </a:t>
            </a:r>
            <a:r>
              <a:rPr lang="de-DE" dirty="0" err="1" smtClean="0"/>
              <a:t>grâce</a:t>
            </a:r>
            <a:r>
              <a:rPr lang="de-DE" dirty="0" smtClean="0"/>
              <a:t> à la </a:t>
            </a:r>
            <a:r>
              <a:rPr lang="de-DE" dirty="0" err="1" smtClean="0"/>
              <a:t>loi</a:t>
            </a:r>
            <a:r>
              <a:rPr lang="de-DE" dirty="0" smtClean="0"/>
              <a:t> </a:t>
            </a:r>
            <a:r>
              <a:rPr lang="de-DE" dirty="0" err="1" smtClean="0"/>
              <a:t>sur</a:t>
            </a:r>
            <a:r>
              <a:rPr lang="de-DE" dirty="0" smtClean="0"/>
              <a:t> le </a:t>
            </a:r>
            <a:r>
              <a:rPr lang="de-DE" dirty="0" err="1" smtClean="0"/>
              <a:t>transport</a:t>
            </a:r>
            <a:r>
              <a:rPr lang="de-DE" dirty="0" smtClean="0"/>
              <a:t> de </a:t>
            </a:r>
            <a:r>
              <a:rPr lang="de-DE" dirty="0" err="1" smtClean="0"/>
              <a:t>marchandises</a:t>
            </a:r>
            <a:r>
              <a:rPr lang="de-DE" dirty="0" smtClean="0"/>
              <a:t>, la </a:t>
            </a:r>
            <a:r>
              <a:rPr lang="de-DE" dirty="0" err="1" smtClean="0"/>
              <a:t>Confédération</a:t>
            </a:r>
            <a:r>
              <a:rPr lang="de-DE" dirty="0" smtClean="0"/>
              <a:t> </a:t>
            </a:r>
            <a:r>
              <a:rPr lang="de-DE" dirty="0" err="1" smtClean="0"/>
              <a:t>est</a:t>
            </a:r>
            <a:r>
              <a:rPr lang="de-DE" dirty="0" smtClean="0"/>
              <a:t> en </a:t>
            </a:r>
            <a:r>
              <a:rPr lang="de-DE" dirty="0" err="1" smtClean="0"/>
              <a:t>mesure</a:t>
            </a:r>
            <a:r>
              <a:rPr lang="de-DE" dirty="0" smtClean="0"/>
              <a:t> de </a:t>
            </a:r>
            <a:r>
              <a:rPr lang="de-DE" dirty="0" err="1" smtClean="0"/>
              <a:t>soutenir</a:t>
            </a:r>
            <a:r>
              <a:rPr lang="de-DE" dirty="0" smtClean="0"/>
              <a:t> </a:t>
            </a:r>
            <a:r>
              <a:rPr lang="de-DE" dirty="0" err="1" smtClean="0"/>
              <a:t>financièrement</a:t>
            </a:r>
            <a:r>
              <a:rPr lang="de-DE" dirty="0" smtClean="0"/>
              <a:t> les </a:t>
            </a:r>
            <a:r>
              <a:rPr lang="de-DE" dirty="0" err="1" smtClean="0"/>
              <a:t>innovations</a:t>
            </a:r>
            <a:r>
              <a:rPr lang="de-DE" dirty="0" smtClean="0"/>
              <a:t> </a:t>
            </a:r>
            <a:r>
              <a:rPr lang="de-DE" dirty="0" err="1" smtClean="0"/>
              <a:t>techniques</a:t>
            </a:r>
            <a:r>
              <a:rPr lang="de-DE" dirty="0" smtClean="0"/>
              <a:t> </a:t>
            </a:r>
            <a:r>
              <a:rPr lang="de-DE" dirty="0" err="1" smtClean="0"/>
              <a:t>dans</a:t>
            </a:r>
            <a:r>
              <a:rPr lang="de-DE" dirty="0" smtClean="0"/>
              <a:t> le </a:t>
            </a:r>
            <a:r>
              <a:rPr lang="de-DE" dirty="0" err="1" smtClean="0"/>
              <a:t>domaine</a:t>
            </a:r>
            <a:r>
              <a:rPr lang="de-DE" dirty="0" smtClean="0"/>
              <a:t> du </a:t>
            </a:r>
            <a:r>
              <a:rPr lang="de-DE" dirty="0" err="1" smtClean="0"/>
              <a:t>fret</a:t>
            </a:r>
            <a:r>
              <a:rPr lang="de-DE" dirty="0" smtClean="0"/>
              <a:t> </a:t>
            </a:r>
            <a:r>
              <a:rPr lang="de-DE" dirty="0" err="1" smtClean="0"/>
              <a:t>ferroviaire</a:t>
            </a:r>
            <a:r>
              <a:rPr lang="de-DE" dirty="0" smtClean="0"/>
              <a:t> </a:t>
            </a:r>
            <a:r>
              <a:rPr lang="de-DE" dirty="0" err="1" smtClean="0"/>
              <a:t>suisse</a:t>
            </a:r>
            <a:r>
              <a:rPr lang="de-DE" dirty="0" smtClean="0"/>
              <a:t>, </a:t>
            </a:r>
            <a:r>
              <a:rPr lang="de-DE" dirty="0" err="1" smtClean="0"/>
              <a:t>afin</a:t>
            </a:r>
            <a:r>
              <a:rPr lang="de-DE" dirty="0" smtClean="0"/>
              <a:t> de </a:t>
            </a:r>
            <a:r>
              <a:rPr lang="de-DE" dirty="0" err="1" smtClean="0"/>
              <a:t>permettre</a:t>
            </a:r>
            <a:r>
              <a:rPr lang="de-DE" dirty="0" smtClean="0"/>
              <a:t> </a:t>
            </a:r>
            <a:r>
              <a:rPr lang="de-DE" dirty="0" err="1" smtClean="0"/>
              <a:t>un</a:t>
            </a:r>
            <a:r>
              <a:rPr lang="de-DE" dirty="0" smtClean="0"/>
              <a:t> </a:t>
            </a:r>
            <a:r>
              <a:rPr lang="de-DE" dirty="0" err="1" smtClean="0"/>
              <a:t>développement</a:t>
            </a:r>
            <a:r>
              <a:rPr lang="de-DE" dirty="0" smtClean="0"/>
              <a:t> </a:t>
            </a:r>
            <a:r>
              <a:rPr lang="de-DE" dirty="0" err="1" smtClean="0"/>
              <a:t>efficace</a:t>
            </a:r>
            <a:r>
              <a:rPr lang="de-DE" dirty="0" smtClean="0"/>
              <a:t> et durable de </a:t>
            </a:r>
            <a:r>
              <a:rPr lang="de-DE" dirty="0" err="1" smtClean="0"/>
              <a:t>ce</a:t>
            </a:r>
            <a:r>
              <a:rPr lang="de-DE" dirty="0" smtClean="0"/>
              <a:t> </a:t>
            </a:r>
            <a:r>
              <a:rPr lang="de-DE" dirty="0" err="1" smtClean="0"/>
              <a:t>transport</a:t>
            </a:r>
            <a:r>
              <a:rPr lang="de-DE" dirty="0" smtClean="0"/>
              <a:t>, en </a:t>
            </a:r>
            <a:r>
              <a:rPr lang="de-DE" dirty="0" err="1" smtClean="0"/>
              <a:t>particulier</a:t>
            </a:r>
            <a:r>
              <a:rPr lang="de-DE" dirty="0" smtClean="0"/>
              <a:t> du </a:t>
            </a:r>
            <a:r>
              <a:rPr lang="de-DE" dirty="0" err="1" smtClean="0"/>
              <a:t>trafic</a:t>
            </a:r>
            <a:r>
              <a:rPr lang="de-DE" dirty="0" smtClean="0"/>
              <a:t> par </a:t>
            </a:r>
            <a:r>
              <a:rPr lang="de-DE" dirty="0" err="1" smtClean="0"/>
              <a:t>wagons</a:t>
            </a:r>
            <a:r>
              <a:rPr lang="de-DE" dirty="0" smtClean="0"/>
              <a:t> </a:t>
            </a:r>
            <a:r>
              <a:rPr lang="de-DE" dirty="0" err="1" smtClean="0"/>
              <a:t>complets</a:t>
            </a:r>
            <a:r>
              <a:rPr lang="de-DE" dirty="0" smtClean="0"/>
              <a:t> </a:t>
            </a:r>
            <a:r>
              <a:rPr lang="de-DE" dirty="0" err="1" smtClean="0"/>
              <a:t>isolés</a:t>
            </a:r>
            <a:r>
              <a:rPr lang="de-DE" dirty="0" smtClean="0"/>
              <a:t>. Dans </a:t>
            </a:r>
            <a:r>
              <a:rPr lang="de-DE" dirty="0" err="1" smtClean="0"/>
              <a:t>leur</a:t>
            </a:r>
            <a:r>
              <a:rPr lang="de-DE" dirty="0" smtClean="0"/>
              <a:t> </a:t>
            </a:r>
            <a:r>
              <a:rPr lang="de-DE" dirty="0" err="1" smtClean="0"/>
              <a:t>déclaration</a:t>
            </a:r>
            <a:r>
              <a:rPr lang="de-DE" dirty="0" smtClean="0"/>
              <a:t> </a:t>
            </a:r>
            <a:r>
              <a:rPr lang="de-DE" dirty="0" err="1" smtClean="0"/>
              <a:t>d’intention</a:t>
            </a:r>
            <a:r>
              <a:rPr lang="de-DE" dirty="0" smtClean="0"/>
              <a:t> </a:t>
            </a:r>
            <a:r>
              <a:rPr lang="de-DE" dirty="0" err="1" smtClean="0"/>
              <a:t>conjointe</a:t>
            </a:r>
            <a:r>
              <a:rPr lang="de-DE" dirty="0" smtClean="0"/>
              <a:t>, </a:t>
            </a:r>
            <a:r>
              <a:rPr lang="de-DE" dirty="0" err="1" smtClean="0"/>
              <a:t>l’OFT</a:t>
            </a:r>
            <a:r>
              <a:rPr lang="de-DE" dirty="0" smtClean="0"/>
              <a:t> et les </a:t>
            </a:r>
            <a:r>
              <a:rPr lang="de-DE" dirty="0" err="1" smtClean="0"/>
              <a:t>associations</a:t>
            </a:r>
            <a:r>
              <a:rPr lang="de-DE" dirty="0" smtClean="0"/>
              <a:t> </a:t>
            </a:r>
            <a:r>
              <a:rPr lang="de-DE" dirty="0" err="1" smtClean="0"/>
              <a:t>professionnelles</a:t>
            </a:r>
            <a:r>
              <a:rPr lang="de-DE" dirty="0" smtClean="0"/>
              <a:t> </a:t>
            </a:r>
            <a:r>
              <a:rPr lang="de-DE" dirty="0" err="1" smtClean="0"/>
              <a:t>ont</a:t>
            </a:r>
            <a:r>
              <a:rPr lang="de-DE" dirty="0" smtClean="0"/>
              <a:t> </a:t>
            </a:r>
            <a:r>
              <a:rPr lang="de-DE" dirty="0" err="1" smtClean="0"/>
              <a:t>défini</a:t>
            </a:r>
            <a:r>
              <a:rPr lang="de-DE" dirty="0" smtClean="0"/>
              <a:t> les </a:t>
            </a:r>
            <a:r>
              <a:rPr lang="de-DE" dirty="0" err="1" smtClean="0"/>
              <a:t>points</a:t>
            </a:r>
            <a:r>
              <a:rPr lang="de-DE" dirty="0" smtClean="0"/>
              <a:t> </a:t>
            </a:r>
            <a:r>
              <a:rPr lang="de-DE" dirty="0" err="1" smtClean="0"/>
              <a:t>forts</a:t>
            </a:r>
            <a:r>
              <a:rPr lang="de-DE" dirty="0" smtClean="0"/>
              <a:t> des </a:t>
            </a:r>
            <a:r>
              <a:rPr lang="de-DE" dirty="0" err="1" smtClean="0"/>
              <a:t>innovations</a:t>
            </a:r>
            <a:r>
              <a:rPr lang="de-DE" dirty="0" smtClean="0"/>
              <a:t> à </a:t>
            </a:r>
            <a:r>
              <a:rPr lang="de-DE" dirty="0" err="1" smtClean="0"/>
              <a:t>mettre</a:t>
            </a:r>
            <a:r>
              <a:rPr lang="de-DE" dirty="0" smtClean="0"/>
              <a:t> en </a:t>
            </a:r>
            <a:r>
              <a:rPr lang="de-DE" dirty="0" err="1" smtClean="0"/>
              <a:t>œuvre</a:t>
            </a:r>
            <a:r>
              <a:rPr lang="de-DE" dirty="0" smtClean="0"/>
              <a:t> </a:t>
            </a:r>
            <a:r>
              <a:rPr lang="de-DE" dirty="0" err="1" smtClean="0"/>
              <a:t>dans</a:t>
            </a:r>
            <a:r>
              <a:rPr lang="de-DE" dirty="0" smtClean="0"/>
              <a:t> les </a:t>
            </a:r>
            <a:r>
              <a:rPr lang="de-DE" dirty="0" err="1" smtClean="0"/>
              <a:t>années</a:t>
            </a:r>
            <a:r>
              <a:rPr lang="de-DE" dirty="0" smtClean="0"/>
              <a:t> à </a:t>
            </a:r>
            <a:r>
              <a:rPr lang="de-DE" dirty="0" err="1" smtClean="0"/>
              <a:t>venir</a:t>
            </a:r>
            <a:r>
              <a:rPr lang="de-DE" dirty="0" smtClean="0"/>
              <a:t>.</a:t>
            </a:r>
          </a:p>
          <a:p>
            <a:r>
              <a:rPr lang="de-DE" dirty="0" smtClean="0"/>
              <a:t>Les </a:t>
            </a:r>
            <a:r>
              <a:rPr lang="de-DE" dirty="0" err="1" smtClean="0"/>
              <a:t>entreprises</a:t>
            </a:r>
            <a:r>
              <a:rPr lang="de-DE" dirty="0" smtClean="0"/>
              <a:t> de </a:t>
            </a:r>
            <a:r>
              <a:rPr lang="de-DE" dirty="0" err="1" smtClean="0"/>
              <a:t>fret</a:t>
            </a:r>
            <a:r>
              <a:rPr lang="de-DE" dirty="0" smtClean="0"/>
              <a:t> </a:t>
            </a:r>
            <a:r>
              <a:rPr lang="de-DE" dirty="0" err="1" smtClean="0"/>
              <a:t>ferroviaire</a:t>
            </a:r>
            <a:r>
              <a:rPr lang="de-DE" dirty="0" smtClean="0"/>
              <a:t> </a:t>
            </a:r>
            <a:r>
              <a:rPr lang="de-DE" dirty="0" err="1" smtClean="0"/>
              <a:t>souhaitent</a:t>
            </a:r>
            <a:r>
              <a:rPr lang="de-DE" dirty="0" smtClean="0"/>
              <a:t> </a:t>
            </a:r>
            <a:r>
              <a:rPr lang="de-DE" dirty="0" err="1" smtClean="0"/>
              <a:t>mieux</a:t>
            </a:r>
            <a:r>
              <a:rPr lang="de-DE" dirty="0" smtClean="0"/>
              <a:t> </a:t>
            </a:r>
            <a:r>
              <a:rPr lang="de-DE" dirty="0" err="1" smtClean="0"/>
              <a:t>exploiter</a:t>
            </a:r>
            <a:r>
              <a:rPr lang="de-DE" dirty="0" smtClean="0"/>
              <a:t> et </a:t>
            </a:r>
            <a:r>
              <a:rPr lang="de-DE" dirty="0" err="1" smtClean="0"/>
              <a:t>relier</a:t>
            </a:r>
            <a:r>
              <a:rPr lang="de-DE" dirty="0" smtClean="0"/>
              <a:t> entre </a:t>
            </a:r>
            <a:r>
              <a:rPr lang="de-DE" dirty="0" err="1" smtClean="0"/>
              <a:t>elles</a:t>
            </a:r>
            <a:r>
              <a:rPr lang="de-DE" dirty="0" smtClean="0"/>
              <a:t> les </a:t>
            </a:r>
            <a:r>
              <a:rPr lang="de-DE" dirty="0" err="1" smtClean="0"/>
              <a:t>solutions</a:t>
            </a:r>
            <a:r>
              <a:rPr lang="de-DE" dirty="0" smtClean="0"/>
              <a:t> </a:t>
            </a:r>
            <a:r>
              <a:rPr lang="de-DE" dirty="0" err="1" smtClean="0"/>
              <a:t>techniques</a:t>
            </a:r>
            <a:r>
              <a:rPr lang="de-DE" dirty="0" smtClean="0"/>
              <a:t> disponibles </a:t>
            </a:r>
            <a:r>
              <a:rPr lang="de-DE" dirty="0" err="1" smtClean="0"/>
              <a:t>aujourd’hui</a:t>
            </a:r>
            <a:r>
              <a:rPr lang="de-DE" dirty="0" smtClean="0"/>
              <a:t> </a:t>
            </a:r>
            <a:r>
              <a:rPr lang="de-DE" dirty="0" err="1" smtClean="0"/>
              <a:t>pour</a:t>
            </a:r>
            <a:r>
              <a:rPr lang="de-DE" dirty="0" smtClean="0"/>
              <a:t> </a:t>
            </a:r>
            <a:r>
              <a:rPr lang="de-DE" dirty="0" err="1" smtClean="0"/>
              <a:t>l’attelage</a:t>
            </a:r>
            <a:r>
              <a:rPr lang="de-DE" dirty="0" smtClean="0"/>
              <a:t> </a:t>
            </a:r>
            <a:r>
              <a:rPr lang="de-DE" dirty="0" err="1" smtClean="0"/>
              <a:t>automatique</a:t>
            </a:r>
            <a:r>
              <a:rPr lang="de-DE" dirty="0" smtClean="0"/>
              <a:t>, les </a:t>
            </a:r>
            <a:r>
              <a:rPr lang="de-DE" dirty="0" err="1" smtClean="0"/>
              <a:t>essais</a:t>
            </a:r>
            <a:r>
              <a:rPr lang="de-DE" dirty="0" smtClean="0"/>
              <a:t> de </a:t>
            </a:r>
            <a:r>
              <a:rPr lang="de-DE" dirty="0" err="1" smtClean="0"/>
              <a:t>freins</a:t>
            </a:r>
            <a:r>
              <a:rPr lang="de-DE" dirty="0" smtClean="0"/>
              <a:t> </a:t>
            </a:r>
            <a:r>
              <a:rPr lang="de-DE" dirty="0" err="1" smtClean="0"/>
              <a:t>automatiques</a:t>
            </a:r>
            <a:r>
              <a:rPr lang="de-DE" dirty="0" smtClean="0"/>
              <a:t> et les </a:t>
            </a:r>
            <a:r>
              <a:rPr lang="de-DE" dirty="0" err="1" smtClean="0"/>
              <a:t>processus</a:t>
            </a:r>
            <a:r>
              <a:rPr lang="de-DE" dirty="0" smtClean="0"/>
              <a:t> </a:t>
            </a:r>
            <a:r>
              <a:rPr lang="de-DE" dirty="0" err="1" smtClean="0"/>
              <a:t>automatisés</a:t>
            </a:r>
            <a:r>
              <a:rPr lang="de-DE" dirty="0" smtClean="0"/>
              <a:t> de </a:t>
            </a:r>
            <a:r>
              <a:rPr lang="de-DE" dirty="0" err="1" smtClean="0"/>
              <a:t>transport</a:t>
            </a:r>
            <a:r>
              <a:rPr lang="de-DE" dirty="0" smtClean="0"/>
              <a:t> </a:t>
            </a:r>
            <a:r>
              <a:rPr lang="de-DE" dirty="0" err="1" smtClean="0"/>
              <a:t>régional</a:t>
            </a:r>
            <a:r>
              <a:rPr lang="de-DE" dirty="0" smtClean="0"/>
              <a:t> de </a:t>
            </a:r>
            <a:r>
              <a:rPr lang="de-DE" dirty="0" err="1" smtClean="0"/>
              <a:t>marchandises</a:t>
            </a:r>
            <a:r>
              <a:rPr lang="de-DE" dirty="0" smtClean="0"/>
              <a:t> </a:t>
            </a:r>
            <a:r>
              <a:rPr lang="de-DE" dirty="0" err="1" smtClean="0"/>
              <a:t>dans</a:t>
            </a:r>
            <a:r>
              <a:rPr lang="de-DE" dirty="0" smtClean="0"/>
              <a:t> les </a:t>
            </a:r>
            <a:r>
              <a:rPr lang="de-DE" dirty="0" err="1" smtClean="0"/>
              <a:t>applications</a:t>
            </a:r>
            <a:r>
              <a:rPr lang="de-DE" dirty="0" smtClean="0"/>
              <a:t> </a:t>
            </a:r>
            <a:r>
              <a:rPr lang="de-DE" dirty="0" err="1" smtClean="0"/>
              <a:t>pilotes</a:t>
            </a:r>
            <a:r>
              <a:rPr lang="de-DE" dirty="0" smtClean="0"/>
              <a:t> et </a:t>
            </a:r>
            <a:r>
              <a:rPr lang="de-DE" dirty="0" err="1" smtClean="0"/>
              <a:t>d’essai</a:t>
            </a:r>
            <a:r>
              <a:rPr lang="de-DE" dirty="0" smtClean="0"/>
              <a:t>. </a:t>
            </a:r>
            <a:r>
              <a:rPr lang="de-DE" dirty="0" err="1" smtClean="0"/>
              <a:t>Aujourd’hui</a:t>
            </a:r>
            <a:r>
              <a:rPr lang="de-DE" dirty="0" smtClean="0"/>
              <a:t>, de </a:t>
            </a:r>
            <a:r>
              <a:rPr lang="de-DE" dirty="0" err="1" smtClean="0"/>
              <a:t>nombreux</a:t>
            </a:r>
            <a:r>
              <a:rPr lang="de-DE" dirty="0" smtClean="0"/>
              <a:t> </a:t>
            </a:r>
            <a:r>
              <a:rPr lang="de-DE" dirty="0" err="1" smtClean="0"/>
              <a:t>travaux</a:t>
            </a:r>
            <a:r>
              <a:rPr lang="de-DE" dirty="0" smtClean="0"/>
              <a:t> </a:t>
            </a:r>
            <a:r>
              <a:rPr lang="de-DE" dirty="0" err="1" smtClean="0"/>
              <a:t>sont</a:t>
            </a:r>
            <a:r>
              <a:rPr lang="de-DE" dirty="0" smtClean="0"/>
              <a:t> </a:t>
            </a:r>
            <a:r>
              <a:rPr lang="de-DE" dirty="0" err="1" smtClean="0"/>
              <a:t>encore</a:t>
            </a:r>
            <a:r>
              <a:rPr lang="de-DE" dirty="0" smtClean="0"/>
              <a:t> </a:t>
            </a:r>
            <a:r>
              <a:rPr lang="de-DE" dirty="0" err="1" smtClean="0"/>
              <a:t>effectués</a:t>
            </a:r>
            <a:r>
              <a:rPr lang="de-DE" dirty="0" smtClean="0"/>
              <a:t> </a:t>
            </a:r>
            <a:r>
              <a:rPr lang="de-DE" dirty="0" err="1" smtClean="0"/>
              <a:t>manuellement</a:t>
            </a:r>
            <a:r>
              <a:rPr lang="de-DE" dirty="0" smtClean="0"/>
              <a:t> </a:t>
            </a:r>
            <a:r>
              <a:rPr lang="de-DE" dirty="0" err="1" smtClean="0"/>
              <a:t>dans</a:t>
            </a:r>
            <a:r>
              <a:rPr lang="de-DE" dirty="0" smtClean="0"/>
              <a:t> </a:t>
            </a:r>
            <a:r>
              <a:rPr lang="de-DE" dirty="0" err="1" smtClean="0"/>
              <a:t>ce</a:t>
            </a:r>
            <a:r>
              <a:rPr lang="de-DE" dirty="0" smtClean="0"/>
              <a:t> </a:t>
            </a:r>
            <a:r>
              <a:rPr lang="de-DE" dirty="0" err="1" smtClean="0"/>
              <a:t>domaine</a:t>
            </a:r>
            <a:r>
              <a:rPr lang="de-DE" dirty="0" smtClean="0"/>
              <a:t>, </a:t>
            </a:r>
            <a:r>
              <a:rPr lang="de-DE" dirty="0" err="1" smtClean="0"/>
              <a:t>ce</a:t>
            </a:r>
            <a:r>
              <a:rPr lang="de-DE" dirty="0" smtClean="0"/>
              <a:t> </a:t>
            </a:r>
            <a:r>
              <a:rPr lang="de-DE" dirty="0" err="1" smtClean="0"/>
              <a:t>qui</a:t>
            </a:r>
            <a:r>
              <a:rPr lang="de-DE" dirty="0" smtClean="0"/>
              <a:t> </a:t>
            </a:r>
            <a:r>
              <a:rPr lang="de-DE" dirty="0" err="1" smtClean="0"/>
              <a:t>représente</a:t>
            </a:r>
            <a:r>
              <a:rPr lang="de-DE" dirty="0" smtClean="0"/>
              <a:t> des </a:t>
            </a:r>
            <a:r>
              <a:rPr lang="de-DE" dirty="0" err="1" smtClean="0"/>
              <a:t>coûts</a:t>
            </a:r>
            <a:r>
              <a:rPr lang="de-DE" dirty="0" smtClean="0"/>
              <a:t> </a:t>
            </a:r>
            <a:r>
              <a:rPr lang="de-DE" dirty="0" err="1" smtClean="0"/>
              <a:t>importants</a:t>
            </a:r>
            <a:r>
              <a:rPr lang="de-DE" dirty="0" smtClean="0"/>
              <a:t> de main-</a:t>
            </a:r>
            <a:r>
              <a:rPr lang="de-DE" dirty="0" err="1" smtClean="0"/>
              <a:t>d’œuvre</a:t>
            </a:r>
            <a:r>
              <a:rPr lang="de-DE" dirty="0" smtClean="0"/>
              <a:t>. </a:t>
            </a:r>
            <a:r>
              <a:rPr lang="de-DE" dirty="0" err="1" smtClean="0"/>
              <a:t>L’objectif</a:t>
            </a:r>
            <a:r>
              <a:rPr lang="de-DE" dirty="0" smtClean="0"/>
              <a:t> </a:t>
            </a:r>
            <a:r>
              <a:rPr lang="de-DE" dirty="0" err="1" smtClean="0"/>
              <a:t>est</a:t>
            </a:r>
            <a:r>
              <a:rPr lang="de-DE" dirty="0" smtClean="0"/>
              <a:t> </a:t>
            </a:r>
            <a:r>
              <a:rPr lang="de-DE" dirty="0" err="1" smtClean="0"/>
              <a:t>que</a:t>
            </a:r>
            <a:r>
              <a:rPr lang="de-DE" dirty="0" smtClean="0"/>
              <a:t> le </a:t>
            </a:r>
            <a:r>
              <a:rPr lang="de-DE" dirty="0" err="1" smtClean="0"/>
              <a:t>secteur</a:t>
            </a:r>
            <a:r>
              <a:rPr lang="de-DE" dirty="0" smtClean="0"/>
              <a:t> et la </a:t>
            </a:r>
            <a:r>
              <a:rPr lang="de-DE" dirty="0" err="1" smtClean="0"/>
              <a:t>Confédération</a:t>
            </a:r>
            <a:r>
              <a:rPr lang="de-DE" dirty="0" smtClean="0"/>
              <a:t> </a:t>
            </a:r>
            <a:r>
              <a:rPr lang="de-DE" dirty="0" err="1" smtClean="0"/>
              <a:t>collaborent</a:t>
            </a:r>
            <a:r>
              <a:rPr lang="de-DE" dirty="0" smtClean="0"/>
              <a:t> </a:t>
            </a:r>
            <a:r>
              <a:rPr lang="de-DE" dirty="0" err="1" smtClean="0"/>
              <a:t>pour</a:t>
            </a:r>
            <a:r>
              <a:rPr lang="de-DE" dirty="0" smtClean="0"/>
              <a:t> </a:t>
            </a:r>
            <a:r>
              <a:rPr lang="de-DE" dirty="0" err="1" smtClean="0"/>
              <a:t>que</a:t>
            </a:r>
            <a:r>
              <a:rPr lang="de-DE" dirty="0" smtClean="0"/>
              <a:t> les </a:t>
            </a:r>
            <a:r>
              <a:rPr lang="de-DE" dirty="0" err="1" smtClean="0"/>
              <a:t>innovations</a:t>
            </a:r>
            <a:r>
              <a:rPr lang="de-DE" dirty="0" smtClean="0"/>
              <a:t> </a:t>
            </a:r>
            <a:r>
              <a:rPr lang="de-DE" dirty="0" err="1" smtClean="0"/>
              <a:t>techniques</a:t>
            </a:r>
            <a:r>
              <a:rPr lang="de-DE" dirty="0" smtClean="0"/>
              <a:t> </a:t>
            </a:r>
            <a:r>
              <a:rPr lang="de-DE" dirty="0" err="1" smtClean="0"/>
              <a:t>actuelles</a:t>
            </a:r>
            <a:r>
              <a:rPr lang="de-DE" dirty="0" smtClean="0"/>
              <a:t> </a:t>
            </a:r>
            <a:r>
              <a:rPr lang="de-DE" dirty="0" err="1" smtClean="0"/>
              <a:t>soient</a:t>
            </a:r>
            <a:r>
              <a:rPr lang="de-DE" dirty="0" smtClean="0"/>
              <a:t> </a:t>
            </a:r>
            <a:r>
              <a:rPr lang="de-DE" dirty="0" err="1" smtClean="0"/>
              <a:t>introduites</a:t>
            </a:r>
            <a:r>
              <a:rPr lang="de-DE" dirty="0" smtClean="0"/>
              <a:t> de </a:t>
            </a:r>
            <a:r>
              <a:rPr lang="de-DE" dirty="0" err="1" smtClean="0"/>
              <a:t>manière</a:t>
            </a:r>
            <a:r>
              <a:rPr lang="de-DE" dirty="0" smtClean="0"/>
              <a:t> </a:t>
            </a:r>
            <a:r>
              <a:rPr lang="de-DE" dirty="0" err="1" smtClean="0"/>
              <a:t>coordonnée</a:t>
            </a:r>
            <a:r>
              <a:rPr lang="de-DE" dirty="0" smtClean="0"/>
              <a:t>, </a:t>
            </a:r>
            <a:r>
              <a:rPr lang="de-DE" dirty="0" err="1" smtClean="0"/>
              <a:t>étendue</a:t>
            </a:r>
            <a:r>
              <a:rPr lang="de-DE" dirty="0" smtClean="0"/>
              <a:t> et </a:t>
            </a:r>
            <a:r>
              <a:rPr lang="de-DE" dirty="0" err="1" smtClean="0"/>
              <a:t>standardisée</a:t>
            </a:r>
            <a:r>
              <a:rPr lang="de-DE" dirty="0" smtClean="0"/>
              <a:t>. Les </a:t>
            </a:r>
            <a:r>
              <a:rPr lang="de-DE" dirty="0" err="1" smtClean="0"/>
              <a:t>processus</a:t>
            </a:r>
            <a:r>
              <a:rPr lang="de-DE" dirty="0" smtClean="0"/>
              <a:t> de </a:t>
            </a:r>
            <a:r>
              <a:rPr lang="de-DE" dirty="0" err="1" smtClean="0"/>
              <a:t>production</a:t>
            </a:r>
            <a:r>
              <a:rPr lang="de-DE" dirty="0" smtClean="0"/>
              <a:t> ne </a:t>
            </a:r>
            <a:r>
              <a:rPr lang="de-DE" dirty="0" err="1" smtClean="0"/>
              <a:t>peuvent</a:t>
            </a:r>
            <a:r>
              <a:rPr lang="de-DE" dirty="0" smtClean="0"/>
              <a:t> </a:t>
            </a:r>
            <a:r>
              <a:rPr lang="de-DE" dirty="0" err="1" smtClean="0"/>
              <a:t>gagner</a:t>
            </a:r>
            <a:r>
              <a:rPr lang="de-DE" dirty="0" smtClean="0"/>
              <a:t> en </a:t>
            </a:r>
            <a:r>
              <a:rPr lang="de-DE" dirty="0" err="1" smtClean="0"/>
              <a:t>rapidité</a:t>
            </a:r>
            <a:r>
              <a:rPr lang="de-DE" dirty="0" smtClean="0"/>
              <a:t> et en </a:t>
            </a:r>
            <a:r>
              <a:rPr lang="de-DE" dirty="0" err="1" smtClean="0"/>
              <a:t>efficience</a:t>
            </a:r>
            <a:r>
              <a:rPr lang="de-DE" dirty="0" smtClean="0"/>
              <a:t> </a:t>
            </a:r>
            <a:r>
              <a:rPr lang="de-DE" dirty="0" err="1" smtClean="0"/>
              <a:t>tout</a:t>
            </a:r>
            <a:r>
              <a:rPr lang="de-DE" dirty="0" smtClean="0"/>
              <a:t> en </a:t>
            </a:r>
            <a:r>
              <a:rPr lang="de-DE" dirty="0" err="1" smtClean="0"/>
              <a:t>diminuant</a:t>
            </a:r>
            <a:r>
              <a:rPr lang="de-DE" dirty="0" smtClean="0"/>
              <a:t> </a:t>
            </a:r>
            <a:r>
              <a:rPr lang="de-DE" dirty="0" err="1" smtClean="0"/>
              <a:t>leurs</a:t>
            </a:r>
            <a:r>
              <a:rPr lang="de-DE" dirty="0" smtClean="0"/>
              <a:t> </a:t>
            </a:r>
            <a:r>
              <a:rPr lang="de-DE" dirty="0" err="1" smtClean="0"/>
              <a:t>coûts</a:t>
            </a:r>
            <a:r>
              <a:rPr lang="de-DE" dirty="0" smtClean="0"/>
              <a:t> </a:t>
            </a:r>
            <a:r>
              <a:rPr lang="de-DE" dirty="0" err="1" smtClean="0"/>
              <a:t>que</a:t>
            </a:r>
            <a:r>
              <a:rPr lang="de-DE" dirty="0" smtClean="0"/>
              <a:t> si </a:t>
            </a:r>
            <a:r>
              <a:rPr lang="de-DE" dirty="0" err="1" smtClean="0"/>
              <a:t>tous</a:t>
            </a:r>
            <a:r>
              <a:rPr lang="de-DE" dirty="0" smtClean="0"/>
              <a:t> les </a:t>
            </a:r>
            <a:r>
              <a:rPr lang="de-DE" dirty="0" err="1" smtClean="0"/>
              <a:t>acteurs</a:t>
            </a:r>
            <a:r>
              <a:rPr lang="de-DE" dirty="0" smtClean="0"/>
              <a:t> </a:t>
            </a:r>
            <a:r>
              <a:rPr lang="de-DE" dirty="0" err="1" smtClean="0"/>
              <a:t>impliqués</a:t>
            </a:r>
            <a:r>
              <a:rPr lang="de-DE" dirty="0" smtClean="0"/>
              <a:t> </a:t>
            </a:r>
            <a:r>
              <a:rPr lang="de-DE" dirty="0" err="1" smtClean="0"/>
              <a:t>dans</a:t>
            </a:r>
            <a:r>
              <a:rPr lang="de-DE" dirty="0" smtClean="0"/>
              <a:t> le </a:t>
            </a:r>
            <a:r>
              <a:rPr lang="de-DE" dirty="0" err="1" smtClean="0"/>
              <a:t>fret</a:t>
            </a:r>
            <a:r>
              <a:rPr lang="de-DE" dirty="0" smtClean="0"/>
              <a:t> </a:t>
            </a:r>
            <a:r>
              <a:rPr lang="de-DE" dirty="0" err="1" smtClean="0"/>
              <a:t>ferroviaire</a:t>
            </a:r>
            <a:r>
              <a:rPr lang="de-DE" dirty="0" smtClean="0"/>
              <a:t> </a:t>
            </a:r>
            <a:r>
              <a:rPr lang="de-DE" dirty="0" err="1" smtClean="0"/>
              <a:t>mettent</a:t>
            </a:r>
            <a:r>
              <a:rPr lang="de-DE" dirty="0" smtClean="0"/>
              <a:t> en </a:t>
            </a:r>
            <a:r>
              <a:rPr lang="de-DE" dirty="0" err="1" smtClean="0"/>
              <a:t>œuvre</a:t>
            </a:r>
            <a:r>
              <a:rPr lang="de-DE" dirty="0" smtClean="0"/>
              <a:t> </a:t>
            </a:r>
            <a:r>
              <a:rPr lang="de-DE" dirty="0" err="1" smtClean="0"/>
              <a:t>globalement</a:t>
            </a:r>
            <a:r>
              <a:rPr lang="de-DE" dirty="0" smtClean="0"/>
              <a:t> les </a:t>
            </a:r>
            <a:r>
              <a:rPr lang="de-DE" dirty="0" err="1" smtClean="0"/>
              <a:t>innovations</a:t>
            </a:r>
            <a:r>
              <a:rPr lang="de-DE" dirty="0" smtClean="0"/>
              <a:t> </a:t>
            </a:r>
            <a:r>
              <a:rPr lang="de-DE" dirty="0" err="1" smtClean="0"/>
              <a:t>techniques</a:t>
            </a:r>
            <a:r>
              <a:rPr lang="de-DE" dirty="0" smtClean="0"/>
              <a:t>. </a:t>
            </a:r>
            <a:r>
              <a:rPr lang="de-DE" dirty="0" err="1" smtClean="0"/>
              <a:t>C’est</a:t>
            </a:r>
            <a:r>
              <a:rPr lang="de-DE" dirty="0" smtClean="0"/>
              <a:t> </a:t>
            </a:r>
            <a:r>
              <a:rPr lang="de-DE" dirty="0" err="1" smtClean="0"/>
              <a:t>une</a:t>
            </a:r>
            <a:r>
              <a:rPr lang="de-DE" dirty="0" smtClean="0"/>
              <a:t> </a:t>
            </a:r>
            <a:r>
              <a:rPr lang="de-DE" dirty="0" err="1" smtClean="0"/>
              <a:t>condition</a:t>
            </a:r>
            <a:r>
              <a:rPr lang="de-DE" dirty="0" smtClean="0"/>
              <a:t> à </a:t>
            </a:r>
            <a:r>
              <a:rPr lang="de-DE" dirty="0" err="1" smtClean="0"/>
              <a:t>remplir</a:t>
            </a:r>
            <a:r>
              <a:rPr lang="de-DE" dirty="0" smtClean="0"/>
              <a:t> </a:t>
            </a:r>
            <a:r>
              <a:rPr lang="de-DE" dirty="0" err="1" smtClean="0"/>
              <a:t>pour</a:t>
            </a:r>
            <a:r>
              <a:rPr lang="de-DE" dirty="0" smtClean="0"/>
              <a:t> </a:t>
            </a:r>
            <a:r>
              <a:rPr lang="de-DE" dirty="0" err="1" smtClean="0"/>
              <a:t>que</a:t>
            </a:r>
            <a:r>
              <a:rPr lang="de-DE" dirty="0" smtClean="0"/>
              <a:t> </a:t>
            </a:r>
            <a:r>
              <a:rPr lang="de-DE" dirty="0" err="1" smtClean="0"/>
              <a:t>ce</a:t>
            </a:r>
            <a:r>
              <a:rPr lang="de-DE" dirty="0" smtClean="0"/>
              <a:t> type de </a:t>
            </a:r>
            <a:r>
              <a:rPr lang="de-DE" dirty="0" err="1" smtClean="0"/>
              <a:t>transport</a:t>
            </a:r>
            <a:r>
              <a:rPr lang="de-DE" dirty="0" smtClean="0"/>
              <a:t> </a:t>
            </a:r>
            <a:r>
              <a:rPr lang="de-DE" dirty="0" err="1" smtClean="0"/>
              <a:t>puisse</a:t>
            </a:r>
            <a:r>
              <a:rPr lang="de-DE" dirty="0" smtClean="0"/>
              <a:t> </a:t>
            </a:r>
            <a:r>
              <a:rPr lang="de-DE" dirty="0" err="1" smtClean="0"/>
              <a:t>répondre</a:t>
            </a:r>
            <a:r>
              <a:rPr lang="de-DE" dirty="0" smtClean="0"/>
              <a:t> </a:t>
            </a:r>
            <a:r>
              <a:rPr lang="de-DE" dirty="0" err="1" smtClean="0"/>
              <a:t>aux</a:t>
            </a:r>
            <a:r>
              <a:rPr lang="de-DE" dirty="0" smtClean="0"/>
              <a:t> </a:t>
            </a:r>
            <a:r>
              <a:rPr lang="de-DE" dirty="0" err="1" smtClean="0"/>
              <a:t>exigences</a:t>
            </a:r>
            <a:r>
              <a:rPr lang="de-DE" dirty="0" smtClean="0"/>
              <a:t> </a:t>
            </a:r>
            <a:r>
              <a:rPr lang="de-DE" dirty="0" err="1" smtClean="0"/>
              <a:t>croissantes</a:t>
            </a:r>
            <a:r>
              <a:rPr lang="de-DE" dirty="0" smtClean="0"/>
              <a:t> de </a:t>
            </a:r>
            <a:r>
              <a:rPr lang="de-DE" dirty="0" err="1" smtClean="0"/>
              <a:t>l’industrie</a:t>
            </a:r>
            <a:r>
              <a:rPr lang="de-DE" dirty="0" smtClean="0"/>
              <a:t> du </a:t>
            </a:r>
            <a:r>
              <a:rPr lang="de-DE" dirty="0" err="1" smtClean="0"/>
              <a:t>chargement</a:t>
            </a:r>
            <a:r>
              <a:rPr lang="de-DE" dirty="0" smtClean="0"/>
              <a:t> et de la </a:t>
            </a:r>
            <a:r>
              <a:rPr lang="de-DE" dirty="0" err="1" smtClean="0"/>
              <a:t>logistique</a:t>
            </a:r>
            <a:r>
              <a:rPr lang="de-DE" dirty="0" smtClean="0"/>
              <a:t>.</a:t>
            </a:r>
          </a:p>
          <a:p>
            <a:r>
              <a:rPr lang="de-DE" dirty="0" smtClean="0"/>
              <a:t>Dans la </a:t>
            </a:r>
            <a:r>
              <a:rPr lang="de-DE" dirty="0" err="1" smtClean="0"/>
              <a:t>déclaration</a:t>
            </a:r>
            <a:r>
              <a:rPr lang="de-DE" dirty="0" smtClean="0"/>
              <a:t> </a:t>
            </a:r>
            <a:r>
              <a:rPr lang="de-DE" dirty="0" err="1" smtClean="0"/>
              <a:t>d’intention</a:t>
            </a:r>
            <a:r>
              <a:rPr lang="de-DE" dirty="0" smtClean="0"/>
              <a:t>, les </a:t>
            </a:r>
            <a:r>
              <a:rPr lang="de-DE" dirty="0" err="1" smtClean="0"/>
              <a:t>participants</a:t>
            </a:r>
            <a:r>
              <a:rPr lang="de-DE" dirty="0" smtClean="0"/>
              <a:t> </a:t>
            </a:r>
            <a:r>
              <a:rPr lang="de-DE" dirty="0" err="1" smtClean="0"/>
              <a:t>déclarent</a:t>
            </a:r>
            <a:r>
              <a:rPr lang="de-DE" dirty="0" smtClean="0"/>
              <a:t> </a:t>
            </a:r>
            <a:r>
              <a:rPr lang="de-DE" dirty="0" err="1" smtClean="0"/>
              <a:t>qu’ils</a:t>
            </a:r>
            <a:r>
              <a:rPr lang="de-DE" dirty="0" smtClean="0"/>
              <a:t> </a:t>
            </a:r>
            <a:r>
              <a:rPr lang="de-DE" dirty="0" err="1" smtClean="0"/>
              <a:t>sont</a:t>
            </a:r>
            <a:r>
              <a:rPr lang="de-DE" dirty="0" smtClean="0"/>
              <a:t> </a:t>
            </a:r>
            <a:r>
              <a:rPr lang="de-DE" dirty="0" err="1" smtClean="0"/>
              <a:t>disposés</a:t>
            </a:r>
            <a:r>
              <a:rPr lang="de-DE" dirty="0" smtClean="0"/>
              <a:t> à </a:t>
            </a:r>
            <a:r>
              <a:rPr lang="de-DE" dirty="0" err="1" smtClean="0"/>
              <a:t>réaliser</a:t>
            </a:r>
            <a:r>
              <a:rPr lang="de-DE" dirty="0" smtClean="0"/>
              <a:t> les </a:t>
            </a:r>
            <a:r>
              <a:rPr lang="de-DE" dirty="0" err="1" smtClean="0"/>
              <a:t>investissements</a:t>
            </a:r>
            <a:r>
              <a:rPr lang="de-DE" dirty="0" smtClean="0"/>
              <a:t> </a:t>
            </a:r>
            <a:r>
              <a:rPr lang="de-DE" dirty="0" err="1" smtClean="0"/>
              <a:t>appropriés</a:t>
            </a:r>
            <a:r>
              <a:rPr lang="de-DE" dirty="0" smtClean="0"/>
              <a:t> et à </a:t>
            </a:r>
            <a:r>
              <a:rPr lang="de-DE" dirty="0" err="1" smtClean="0"/>
              <a:t>élaborer</a:t>
            </a:r>
            <a:r>
              <a:rPr lang="de-DE" dirty="0" smtClean="0"/>
              <a:t> des </a:t>
            </a:r>
            <a:r>
              <a:rPr lang="de-DE" dirty="0" err="1" smtClean="0"/>
              <a:t>règles</a:t>
            </a:r>
            <a:r>
              <a:rPr lang="de-DE" dirty="0" smtClean="0"/>
              <a:t> </a:t>
            </a:r>
            <a:r>
              <a:rPr lang="de-DE" dirty="0" err="1" smtClean="0"/>
              <a:t>permettant</a:t>
            </a:r>
            <a:r>
              <a:rPr lang="de-DE" dirty="0" smtClean="0"/>
              <a:t> </a:t>
            </a:r>
            <a:r>
              <a:rPr lang="de-DE" dirty="0" err="1" smtClean="0"/>
              <a:t>un</a:t>
            </a:r>
            <a:r>
              <a:rPr lang="de-DE" dirty="0" smtClean="0"/>
              <a:t> </a:t>
            </a:r>
            <a:r>
              <a:rPr lang="de-DE" dirty="0" err="1" smtClean="0"/>
              <a:t>accès</a:t>
            </a:r>
            <a:r>
              <a:rPr lang="de-DE" dirty="0" smtClean="0"/>
              <a:t> </a:t>
            </a:r>
            <a:r>
              <a:rPr lang="de-DE" dirty="0" err="1" smtClean="0"/>
              <a:t>équitable</a:t>
            </a:r>
            <a:r>
              <a:rPr lang="de-DE" dirty="0" smtClean="0"/>
              <a:t>, transparent et non </a:t>
            </a:r>
            <a:r>
              <a:rPr lang="de-DE" dirty="0" err="1" smtClean="0"/>
              <a:t>discriminatoire</a:t>
            </a:r>
            <a:r>
              <a:rPr lang="de-DE" dirty="0" smtClean="0"/>
              <a:t> à </a:t>
            </a:r>
            <a:r>
              <a:rPr lang="de-DE" dirty="0" err="1" smtClean="0"/>
              <a:t>ces</a:t>
            </a:r>
            <a:r>
              <a:rPr lang="de-DE" dirty="0" smtClean="0"/>
              <a:t> </a:t>
            </a:r>
            <a:r>
              <a:rPr lang="de-DE" dirty="0" err="1" smtClean="0"/>
              <a:t>innovations</a:t>
            </a:r>
            <a:r>
              <a:rPr lang="de-DE" dirty="0" smtClean="0"/>
              <a:t>. De </a:t>
            </a:r>
            <a:r>
              <a:rPr lang="de-DE" dirty="0" err="1" smtClean="0"/>
              <a:t>même</a:t>
            </a:r>
            <a:r>
              <a:rPr lang="de-DE" dirty="0" smtClean="0"/>
              <a:t>, </a:t>
            </a:r>
            <a:r>
              <a:rPr lang="de-DE" dirty="0" err="1" smtClean="0"/>
              <a:t>l’Office</a:t>
            </a:r>
            <a:r>
              <a:rPr lang="de-DE" dirty="0" smtClean="0"/>
              <a:t> </a:t>
            </a:r>
            <a:r>
              <a:rPr lang="de-DE" dirty="0" err="1" smtClean="0"/>
              <a:t>fédéral</a:t>
            </a:r>
            <a:r>
              <a:rPr lang="de-DE" dirty="0" smtClean="0"/>
              <a:t> des </a:t>
            </a:r>
            <a:r>
              <a:rPr lang="de-DE" dirty="0" err="1" smtClean="0"/>
              <a:t>transports</a:t>
            </a:r>
            <a:r>
              <a:rPr lang="de-DE" dirty="0" smtClean="0"/>
              <a:t> </a:t>
            </a:r>
            <a:r>
              <a:rPr lang="de-DE" dirty="0" err="1" smtClean="0"/>
              <a:t>soutient</a:t>
            </a:r>
            <a:r>
              <a:rPr lang="de-DE" dirty="0" smtClean="0"/>
              <a:t> </a:t>
            </a:r>
            <a:r>
              <a:rPr lang="de-DE" dirty="0" err="1" smtClean="0"/>
              <a:t>activement</a:t>
            </a:r>
            <a:r>
              <a:rPr lang="de-DE" dirty="0" smtClean="0"/>
              <a:t> les </a:t>
            </a:r>
            <a:r>
              <a:rPr lang="de-DE" dirty="0" err="1" smtClean="0"/>
              <a:t>procédures</a:t>
            </a:r>
            <a:r>
              <a:rPr lang="de-DE" dirty="0" smtClean="0"/>
              <a:t> </a:t>
            </a:r>
            <a:r>
              <a:rPr lang="de-DE" dirty="0" err="1" smtClean="0"/>
              <a:t>d’homologation</a:t>
            </a:r>
            <a:r>
              <a:rPr lang="de-DE" dirty="0" smtClean="0"/>
              <a:t> et le </a:t>
            </a:r>
            <a:r>
              <a:rPr lang="de-DE" dirty="0" err="1" smtClean="0"/>
              <a:t>perfectionnement</a:t>
            </a:r>
            <a:r>
              <a:rPr lang="de-DE" dirty="0" smtClean="0"/>
              <a:t> des </a:t>
            </a:r>
            <a:r>
              <a:rPr lang="de-DE" dirty="0" err="1" smtClean="0"/>
              <a:t>prescriptions</a:t>
            </a:r>
            <a:r>
              <a:rPr lang="de-DE" dirty="0" smtClean="0"/>
              <a:t>.</a:t>
            </a:r>
          </a:p>
          <a:p>
            <a:endParaRPr lang="de-DE" dirty="0"/>
          </a:p>
        </p:txBody>
      </p:sp>
      <p:sp>
        <p:nvSpPr>
          <p:cNvPr id="4" name="Foliennummernplatzhalter 3"/>
          <p:cNvSpPr>
            <a:spLocks noGrp="1"/>
          </p:cNvSpPr>
          <p:nvPr>
            <p:ph type="sldNum" sz="quarter" idx="10"/>
          </p:nvPr>
        </p:nvSpPr>
        <p:spPr/>
        <p:txBody>
          <a:bodyPr/>
          <a:lstStyle/>
          <a:p>
            <a:fld id="{7AD9179C-3B50-4FEB-BFA1-45A595CAEBEF}" type="slidenum">
              <a:rPr lang="de-DE" smtClean="0"/>
              <a:pPr/>
              <a:t>9</a:t>
            </a:fld>
            <a:endParaRPr lang="de-DE" dirty="0"/>
          </a:p>
        </p:txBody>
      </p:sp>
    </p:spTree>
    <p:extLst>
      <p:ext uri="{BB962C8B-B14F-4D97-AF65-F5344CB8AC3E}">
        <p14:creationId xmlns:p14="http://schemas.microsoft.com/office/powerpoint/2010/main" val="3306980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Bildplatzhalter 7"/>
          <p:cNvSpPr>
            <a:spLocks noGrp="1"/>
          </p:cNvSpPr>
          <p:nvPr>
            <p:ph type="pic" sz="quarter" idx="13" hasCustomPrompt="1"/>
          </p:nvPr>
        </p:nvSpPr>
        <p:spPr>
          <a:xfrm>
            <a:off x="0" y="1203598"/>
            <a:ext cx="9144000" cy="3921919"/>
          </a:xfrm>
        </p:spPr>
        <p:txBody>
          <a:bodyPr/>
          <a:lstStyle/>
          <a:p>
            <a:r>
              <a:rPr lang="fr-FR" dirty="0" smtClean="0"/>
              <a:t>Ajouter image par clic sur symbole</a:t>
            </a:r>
          </a:p>
        </p:txBody>
      </p:sp>
      <p:grpSp>
        <p:nvGrpSpPr>
          <p:cNvPr id="3" name="Gruppieren 2"/>
          <p:cNvGrpSpPr/>
          <p:nvPr userDrawn="1"/>
        </p:nvGrpSpPr>
        <p:grpSpPr>
          <a:xfrm>
            <a:off x="611560" y="216000"/>
            <a:ext cx="4517356" cy="605550"/>
            <a:chOff x="1124016" y="332182"/>
            <a:chExt cx="4517356" cy="807400"/>
          </a:xfrm>
        </p:grpSpPr>
        <p:sp>
          <p:nvSpPr>
            <p:cNvPr id="11" name="Textfeld 10"/>
            <p:cNvSpPr txBox="1"/>
            <p:nvPr userDrawn="1"/>
          </p:nvSpPr>
          <p:spPr>
            <a:xfrm>
              <a:off x="1124016" y="332182"/>
              <a:ext cx="1800493" cy="773147"/>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de-CH" sz="800" kern="0" baseline="0" dirty="0" smtClean="0">
                  <a:latin typeface="Arial" pitchFamily="34" charset="0"/>
                  <a:cs typeface="Arial" pitchFamily="34" charset="0"/>
                </a:rPr>
                <a:t>Schweizerische Eidgenossenschaft</a:t>
              </a:r>
            </a:p>
            <a:p>
              <a:pPr>
                <a:lnSpc>
                  <a:spcPts val="950"/>
                </a:lnSpc>
              </a:pPr>
              <a:r>
                <a:rPr lang="de-CH" sz="800" kern="0" baseline="0" dirty="0" smtClean="0">
                  <a:latin typeface="Arial" pitchFamily="34" charset="0"/>
                  <a:cs typeface="Arial" pitchFamily="34" charset="0"/>
                </a:rPr>
                <a:t>Confédération suisse</a:t>
              </a:r>
            </a:p>
            <a:p>
              <a:pPr>
                <a:lnSpc>
                  <a:spcPts val="950"/>
                </a:lnSpc>
              </a:pPr>
              <a:r>
                <a:rPr lang="de-CH" sz="800" kern="0" baseline="0" dirty="0" smtClean="0">
                  <a:latin typeface="Arial" pitchFamily="34" charset="0"/>
                  <a:cs typeface="Arial" pitchFamily="34" charset="0"/>
                </a:rPr>
                <a:t>Confederazione Svizzera</a:t>
              </a:r>
            </a:p>
            <a:p>
              <a:pPr>
                <a:lnSpc>
                  <a:spcPts val="950"/>
                </a:lnSpc>
              </a:pPr>
              <a:r>
                <a:rPr lang="de-CH" sz="800" kern="0" baseline="0" dirty="0" err="1" smtClean="0">
                  <a:latin typeface="Arial" pitchFamily="34" charset="0"/>
                  <a:cs typeface="Arial" pitchFamily="34" charset="0"/>
                </a:rPr>
                <a:t>Confederaziun</a:t>
              </a:r>
              <a:r>
                <a:rPr lang="de-CH" sz="800" kern="0" baseline="0" dirty="0" smtClean="0">
                  <a:latin typeface="Arial" pitchFamily="34" charset="0"/>
                  <a:cs typeface="Arial" pitchFamily="34" charset="0"/>
                </a:rPr>
                <a:t> </a:t>
              </a:r>
              <a:r>
                <a:rPr lang="de-CH" sz="800" kern="0" baseline="0" dirty="0" err="1" smtClean="0">
                  <a:latin typeface="Arial" pitchFamily="34" charset="0"/>
                  <a:cs typeface="Arial" pitchFamily="34" charset="0"/>
                </a:rPr>
                <a:t>svizra</a:t>
              </a:r>
              <a:r>
                <a:rPr lang="de-CH" sz="800" kern="0" baseline="0" dirty="0" smtClean="0">
                  <a:latin typeface="Arial" pitchFamily="34" charset="0"/>
                  <a:cs typeface="Arial" pitchFamily="34" charset="0"/>
                </a:rPr>
                <a:t> </a:t>
              </a:r>
              <a:endParaRPr lang="de-CH" sz="800" kern="0" baseline="0" dirty="0">
                <a:latin typeface="Arial" pitchFamily="34" charset="0"/>
                <a:cs typeface="Arial" pitchFamily="34" charset="0"/>
              </a:endParaRPr>
            </a:p>
          </p:txBody>
        </p:sp>
        <p:sp>
          <p:nvSpPr>
            <p:cNvPr id="10" name="Textfeld 9"/>
            <p:cNvSpPr txBox="1"/>
            <p:nvPr userDrawn="1"/>
          </p:nvSpPr>
          <p:spPr>
            <a:xfrm>
              <a:off x="3068232" y="332523"/>
              <a:ext cx="2573140" cy="807059"/>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fr-FR" sz="900" dirty="0" smtClean="0"/>
                <a:t>Département fédéral de l'environnement, des </a:t>
              </a:r>
            </a:p>
            <a:p>
              <a:pPr>
                <a:lnSpc>
                  <a:spcPts val="950"/>
                </a:lnSpc>
              </a:pPr>
              <a:r>
                <a:rPr lang="fr-FR" sz="900" dirty="0" smtClean="0"/>
                <a:t>transports, de l'énergie et de la communication</a:t>
              </a:r>
            </a:p>
            <a:p>
              <a:pPr>
                <a:lnSpc>
                  <a:spcPts val="950"/>
                </a:lnSpc>
              </a:pPr>
              <a:endParaRPr lang="fr-FR" sz="900" dirty="0" smtClean="0"/>
            </a:p>
            <a:p>
              <a:pPr>
                <a:lnSpc>
                  <a:spcPts val="950"/>
                </a:lnSpc>
              </a:pPr>
              <a:r>
                <a:rPr lang="fr-FR" sz="900" b="1" dirty="0" smtClean="0"/>
                <a:t>Office fédéral des transports</a:t>
              </a:r>
            </a:p>
          </p:txBody>
        </p:sp>
      </p:grpSp>
      <p:sp>
        <p:nvSpPr>
          <p:cNvPr id="2" name="Titel 1"/>
          <p:cNvSpPr>
            <a:spLocks noGrp="1"/>
          </p:cNvSpPr>
          <p:nvPr>
            <p:ph type="ctrTitle" hasCustomPrompt="1"/>
          </p:nvPr>
        </p:nvSpPr>
        <p:spPr>
          <a:xfrm>
            <a:off x="1222018" y="1688701"/>
            <a:ext cx="6672620" cy="1315097"/>
          </a:xfrm>
          <a:noFill/>
        </p:spPr>
        <p:txBody>
          <a:bodyPr anchor="t" anchorCtr="0">
            <a:noAutofit/>
          </a:bodyPr>
          <a:lstStyle>
            <a:lvl1pPr>
              <a:defRPr sz="4400"/>
            </a:lvl1pPr>
          </a:lstStyle>
          <a:p>
            <a:r>
              <a:rPr lang="de-DE" dirty="0" err="1" smtClean="0"/>
              <a:t>Titre</a:t>
            </a:r>
            <a:r>
              <a:rPr lang="de-DE" dirty="0" smtClean="0"/>
              <a:t> de la </a:t>
            </a:r>
            <a:r>
              <a:rPr lang="de-DE" dirty="0" err="1" smtClean="0"/>
              <a:t>présentation</a:t>
            </a:r>
            <a:endParaRPr lang="de-CH" dirty="0"/>
          </a:p>
        </p:txBody>
      </p:sp>
      <p:sp>
        <p:nvSpPr>
          <p:cNvPr id="6" name="Rechteck 5"/>
          <p:cNvSpPr/>
          <p:nvPr userDrawn="1"/>
        </p:nvSpPr>
        <p:spPr>
          <a:xfrm>
            <a:off x="0" y="4515966"/>
            <a:ext cx="9144000" cy="6275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 name="Textplatzhalter 8"/>
          <p:cNvSpPr>
            <a:spLocks noGrp="1"/>
          </p:cNvSpPr>
          <p:nvPr>
            <p:ph type="body" sz="quarter" idx="15" hasCustomPrompt="1"/>
          </p:nvPr>
        </p:nvSpPr>
        <p:spPr>
          <a:xfrm>
            <a:off x="3501117" y="4050354"/>
            <a:ext cx="4320381" cy="459733"/>
          </a:xfrm>
        </p:spPr>
        <p:txBody>
          <a:bodyPr tIns="0" bIns="0"/>
          <a:lstStyle>
            <a:lvl1pPr>
              <a:defRPr sz="2200"/>
            </a:lvl1pPr>
          </a:lstStyle>
          <a:p>
            <a:pPr lvl="0"/>
            <a:r>
              <a:rPr lang="de-CH" dirty="0" err="1" smtClean="0"/>
              <a:t>Auteur</a:t>
            </a:r>
            <a:endParaRPr lang="de-DE" dirty="0"/>
          </a:p>
        </p:txBody>
      </p:sp>
      <p:sp>
        <p:nvSpPr>
          <p:cNvPr id="13" name="Textplatzhalter 8"/>
          <p:cNvSpPr>
            <a:spLocks noGrp="1"/>
          </p:cNvSpPr>
          <p:nvPr>
            <p:ph type="body" sz="quarter" idx="16" hasCustomPrompt="1"/>
          </p:nvPr>
        </p:nvSpPr>
        <p:spPr>
          <a:xfrm>
            <a:off x="1259633" y="4050354"/>
            <a:ext cx="2232247" cy="459734"/>
          </a:xfrm>
        </p:spPr>
        <p:txBody>
          <a:bodyPr lIns="0" tIns="0" rIns="0" bIns="0"/>
          <a:lstStyle>
            <a:lvl1pPr>
              <a:defRPr sz="2200"/>
            </a:lvl1pPr>
          </a:lstStyle>
          <a:p>
            <a:pPr lvl="0"/>
            <a:r>
              <a:rPr lang="de-CH" dirty="0" smtClean="0"/>
              <a:t>Date</a:t>
            </a:r>
            <a:endParaRPr lang="de-DE" dirty="0"/>
          </a:p>
        </p:txBody>
      </p:sp>
    </p:spTree>
    <p:extLst>
      <p:ext uri="{BB962C8B-B14F-4D97-AF65-F5344CB8AC3E}">
        <p14:creationId xmlns:p14="http://schemas.microsoft.com/office/powerpoint/2010/main" val="260142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8316" y="175117"/>
            <a:ext cx="7950682" cy="934015"/>
          </a:xfrm>
        </p:spPr>
        <p:txBody>
          <a:bodyPr/>
          <a:lstStyle/>
          <a:p>
            <a:r>
              <a:rPr lang="fr-FR" dirty="0" smtClean="0"/>
              <a:t>Ajouter le titre par un clic</a:t>
            </a:r>
            <a:endParaRPr lang="de-CH" dirty="0"/>
          </a:p>
        </p:txBody>
      </p:sp>
      <p:sp>
        <p:nvSpPr>
          <p:cNvPr id="11" name="Bildplatzhalter 10"/>
          <p:cNvSpPr>
            <a:spLocks noGrp="1"/>
          </p:cNvSpPr>
          <p:nvPr>
            <p:ph type="pic" sz="quarter" idx="13" hasCustomPrompt="1"/>
          </p:nvPr>
        </p:nvSpPr>
        <p:spPr>
          <a:xfrm>
            <a:off x="1" y="1204647"/>
            <a:ext cx="4500564" cy="3308615"/>
          </a:xfrm>
        </p:spPr>
        <p:txBody>
          <a:bodyPr/>
          <a:lstStyle/>
          <a:p>
            <a:r>
              <a:rPr lang="fr-FR" dirty="0" smtClean="0"/>
              <a:t>Ajouter image par clic sur symbole</a:t>
            </a:r>
          </a:p>
        </p:txBody>
      </p:sp>
      <p:sp>
        <p:nvSpPr>
          <p:cNvPr id="13" name="Textplatzhalter 12"/>
          <p:cNvSpPr>
            <a:spLocks noGrp="1"/>
          </p:cNvSpPr>
          <p:nvPr>
            <p:ph type="body" sz="quarter" idx="14" hasCustomPrompt="1"/>
          </p:nvPr>
        </p:nvSpPr>
        <p:spPr>
          <a:xfrm>
            <a:off x="4643439" y="1205708"/>
            <a:ext cx="4075558" cy="3304380"/>
          </a:xfrm>
        </p:spPr>
        <p:txBody>
          <a:bodyPr/>
          <a:lstStyle>
            <a:lvl1pPr marL="342900" indent="-342900">
              <a:buFont typeface="Arial" panose="020B0604020202020204" pitchFamily="34" charset="0"/>
              <a:buChar char="•"/>
              <a:defRPr sz="2200"/>
            </a:lvl1pPr>
            <a:lvl2pPr marL="742950" marR="0" indent="-457200" algn="l" defTabSz="914400" rtl="0" eaLnBrk="1" fontAlgn="auto" latinLnBrk="0" hangingPunct="1">
              <a:lnSpc>
                <a:spcPts val="2600"/>
              </a:lnSpc>
              <a:spcBef>
                <a:spcPts val="0"/>
              </a:spcBef>
              <a:spcAft>
                <a:spcPts val="0"/>
              </a:spcAft>
              <a:buClrTx/>
              <a:buSzTx/>
              <a:tabLst/>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p:txBody>
      </p:sp>
    </p:spTree>
    <p:extLst>
      <p:ext uri="{BB962C8B-B14F-4D97-AF65-F5344CB8AC3E}">
        <p14:creationId xmlns:p14="http://schemas.microsoft.com/office/powerpoint/2010/main" val="287876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CH" dirty="0"/>
          </a:p>
        </p:txBody>
      </p:sp>
      <p:sp>
        <p:nvSpPr>
          <p:cNvPr id="8" name="Bildplatzhalter 10"/>
          <p:cNvSpPr>
            <a:spLocks noGrp="1"/>
          </p:cNvSpPr>
          <p:nvPr>
            <p:ph type="pic" sz="quarter" idx="13" hasCustomPrompt="1"/>
          </p:nvPr>
        </p:nvSpPr>
        <p:spPr>
          <a:xfrm>
            <a:off x="4643437" y="1190624"/>
            <a:ext cx="4500563" cy="3319463"/>
          </a:xfrm>
        </p:spPr>
        <p:txBody>
          <a:bodyPr/>
          <a:lstStyle/>
          <a:p>
            <a:r>
              <a:rPr lang="fr-FR" dirty="0" smtClean="0"/>
              <a:t>Ajouter image par clic sur symbole</a:t>
            </a:r>
          </a:p>
        </p:txBody>
      </p:sp>
      <p:sp>
        <p:nvSpPr>
          <p:cNvPr id="10" name="Textplatzhalter 9"/>
          <p:cNvSpPr>
            <a:spLocks noGrp="1"/>
          </p:cNvSpPr>
          <p:nvPr>
            <p:ph type="body" sz="quarter" idx="14" hasCustomPrompt="1"/>
          </p:nvPr>
        </p:nvSpPr>
        <p:spPr>
          <a:xfrm>
            <a:off x="768315" y="1192213"/>
            <a:ext cx="3732248" cy="3323829"/>
          </a:xfrm>
        </p:spPr>
        <p:txBody>
          <a:bodyPr/>
          <a:lstStyle>
            <a:lvl1pPr marL="342900" indent="-342900">
              <a:buFont typeface="Arial" panose="020B0604020202020204" pitchFamily="34" charset="0"/>
              <a:buChar char="•"/>
              <a:defRPr sz="2200"/>
            </a:lvl1pPr>
            <a:lvl2pPr marL="742950" marR="0" indent="-457200" algn="l" defTabSz="914400" rtl="0" eaLnBrk="1" fontAlgn="auto" latinLnBrk="0" hangingPunct="1">
              <a:lnSpc>
                <a:spcPts val="2600"/>
              </a:lnSpc>
              <a:spcBef>
                <a:spcPts val="0"/>
              </a:spcBef>
              <a:spcAft>
                <a:spcPts val="0"/>
              </a:spcAft>
              <a:buClrTx/>
              <a:buSzTx/>
              <a:tabLst/>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p:txBody>
      </p:sp>
    </p:spTree>
    <p:extLst>
      <p:ext uri="{BB962C8B-B14F-4D97-AF65-F5344CB8AC3E}">
        <p14:creationId xmlns:p14="http://schemas.microsoft.com/office/powerpoint/2010/main" val="49136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Text un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CH" dirty="0"/>
          </a:p>
        </p:txBody>
      </p:sp>
      <p:sp>
        <p:nvSpPr>
          <p:cNvPr id="8" name="Bildplatzhalter 10"/>
          <p:cNvSpPr>
            <a:spLocks noGrp="1"/>
          </p:cNvSpPr>
          <p:nvPr>
            <p:ph type="pic" sz="quarter" idx="13" hasCustomPrompt="1"/>
          </p:nvPr>
        </p:nvSpPr>
        <p:spPr>
          <a:xfrm>
            <a:off x="1" y="1190626"/>
            <a:ext cx="9143999" cy="2677270"/>
          </a:xfrm>
        </p:spPr>
        <p:txBody>
          <a:bodyPr/>
          <a:lstStyle/>
          <a:p>
            <a:r>
              <a:rPr lang="fr-FR" dirty="0" smtClean="0"/>
              <a:t>Ajouter image par clic sur symbole</a:t>
            </a:r>
          </a:p>
        </p:txBody>
      </p:sp>
      <p:sp>
        <p:nvSpPr>
          <p:cNvPr id="10" name="Textplatzhalter 9"/>
          <p:cNvSpPr>
            <a:spLocks noGrp="1"/>
          </p:cNvSpPr>
          <p:nvPr>
            <p:ph type="body" sz="quarter" idx="14" hasCustomPrompt="1"/>
          </p:nvPr>
        </p:nvSpPr>
        <p:spPr>
          <a:xfrm>
            <a:off x="763587" y="3996875"/>
            <a:ext cx="7912869" cy="513213"/>
          </a:xfrm>
        </p:spPr>
        <p:txBody>
          <a:bodyPr lIns="0" tIns="0" rIns="0" bIns="0" anchor="t" anchorCtr="0"/>
          <a:lstStyle>
            <a:lvl1pPr>
              <a:lnSpc>
                <a:spcPct val="100000"/>
              </a:lnSpc>
              <a:defRPr sz="1800" baseline="0"/>
            </a:lvl1pPr>
          </a:lstStyle>
          <a:p>
            <a:pPr lvl="0"/>
            <a:r>
              <a:rPr lang="fr-FR" dirty="0" smtClean="0"/>
              <a:t>Ajouter le texte par un clic</a:t>
            </a:r>
          </a:p>
          <a:p>
            <a:pPr lvl="0"/>
            <a:endParaRPr lang="fr-FR" dirty="0" smtClean="0"/>
          </a:p>
        </p:txBody>
      </p:sp>
    </p:spTree>
    <p:extLst>
      <p:ext uri="{BB962C8B-B14F-4D97-AF65-F5344CB8AC3E}">
        <p14:creationId xmlns:p14="http://schemas.microsoft.com/office/powerpoint/2010/main" val="6061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8" name="Bildplatzhalter 10"/>
          <p:cNvSpPr>
            <a:spLocks noGrp="1"/>
          </p:cNvSpPr>
          <p:nvPr>
            <p:ph type="pic" sz="quarter" idx="13" hasCustomPrompt="1"/>
          </p:nvPr>
        </p:nvSpPr>
        <p:spPr>
          <a:xfrm>
            <a:off x="1" y="1184275"/>
            <a:ext cx="9143999" cy="3331767"/>
          </a:xfrm>
        </p:spPr>
        <p:txBody>
          <a:bodyPr/>
          <a:lstStyle/>
          <a:p>
            <a:r>
              <a:rPr lang="fr-FR" dirty="0" smtClean="0"/>
              <a:t>Ajouter image par clic sur symbole</a:t>
            </a:r>
          </a:p>
        </p:txBody>
      </p:sp>
      <p:sp>
        <p:nvSpPr>
          <p:cNvPr id="3" name="Titel 2"/>
          <p:cNvSpPr>
            <a:spLocks noGrp="1"/>
          </p:cNvSpPr>
          <p:nvPr>
            <p:ph type="title" hasCustomPrompt="1"/>
          </p:nvPr>
        </p:nvSpPr>
        <p:spPr/>
        <p:txBody>
          <a:bodyPr/>
          <a:lstStyle/>
          <a:p>
            <a:r>
              <a:rPr lang="fr-FR" dirty="0" smtClean="0"/>
              <a:t>Ajouter le titre par un clic</a:t>
            </a:r>
            <a:endParaRPr lang="de-CH" dirty="0"/>
          </a:p>
        </p:txBody>
      </p:sp>
    </p:spTree>
    <p:extLst>
      <p:ext uri="{BB962C8B-B14F-4D97-AF65-F5344CB8AC3E}">
        <p14:creationId xmlns:p14="http://schemas.microsoft.com/office/powerpoint/2010/main" val="223913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fr-FR" dirty="0" smtClean="0"/>
              <a:t>Ajouter le titre par un clic</a:t>
            </a:r>
            <a:endParaRPr lang="de-DE" dirty="0"/>
          </a:p>
        </p:txBody>
      </p:sp>
      <p:sp>
        <p:nvSpPr>
          <p:cNvPr id="6" name="Textplatzhalter 2"/>
          <p:cNvSpPr>
            <a:spLocks noGrp="1"/>
          </p:cNvSpPr>
          <p:nvPr>
            <p:ph idx="1" hasCustomPrompt="1"/>
          </p:nvPr>
        </p:nvSpPr>
        <p:spPr>
          <a:xfrm>
            <a:off x="763588" y="1200151"/>
            <a:ext cx="7959724" cy="3309937"/>
          </a:xfrm>
          <a:prstGeom prst="rect">
            <a:avLst/>
          </a:prstGeom>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baseline="0"/>
            </a:lvl1pPr>
            <a:lvl2pPr>
              <a:defRPr sz="2200"/>
            </a:lvl2pPr>
          </a:lstStyle>
          <a:p>
            <a:pPr lvl="0"/>
            <a:r>
              <a:rPr lang="fr-FR" dirty="0" smtClean="0"/>
              <a:t>Ajouter le texte par un clic</a:t>
            </a:r>
          </a:p>
          <a:p>
            <a:pPr marL="742950" marR="0" lvl="1" indent="-457200" algn="l" defTabSz="914400" rtl="0" eaLnBrk="1" fontAlgn="auto" latinLnBrk="0" hangingPunct="1">
              <a:lnSpc>
                <a:spcPts val="2600"/>
              </a:lnSpc>
              <a:spcBef>
                <a:spcPts val="0"/>
              </a:spcBef>
              <a:spcAft>
                <a:spcPts val="0"/>
              </a:spcAft>
              <a:buClrTx/>
              <a:buSzTx/>
              <a:tabLst/>
              <a:defRPr/>
            </a:pPr>
            <a:r>
              <a:rPr lang="fr-CH" noProof="0" dirty="0" smtClean="0"/>
              <a:t>deuxième niveau</a:t>
            </a:r>
          </a:p>
          <a:p>
            <a:pPr lvl="0"/>
            <a:endParaRPr lang="de-DE" dirty="0" smtClean="0"/>
          </a:p>
        </p:txBody>
      </p:sp>
    </p:spTree>
    <p:extLst>
      <p:ext uri="{BB962C8B-B14F-4D97-AF65-F5344CB8AC3E}">
        <p14:creationId xmlns:p14="http://schemas.microsoft.com/office/powerpoint/2010/main" val="41726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187624" y="205978"/>
            <a:ext cx="7488832" cy="799598"/>
          </a:xfrm>
          <a:prstGeom prst="rect">
            <a:avLst/>
          </a:prstGeom>
        </p:spPr>
        <p:txBody>
          <a:bodyPr/>
          <a:lstStyle>
            <a:lvl1pPr>
              <a:defRPr sz="2400" b="1">
                <a:latin typeface="Arial" pitchFamily="34" charset="0"/>
                <a:cs typeface="Arial" pitchFamily="34" charset="0"/>
              </a:defRPr>
            </a:lvl1pPr>
          </a:lstStyle>
          <a:p>
            <a:r>
              <a:rPr lang="de-DE" dirty="0" smtClean="0"/>
              <a:t>Titelmasterformat durch Klicken bearbeiten</a:t>
            </a:r>
            <a:endParaRPr lang="de-CH" dirty="0"/>
          </a:p>
        </p:txBody>
      </p:sp>
      <p:sp>
        <p:nvSpPr>
          <p:cNvPr id="3" name="Inhaltsplatzhalter 2"/>
          <p:cNvSpPr>
            <a:spLocks noGrp="1"/>
          </p:cNvSpPr>
          <p:nvPr>
            <p:ph sz="half" idx="1" hasCustomPrompt="1"/>
          </p:nvPr>
        </p:nvSpPr>
        <p:spPr>
          <a:xfrm>
            <a:off x="1187624" y="1087041"/>
            <a:ext cx="3659188" cy="3408759"/>
          </a:xfrm>
          <a:prstGeom prst="rect">
            <a:avLst/>
          </a:prstGeom>
        </p:spPr>
        <p:txBody>
          <a:bodyPr/>
          <a:lstStyle>
            <a:lvl1pPr marL="256500" indent="-256500" algn="l">
              <a:spcBef>
                <a:spcPts val="18"/>
              </a:spcBef>
              <a:buFont typeface="Arial" pitchFamily="34" charset="0"/>
              <a:buChar char="•"/>
              <a:defRPr sz="2100"/>
            </a:lvl1pPr>
            <a:lvl2pPr marL="556200" indent="-213300" algn="l">
              <a:spcBef>
                <a:spcPts val="18"/>
              </a:spcBef>
              <a:buClr>
                <a:srgbClr val="808080"/>
              </a:buClr>
              <a:buFont typeface="Arial" pitchFamily="34" charset="0"/>
              <a:buChar char="•"/>
              <a:defRPr sz="1800">
                <a:latin typeface="Arial" pitchFamily="34" charset="0"/>
                <a:cs typeface="Arial" pitchFamily="34" charset="0"/>
              </a:defRPr>
            </a:lvl2pPr>
            <a:lvl3pPr marL="256500" indent="-256500" algn="l">
              <a:spcBef>
                <a:spcPts val="18"/>
              </a:spcBef>
              <a:buFont typeface="Arial" pitchFamily="34" charset="0"/>
              <a:buChar char="•"/>
              <a:defRPr sz="1500"/>
            </a:lvl3pPr>
            <a:lvl4pPr marL="556200" indent="-213300" algn="l">
              <a:spcBef>
                <a:spcPts val="18"/>
              </a:spcBef>
              <a:buFont typeface="Arial" pitchFamily="34" charset="0"/>
              <a:buChar char="•"/>
              <a:defRPr sz="1350"/>
            </a:lvl4pPr>
            <a:lvl5pPr marL="858600" indent="-172800" algn="l">
              <a:spcBef>
                <a:spcPts val="18"/>
              </a:spcBef>
              <a:buClr>
                <a:srgbClr val="B2B2B2"/>
              </a:buClr>
              <a:buFont typeface="Arial" pitchFamily="34" charset="0"/>
              <a:buChar char="•"/>
              <a:defRPr sz="1500">
                <a:latin typeface="Arial" pitchFamily="34" charset="0"/>
                <a:cs typeface="Arial" pitchFamily="34" charset="0"/>
              </a:defRPr>
            </a:lvl5pPr>
            <a:lvl6pPr marL="1201500" indent="-172800" algn="l">
              <a:spcBef>
                <a:spcPts val="18"/>
              </a:spcBef>
              <a:buClr>
                <a:srgbClr val="C0C0C0"/>
              </a:buClr>
              <a:buFont typeface="Arial" pitchFamily="34" charset="0"/>
              <a:buChar char="•"/>
              <a:defRPr sz="1350">
                <a:latin typeface="Arial" pitchFamily="34" charset="0"/>
                <a:cs typeface="Arial" pitchFamily="34" charset="0"/>
              </a:defRPr>
            </a:lvl6pPr>
            <a:lvl7pPr marL="1544400" indent="-172800" algn="l">
              <a:spcBef>
                <a:spcPts val="18"/>
              </a:spcBef>
              <a:buClr>
                <a:srgbClr val="DDDDDD"/>
              </a:buClr>
              <a:buFont typeface="Arial" pitchFamily="34" charset="0"/>
              <a:buChar char="•"/>
              <a:defRPr sz="1350">
                <a:latin typeface="Arial" pitchFamily="34" charset="0"/>
                <a:cs typeface="Arial" pitchFamily="34" charset="0"/>
              </a:defRPr>
            </a:lvl7pPr>
            <a:lvl8pPr>
              <a:defRPr sz="1350"/>
            </a:lvl8pPr>
            <a:lvl9pPr>
              <a:defRPr sz="1350"/>
            </a:lvl9pPr>
          </a:lstStyle>
          <a:p>
            <a:pPr lvl="0"/>
            <a:r>
              <a:rPr lang="de-DE" dirty="0" smtClean="0"/>
              <a:t>Textmasterformate</a:t>
            </a:r>
            <a:br>
              <a:rPr lang="de-DE" dirty="0" smtClean="0"/>
            </a:br>
            <a:r>
              <a:rPr lang="de-DE" dirty="0" smtClean="0"/>
              <a:t>durch Klicken</a:t>
            </a:r>
            <a:br>
              <a:rPr lang="de-DE" dirty="0" smtClean="0"/>
            </a:br>
            <a:r>
              <a:rPr lang="de-DE" dirty="0" smtClean="0"/>
              <a:t>bearbeiten</a:t>
            </a:r>
          </a:p>
          <a:p>
            <a:pPr lvl="1"/>
            <a:r>
              <a:rPr lang="de-DE" dirty="0" smtClean="0"/>
              <a:t>Zweite Ebene</a:t>
            </a:r>
          </a:p>
          <a:p>
            <a:pPr lvl="4"/>
            <a:r>
              <a:rPr lang="de-DE" dirty="0" smtClean="0"/>
              <a:t>Dritte Ebene</a:t>
            </a:r>
          </a:p>
          <a:p>
            <a:pPr lvl="5"/>
            <a:r>
              <a:rPr lang="de-DE" dirty="0" smtClean="0"/>
              <a:t>Vierte Ebene</a:t>
            </a:r>
          </a:p>
          <a:p>
            <a:pPr lvl="6"/>
            <a:r>
              <a:rPr lang="de-DE" dirty="0" smtClean="0"/>
              <a:t>Fünfte Ebene</a:t>
            </a:r>
            <a:endParaRPr lang="de-CH" dirty="0"/>
          </a:p>
        </p:txBody>
      </p:sp>
      <p:sp>
        <p:nvSpPr>
          <p:cNvPr id="4" name="Inhaltsplatzhalter 3"/>
          <p:cNvSpPr>
            <a:spLocks noGrp="1"/>
          </p:cNvSpPr>
          <p:nvPr>
            <p:ph sz="half" idx="2" hasCustomPrompt="1"/>
          </p:nvPr>
        </p:nvSpPr>
        <p:spPr>
          <a:xfrm>
            <a:off x="5004048" y="1087041"/>
            <a:ext cx="3672408" cy="3408759"/>
          </a:xfrm>
          <a:prstGeom prst="rect">
            <a:avLst/>
          </a:prstGeom>
        </p:spPr>
        <p:txBody>
          <a:bodyPr/>
          <a:lstStyle>
            <a:lvl1pPr marL="256500" indent="-256500" algn="l">
              <a:spcBef>
                <a:spcPts val="18"/>
              </a:spcBef>
              <a:buFont typeface="Arial" pitchFamily="34" charset="0"/>
              <a:buChar char="•"/>
              <a:defRPr sz="2100"/>
            </a:lvl1pPr>
            <a:lvl2pPr marL="256500" indent="-256500" algn="l">
              <a:spcBef>
                <a:spcPts val="18"/>
              </a:spcBef>
              <a:buFont typeface="Arial" pitchFamily="34" charset="0"/>
              <a:buChar char="•"/>
              <a:defRPr sz="1800"/>
            </a:lvl2pPr>
            <a:lvl3pPr marL="556200" indent="-213300" algn="l">
              <a:spcBef>
                <a:spcPts val="18"/>
              </a:spcBef>
              <a:buClr>
                <a:srgbClr val="808080"/>
              </a:buClr>
              <a:buFont typeface="Arial" pitchFamily="34" charset="0"/>
              <a:buChar char="•"/>
              <a:defRPr sz="1800">
                <a:latin typeface="Arial" pitchFamily="34" charset="0"/>
                <a:cs typeface="Arial" pitchFamily="34" charset="0"/>
              </a:defRPr>
            </a:lvl3pPr>
            <a:lvl4pPr>
              <a:defRPr sz="1350"/>
            </a:lvl4pPr>
            <a:lvl5pPr>
              <a:buFont typeface="Arial" pitchFamily="34" charset="0"/>
              <a:buChar char="•"/>
              <a:defRPr sz="1350"/>
            </a:lvl5pPr>
            <a:lvl6pPr marL="256500" indent="-256500" algn="l">
              <a:spcBef>
                <a:spcPts val="18"/>
              </a:spcBef>
              <a:buFont typeface="Arial" pitchFamily="34" charset="0"/>
              <a:buChar char="•"/>
              <a:defRPr sz="1350"/>
            </a:lvl6pPr>
            <a:lvl7pPr marL="556200" indent="-213300" algn="l">
              <a:spcBef>
                <a:spcPts val="18"/>
              </a:spcBef>
              <a:buFont typeface="Arial" pitchFamily="34" charset="0"/>
              <a:buChar char="•"/>
              <a:defRPr sz="1350"/>
            </a:lvl7pPr>
            <a:lvl8pPr marL="858600" indent="-172800" algn="l">
              <a:spcBef>
                <a:spcPts val="18"/>
              </a:spcBef>
              <a:buFont typeface="Arial" pitchFamily="34" charset="0"/>
              <a:buChar char="•"/>
              <a:defRPr sz="1500"/>
            </a:lvl8pPr>
            <a:lvl9pPr marL="1201500" indent="-172800" algn="l">
              <a:spcBef>
                <a:spcPts val="18"/>
              </a:spcBef>
              <a:buFont typeface="Arial" pitchFamily="34" charset="0"/>
              <a:buChar char="•"/>
              <a:defRPr sz="1350" baseline="0">
                <a:latin typeface="Arial" pitchFamily="34" charset="0"/>
                <a:cs typeface="Arial" pitchFamily="34" charset="0"/>
              </a:defRPr>
            </a:lvl9pPr>
          </a:lstStyle>
          <a:p>
            <a:pPr lvl="0"/>
            <a:r>
              <a:rPr lang="de-DE" dirty="0" smtClean="0"/>
              <a:t>Textmasterformate</a:t>
            </a:r>
            <a:br>
              <a:rPr lang="de-DE" dirty="0" smtClean="0"/>
            </a:br>
            <a:r>
              <a:rPr lang="de-DE" dirty="0" smtClean="0"/>
              <a:t>durch Klicken</a:t>
            </a:r>
            <a:br>
              <a:rPr lang="de-DE" dirty="0" smtClean="0"/>
            </a:br>
            <a:r>
              <a:rPr lang="de-DE" dirty="0" smtClean="0"/>
              <a:t>bearbeiten</a:t>
            </a:r>
          </a:p>
          <a:p>
            <a:pPr lvl="2"/>
            <a:r>
              <a:rPr lang="de-DE" dirty="0" smtClean="0"/>
              <a:t>Zweite Ebene</a:t>
            </a:r>
          </a:p>
          <a:p>
            <a:pPr lvl="7"/>
            <a:r>
              <a:rPr lang="de-DE" dirty="0" smtClean="0"/>
              <a:t>Dritte Ebene</a:t>
            </a:r>
          </a:p>
          <a:p>
            <a:pPr lvl="8"/>
            <a:r>
              <a:rPr lang="de-DE" dirty="0" smtClean="0"/>
              <a:t>Vierte Ebene</a:t>
            </a:r>
            <a:br>
              <a:rPr lang="de-DE" dirty="0" smtClean="0"/>
            </a:br>
            <a:endParaRPr lang="de-DE" dirty="0" smtClean="0"/>
          </a:p>
        </p:txBody>
      </p:sp>
    </p:spTree>
    <p:extLst>
      <p:ext uri="{BB962C8B-B14F-4D97-AF65-F5344CB8AC3E}">
        <p14:creationId xmlns:p14="http://schemas.microsoft.com/office/powerpoint/2010/main" val="1640424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Tree>
    <p:extLst>
      <p:ext uri="{BB962C8B-B14F-4D97-AF65-F5344CB8AC3E}">
        <p14:creationId xmlns:p14="http://schemas.microsoft.com/office/powerpoint/2010/main" val="200127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8315" y="175117"/>
            <a:ext cx="7954997" cy="934015"/>
          </a:xfrm>
          <a:prstGeom prst="rect">
            <a:avLst/>
          </a:prstGeom>
        </p:spPr>
        <p:txBody>
          <a:bodyPr vert="horz" lIns="0" tIns="0" rIns="0" bIns="0" rtlCol="0" anchor="t" anchorCtr="0">
            <a:normAutofit/>
          </a:bodyPr>
          <a:lstStyle/>
          <a:p>
            <a:r>
              <a:rPr lang="fr-FR" dirty="0" smtClean="0"/>
              <a:t>Ajouter le titre par un clic</a:t>
            </a:r>
            <a:endParaRPr lang="de-CH" dirty="0"/>
          </a:p>
        </p:txBody>
      </p:sp>
      <p:sp>
        <p:nvSpPr>
          <p:cNvPr id="3" name="Textplatzhalter 2"/>
          <p:cNvSpPr>
            <a:spLocks noGrp="1"/>
          </p:cNvSpPr>
          <p:nvPr>
            <p:ph type="body" idx="1"/>
          </p:nvPr>
        </p:nvSpPr>
        <p:spPr>
          <a:xfrm>
            <a:off x="768315" y="1184275"/>
            <a:ext cx="7954997" cy="3325813"/>
          </a:xfrm>
          <a:prstGeom prst="rect">
            <a:avLst/>
          </a:prstGeom>
        </p:spPr>
        <p:txBody>
          <a:bodyPr vert="horz" lIns="91440" tIns="45720" rIns="91440" bIns="45720" rtlCol="0">
            <a:noAutofit/>
          </a:bodyPr>
          <a:lstStyle/>
          <a:p>
            <a:pPr lvl="0"/>
            <a:r>
              <a:rPr lang="fr-FR" dirty="0" smtClean="0"/>
              <a:t>Ajouter le texte par un clic</a:t>
            </a:r>
            <a:endParaRPr lang="de-DE" dirty="0" smtClean="0"/>
          </a:p>
        </p:txBody>
      </p:sp>
      <p:pic>
        <p:nvPicPr>
          <p:cNvPr id="9" name="Picture 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23528" y="269226"/>
            <a:ext cx="276225" cy="301336"/>
          </a:xfrm>
          <a:prstGeom prst="rect">
            <a:avLst/>
          </a:prstGeom>
          <a:noFill/>
          <a:ln w="9525">
            <a:noFill/>
            <a:miter lim="800000"/>
            <a:headEnd/>
            <a:tailEnd/>
          </a:ln>
        </p:spPr>
      </p:pic>
      <p:sp>
        <p:nvSpPr>
          <p:cNvPr id="21" name="Textfeld 20"/>
          <p:cNvSpPr txBox="1"/>
          <p:nvPr userDrawn="1"/>
        </p:nvSpPr>
        <p:spPr>
          <a:xfrm>
            <a:off x="768315" y="4705302"/>
            <a:ext cx="3437212" cy="1384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b="1" dirty="0" smtClean="0">
                <a:latin typeface="+mn-lt"/>
                <a:cs typeface="Arial"/>
              </a:rPr>
              <a:t>Office </a:t>
            </a:r>
            <a:r>
              <a:rPr lang="de-DE" sz="900" b="1" dirty="0" err="1" smtClean="0">
                <a:latin typeface="+mn-lt"/>
                <a:cs typeface="Arial"/>
              </a:rPr>
              <a:t>fédéral</a:t>
            </a:r>
            <a:r>
              <a:rPr lang="de-DE" sz="900" b="1" dirty="0" smtClean="0">
                <a:latin typeface="+mn-lt"/>
                <a:cs typeface="Arial"/>
              </a:rPr>
              <a:t> des </a:t>
            </a:r>
            <a:r>
              <a:rPr lang="de-DE" sz="900" b="1" dirty="0" err="1" smtClean="0">
                <a:latin typeface="+mn-lt"/>
                <a:cs typeface="Arial"/>
              </a:rPr>
              <a:t>transports</a:t>
            </a:r>
            <a:r>
              <a:rPr lang="de-DE" sz="900" b="1" dirty="0" smtClean="0">
                <a:latin typeface="+mn-lt"/>
                <a:cs typeface="Arial"/>
              </a:rPr>
              <a:t>,</a:t>
            </a:r>
            <a:r>
              <a:rPr lang="de-DE" sz="900" b="1" dirty="0" smtClean="0">
                <a:latin typeface="Arial"/>
                <a:cs typeface="Arial"/>
              </a:rPr>
              <a:t>  </a:t>
            </a:r>
            <a:r>
              <a:rPr lang="de-DE" sz="900" b="0" dirty="0" smtClean="0">
                <a:latin typeface="+mn-lt"/>
                <a:cs typeface="+mn-cs"/>
              </a:rPr>
              <a:t>N</a:t>
            </a:r>
            <a:r>
              <a:rPr lang="de-DE" sz="900" dirty="0" smtClean="0"/>
              <a:t>icolas Schmidt</a:t>
            </a:r>
          </a:p>
        </p:txBody>
      </p:sp>
      <p:sp>
        <p:nvSpPr>
          <p:cNvPr id="23" name="Text Box 33"/>
          <p:cNvSpPr txBox="1">
            <a:spLocks noChangeArrowheads="1"/>
          </p:cNvSpPr>
          <p:nvPr userDrawn="1"/>
        </p:nvSpPr>
        <p:spPr bwMode="auto">
          <a:xfrm>
            <a:off x="6444208" y="4702187"/>
            <a:ext cx="2266950" cy="144270"/>
          </a:xfrm>
          <a:prstGeom prst="rect">
            <a:avLst/>
          </a:prstGeom>
          <a:noFill/>
          <a:ln w="9525">
            <a:noFill/>
            <a:miter lim="800000"/>
            <a:headEnd/>
            <a:tailEnd/>
          </a:ln>
          <a:effectLst/>
        </p:spPr>
        <p:txBody>
          <a:bodyPr lIns="0" tIns="0" rIns="0" bIns="0">
            <a:spAutoFit/>
          </a:bodyPr>
          <a:lstStyle/>
          <a:p>
            <a:pPr algn="r">
              <a:lnSpc>
                <a:spcPct val="105000"/>
              </a:lnSpc>
              <a:spcBef>
                <a:spcPct val="50000"/>
              </a:spcBef>
              <a:defRPr/>
            </a:pPr>
            <a:fld id="{E803E385-CBBA-48A7-BF71-2160AADA2540}" type="slidenum">
              <a:rPr lang="de-CH" sz="900">
                <a:latin typeface="Arial" charset="0"/>
              </a:rPr>
              <a:pPr algn="r">
                <a:lnSpc>
                  <a:spcPct val="105000"/>
                </a:lnSpc>
                <a:spcBef>
                  <a:spcPct val="50000"/>
                </a:spcBef>
                <a:defRPr/>
              </a:pPr>
              <a:t>‹Nr.›</a:t>
            </a:fld>
            <a:r>
              <a:rPr lang="de-CH" sz="900" dirty="0">
                <a:latin typeface="Arial" charset="0"/>
              </a:rPr>
              <a:t> </a:t>
            </a:r>
          </a:p>
        </p:txBody>
      </p:sp>
      <p:sp>
        <p:nvSpPr>
          <p:cNvPr id="7" name="Textfeld 6"/>
          <p:cNvSpPr txBox="1"/>
          <p:nvPr userDrawn="1"/>
        </p:nvSpPr>
        <p:spPr>
          <a:xfrm>
            <a:off x="768315" y="4866481"/>
            <a:ext cx="1512168" cy="138499"/>
          </a:xfrm>
          <a:prstGeom prst="rect">
            <a:avLst/>
          </a:prstGeom>
          <a:noFill/>
        </p:spPr>
        <p:txBody>
          <a:bodyPr wrap="square" lIns="0" tIns="0" rIns="0" bIns="0" rtlCol="0" anchor="t" anchorCtr="0">
            <a:spAutoFit/>
          </a:bodyPr>
          <a:lstStyle/>
          <a:p>
            <a:r>
              <a:rPr lang="de-CH" sz="900" dirty="0" smtClean="0"/>
              <a:t>20.11.2018</a:t>
            </a:r>
            <a:endParaRPr lang="de-DE" sz="900" dirty="0" smtClean="0"/>
          </a:p>
        </p:txBody>
      </p:sp>
      <p:cxnSp>
        <p:nvCxnSpPr>
          <p:cNvPr id="10" name="Gerade Verbindung 9"/>
          <p:cNvCxnSpPr/>
          <p:nvPr userDrawn="1"/>
        </p:nvCxnSpPr>
        <p:spPr>
          <a:xfrm>
            <a:off x="768315" y="4660900"/>
            <a:ext cx="7954998" cy="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142626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7" r:id="rId6"/>
    <p:sldLayoutId id="2147483668" r:id="rId7"/>
    <p:sldLayoutId id="2147483669" r:id="rId8"/>
  </p:sldLayoutIdLs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ts val="2600"/>
        </a:lnSpc>
        <a:spcBef>
          <a:spcPts val="0"/>
        </a:spcBef>
        <a:buFont typeface="Arial"/>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rotWithShape="1">
          <a:blip r:embed="rId3"/>
          <a:srcRect l="-370" t="903" r="370" b="26485"/>
          <a:stretch/>
        </p:blipFill>
        <p:spPr>
          <a:prstGeom prst="rect">
            <a:avLst/>
          </a:prstGeom>
          <a:solidFill>
            <a:srgbClr val="A5A4A4"/>
          </a:solidFill>
        </p:spPr>
      </p:pic>
      <p:sp>
        <p:nvSpPr>
          <p:cNvPr id="3" name="Titel 2"/>
          <p:cNvSpPr>
            <a:spLocks noGrp="1"/>
          </p:cNvSpPr>
          <p:nvPr>
            <p:ph type="ctrTitle"/>
          </p:nvPr>
        </p:nvSpPr>
        <p:spPr>
          <a:xfrm>
            <a:off x="1222017" y="1688701"/>
            <a:ext cx="7007583" cy="1642328"/>
          </a:xfrm>
          <a:solidFill>
            <a:srgbClr val="A5A4A4">
              <a:alpha val="70000"/>
            </a:srgbClr>
          </a:solidFill>
        </p:spPr>
        <p:txBody>
          <a:bodyPr/>
          <a:lstStyle/>
          <a:p>
            <a:r>
              <a:rPr lang="de-DE" sz="3600" dirty="0" smtClean="0"/>
              <a:t>Les </a:t>
            </a:r>
            <a:r>
              <a:rPr lang="de-DE" sz="3600" dirty="0" err="1" smtClean="0"/>
              <a:t>mesures</a:t>
            </a:r>
            <a:r>
              <a:rPr lang="de-DE" sz="3600" dirty="0" smtClean="0"/>
              <a:t> de la </a:t>
            </a:r>
            <a:r>
              <a:rPr lang="de-DE" sz="3600" dirty="0" err="1" smtClean="0"/>
              <a:t>Confédération</a:t>
            </a:r>
            <a:r>
              <a:rPr lang="de-DE" sz="3600" dirty="0" smtClean="0"/>
              <a:t> </a:t>
            </a:r>
            <a:r>
              <a:rPr lang="de-DE" sz="3600" dirty="0" err="1" smtClean="0"/>
              <a:t>face</a:t>
            </a:r>
            <a:r>
              <a:rPr lang="de-DE" sz="3600" dirty="0" smtClean="0"/>
              <a:t> </a:t>
            </a:r>
            <a:r>
              <a:rPr lang="de-DE" sz="3600" dirty="0" err="1" smtClean="0"/>
              <a:t>aux</a:t>
            </a:r>
            <a:r>
              <a:rPr lang="de-DE" sz="3600" dirty="0" smtClean="0"/>
              <a:t> </a:t>
            </a:r>
            <a:r>
              <a:rPr lang="de-DE" sz="3600" dirty="0" err="1" smtClean="0"/>
              <a:t>défis</a:t>
            </a:r>
            <a:r>
              <a:rPr lang="de-DE" sz="3600" dirty="0" smtClean="0"/>
              <a:t> du </a:t>
            </a:r>
            <a:r>
              <a:rPr lang="de-DE" sz="3600" dirty="0" err="1" smtClean="0"/>
              <a:t>transport</a:t>
            </a:r>
            <a:r>
              <a:rPr lang="de-DE" sz="3600" dirty="0" smtClean="0"/>
              <a:t> intermodal </a:t>
            </a:r>
            <a:r>
              <a:rPr lang="de-DE" sz="3600" dirty="0" err="1" smtClean="0"/>
              <a:t>régional</a:t>
            </a:r>
            <a:endParaRPr lang="de-DE" sz="3600" dirty="0"/>
          </a:p>
        </p:txBody>
      </p:sp>
      <p:sp>
        <p:nvSpPr>
          <p:cNvPr id="4" name="Textplatzhalter 3"/>
          <p:cNvSpPr>
            <a:spLocks noGrp="1"/>
          </p:cNvSpPr>
          <p:nvPr>
            <p:ph type="body" sz="quarter" idx="15"/>
          </p:nvPr>
        </p:nvSpPr>
        <p:spPr>
          <a:xfrm>
            <a:off x="3501117" y="4050354"/>
            <a:ext cx="4728483" cy="317539"/>
          </a:xfrm>
          <a:solidFill>
            <a:srgbClr val="A5A4A4">
              <a:alpha val="70000"/>
            </a:srgbClr>
          </a:solidFill>
        </p:spPr>
        <p:txBody>
          <a:bodyPr/>
          <a:lstStyle/>
          <a:p>
            <a:r>
              <a:rPr lang="de-DE" dirty="0" smtClean="0"/>
              <a:t>Nicolas Schmidt </a:t>
            </a:r>
            <a:endParaRPr lang="de-DE" dirty="0"/>
          </a:p>
        </p:txBody>
      </p:sp>
      <p:sp>
        <p:nvSpPr>
          <p:cNvPr id="5" name="Textplatzhalter 4"/>
          <p:cNvSpPr>
            <a:spLocks noGrp="1"/>
          </p:cNvSpPr>
          <p:nvPr>
            <p:ph type="body" sz="quarter" idx="16"/>
          </p:nvPr>
        </p:nvSpPr>
        <p:spPr>
          <a:xfrm>
            <a:off x="1259633" y="4050354"/>
            <a:ext cx="2232247" cy="317539"/>
          </a:xfrm>
          <a:solidFill>
            <a:srgbClr val="A5A4A4">
              <a:alpha val="70000"/>
            </a:srgbClr>
          </a:solidFill>
        </p:spPr>
        <p:txBody>
          <a:bodyPr/>
          <a:lstStyle/>
          <a:p>
            <a:r>
              <a:rPr lang="de-DE" dirty="0" smtClean="0"/>
              <a:t>20.11.2018</a:t>
            </a:r>
            <a:endParaRPr lang="de-DE" dirty="0"/>
          </a:p>
        </p:txBody>
      </p:sp>
    </p:spTree>
    <p:extLst>
      <p:ext uri="{BB962C8B-B14F-4D97-AF65-F5344CB8AC3E}">
        <p14:creationId xmlns:p14="http://schemas.microsoft.com/office/powerpoint/2010/main" val="1452962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Faisceau</a:t>
            </a:r>
            <a:r>
              <a:rPr lang="de-DE" dirty="0" smtClean="0"/>
              <a:t> </a:t>
            </a:r>
            <a:r>
              <a:rPr lang="de-DE" dirty="0" err="1" smtClean="0"/>
              <a:t>cohérent</a:t>
            </a:r>
            <a:r>
              <a:rPr lang="de-DE" dirty="0" smtClean="0"/>
              <a:t> de </a:t>
            </a:r>
            <a:r>
              <a:rPr lang="de-DE" dirty="0" err="1" smtClean="0"/>
              <a:t>mesures</a:t>
            </a:r>
            <a:endParaRPr lang="de-DE" dirty="0"/>
          </a:p>
        </p:txBody>
      </p:sp>
      <p:pic>
        <p:nvPicPr>
          <p:cNvPr id="4" name="Bildplatzhalter 7"/>
          <p:cNvPicPr>
            <a:picLocks noChangeAspect="1"/>
          </p:cNvPicPr>
          <p:nvPr/>
        </p:nvPicPr>
        <p:blipFill>
          <a:blip r:embed="rId3"/>
          <a:srcRect l="1085" r="1085"/>
          <a:stretch>
            <a:fillRect/>
          </a:stretch>
        </p:blipFill>
        <p:spPr>
          <a:xfrm>
            <a:off x="1435767" y="642124"/>
            <a:ext cx="6039471" cy="4043652"/>
          </a:xfrm>
          <a:prstGeom prst="rect">
            <a:avLst/>
          </a:prstGeom>
        </p:spPr>
      </p:pic>
      <p:sp>
        <p:nvSpPr>
          <p:cNvPr id="8" name="Abgerundetes Rechteck 7"/>
          <p:cNvSpPr/>
          <p:nvPr/>
        </p:nvSpPr>
        <p:spPr>
          <a:xfrm>
            <a:off x="2157984" y="2855119"/>
            <a:ext cx="329184" cy="2435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Abgerundetes Rechteck 8"/>
          <p:cNvSpPr/>
          <p:nvPr/>
        </p:nvSpPr>
        <p:spPr>
          <a:xfrm>
            <a:off x="1347537" y="3673202"/>
            <a:ext cx="329184" cy="2435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Abgerundetes Rechteck 9"/>
          <p:cNvSpPr/>
          <p:nvPr/>
        </p:nvSpPr>
        <p:spPr>
          <a:xfrm>
            <a:off x="5382768" y="3680485"/>
            <a:ext cx="329184" cy="2435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Abgerundetes Rechteck 10"/>
          <p:cNvSpPr/>
          <p:nvPr/>
        </p:nvSpPr>
        <p:spPr>
          <a:xfrm>
            <a:off x="5704637" y="1332546"/>
            <a:ext cx="329184" cy="2435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Abgerundetes Rechteck 11"/>
          <p:cNvSpPr/>
          <p:nvPr/>
        </p:nvSpPr>
        <p:spPr>
          <a:xfrm>
            <a:off x="4659173" y="1454309"/>
            <a:ext cx="329184" cy="2435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p:cNvSpPr/>
          <p:nvPr/>
        </p:nvSpPr>
        <p:spPr>
          <a:xfrm>
            <a:off x="6210605" y="2216505"/>
            <a:ext cx="153619" cy="160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2741981" y="3641346"/>
            <a:ext cx="153619" cy="160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3398012" y="3600017"/>
            <a:ext cx="153619" cy="160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p:cNvSpPr/>
          <p:nvPr/>
        </p:nvSpPr>
        <p:spPr>
          <a:xfrm>
            <a:off x="5470550" y="4310617"/>
            <a:ext cx="153619" cy="160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Abgerundetes Rechteck 18"/>
          <p:cNvSpPr/>
          <p:nvPr/>
        </p:nvSpPr>
        <p:spPr>
          <a:xfrm>
            <a:off x="3551631" y="982920"/>
            <a:ext cx="329184" cy="2435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Ellipse 4"/>
          <p:cNvSpPr/>
          <p:nvPr/>
        </p:nvSpPr>
        <p:spPr>
          <a:xfrm>
            <a:off x="3904226" y="676315"/>
            <a:ext cx="1566324" cy="483881"/>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smtClean="0"/>
              <a:t>Gateway</a:t>
            </a:r>
            <a:endParaRPr lang="de-DE" dirty="0"/>
          </a:p>
        </p:txBody>
      </p:sp>
      <p:sp>
        <p:nvSpPr>
          <p:cNvPr id="20" name="Ellipse 19"/>
          <p:cNvSpPr/>
          <p:nvPr/>
        </p:nvSpPr>
        <p:spPr>
          <a:xfrm>
            <a:off x="2212746" y="2216505"/>
            <a:ext cx="1691479" cy="54759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err="1" smtClean="0"/>
              <a:t>Sillon</a:t>
            </a:r>
            <a:r>
              <a:rPr lang="de-DE" dirty="0" smtClean="0"/>
              <a:t> express</a:t>
            </a:r>
            <a:endParaRPr lang="de-DE" dirty="0"/>
          </a:p>
        </p:txBody>
      </p:sp>
      <p:sp>
        <p:nvSpPr>
          <p:cNvPr id="22" name="Ellipse 21"/>
          <p:cNvSpPr/>
          <p:nvPr/>
        </p:nvSpPr>
        <p:spPr>
          <a:xfrm>
            <a:off x="6408798" y="2581008"/>
            <a:ext cx="2309339" cy="79181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smtClean="0"/>
              <a:t>Innovation </a:t>
            </a:r>
            <a:r>
              <a:rPr lang="de-DE" dirty="0" err="1" smtClean="0"/>
              <a:t>technologique</a:t>
            </a:r>
            <a:endParaRPr lang="de-DE" dirty="0"/>
          </a:p>
        </p:txBody>
      </p:sp>
      <p:sp>
        <p:nvSpPr>
          <p:cNvPr id="23" name="Ellipse 22"/>
          <p:cNvSpPr/>
          <p:nvPr/>
        </p:nvSpPr>
        <p:spPr>
          <a:xfrm>
            <a:off x="2959247" y="3861077"/>
            <a:ext cx="2422899" cy="894698"/>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err="1" smtClean="0"/>
              <a:t>Aménagement</a:t>
            </a:r>
            <a:r>
              <a:rPr lang="de-DE" dirty="0" smtClean="0"/>
              <a:t> du </a:t>
            </a:r>
            <a:r>
              <a:rPr lang="de-DE" dirty="0" err="1" smtClean="0"/>
              <a:t>territoire</a:t>
            </a:r>
            <a:endParaRPr lang="de-DE" dirty="0"/>
          </a:p>
        </p:txBody>
      </p:sp>
      <p:sp>
        <p:nvSpPr>
          <p:cNvPr id="24" name="Ellipse 23"/>
          <p:cNvSpPr/>
          <p:nvPr/>
        </p:nvSpPr>
        <p:spPr>
          <a:xfrm>
            <a:off x="4054071" y="2009243"/>
            <a:ext cx="1691479" cy="54759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smtClean="0"/>
              <a:t>Garantie de </a:t>
            </a:r>
            <a:r>
              <a:rPr lang="de-DE" dirty="0" err="1" smtClean="0"/>
              <a:t>sillons</a:t>
            </a:r>
            <a:endParaRPr lang="de-DE" dirty="0"/>
          </a:p>
        </p:txBody>
      </p:sp>
    </p:spTree>
    <p:extLst>
      <p:ext uri="{BB962C8B-B14F-4D97-AF65-F5344CB8AC3E}">
        <p14:creationId xmlns:p14="http://schemas.microsoft.com/office/powerpoint/2010/main" val="2592688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Back </a:t>
            </a:r>
            <a:r>
              <a:rPr lang="de-DE" dirty="0" err="1" smtClean="0"/>
              <a:t>up</a:t>
            </a:r>
            <a:endParaRPr lang="de-DE" dirty="0"/>
          </a:p>
        </p:txBody>
      </p:sp>
      <p:sp>
        <p:nvSpPr>
          <p:cNvPr id="3" name="Inhaltsplatzhalter 2"/>
          <p:cNvSpPr>
            <a:spLocks noGrp="1"/>
          </p:cNvSpPr>
          <p:nvPr>
            <p:ph idx="1"/>
          </p:nvPr>
        </p:nvSpPr>
        <p:spPr/>
        <p:txBody>
          <a:bodyPr/>
          <a:lstStyle/>
          <a:p>
            <a:endParaRPr lang="de-DE" dirty="0"/>
          </a:p>
        </p:txBody>
      </p:sp>
    </p:spTree>
    <p:extLst>
      <p:ext uri="{BB962C8B-B14F-4D97-AF65-F5344CB8AC3E}">
        <p14:creationId xmlns:p14="http://schemas.microsoft.com/office/powerpoint/2010/main" val="349866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Les </a:t>
            </a:r>
            <a:r>
              <a:rPr lang="de-DE" dirty="0" err="1" smtClean="0"/>
              <a:t>corridors</a:t>
            </a:r>
            <a:r>
              <a:rPr lang="de-DE" dirty="0" smtClean="0"/>
              <a:t> TEN-T</a:t>
            </a:r>
            <a:endParaRPr lang="de-DE" dirty="0"/>
          </a:p>
        </p:txBody>
      </p:sp>
      <p:pic>
        <p:nvPicPr>
          <p:cNvPr id="1026" name="Picture 2"/>
          <p:cNvPicPr>
            <a:picLocks noChangeAspect="1" noChangeArrowheads="1"/>
          </p:cNvPicPr>
          <p:nvPr/>
        </p:nvPicPr>
        <p:blipFill>
          <a:blip r:embed="rId3" cstate="print"/>
          <a:srcRect l="1036" t="18066"/>
          <a:stretch>
            <a:fillRect/>
          </a:stretch>
        </p:blipFill>
        <p:spPr bwMode="auto">
          <a:xfrm>
            <a:off x="1925706" y="711660"/>
            <a:ext cx="5159797" cy="3858312"/>
          </a:xfrm>
          <a:prstGeom prst="rect">
            <a:avLst/>
          </a:prstGeom>
          <a:noFill/>
          <a:ln w="9525">
            <a:noFill/>
            <a:miter lim="800000"/>
            <a:headEnd/>
            <a:tailEnd/>
          </a:ln>
        </p:spPr>
      </p:pic>
    </p:spTree>
    <p:extLst>
      <p:ext uri="{BB962C8B-B14F-4D97-AF65-F5344CB8AC3E}">
        <p14:creationId xmlns:p14="http://schemas.microsoft.com/office/powerpoint/2010/main" val="1290362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 </a:t>
            </a:r>
            <a:r>
              <a:rPr lang="de-DE" dirty="0" err="1" smtClean="0"/>
              <a:t>corridor</a:t>
            </a:r>
            <a:r>
              <a:rPr lang="de-DE" dirty="0" smtClean="0"/>
              <a:t> Rotterdam ─ </a:t>
            </a:r>
            <a:r>
              <a:rPr lang="de-DE" dirty="0" err="1" smtClean="0"/>
              <a:t>Gênes</a:t>
            </a:r>
            <a:endParaRPr lang="de-DE" dirty="0"/>
          </a:p>
        </p:txBody>
      </p:sp>
      <p:sp>
        <p:nvSpPr>
          <p:cNvPr id="4" name="Textplatzhalter 3"/>
          <p:cNvSpPr>
            <a:spLocks noGrp="1"/>
          </p:cNvSpPr>
          <p:nvPr>
            <p:ph type="body" sz="quarter" idx="14"/>
          </p:nvPr>
        </p:nvSpPr>
        <p:spPr/>
        <p:txBody>
          <a:bodyPr/>
          <a:lstStyle/>
          <a:p>
            <a:r>
              <a:rPr lang="de-DE" dirty="0" err="1" smtClean="0"/>
              <a:t>Relie</a:t>
            </a:r>
            <a:r>
              <a:rPr lang="de-DE" dirty="0" smtClean="0"/>
              <a:t> la </a:t>
            </a:r>
            <a:r>
              <a:rPr lang="de-DE" dirty="0" err="1" smtClean="0"/>
              <a:t>mer</a:t>
            </a:r>
            <a:r>
              <a:rPr lang="de-DE" dirty="0" smtClean="0"/>
              <a:t> du </a:t>
            </a:r>
            <a:r>
              <a:rPr lang="de-DE" dirty="0" err="1" smtClean="0"/>
              <a:t>nord</a:t>
            </a:r>
            <a:r>
              <a:rPr lang="de-DE" dirty="0" smtClean="0"/>
              <a:t> à la Méditerranée.</a:t>
            </a:r>
          </a:p>
          <a:p>
            <a:endParaRPr lang="de-DE" dirty="0" smtClean="0"/>
          </a:p>
          <a:p>
            <a:r>
              <a:rPr lang="de-DE" dirty="0" smtClean="0"/>
              <a:t>Fait </a:t>
            </a:r>
            <a:r>
              <a:rPr lang="de-DE" dirty="0" err="1" smtClean="0"/>
              <a:t>partie</a:t>
            </a:r>
            <a:r>
              <a:rPr lang="de-DE" dirty="0" smtClean="0"/>
              <a:t> du </a:t>
            </a:r>
            <a:r>
              <a:rPr lang="de-DE" dirty="0" err="1" smtClean="0"/>
              <a:t>programme</a:t>
            </a:r>
            <a:r>
              <a:rPr lang="de-DE" dirty="0" smtClean="0"/>
              <a:t> </a:t>
            </a:r>
            <a:r>
              <a:rPr lang="de-DE" dirty="0" err="1" smtClean="0"/>
              <a:t>prioritaire</a:t>
            </a:r>
            <a:endParaRPr lang="de-DE" dirty="0" smtClean="0"/>
          </a:p>
          <a:p>
            <a:pPr>
              <a:buNone/>
            </a:pPr>
            <a:r>
              <a:rPr lang="de-DE" dirty="0" smtClean="0"/>
              <a:t>	</a:t>
            </a:r>
            <a:r>
              <a:rPr lang="de-DE" i="1" dirty="0" smtClean="0"/>
              <a:t>TEN-T Core Network.</a:t>
            </a:r>
          </a:p>
          <a:p>
            <a:pPr>
              <a:buNone/>
            </a:pPr>
            <a:endParaRPr lang="de-DE" i="1" dirty="0" smtClean="0"/>
          </a:p>
          <a:p>
            <a:r>
              <a:rPr lang="de-DE" dirty="0" err="1" smtClean="0"/>
              <a:t>Vise</a:t>
            </a:r>
            <a:r>
              <a:rPr lang="de-DE" dirty="0" smtClean="0"/>
              <a:t> </a:t>
            </a:r>
            <a:r>
              <a:rPr lang="de-DE" dirty="0" err="1" smtClean="0"/>
              <a:t>l’harmonisation</a:t>
            </a:r>
            <a:r>
              <a:rPr lang="de-DE" dirty="0" smtClean="0"/>
              <a:t> des </a:t>
            </a:r>
            <a:r>
              <a:rPr lang="de-DE" dirty="0" err="1" smtClean="0"/>
              <a:t>équipements</a:t>
            </a:r>
            <a:r>
              <a:rPr lang="de-DE" dirty="0" smtClean="0"/>
              <a:t> de </a:t>
            </a:r>
            <a:r>
              <a:rPr lang="de-DE" dirty="0" err="1" smtClean="0"/>
              <a:t>sécurité</a:t>
            </a:r>
            <a:r>
              <a:rPr lang="de-DE" dirty="0" smtClean="0"/>
              <a:t>.</a:t>
            </a:r>
          </a:p>
          <a:p>
            <a:endParaRPr lang="de-DE" dirty="0" smtClean="0"/>
          </a:p>
          <a:p>
            <a:endParaRPr lang="de-DE" dirty="0" smtClean="0"/>
          </a:p>
          <a:p>
            <a:endParaRPr lang="de-DE" dirty="0" smtClean="0"/>
          </a:p>
          <a:p>
            <a:endParaRPr lang="de-DE" dirty="0" smtClean="0"/>
          </a:p>
          <a:p>
            <a:endParaRPr lang="de-DE" dirty="0"/>
          </a:p>
        </p:txBody>
      </p:sp>
      <p:pic>
        <p:nvPicPr>
          <p:cNvPr id="6" name="Grafik 5" descr="Korridor 1.JPG"/>
          <p:cNvPicPr>
            <a:picLocks noChangeAspect="1"/>
          </p:cNvPicPr>
          <p:nvPr/>
        </p:nvPicPr>
        <p:blipFill>
          <a:blip r:embed="rId3" cstate="screen"/>
          <a:stretch>
            <a:fillRect/>
          </a:stretch>
        </p:blipFill>
        <p:spPr>
          <a:xfrm>
            <a:off x="5058055" y="627534"/>
            <a:ext cx="2603300" cy="3938327"/>
          </a:xfrm>
          <a:prstGeom prst="rect">
            <a:avLst/>
          </a:prstGeom>
        </p:spPr>
      </p:pic>
    </p:spTree>
    <p:extLst>
      <p:ext uri="{BB962C8B-B14F-4D97-AF65-F5344CB8AC3E}">
        <p14:creationId xmlns:p14="http://schemas.microsoft.com/office/powerpoint/2010/main" val="317970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NLFA </a:t>
            </a:r>
            <a:endParaRPr lang="de-DE" dirty="0"/>
          </a:p>
        </p:txBody>
      </p:sp>
      <p:pic>
        <p:nvPicPr>
          <p:cNvPr id="5" name="Grafik 4" descr="LBT GBT.jpg"/>
          <p:cNvPicPr>
            <a:picLocks noChangeAspect="1"/>
          </p:cNvPicPr>
          <p:nvPr/>
        </p:nvPicPr>
        <p:blipFill>
          <a:blip r:embed="rId3" cstate="screen"/>
          <a:stretch>
            <a:fillRect/>
          </a:stretch>
        </p:blipFill>
        <p:spPr>
          <a:xfrm>
            <a:off x="2033718" y="830515"/>
            <a:ext cx="5238582" cy="3415421"/>
          </a:xfrm>
          <a:prstGeom prst="rect">
            <a:avLst/>
          </a:prstGeom>
        </p:spPr>
      </p:pic>
      <p:sp>
        <p:nvSpPr>
          <p:cNvPr id="4" name="AutoShape 9"/>
          <p:cNvSpPr>
            <a:spLocks noChangeArrowheads="1"/>
          </p:cNvSpPr>
          <p:nvPr/>
        </p:nvSpPr>
        <p:spPr bwMode="auto">
          <a:xfrm>
            <a:off x="6629572" y="3057805"/>
            <a:ext cx="1080254" cy="1330691"/>
          </a:xfrm>
          <a:prstGeom prst="can">
            <a:avLst>
              <a:gd name="adj" fmla="val 29374"/>
            </a:avLst>
          </a:prstGeom>
          <a:solidFill>
            <a:srgbClr val="FF0000"/>
          </a:solidFill>
          <a:ln w="9525">
            <a:solidFill>
              <a:schemeClr val="tx1"/>
            </a:solidFill>
            <a:round/>
            <a:headEnd/>
            <a:tailEnd/>
          </a:ln>
          <a:effectLst/>
        </p:spPr>
        <p:txBody>
          <a:bodyPr wrap="none" anchor="ctr"/>
          <a:lstStyle/>
          <a:p>
            <a:endParaRPr lang="de-DE" sz="1350" dirty="0"/>
          </a:p>
        </p:txBody>
      </p:sp>
      <p:sp>
        <p:nvSpPr>
          <p:cNvPr id="6" name="Text Box 12"/>
          <p:cNvSpPr txBox="1">
            <a:spLocks noChangeArrowheads="1"/>
          </p:cNvSpPr>
          <p:nvPr/>
        </p:nvSpPr>
        <p:spPr bwMode="auto">
          <a:xfrm>
            <a:off x="6256095" y="3448396"/>
            <a:ext cx="1826296" cy="715581"/>
          </a:xfrm>
          <a:prstGeom prst="rect">
            <a:avLst/>
          </a:prstGeom>
          <a:noFill/>
          <a:ln w="9525">
            <a:noFill/>
            <a:miter lim="800000"/>
            <a:headEnd/>
            <a:tailEnd/>
          </a:ln>
          <a:effectLst/>
        </p:spPr>
        <p:txBody>
          <a:bodyPr>
            <a:spAutoFit/>
          </a:bodyPr>
          <a:lstStyle/>
          <a:p>
            <a:pPr algn="ctr"/>
            <a:r>
              <a:rPr lang="de-DE" sz="1350" dirty="0" smtClean="0">
                <a:solidFill>
                  <a:schemeClr val="bg1"/>
                </a:solidFill>
                <a:latin typeface="Arial" charset="0"/>
              </a:rPr>
              <a:t>Infrastructure </a:t>
            </a:r>
            <a:r>
              <a:rPr lang="de-DE" sz="1350" dirty="0" err="1" smtClean="0">
                <a:solidFill>
                  <a:schemeClr val="bg1"/>
                </a:solidFill>
                <a:latin typeface="Arial" charset="0"/>
              </a:rPr>
              <a:t>ferroviaire</a:t>
            </a:r>
            <a:r>
              <a:rPr lang="de-DE" sz="1350" dirty="0" smtClean="0">
                <a:solidFill>
                  <a:schemeClr val="bg1"/>
                </a:solidFill>
                <a:latin typeface="Arial" charset="0"/>
              </a:rPr>
              <a:t> </a:t>
            </a:r>
            <a:br>
              <a:rPr lang="de-DE" sz="1350" dirty="0" smtClean="0">
                <a:solidFill>
                  <a:schemeClr val="bg1"/>
                </a:solidFill>
                <a:latin typeface="Arial" charset="0"/>
              </a:rPr>
            </a:br>
            <a:r>
              <a:rPr lang="de-DE" sz="1350" dirty="0" smtClean="0">
                <a:solidFill>
                  <a:schemeClr val="bg1"/>
                </a:solidFill>
                <a:latin typeface="Arial" charset="0"/>
              </a:rPr>
              <a:t>(NLFA)</a:t>
            </a:r>
            <a:endParaRPr lang="de-DE" sz="1350" dirty="0">
              <a:solidFill>
                <a:schemeClr val="bg1"/>
              </a:solidFill>
              <a:latin typeface="Arial" charset="0"/>
            </a:endParaRPr>
          </a:p>
        </p:txBody>
      </p:sp>
    </p:spTree>
    <p:extLst>
      <p:ext uri="{BB962C8B-B14F-4D97-AF65-F5344CB8AC3E}">
        <p14:creationId xmlns:p14="http://schemas.microsoft.com/office/powerpoint/2010/main" val="3839251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6" name="Rectangle 8"/>
          <p:cNvSpPr>
            <a:spLocks noGrp="1" noChangeArrowheads="1"/>
          </p:cNvSpPr>
          <p:nvPr>
            <p:ph type="title"/>
          </p:nvPr>
        </p:nvSpPr>
        <p:spPr/>
        <p:txBody>
          <a:bodyPr/>
          <a:lstStyle/>
          <a:p>
            <a:r>
              <a:rPr lang="de-DE" dirty="0" err="1" smtClean="0"/>
              <a:t>Raccordements</a:t>
            </a:r>
            <a:r>
              <a:rPr lang="de-DE" dirty="0" smtClean="0"/>
              <a:t> Nord </a:t>
            </a:r>
            <a:endParaRPr lang="de-DE" dirty="0"/>
          </a:p>
        </p:txBody>
      </p:sp>
      <p:pic>
        <p:nvPicPr>
          <p:cNvPr id="217092" name="Picture 4"/>
          <p:cNvPicPr>
            <a:picLocks noGrp="1" noChangeAspect="1" noChangeArrowheads="1"/>
          </p:cNvPicPr>
          <p:nvPr>
            <p:ph sz="half" idx="1"/>
          </p:nvPr>
        </p:nvPicPr>
        <p:blipFill>
          <a:blip r:embed="rId3" cstate="print"/>
          <a:srcRect b="1761"/>
          <a:stretch>
            <a:fillRect/>
          </a:stretch>
        </p:blipFill>
        <p:spPr>
          <a:xfrm>
            <a:off x="2681232" y="725646"/>
            <a:ext cx="3834984" cy="3843974"/>
          </a:xfrm>
          <a:noFill/>
          <a:ln/>
        </p:spPr>
      </p:pic>
    </p:spTree>
    <p:extLst>
      <p:ext uri="{BB962C8B-B14F-4D97-AF65-F5344CB8AC3E}">
        <p14:creationId xmlns:p14="http://schemas.microsoft.com/office/powerpoint/2010/main" val="3700590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4" name="Titel 353"/>
          <p:cNvSpPr>
            <a:spLocks noGrp="1"/>
          </p:cNvSpPr>
          <p:nvPr>
            <p:ph type="title"/>
          </p:nvPr>
        </p:nvSpPr>
        <p:spPr/>
        <p:txBody>
          <a:bodyPr/>
          <a:lstStyle/>
          <a:p>
            <a:r>
              <a:rPr lang="de-DE" dirty="0" err="1" smtClean="0">
                <a:solidFill>
                  <a:srgbClr val="333333"/>
                </a:solidFill>
              </a:rPr>
              <a:t>Raccordements</a:t>
            </a:r>
            <a:r>
              <a:rPr lang="de-DE" dirty="0" smtClean="0">
                <a:solidFill>
                  <a:srgbClr val="333333"/>
                </a:solidFill>
              </a:rPr>
              <a:t> Sud </a:t>
            </a:r>
            <a:endParaRPr lang="de-DE" dirty="0"/>
          </a:p>
        </p:txBody>
      </p:sp>
      <p:pic>
        <p:nvPicPr>
          <p:cNvPr id="21506" name="Picture 2" descr="http://www.bav.admin.ch/aktuell/_veranstaltungen/03894/04024/04232/04237/index.html?lang=de&amp;image=NHzLpZeg7t,lnp6I0NTU042l2Z6ln1acy4Zn4Z2qZpnO2Yuq2Z6gpJCDeoB3gWym162bpYbqjKbNpKCVm67p"/>
          <p:cNvPicPr>
            <a:picLocks noChangeAspect="1" noChangeArrowheads="1"/>
          </p:cNvPicPr>
          <p:nvPr/>
        </p:nvPicPr>
        <p:blipFill>
          <a:blip r:embed="rId3" cstate="print"/>
          <a:srcRect/>
          <a:stretch>
            <a:fillRect/>
          </a:stretch>
        </p:blipFill>
        <p:spPr bwMode="auto">
          <a:xfrm>
            <a:off x="2303748" y="627534"/>
            <a:ext cx="4698522" cy="3913916"/>
          </a:xfrm>
          <a:prstGeom prst="rect">
            <a:avLst/>
          </a:prstGeom>
          <a:noFill/>
        </p:spPr>
      </p:pic>
    </p:spTree>
    <p:extLst>
      <p:ext uri="{BB962C8B-B14F-4D97-AF65-F5344CB8AC3E}">
        <p14:creationId xmlns:p14="http://schemas.microsoft.com/office/powerpoint/2010/main" val="292718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err="1" smtClean="0"/>
              <a:t>Tâches</a:t>
            </a:r>
            <a:r>
              <a:rPr lang="de-DE" dirty="0" smtClean="0"/>
              <a:t> de </a:t>
            </a:r>
            <a:r>
              <a:rPr lang="de-DE" dirty="0" err="1" smtClean="0"/>
              <a:t>l’Office</a:t>
            </a:r>
            <a:r>
              <a:rPr lang="de-DE" dirty="0" smtClean="0"/>
              <a:t> </a:t>
            </a:r>
            <a:r>
              <a:rPr lang="de-DE" dirty="0" err="1" smtClean="0"/>
              <a:t>fédéral</a:t>
            </a:r>
            <a:r>
              <a:rPr lang="de-DE" dirty="0" smtClean="0"/>
              <a:t> des </a:t>
            </a:r>
            <a:r>
              <a:rPr lang="de-DE" dirty="0" err="1" smtClean="0"/>
              <a:t>transports</a:t>
            </a:r>
            <a:endParaRPr lang="de-DE" dirty="0"/>
          </a:p>
        </p:txBody>
      </p:sp>
      <p:pic>
        <p:nvPicPr>
          <p:cNvPr id="7" name="Bildplatzhalt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847" r="15847"/>
          <a:stretch>
            <a:fillRect/>
          </a:stretch>
        </p:blipFill>
        <p:spPr>
          <a:xfrm>
            <a:off x="5244998" y="1190624"/>
            <a:ext cx="3899002" cy="3319463"/>
          </a:xfrm>
        </p:spPr>
      </p:pic>
      <p:sp>
        <p:nvSpPr>
          <p:cNvPr id="6" name="Textplatzhalter 5"/>
          <p:cNvSpPr>
            <a:spLocks noGrp="1"/>
          </p:cNvSpPr>
          <p:nvPr>
            <p:ph type="body" sz="quarter" idx="14"/>
          </p:nvPr>
        </p:nvSpPr>
        <p:spPr>
          <a:xfrm>
            <a:off x="768315" y="1192213"/>
            <a:ext cx="4296980" cy="3323829"/>
          </a:xfrm>
        </p:spPr>
        <p:txBody>
          <a:bodyPr/>
          <a:lstStyle/>
          <a:p>
            <a:pPr>
              <a:spcAft>
                <a:spcPts val="450"/>
              </a:spcAft>
              <a:buClr>
                <a:srgbClr val="FF0000"/>
              </a:buClr>
            </a:pPr>
            <a:r>
              <a:rPr lang="de-DE" sz="1575" dirty="0" smtClean="0"/>
              <a:t>Transports </a:t>
            </a:r>
            <a:r>
              <a:rPr lang="de-DE" sz="1575" dirty="0" err="1" smtClean="0"/>
              <a:t>publics</a:t>
            </a:r>
            <a:r>
              <a:rPr lang="de-DE" sz="1575" dirty="0" smtClean="0"/>
              <a:t> (</a:t>
            </a:r>
            <a:r>
              <a:rPr lang="de-DE" sz="1575" dirty="0" err="1" smtClean="0"/>
              <a:t>chemins</a:t>
            </a:r>
            <a:r>
              <a:rPr lang="de-DE" sz="1575" dirty="0" smtClean="0"/>
              <a:t> de </a:t>
            </a:r>
            <a:r>
              <a:rPr lang="de-DE" sz="1575" dirty="0" err="1" smtClean="0"/>
              <a:t>fer</a:t>
            </a:r>
            <a:r>
              <a:rPr lang="de-DE" sz="1575" dirty="0" smtClean="0"/>
              <a:t>/</a:t>
            </a:r>
            <a:r>
              <a:rPr lang="de-DE" sz="1575" dirty="0" err="1" smtClean="0"/>
              <a:t>trams</a:t>
            </a:r>
            <a:r>
              <a:rPr lang="de-DE" sz="1575" dirty="0" smtClean="0"/>
              <a:t>, </a:t>
            </a:r>
            <a:r>
              <a:rPr lang="de-DE" sz="1575" dirty="0" err="1" smtClean="0"/>
              <a:t>installations</a:t>
            </a:r>
            <a:r>
              <a:rPr lang="de-DE" sz="1575" dirty="0" smtClean="0"/>
              <a:t> à </a:t>
            </a:r>
            <a:r>
              <a:rPr lang="de-DE" sz="1575" dirty="0" err="1" smtClean="0"/>
              <a:t>câbles</a:t>
            </a:r>
            <a:r>
              <a:rPr lang="de-DE" sz="1575" dirty="0" smtClean="0"/>
              <a:t>, </a:t>
            </a:r>
            <a:r>
              <a:rPr lang="de-DE" sz="1575" dirty="0" err="1" smtClean="0"/>
              <a:t>bateaux</a:t>
            </a:r>
            <a:r>
              <a:rPr lang="de-DE" sz="1575" dirty="0" smtClean="0"/>
              <a:t> et </a:t>
            </a:r>
            <a:r>
              <a:rPr lang="de-DE" sz="1575" dirty="0" err="1" smtClean="0"/>
              <a:t>bus</a:t>
            </a:r>
            <a:r>
              <a:rPr lang="de-DE" sz="1575" dirty="0" smtClean="0"/>
              <a:t>), </a:t>
            </a:r>
            <a:r>
              <a:rPr lang="de-DE" sz="1575" dirty="0" err="1" smtClean="0"/>
              <a:t>fret</a:t>
            </a:r>
            <a:r>
              <a:rPr lang="de-DE" sz="1575" dirty="0" smtClean="0"/>
              <a:t> </a:t>
            </a:r>
            <a:r>
              <a:rPr lang="de-DE" sz="1575" dirty="0" err="1" smtClean="0"/>
              <a:t>ferroviaire</a:t>
            </a:r>
            <a:r>
              <a:rPr lang="de-DE" sz="1575" dirty="0" smtClean="0"/>
              <a:t> et </a:t>
            </a:r>
            <a:r>
              <a:rPr lang="de-DE" sz="1575" dirty="0" err="1" smtClean="0"/>
              <a:t>routier</a:t>
            </a:r>
            <a:endParaRPr lang="de-DE" sz="1575" dirty="0" smtClean="0"/>
          </a:p>
          <a:p>
            <a:pPr>
              <a:spcAft>
                <a:spcPts val="450"/>
              </a:spcAft>
              <a:buClr>
                <a:srgbClr val="FF0000"/>
              </a:buClr>
            </a:pPr>
            <a:r>
              <a:rPr lang="de-DE" sz="1575" dirty="0" err="1" smtClean="0"/>
              <a:t>Surveillance</a:t>
            </a:r>
            <a:r>
              <a:rPr lang="de-DE" sz="1575" dirty="0" smtClean="0"/>
              <a:t> de la </a:t>
            </a:r>
            <a:r>
              <a:rPr lang="de-DE" sz="1575" dirty="0" err="1" smtClean="0"/>
              <a:t>sécurité</a:t>
            </a:r>
            <a:r>
              <a:rPr lang="de-DE" sz="1575" dirty="0" smtClean="0"/>
              <a:t>, </a:t>
            </a:r>
            <a:r>
              <a:rPr lang="de-DE" sz="1575" dirty="0" err="1" smtClean="0"/>
              <a:t>financement</a:t>
            </a:r>
            <a:r>
              <a:rPr lang="de-DE" sz="1575" dirty="0" smtClean="0"/>
              <a:t>, </a:t>
            </a:r>
            <a:r>
              <a:rPr lang="de-DE" sz="1575" dirty="0" err="1" smtClean="0"/>
              <a:t>planification</a:t>
            </a:r>
            <a:r>
              <a:rPr lang="de-DE" sz="1575" dirty="0" smtClean="0"/>
              <a:t>, </a:t>
            </a:r>
            <a:r>
              <a:rPr lang="de-DE" sz="1575" dirty="0" err="1" smtClean="0"/>
              <a:t>approbation</a:t>
            </a:r>
            <a:r>
              <a:rPr lang="de-DE" sz="1575" dirty="0" smtClean="0"/>
              <a:t> et </a:t>
            </a:r>
            <a:r>
              <a:rPr lang="de-DE" sz="1575" dirty="0" err="1" smtClean="0"/>
              <a:t>réglementation</a:t>
            </a:r>
            <a:r>
              <a:rPr lang="de-DE" sz="1575" dirty="0" smtClean="0"/>
              <a:t>     </a:t>
            </a:r>
          </a:p>
          <a:p>
            <a:pPr>
              <a:spcAft>
                <a:spcPts val="450"/>
              </a:spcAft>
              <a:buClr>
                <a:srgbClr val="FF0000"/>
              </a:buClr>
            </a:pPr>
            <a:r>
              <a:rPr lang="de-DE" sz="1575" dirty="0" err="1" smtClean="0"/>
              <a:t>Coordination</a:t>
            </a:r>
            <a:r>
              <a:rPr lang="de-DE" sz="1575" dirty="0" smtClean="0"/>
              <a:t> </a:t>
            </a:r>
            <a:r>
              <a:rPr lang="de-DE" sz="1575" dirty="0" err="1" smtClean="0"/>
              <a:t>avec</a:t>
            </a:r>
            <a:r>
              <a:rPr lang="de-DE" sz="1575" dirty="0" smtClean="0"/>
              <a:t> la </a:t>
            </a:r>
            <a:r>
              <a:rPr lang="de-DE" sz="1575" dirty="0" err="1" smtClean="0"/>
              <a:t>politique</a:t>
            </a:r>
            <a:r>
              <a:rPr lang="de-DE" sz="1575" dirty="0" smtClean="0"/>
              <a:t> des </a:t>
            </a:r>
            <a:r>
              <a:rPr lang="de-DE" sz="1575" dirty="0" err="1" smtClean="0"/>
              <a:t>transports</a:t>
            </a:r>
            <a:r>
              <a:rPr lang="de-DE" sz="1575" dirty="0" smtClean="0"/>
              <a:t> </a:t>
            </a:r>
            <a:r>
              <a:rPr lang="de-DE" sz="1575" dirty="0" err="1" smtClean="0"/>
              <a:t>routiers</a:t>
            </a:r>
            <a:r>
              <a:rPr lang="de-DE" sz="1575" dirty="0" smtClean="0"/>
              <a:t>, de </a:t>
            </a:r>
            <a:r>
              <a:rPr lang="de-DE" sz="1575" dirty="0" err="1" smtClean="0"/>
              <a:t>l’environnement</a:t>
            </a:r>
            <a:r>
              <a:rPr lang="de-DE" sz="1575" dirty="0" smtClean="0"/>
              <a:t>, de </a:t>
            </a:r>
            <a:r>
              <a:rPr lang="de-DE" sz="1575" dirty="0" err="1" smtClean="0"/>
              <a:t>l’aménagement</a:t>
            </a:r>
            <a:r>
              <a:rPr lang="de-DE" sz="1575" dirty="0" smtClean="0"/>
              <a:t> du </a:t>
            </a:r>
            <a:r>
              <a:rPr lang="de-DE" sz="1575" dirty="0" err="1" smtClean="0"/>
              <a:t>territoire</a:t>
            </a:r>
            <a:r>
              <a:rPr lang="de-DE" sz="1575" dirty="0" smtClean="0"/>
              <a:t> et de </a:t>
            </a:r>
            <a:r>
              <a:rPr lang="de-DE" sz="1575" dirty="0" err="1" smtClean="0"/>
              <a:t>l’énergie</a:t>
            </a:r>
            <a:endParaRPr lang="de-DE" sz="1575" dirty="0"/>
          </a:p>
        </p:txBody>
      </p:sp>
    </p:spTree>
    <p:extLst>
      <p:ext uri="{BB962C8B-B14F-4D97-AF65-F5344CB8AC3E}">
        <p14:creationId xmlns:p14="http://schemas.microsoft.com/office/powerpoint/2010/main" val="34337010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 y="2809263"/>
            <a:ext cx="2957929" cy="1800070"/>
          </a:xfrm>
          <a:prstGeom prst="rect">
            <a:avLst/>
          </a:prstGeom>
        </p:spPr>
      </p:pic>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r="51240" b="17262"/>
          <a:stretch/>
        </p:blipFill>
        <p:spPr>
          <a:xfrm>
            <a:off x="6954605" y="2515900"/>
            <a:ext cx="2189395" cy="2634916"/>
          </a:xfrm>
          <a:prstGeom prst="rect">
            <a:avLst/>
          </a:prstGeom>
        </p:spPr>
      </p:pic>
      <p:sp>
        <p:nvSpPr>
          <p:cNvPr id="3" name="Titel 2"/>
          <p:cNvSpPr>
            <a:spLocks noGrp="1"/>
          </p:cNvSpPr>
          <p:nvPr>
            <p:ph type="title"/>
          </p:nvPr>
        </p:nvSpPr>
        <p:spPr/>
        <p:txBody>
          <a:bodyPr/>
          <a:lstStyle/>
          <a:p>
            <a:r>
              <a:rPr lang="de-DE" dirty="0" err="1" smtClean="0"/>
              <a:t>Répartition</a:t>
            </a:r>
            <a:r>
              <a:rPr lang="de-DE" dirty="0" smtClean="0"/>
              <a:t> modale en </a:t>
            </a:r>
            <a:r>
              <a:rPr lang="de-DE" dirty="0" err="1" smtClean="0"/>
              <a:t>transport</a:t>
            </a:r>
            <a:r>
              <a:rPr lang="de-DE" dirty="0" smtClean="0"/>
              <a:t> de </a:t>
            </a:r>
            <a:r>
              <a:rPr lang="de-DE" dirty="0" err="1" smtClean="0"/>
              <a:t>marchandise</a:t>
            </a:r>
            <a:endParaRPr lang="de-DE" dirty="0"/>
          </a:p>
        </p:txBody>
      </p:sp>
      <p:graphicFrame>
        <p:nvGraphicFramePr>
          <p:cNvPr id="4" name="Bildplatzhalter 6"/>
          <p:cNvGraphicFramePr>
            <a:graphicFrameLocks/>
          </p:cNvGraphicFramePr>
          <p:nvPr>
            <p:extLst>
              <p:ext uri="{D42A27DB-BD31-4B8C-83A1-F6EECF244321}">
                <p14:modId xmlns:p14="http://schemas.microsoft.com/office/powerpoint/2010/main" val="1997706748"/>
              </p:ext>
            </p:extLst>
          </p:nvPr>
        </p:nvGraphicFramePr>
        <p:xfrm>
          <a:off x="5433866" y="1525312"/>
          <a:ext cx="2366821" cy="18556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Bildplatzhalter 6"/>
          <p:cNvGraphicFramePr>
            <a:graphicFrameLocks/>
          </p:cNvGraphicFramePr>
          <p:nvPr>
            <p:extLst>
              <p:ext uri="{D42A27DB-BD31-4B8C-83A1-F6EECF244321}">
                <p14:modId xmlns:p14="http://schemas.microsoft.com/office/powerpoint/2010/main" val="3091229453"/>
              </p:ext>
            </p:extLst>
          </p:nvPr>
        </p:nvGraphicFramePr>
        <p:xfrm>
          <a:off x="905905" y="1163126"/>
          <a:ext cx="3918022" cy="396606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Bildplatzhalter 6"/>
          <p:cNvGraphicFramePr>
            <a:graphicFrameLocks/>
          </p:cNvGraphicFramePr>
          <p:nvPr>
            <p:extLst>
              <p:ext uri="{D42A27DB-BD31-4B8C-83A1-F6EECF244321}">
                <p14:modId xmlns:p14="http://schemas.microsoft.com/office/powerpoint/2010/main" val="535480658"/>
              </p:ext>
            </p:extLst>
          </p:nvPr>
        </p:nvGraphicFramePr>
        <p:xfrm>
          <a:off x="466401" y="3506635"/>
          <a:ext cx="5364088" cy="4320480"/>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feld 7"/>
          <p:cNvSpPr txBox="1"/>
          <p:nvPr/>
        </p:nvSpPr>
        <p:spPr>
          <a:xfrm>
            <a:off x="4096512" y="3861048"/>
            <a:ext cx="800219" cy="646331"/>
          </a:xfrm>
          <a:prstGeom prst="rect">
            <a:avLst/>
          </a:prstGeom>
          <a:noFill/>
        </p:spPr>
        <p:txBody>
          <a:bodyPr wrap="none" rtlCol="0">
            <a:spAutoFit/>
          </a:bodyPr>
          <a:lstStyle/>
          <a:p>
            <a:r>
              <a:rPr lang="de-DE" dirty="0" err="1" smtClean="0"/>
              <a:t>Rail</a:t>
            </a:r>
            <a:endParaRPr lang="de-DE" dirty="0" smtClean="0"/>
          </a:p>
          <a:p>
            <a:r>
              <a:rPr lang="de-DE" dirty="0" smtClean="0"/>
              <a:t>Route</a:t>
            </a:r>
          </a:p>
        </p:txBody>
      </p:sp>
      <p:sp>
        <p:nvSpPr>
          <p:cNvPr id="10" name="Textfeld 9"/>
          <p:cNvSpPr txBox="1"/>
          <p:nvPr/>
        </p:nvSpPr>
        <p:spPr>
          <a:xfrm>
            <a:off x="768314" y="1220304"/>
            <a:ext cx="718979" cy="369332"/>
          </a:xfrm>
          <a:prstGeom prst="rect">
            <a:avLst/>
          </a:prstGeom>
          <a:noFill/>
        </p:spPr>
        <p:txBody>
          <a:bodyPr wrap="none" rtlCol="0">
            <a:spAutoFit/>
          </a:bodyPr>
          <a:lstStyle/>
          <a:p>
            <a:r>
              <a:rPr lang="de-DE" b="1" dirty="0" smtClean="0"/>
              <a:t>Total</a:t>
            </a:r>
          </a:p>
        </p:txBody>
      </p:sp>
      <p:sp>
        <p:nvSpPr>
          <p:cNvPr id="11" name="Textfeld 10"/>
          <p:cNvSpPr txBox="1"/>
          <p:nvPr/>
        </p:nvSpPr>
        <p:spPr>
          <a:xfrm>
            <a:off x="5184661" y="1155980"/>
            <a:ext cx="1967270" cy="369332"/>
          </a:xfrm>
          <a:prstGeom prst="rect">
            <a:avLst/>
          </a:prstGeom>
          <a:noFill/>
        </p:spPr>
        <p:txBody>
          <a:bodyPr wrap="none" rtlCol="0">
            <a:spAutoFit/>
          </a:bodyPr>
          <a:lstStyle/>
          <a:p>
            <a:r>
              <a:rPr lang="de-DE" b="1" dirty="0" err="1" smtClean="0"/>
              <a:t>Trafic</a:t>
            </a:r>
            <a:r>
              <a:rPr lang="de-DE" b="1" dirty="0" smtClean="0"/>
              <a:t> transalpin</a:t>
            </a:r>
          </a:p>
        </p:txBody>
      </p:sp>
      <p:sp>
        <p:nvSpPr>
          <p:cNvPr id="12" name="Textfeld 11"/>
          <p:cNvSpPr txBox="1"/>
          <p:nvPr/>
        </p:nvSpPr>
        <p:spPr>
          <a:xfrm>
            <a:off x="6991444" y="3907214"/>
            <a:ext cx="2198038" cy="1200329"/>
          </a:xfrm>
          <a:prstGeom prst="rect">
            <a:avLst/>
          </a:prstGeom>
          <a:noFill/>
        </p:spPr>
        <p:txBody>
          <a:bodyPr wrap="none" rtlCol="0">
            <a:spAutoFit/>
          </a:bodyPr>
          <a:lstStyle/>
          <a:p>
            <a:r>
              <a:rPr lang="de-DE" dirty="0" err="1" smtClean="0">
                <a:solidFill>
                  <a:schemeClr val="bg1"/>
                </a:solidFill>
              </a:rPr>
              <a:t>Objectif</a:t>
            </a:r>
            <a:r>
              <a:rPr lang="de-DE" dirty="0" smtClean="0">
                <a:solidFill>
                  <a:schemeClr val="bg1"/>
                </a:solidFill>
              </a:rPr>
              <a:t> de </a:t>
            </a:r>
            <a:r>
              <a:rPr lang="de-DE" dirty="0" err="1" smtClean="0">
                <a:solidFill>
                  <a:schemeClr val="bg1"/>
                </a:solidFill>
              </a:rPr>
              <a:t>transfert</a:t>
            </a:r>
            <a:endParaRPr lang="de-DE" dirty="0" smtClean="0">
              <a:solidFill>
                <a:schemeClr val="bg1"/>
              </a:solidFill>
            </a:endParaRPr>
          </a:p>
          <a:p>
            <a:r>
              <a:rPr lang="de-DE" dirty="0" smtClean="0">
                <a:solidFill>
                  <a:schemeClr val="bg1"/>
                </a:solidFill>
              </a:rPr>
              <a:t>Tunnel de </a:t>
            </a:r>
            <a:r>
              <a:rPr lang="de-DE" dirty="0" err="1" smtClean="0">
                <a:solidFill>
                  <a:schemeClr val="bg1"/>
                </a:solidFill>
              </a:rPr>
              <a:t>base</a:t>
            </a:r>
            <a:endParaRPr lang="de-DE" dirty="0" smtClean="0">
              <a:solidFill>
                <a:schemeClr val="bg1"/>
              </a:solidFill>
            </a:endParaRPr>
          </a:p>
          <a:p>
            <a:r>
              <a:rPr lang="de-DE" dirty="0" err="1" smtClean="0">
                <a:solidFill>
                  <a:schemeClr val="bg1"/>
                </a:solidFill>
              </a:rPr>
              <a:t>Corridor</a:t>
            </a:r>
            <a:r>
              <a:rPr lang="de-DE" dirty="0" smtClean="0">
                <a:solidFill>
                  <a:schemeClr val="bg1"/>
                </a:solidFill>
              </a:rPr>
              <a:t> 4m</a:t>
            </a:r>
          </a:p>
          <a:p>
            <a:endParaRPr lang="de-DE" dirty="0" smtClean="0"/>
          </a:p>
        </p:txBody>
      </p:sp>
      <p:sp>
        <p:nvSpPr>
          <p:cNvPr id="13" name="Rechteck 12"/>
          <p:cNvSpPr/>
          <p:nvPr/>
        </p:nvSpPr>
        <p:spPr>
          <a:xfrm>
            <a:off x="3891686" y="3972154"/>
            <a:ext cx="204826" cy="146304"/>
          </a:xfrm>
          <a:prstGeom prst="rect">
            <a:avLst/>
          </a:prstGeom>
          <a:solidFill>
            <a:srgbClr val="F8F8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3891686" y="4263090"/>
            <a:ext cx="204826" cy="146304"/>
          </a:xfrm>
          <a:prstGeom prst="rect">
            <a:avLst/>
          </a:prstGeom>
          <a:solidFill>
            <a:srgbClr val="4D7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69054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Nouvelle</a:t>
            </a:r>
            <a:r>
              <a:rPr lang="de-DE" dirty="0" smtClean="0"/>
              <a:t> </a:t>
            </a:r>
            <a:r>
              <a:rPr lang="de-DE" dirty="0" err="1" smtClean="0"/>
              <a:t>politique</a:t>
            </a:r>
            <a:r>
              <a:rPr lang="de-DE" dirty="0" smtClean="0"/>
              <a:t>: </a:t>
            </a:r>
            <a:r>
              <a:rPr lang="de-DE" dirty="0" err="1" smtClean="0"/>
              <a:t>loi</a:t>
            </a:r>
            <a:r>
              <a:rPr lang="de-DE" dirty="0" smtClean="0"/>
              <a:t> de 2015 </a:t>
            </a:r>
            <a:r>
              <a:rPr lang="de-DE" dirty="0" err="1" smtClean="0"/>
              <a:t>sur</a:t>
            </a:r>
            <a:r>
              <a:rPr lang="de-DE" dirty="0" smtClean="0"/>
              <a:t> le </a:t>
            </a:r>
            <a:r>
              <a:rPr lang="de-DE" dirty="0" err="1" smtClean="0"/>
              <a:t>transport</a:t>
            </a:r>
            <a:r>
              <a:rPr lang="de-DE" dirty="0" smtClean="0"/>
              <a:t> de </a:t>
            </a:r>
            <a:r>
              <a:rPr lang="de-DE" dirty="0" err="1" smtClean="0"/>
              <a:t>marchandises</a:t>
            </a:r>
            <a:endParaRPr lang="de-DE" dirty="0"/>
          </a:p>
        </p:txBody>
      </p:sp>
      <p:pic>
        <p:nvPicPr>
          <p:cNvPr id="6" name="Bildplatzhalter 5"/>
          <p:cNvPicPr>
            <a:picLocks noGrp="1" noChangeAspect="1"/>
          </p:cNvPicPr>
          <p:nvPr>
            <p:ph type="pic" sz="quarter" idx="13"/>
          </p:nvPr>
        </p:nvPicPr>
        <p:blipFill>
          <a:blip r:embed="rId3"/>
          <a:srcRect t="12379" b="12379"/>
          <a:stretch>
            <a:fillRect/>
          </a:stretch>
        </p:blipFill>
        <p:spPr>
          <a:prstGeom prst="rect">
            <a:avLst/>
          </a:prstGeom>
        </p:spPr>
      </p:pic>
      <p:sp>
        <p:nvSpPr>
          <p:cNvPr id="4" name="Textplatzhalter 3"/>
          <p:cNvSpPr>
            <a:spLocks noGrp="1"/>
          </p:cNvSpPr>
          <p:nvPr>
            <p:ph type="body" sz="quarter" idx="14"/>
          </p:nvPr>
        </p:nvSpPr>
        <p:spPr>
          <a:xfrm>
            <a:off x="4643438" y="1205708"/>
            <a:ext cx="4266475" cy="3304380"/>
          </a:xfrm>
        </p:spPr>
        <p:txBody>
          <a:bodyPr/>
          <a:lstStyle/>
          <a:p>
            <a:pPr marL="0" indent="0">
              <a:buNone/>
            </a:pPr>
            <a:r>
              <a:rPr lang="de-DE" dirty="0" smtClean="0"/>
              <a:t>La </a:t>
            </a:r>
            <a:r>
              <a:rPr lang="de-DE" dirty="0" err="1" smtClean="0"/>
              <a:t>Confédération</a:t>
            </a:r>
            <a:r>
              <a:rPr lang="de-DE" dirty="0" smtClean="0"/>
              <a:t> </a:t>
            </a:r>
            <a:r>
              <a:rPr lang="de-DE" dirty="0" err="1" smtClean="0"/>
              <a:t>crée</a:t>
            </a:r>
            <a:r>
              <a:rPr lang="de-DE" dirty="0" smtClean="0"/>
              <a:t> les </a:t>
            </a:r>
            <a:r>
              <a:rPr lang="de-DE" dirty="0" err="1" smtClean="0"/>
              <a:t>conditions-cadres</a:t>
            </a:r>
            <a:r>
              <a:rPr lang="de-DE" dirty="0" smtClean="0"/>
              <a:t> </a:t>
            </a:r>
            <a:r>
              <a:rPr lang="de-DE" dirty="0" err="1" smtClean="0"/>
              <a:t>qui</a:t>
            </a:r>
            <a:r>
              <a:rPr lang="de-DE" dirty="0" smtClean="0"/>
              <a:t> </a:t>
            </a:r>
            <a:r>
              <a:rPr lang="de-DE" dirty="0" err="1" smtClean="0"/>
              <a:t>permettent</a:t>
            </a:r>
            <a:r>
              <a:rPr lang="de-DE" dirty="0" smtClean="0"/>
              <a:t> </a:t>
            </a:r>
            <a:r>
              <a:rPr lang="de-DE" dirty="0" err="1" smtClean="0"/>
              <a:t>un</a:t>
            </a:r>
            <a:r>
              <a:rPr lang="de-DE" dirty="0" smtClean="0"/>
              <a:t> </a:t>
            </a:r>
            <a:r>
              <a:rPr lang="de-DE" dirty="0" err="1" smtClean="0"/>
              <a:t>développement</a:t>
            </a:r>
            <a:r>
              <a:rPr lang="de-DE" dirty="0" smtClean="0"/>
              <a:t> durable du </a:t>
            </a:r>
            <a:r>
              <a:rPr lang="de-DE" dirty="0" err="1" smtClean="0"/>
              <a:t>transport</a:t>
            </a:r>
            <a:r>
              <a:rPr lang="de-DE" dirty="0" smtClean="0"/>
              <a:t> de </a:t>
            </a:r>
            <a:r>
              <a:rPr lang="de-DE" dirty="0" err="1" smtClean="0"/>
              <a:t>marchandises</a:t>
            </a:r>
            <a:r>
              <a:rPr lang="de-DE" dirty="0" smtClean="0"/>
              <a:t> et </a:t>
            </a:r>
            <a:r>
              <a:rPr lang="de-DE" dirty="0" err="1" smtClean="0"/>
              <a:t>une</a:t>
            </a:r>
            <a:r>
              <a:rPr lang="de-DE" dirty="0" smtClean="0"/>
              <a:t> </a:t>
            </a:r>
            <a:r>
              <a:rPr lang="de-DE" dirty="0" err="1" smtClean="0"/>
              <a:t>interaction</a:t>
            </a:r>
            <a:r>
              <a:rPr lang="de-DE" dirty="0" smtClean="0"/>
              <a:t> </a:t>
            </a:r>
            <a:r>
              <a:rPr lang="de-DE" dirty="0" err="1" smtClean="0"/>
              <a:t>efficace</a:t>
            </a:r>
            <a:r>
              <a:rPr lang="de-DE" dirty="0" smtClean="0"/>
              <a:t> </a:t>
            </a:r>
            <a:r>
              <a:rPr lang="de-DE" dirty="0" err="1" smtClean="0"/>
              <a:t>avec</a:t>
            </a:r>
            <a:r>
              <a:rPr lang="de-DE" dirty="0" smtClean="0"/>
              <a:t> les </a:t>
            </a:r>
            <a:r>
              <a:rPr lang="de-DE" dirty="0" err="1" smtClean="0"/>
              <a:t>autres</a:t>
            </a:r>
            <a:r>
              <a:rPr lang="de-DE" dirty="0" smtClean="0"/>
              <a:t> </a:t>
            </a:r>
            <a:r>
              <a:rPr lang="de-DE" dirty="0" err="1" smtClean="0"/>
              <a:t>modes</a:t>
            </a:r>
            <a:r>
              <a:rPr lang="de-DE" dirty="0" smtClean="0"/>
              <a:t> de </a:t>
            </a:r>
            <a:r>
              <a:rPr lang="de-DE" dirty="0" err="1" smtClean="0"/>
              <a:t>transport</a:t>
            </a:r>
            <a:r>
              <a:rPr lang="de-DE" dirty="0" smtClean="0"/>
              <a:t>.</a:t>
            </a:r>
          </a:p>
          <a:p>
            <a:endParaRPr lang="de-DE" dirty="0" smtClean="0"/>
          </a:p>
        </p:txBody>
      </p:sp>
    </p:spTree>
    <p:extLst>
      <p:ext uri="{BB962C8B-B14F-4D97-AF65-F5344CB8AC3E}">
        <p14:creationId xmlns:p14="http://schemas.microsoft.com/office/powerpoint/2010/main" val="1226173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Défis</a:t>
            </a:r>
            <a:r>
              <a:rPr lang="de-DE" dirty="0" smtClean="0"/>
              <a:t> du </a:t>
            </a:r>
            <a:r>
              <a:rPr lang="de-DE" dirty="0" err="1" smtClean="0"/>
              <a:t>transport</a:t>
            </a:r>
            <a:r>
              <a:rPr lang="de-DE" dirty="0" smtClean="0"/>
              <a:t> intermodal </a:t>
            </a:r>
            <a:r>
              <a:rPr lang="de-DE" dirty="0" err="1" smtClean="0"/>
              <a:t>régional</a:t>
            </a:r>
            <a:endParaRPr lang="de-DE" dirty="0"/>
          </a:p>
        </p:txBody>
      </p:sp>
      <p:sp>
        <p:nvSpPr>
          <p:cNvPr id="3" name="Bildplatzhalter 2"/>
          <p:cNvSpPr>
            <a:spLocks noGrp="1"/>
          </p:cNvSpPr>
          <p:nvPr>
            <p:ph type="pic" sz="quarter" idx="13"/>
          </p:nvPr>
        </p:nvSpPr>
        <p:spPr/>
      </p:sp>
      <p:sp>
        <p:nvSpPr>
          <p:cNvPr id="4" name="Textplatzhalter 3"/>
          <p:cNvSpPr>
            <a:spLocks noGrp="1"/>
          </p:cNvSpPr>
          <p:nvPr>
            <p:ph type="body" sz="quarter" idx="14"/>
          </p:nvPr>
        </p:nvSpPr>
        <p:spPr/>
        <p:txBody>
          <a:bodyPr/>
          <a:lstStyle/>
          <a:p>
            <a:pPr>
              <a:buClr>
                <a:srgbClr val="FF0000"/>
              </a:buClr>
            </a:pPr>
            <a:r>
              <a:rPr lang="de-DE" dirty="0" err="1" smtClean="0"/>
              <a:t>Compétitivité</a:t>
            </a:r>
            <a:r>
              <a:rPr lang="de-DE" dirty="0" smtClean="0"/>
              <a:t> </a:t>
            </a:r>
            <a:r>
              <a:rPr lang="de-DE" dirty="0" err="1" smtClean="0"/>
              <a:t>face</a:t>
            </a:r>
            <a:r>
              <a:rPr lang="de-DE" dirty="0" smtClean="0"/>
              <a:t> à la route</a:t>
            </a:r>
          </a:p>
          <a:p>
            <a:pPr>
              <a:buClr>
                <a:srgbClr val="FF0000"/>
              </a:buClr>
            </a:pPr>
            <a:r>
              <a:rPr lang="de-DE" dirty="0" err="1" smtClean="0"/>
              <a:t>Distances</a:t>
            </a:r>
            <a:r>
              <a:rPr lang="de-DE" dirty="0" smtClean="0"/>
              <a:t> </a:t>
            </a:r>
            <a:r>
              <a:rPr lang="de-DE" dirty="0" err="1" smtClean="0"/>
              <a:t>courtes</a:t>
            </a:r>
            <a:endParaRPr lang="de-DE" dirty="0" smtClean="0"/>
          </a:p>
          <a:p>
            <a:pPr>
              <a:buClr>
                <a:srgbClr val="FF0000"/>
              </a:buClr>
            </a:pPr>
            <a:r>
              <a:rPr lang="de-DE" dirty="0" smtClean="0"/>
              <a:t>Lots de </a:t>
            </a:r>
            <a:r>
              <a:rPr lang="de-DE" dirty="0" err="1" smtClean="0"/>
              <a:t>petite</a:t>
            </a:r>
            <a:r>
              <a:rPr lang="de-DE" dirty="0" smtClean="0"/>
              <a:t> </a:t>
            </a:r>
            <a:r>
              <a:rPr lang="de-DE" dirty="0" err="1" smtClean="0"/>
              <a:t>taille</a:t>
            </a:r>
            <a:endParaRPr lang="de-DE" dirty="0" smtClean="0"/>
          </a:p>
          <a:p>
            <a:pPr>
              <a:buClr>
                <a:srgbClr val="FF0000"/>
              </a:buClr>
            </a:pPr>
            <a:r>
              <a:rPr lang="de-DE" dirty="0" smtClean="0"/>
              <a:t>Manque de </a:t>
            </a:r>
            <a:r>
              <a:rPr lang="de-DE" dirty="0" err="1" smtClean="0"/>
              <a:t>synergies</a:t>
            </a:r>
            <a:r>
              <a:rPr lang="de-DE" dirty="0" smtClean="0"/>
              <a:t> entre </a:t>
            </a:r>
            <a:r>
              <a:rPr lang="de-DE" dirty="0" err="1" smtClean="0"/>
              <a:t>installations</a:t>
            </a:r>
            <a:endParaRPr lang="de-DE" dirty="0" smtClean="0"/>
          </a:p>
          <a:p>
            <a:pPr>
              <a:buClr>
                <a:srgbClr val="FF0000"/>
              </a:buClr>
            </a:pPr>
            <a:r>
              <a:rPr lang="de-DE" dirty="0" smtClean="0"/>
              <a:t>Manque </a:t>
            </a:r>
            <a:r>
              <a:rPr lang="de-DE" dirty="0" err="1" smtClean="0"/>
              <a:t>d’investissements</a:t>
            </a:r>
            <a:r>
              <a:rPr lang="de-DE" dirty="0" smtClean="0"/>
              <a:t> </a:t>
            </a:r>
            <a:r>
              <a:rPr lang="de-DE" dirty="0" err="1" smtClean="0"/>
              <a:t>dans</a:t>
            </a:r>
            <a:r>
              <a:rPr lang="de-DE" dirty="0" smtClean="0"/>
              <a:t> les </a:t>
            </a:r>
            <a:r>
              <a:rPr lang="de-DE" dirty="0" err="1" smtClean="0"/>
              <a:t>installations</a:t>
            </a:r>
            <a:endParaRPr lang="de-DE" dirty="0" smtClean="0"/>
          </a:p>
          <a:p>
            <a:pPr>
              <a:buClr>
                <a:srgbClr val="FF0000"/>
              </a:buClr>
            </a:pPr>
            <a:r>
              <a:rPr lang="de-DE" dirty="0" err="1" smtClean="0"/>
              <a:t>Ponctualité</a:t>
            </a:r>
            <a:r>
              <a:rPr lang="de-DE" dirty="0" smtClean="0"/>
              <a:t> et </a:t>
            </a:r>
            <a:r>
              <a:rPr lang="de-DE" dirty="0" err="1" smtClean="0"/>
              <a:t>flexibilité</a:t>
            </a:r>
            <a:r>
              <a:rPr lang="de-DE" dirty="0" smtClean="0"/>
              <a:t> </a:t>
            </a:r>
            <a:endParaRPr lang="de-DE" dirty="0" smtClean="0"/>
          </a:p>
          <a:p>
            <a:pPr>
              <a:buClr>
                <a:srgbClr val="FF0000"/>
              </a:buClr>
            </a:pPr>
            <a:r>
              <a:rPr lang="de-DE" dirty="0" err="1" smtClean="0"/>
              <a:t>Capacités</a:t>
            </a:r>
            <a:r>
              <a:rPr lang="de-DE" dirty="0" smtClean="0"/>
              <a:t> </a:t>
            </a:r>
            <a:endParaRPr lang="de-DE" dirty="0"/>
          </a:p>
        </p:txBody>
      </p:sp>
      <p:pic>
        <p:nvPicPr>
          <p:cNvPr id="7" name="Grafik 6"/>
          <p:cNvPicPr>
            <a:picLocks noChangeAspect="1"/>
          </p:cNvPicPr>
          <p:nvPr/>
        </p:nvPicPr>
        <p:blipFill rotWithShape="1">
          <a:blip r:embed="rId3"/>
          <a:srcRect l="13526" r="8858"/>
          <a:stretch/>
        </p:blipFill>
        <p:spPr>
          <a:xfrm>
            <a:off x="0" y="1204647"/>
            <a:ext cx="4533900" cy="3240000"/>
          </a:xfrm>
          <a:prstGeom prst="rect">
            <a:avLst/>
          </a:prstGeom>
        </p:spPr>
      </p:pic>
    </p:spTree>
    <p:extLst>
      <p:ext uri="{BB962C8B-B14F-4D97-AF65-F5344CB8AC3E}">
        <p14:creationId xmlns:p14="http://schemas.microsoft.com/office/powerpoint/2010/main" val="846781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srcRect t="37957" b="12896"/>
          <a:stretch/>
        </p:blipFill>
        <p:spPr>
          <a:xfrm>
            <a:off x="0" y="1237771"/>
            <a:ext cx="4494785" cy="1468800"/>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t="24374" b="26112"/>
          <a:stretch/>
        </p:blipFill>
        <p:spPr>
          <a:xfrm>
            <a:off x="0" y="2835210"/>
            <a:ext cx="4449610" cy="1468800"/>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982" y="1236571"/>
            <a:ext cx="4410000" cy="1470000"/>
          </a:xfrm>
          <a:prstGeom prst="rect">
            <a:avLst/>
          </a:prstGeom>
        </p:spPr>
      </p:pic>
      <p:pic>
        <p:nvPicPr>
          <p:cNvPr id="10" name="Grafik 9"/>
          <p:cNvPicPr>
            <a:picLocks noChangeAspect="1"/>
          </p:cNvPicPr>
          <p:nvPr/>
        </p:nvPicPr>
        <p:blipFill rotWithShape="1">
          <a:blip r:embed="rId6">
            <a:extLst>
              <a:ext uri="{28A0092B-C50C-407E-A947-70E740481C1C}">
                <a14:useLocalDpi xmlns:a14="http://schemas.microsoft.com/office/drawing/2010/main" val="0"/>
              </a:ext>
            </a:extLst>
          </a:blip>
          <a:srcRect l="-498" t="36831" r="498" b="12660"/>
          <a:stretch/>
        </p:blipFill>
        <p:spPr>
          <a:xfrm>
            <a:off x="4654982" y="2835210"/>
            <a:ext cx="4361935" cy="1468800"/>
          </a:xfrm>
          <a:prstGeom prst="rect">
            <a:avLst/>
          </a:prstGeom>
        </p:spPr>
      </p:pic>
      <p:sp>
        <p:nvSpPr>
          <p:cNvPr id="2" name="Titel 1"/>
          <p:cNvSpPr>
            <a:spLocks noGrp="1"/>
          </p:cNvSpPr>
          <p:nvPr>
            <p:ph type="title"/>
          </p:nvPr>
        </p:nvSpPr>
        <p:spPr/>
        <p:txBody>
          <a:bodyPr/>
          <a:lstStyle/>
          <a:p>
            <a:r>
              <a:rPr lang="de-DE" dirty="0" err="1" smtClean="0"/>
              <a:t>Trois</a:t>
            </a:r>
            <a:r>
              <a:rPr lang="de-DE" dirty="0" smtClean="0"/>
              <a:t> </a:t>
            </a:r>
            <a:r>
              <a:rPr lang="de-DE" dirty="0" err="1" smtClean="0"/>
              <a:t>axes</a:t>
            </a:r>
            <a:r>
              <a:rPr lang="de-DE" dirty="0" smtClean="0"/>
              <a:t> de </a:t>
            </a:r>
            <a:r>
              <a:rPr lang="de-DE" dirty="0" err="1" smtClean="0"/>
              <a:t>mesures</a:t>
            </a:r>
            <a:endParaRPr lang="de-DE" dirty="0"/>
          </a:p>
        </p:txBody>
      </p:sp>
      <p:sp>
        <p:nvSpPr>
          <p:cNvPr id="6" name="Inhaltsplatzhalter 2"/>
          <p:cNvSpPr txBox="1">
            <a:spLocks/>
          </p:cNvSpPr>
          <p:nvPr/>
        </p:nvSpPr>
        <p:spPr>
          <a:xfrm>
            <a:off x="1068389" y="2939716"/>
            <a:ext cx="3381222" cy="454537"/>
          </a:xfrm>
          <a:prstGeom prst="rect">
            <a:avLst/>
          </a:prstGeom>
          <a:solidFill>
            <a:schemeClr val="bg2">
              <a:alpha val="70000"/>
            </a:schemeClr>
          </a:solidFill>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b="1" dirty="0" err="1" smtClean="0">
                <a:solidFill>
                  <a:schemeClr val="bg1"/>
                </a:solidFill>
                <a:effectLst>
                  <a:outerShdw blurRad="38100" dist="38100" dir="2700000" algn="tl">
                    <a:srgbClr val="000000">
                      <a:alpha val="43137"/>
                    </a:srgbClr>
                  </a:outerShdw>
                </a:effectLst>
              </a:rPr>
              <a:t>Efficience</a:t>
            </a:r>
            <a:endParaRPr lang="de-DE" b="1" dirty="0">
              <a:solidFill>
                <a:schemeClr val="bg1"/>
              </a:solidFill>
              <a:effectLst>
                <a:outerShdw blurRad="38100" dist="38100" dir="2700000" algn="tl">
                  <a:srgbClr val="000000">
                    <a:alpha val="43137"/>
                  </a:srgbClr>
                </a:outerShdw>
              </a:effectLst>
            </a:endParaRPr>
          </a:p>
        </p:txBody>
      </p:sp>
      <p:sp>
        <p:nvSpPr>
          <p:cNvPr id="11" name="Inhaltsplatzhalter 2"/>
          <p:cNvSpPr txBox="1">
            <a:spLocks/>
          </p:cNvSpPr>
          <p:nvPr/>
        </p:nvSpPr>
        <p:spPr>
          <a:xfrm>
            <a:off x="1113563" y="1528131"/>
            <a:ext cx="3381222" cy="454537"/>
          </a:xfrm>
          <a:prstGeom prst="rect">
            <a:avLst/>
          </a:prstGeom>
          <a:solidFill>
            <a:schemeClr val="bg2">
              <a:alpha val="70000"/>
            </a:schemeClr>
          </a:solidFill>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b="1" dirty="0" err="1" smtClean="0">
                <a:solidFill>
                  <a:schemeClr val="bg1"/>
                </a:solidFill>
                <a:effectLst>
                  <a:outerShdw blurRad="38100" dist="38100" dir="2700000" algn="tl">
                    <a:srgbClr val="000000">
                      <a:alpha val="43137"/>
                    </a:srgbClr>
                  </a:outerShdw>
                </a:effectLst>
              </a:rPr>
              <a:t>Capacité</a:t>
            </a:r>
            <a:r>
              <a:rPr lang="de-DE" b="1" dirty="0" smtClean="0">
                <a:solidFill>
                  <a:schemeClr val="bg1"/>
                </a:solidFill>
                <a:effectLst>
                  <a:outerShdw blurRad="38100" dist="38100" dir="2700000" algn="tl">
                    <a:srgbClr val="000000">
                      <a:alpha val="43137"/>
                    </a:srgbClr>
                  </a:outerShdw>
                </a:effectLst>
              </a:rPr>
              <a:t> </a:t>
            </a:r>
            <a:r>
              <a:rPr lang="de-DE" b="1" dirty="0" err="1" smtClean="0">
                <a:solidFill>
                  <a:schemeClr val="bg1"/>
                </a:solidFill>
                <a:effectLst>
                  <a:outerShdw blurRad="38100" dist="38100" dir="2700000" algn="tl">
                    <a:srgbClr val="000000">
                      <a:alpha val="43137"/>
                    </a:srgbClr>
                  </a:outerShdw>
                </a:effectLst>
              </a:rPr>
              <a:t>rail</a:t>
            </a:r>
            <a:endParaRPr lang="de-DE" b="1" dirty="0">
              <a:solidFill>
                <a:schemeClr val="bg1"/>
              </a:solidFill>
              <a:effectLst>
                <a:outerShdw blurRad="38100" dist="38100" dir="2700000" algn="tl">
                  <a:srgbClr val="000000">
                    <a:alpha val="43137"/>
                  </a:srgbClr>
                </a:outerShdw>
              </a:effectLst>
            </a:endParaRPr>
          </a:p>
        </p:txBody>
      </p:sp>
      <p:sp>
        <p:nvSpPr>
          <p:cNvPr id="12" name="Inhaltsplatzhalter 2"/>
          <p:cNvSpPr txBox="1">
            <a:spLocks/>
          </p:cNvSpPr>
          <p:nvPr/>
        </p:nvSpPr>
        <p:spPr>
          <a:xfrm>
            <a:off x="5683760" y="1511812"/>
            <a:ext cx="3381222" cy="454537"/>
          </a:xfrm>
          <a:prstGeom prst="rect">
            <a:avLst/>
          </a:prstGeom>
          <a:solidFill>
            <a:schemeClr val="bg2">
              <a:alpha val="70000"/>
            </a:schemeClr>
          </a:solidFill>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b="1" dirty="0" err="1" smtClean="0">
                <a:solidFill>
                  <a:schemeClr val="bg1"/>
                </a:solidFill>
                <a:effectLst>
                  <a:outerShdw blurRad="38100" dist="38100" dir="2700000" algn="tl">
                    <a:srgbClr val="000000">
                      <a:alpha val="43137"/>
                    </a:srgbClr>
                  </a:outerShdw>
                </a:effectLst>
              </a:rPr>
              <a:t>Capacité</a:t>
            </a:r>
            <a:r>
              <a:rPr lang="de-DE" b="1" dirty="0" smtClean="0">
                <a:solidFill>
                  <a:schemeClr val="bg1"/>
                </a:solidFill>
                <a:effectLst>
                  <a:outerShdw blurRad="38100" dist="38100" dir="2700000" algn="tl">
                    <a:srgbClr val="000000">
                      <a:alpha val="43137"/>
                    </a:srgbClr>
                  </a:outerShdw>
                </a:effectLst>
              </a:rPr>
              <a:t> </a:t>
            </a:r>
            <a:r>
              <a:rPr lang="de-DE" b="1" dirty="0" err="1" smtClean="0">
                <a:solidFill>
                  <a:schemeClr val="bg1"/>
                </a:solidFill>
                <a:effectLst>
                  <a:outerShdw blurRad="38100" dist="38100" dir="2700000" algn="tl">
                    <a:srgbClr val="000000">
                      <a:alpha val="43137"/>
                    </a:srgbClr>
                  </a:outerShdw>
                </a:effectLst>
              </a:rPr>
              <a:t>installations</a:t>
            </a:r>
            <a:endParaRPr lang="de-DE"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371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3"/>
          <a:srcRect t="37957" b="12896"/>
          <a:stretch/>
        </p:blipFill>
        <p:spPr>
          <a:xfrm>
            <a:off x="0" y="1237771"/>
            <a:ext cx="4494785" cy="1468800"/>
          </a:xfrm>
          <a:prstGeom prst="rect">
            <a:avLst/>
          </a:prstGeom>
        </p:spPr>
      </p:pic>
      <p:sp>
        <p:nvSpPr>
          <p:cNvPr id="2" name="Titel 1"/>
          <p:cNvSpPr>
            <a:spLocks noGrp="1"/>
          </p:cNvSpPr>
          <p:nvPr>
            <p:ph type="title"/>
          </p:nvPr>
        </p:nvSpPr>
        <p:spPr/>
        <p:txBody>
          <a:bodyPr/>
          <a:lstStyle/>
          <a:p>
            <a:r>
              <a:rPr lang="de-DE" dirty="0" err="1" smtClean="0"/>
              <a:t>Augmenter</a:t>
            </a:r>
            <a:r>
              <a:rPr lang="de-DE" dirty="0" smtClean="0"/>
              <a:t> les </a:t>
            </a:r>
            <a:r>
              <a:rPr lang="de-DE" dirty="0" err="1" smtClean="0"/>
              <a:t>sillons</a:t>
            </a:r>
            <a:r>
              <a:rPr lang="de-DE" dirty="0" smtClean="0"/>
              <a:t> </a:t>
            </a:r>
            <a:r>
              <a:rPr lang="de-DE" dirty="0" err="1" smtClean="0"/>
              <a:t>pour</a:t>
            </a:r>
            <a:r>
              <a:rPr lang="de-DE" dirty="0" smtClean="0"/>
              <a:t> le </a:t>
            </a:r>
            <a:r>
              <a:rPr lang="de-DE" dirty="0" err="1" smtClean="0"/>
              <a:t>transport</a:t>
            </a:r>
            <a:r>
              <a:rPr lang="de-DE" dirty="0" smtClean="0"/>
              <a:t> de </a:t>
            </a:r>
            <a:r>
              <a:rPr lang="de-DE" dirty="0" err="1" smtClean="0"/>
              <a:t>marchandises</a:t>
            </a:r>
            <a:r>
              <a:rPr lang="de-DE" dirty="0" smtClean="0"/>
              <a:t> </a:t>
            </a:r>
            <a:r>
              <a:rPr lang="de-DE" dirty="0" err="1" smtClean="0"/>
              <a:t>également</a:t>
            </a:r>
            <a:r>
              <a:rPr lang="de-DE" dirty="0" smtClean="0"/>
              <a:t> </a:t>
            </a:r>
            <a:r>
              <a:rPr lang="de-DE" dirty="0" err="1" smtClean="0"/>
              <a:t>aux</a:t>
            </a:r>
            <a:r>
              <a:rPr lang="de-DE" dirty="0" smtClean="0"/>
              <a:t> </a:t>
            </a:r>
            <a:r>
              <a:rPr lang="de-DE" dirty="0" err="1" smtClean="0"/>
              <a:t>heures</a:t>
            </a:r>
            <a:r>
              <a:rPr lang="de-DE" dirty="0" smtClean="0"/>
              <a:t> de </a:t>
            </a:r>
            <a:r>
              <a:rPr lang="de-DE" dirty="0" err="1" smtClean="0"/>
              <a:t>pointe</a:t>
            </a:r>
            <a:endParaRPr lang="de-DE" dirty="0"/>
          </a:p>
        </p:txBody>
      </p:sp>
      <p:sp>
        <p:nvSpPr>
          <p:cNvPr id="11" name="Inhaltsplatzhalter 2"/>
          <p:cNvSpPr txBox="1">
            <a:spLocks/>
          </p:cNvSpPr>
          <p:nvPr/>
        </p:nvSpPr>
        <p:spPr>
          <a:xfrm>
            <a:off x="1113563" y="1528131"/>
            <a:ext cx="3381222" cy="454537"/>
          </a:xfrm>
          <a:prstGeom prst="rect">
            <a:avLst/>
          </a:prstGeom>
          <a:solidFill>
            <a:schemeClr val="bg2">
              <a:alpha val="70000"/>
            </a:schemeClr>
          </a:solidFill>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b="1" dirty="0" err="1" smtClean="0">
                <a:solidFill>
                  <a:schemeClr val="bg1"/>
                </a:solidFill>
                <a:effectLst>
                  <a:outerShdw blurRad="38100" dist="38100" dir="2700000" algn="tl">
                    <a:srgbClr val="000000">
                      <a:alpha val="43137"/>
                    </a:srgbClr>
                  </a:outerShdw>
                </a:effectLst>
              </a:rPr>
              <a:t>Capacité</a:t>
            </a:r>
            <a:r>
              <a:rPr lang="de-DE" b="1" dirty="0" smtClean="0">
                <a:solidFill>
                  <a:schemeClr val="bg1"/>
                </a:solidFill>
                <a:effectLst>
                  <a:outerShdw blurRad="38100" dist="38100" dir="2700000" algn="tl">
                    <a:srgbClr val="000000">
                      <a:alpha val="43137"/>
                    </a:srgbClr>
                  </a:outerShdw>
                </a:effectLst>
              </a:rPr>
              <a:t> </a:t>
            </a:r>
            <a:r>
              <a:rPr lang="de-DE" b="1" dirty="0" err="1" smtClean="0">
                <a:solidFill>
                  <a:schemeClr val="bg1"/>
                </a:solidFill>
                <a:effectLst>
                  <a:outerShdw blurRad="38100" dist="38100" dir="2700000" algn="tl">
                    <a:srgbClr val="000000">
                      <a:alpha val="43137"/>
                    </a:srgbClr>
                  </a:outerShdw>
                </a:effectLst>
              </a:rPr>
              <a:t>rail</a:t>
            </a:r>
            <a:endParaRPr lang="de-DE" b="1" dirty="0">
              <a:solidFill>
                <a:schemeClr val="bg1"/>
              </a:solidFill>
              <a:effectLst>
                <a:outerShdw blurRad="38100" dist="38100" dir="2700000" algn="tl">
                  <a:srgbClr val="000000">
                    <a:alpha val="43137"/>
                  </a:srgbClr>
                </a:outerShdw>
              </a:effectLst>
            </a:endParaRPr>
          </a:p>
        </p:txBody>
      </p:sp>
      <p:sp>
        <p:nvSpPr>
          <p:cNvPr id="12" name="Inhaltsplatzhalter 2"/>
          <p:cNvSpPr txBox="1">
            <a:spLocks/>
          </p:cNvSpPr>
          <p:nvPr/>
        </p:nvSpPr>
        <p:spPr>
          <a:xfrm>
            <a:off x="4745813" y="2835210"/>
            <a:ext cx="3966288" cy="454537"/>
          </a:xfrm>
          <a:prstGeom prst="rect">
            <a:avLst/>
          </a:prstGeom>
          <a:noFill/>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800" b="1" dirty="0" err="1" smtClean="0"/>
              <a:t>Stratégie</a:t>
            </a:r>
            <a:r>
              <a:rPr lang="de-DE" sz="1800" b="1" dirty="0" smtClean="0"/>
              <a:t> </a:t>
            </a:r>
            <a:r>
              <a:rPr lang="de-DE" sz="1800" b="1" dirty="0" err="1" smtClean="0"/>
              <a:t>d’utilisation</a:t>
            </a:r>
            <a:r>
              <a:rPr lang="de-DE" sz="1800" b="1" dirty="0" smtClean="0"/>
              <a:t> du </a:t>
            </a:r>
            <a:r>
              <a:rPr lang="de-DE" sz="1800" b="1" dirty="0" err="1" smtClean="0"/>
              <a:t>réseau</a:t>
            </a:r>
            <a:r>
              <a:rPr lang="de-DE" sz="1800" b="1" dirty="0" smtClean="0"/>
              <a:t> </a:t>
            </a:r>
          </a:p>
          <a:p>
            <a:pPr>
              <a:lnSpc>
                <a:spcPct val="100000"/>
              </a:lnSpc>
              <a:buClr>
                <a:srgbClr val="FF0000"/>
              </a:buClr>
            </a:pPr>
            <a:r>
              <a:rPr lang="de-DE" sz="1800" dirty="0" err="1"/>
              <a:t>Garantir</a:t>
            </a:r>
            <a:r>
              <a:rPr lang="de-DE" sz="1800" dirty="0"/>
              <a:t> à </a:t>
            </a:r>
            <a:r>
              <a:rPr lang="de-DE" sz="1800" dirty="0" err="1"/>
              <a:t>long</a:t>
            </a:r>
            <a:r>
              <a:rPr lang="de-DE" sz="1800" dirty="0"/>
              <a:t> </a:t>
            </a:r>
            <a:r>
              <a:rPr lang="de-DE" sz="1800" dirty="0" err="1"/>
              <a:t>terme</a:t>
            </a:r>
            <a:r>
              <a:rPr lang="de-DE" sz="1800" dirty="0"/>
              <a:t> les </a:t>
            </a:r>
            <a:r>
              <a:rPr lang="de-DE" sz="1800" dirty="0" err="1"/>
              <a:t>sillons</a:t>
            </a:r>
            <a:r>
              <a:rPr lang="de-DE" sz="1800" dirty="0"/>
              <a:t> de </a:t>
            </a:r>
            <a:r>
              <a:rPr lang="de-DE" sz="1800" dirty="0" err="1"/>
              <a:t>manière</a:t>
            </a:r>
            <a:r>
              <a:rPr lang="de-DE" sz="1800" dirty="0"/>
              <a:t> </a:t>
            </a:r>
            <a:r>
              <a:rPr lang="de-DE" sz="1800" dirty="0" err="1"/>
              <a:t>équitable</a:t>
            </a:r>
            <a:r>
              <a:rPr lang="de-DE" sz="1800" dirty="0"/>
              <a:t> </a:t>
            </a:r>
            <a:r>
              <a:rPr lang="de-DE" sz="1800" dirty="0" err="1"/>
              <a:t>pour</a:t>
            </a:r>
            <a:r>
              <a:rPr lang="de-DE" sz="1800" dirty="0"/>
              <a:t> le </a:t>
            </a:r>
            <a:r>
              <a:rPr lang="de-DE" sz="1800" dirty="0" err="1"/>
              <a:t>transport</a:t>
            </a:r>
            <a:r>
              <a:rPr lang="de-DE" sz="1800" dirty="0"/>
              <a:t> de </a:t>
            </a:r>
            <a:r>
              <a:rPr lang="de-DE" sz="1800" dirty="0" err="1"/>
              <a:t>voyageurs</a:t>
            </a:r>
            <a:r>
              <a:rPr lang="de-DE" sz="1800" dirty="0"/>
              <a:t> et de </a:t>
            </a:r>
            <a:r>
              <a:rPr lang="de-DE" sz="1800" dirty="0" err="1"/>
              <a:t>marchandises</a:t>
            </a:r>
            <a:r>
              <a:rPr lang="de-DE" sz="1800" dirty="0"/>
              <a:t> </a:t>
            </a:r>
            <a:r>
              <a:rPr lang="de-DE" sz="1800" dirty="0" err="1"/>
              <a:t>sur</a:t>
            </a:r>
            <a:r>
              <a:rPr lang="de-DE" sz="1800" dirty="0"/>
              <a:t> le </a:t>
            </a:r>
            <a:r>
              <a:rPr lang="de-DE" sz="1800" dirty="0" err="1"/>
              <a:t>réseau</a:t>
            </a:r>
            <a:r>
              <a:rPr lang="de-DE" sz="1800" dirty="0"/>
              <a:t> </a:t>
            </a:r>
            <a:r>
              <a:rPr lang="de-DE" sz="1800" dirty="0" err="1"/>
              <a:t>ferré</a:t>
            </a:r>
            <a:endParaRPr lang="de-DE" sz="1800" dirty="0"/>
          </a:p>
        </p:txBody>
      </p:sp>
      <p:sp>
        <p:nvSpPr>
          <p:cNvPr id="4" name="Rechteck 3"/>
          <p:cNvSpPr/>
          <p:nvPr/>
        </p:nvSpPr>
        <p:spPr>
          <a:xfrm>
            <a:off x="768315" y="2835210"/>
            <a:ext cx="3726470" cy="1754326"/>
          </a:xfrm>
          <a:prstGeom prst="rect">
            <a:avLst/>
          </a:prstGeom>
        </p:spPr>
        <p:txBody>
          <a:bodyPr wrap="square">
            <a:spAutoFit/>
          </a:bodyPr>
          <a:lstStyle/>
          <a:p>
            <a:r>
              <a:rPr lang="de-DE" b="1" dirty="0" err="1" smtClean="0"/>
              <a:t>Étape</a:t>
            </a:r>
            <a:r>
              <a:rPr lang="de-DE" b="1" dirty="0" smtClean="0"/>
              <a:t> </a:t>
            </a:r>
            <a:r>
              <a:rPr lang="de-DE" b="1" dirty="0" err="1" smtClean="0"/>
              <a:t>d’aménagement</a:t>
            </a:r>
            <a:r>
              <a:rPr lang="de-DE" b="1" dirty="0" smtClean="0"/>
              <a:t> </a:t>
            </a:r>
            <a:r>
              <a:rPr lang="de-DE" b="1" dirty="0" err="1" smtClean="0"/>
              <a:t>ferroviaire</a:t>
            </a:r>
            <a:r>
              <a:rPr lang="de-DE" b="1" dirty="0" smtClean="0"/>
              <a:t> 2035 </a:t>
            </a:r>
          </a:p>
          <a:p>
            <a:pPr marL="285750" indent="-285750">
              <a:buClr>
                <a:srgbClr val="FF0000"/>
              </a:buClr>
              <a:buFont typeface="Arial" panose="020B0604020202020204" pitchFamily="34" charset="0"/>
              <a:buChar char="•"/>
            </a:pPr>
            <a:r>
              <a:rPr lang="de-DE" dirty="0" err="1" smtClean="0"/>
              <a:t>Sillons</a:t>
            </a:r>
            <a:r>
              <a:rPr lang="de-DE" dirty="0" smtClean="0"/>
              <a:t> </a:t>
            </a:r>
            <a:r>
              <a:rPr lang="de-DE" dirty="0" err="1" smtClean="0"/>
              <a:t>supplémentaires</a:t>
            </a:r>
            <a:r>
              <a:rPr lang="de-DE" dirty="0" smtClean="0"/>
              <a:t> </a:t>
            </a:r>
            <a:r>
              <a:rPr lang="de-DE" dirty="0" err="1" smtClean="0"/>
              <a:t>pour</a:t>
            </a:r>
            <a:r>
              <a:rPr lang="de-DE" dirty="0" smtClean="0"/>
              <a:t> le </a:t>
            </a:r>
            <a:r>
              <a:rPr lang="de-DE" dirty="0" err="1" smtClean="0"/>
              <a:t>transport</a:t>
            </a:r>
            <a:r>
              <a:rPr lang="de-DE" dirty="0" smtClean="0"/>
              <a:t> de </a:t>
            </a:r>
            <a:r>
              <a:rPr lang="de-DE" dirty="0" err="1" smtClean="0"/>
              <a:t>marchandises</a:t>
            </a:r>
            <a:endParaRPr lang="de-DE" dirty="0" smtClean="0"/>
          </a:p>
          <a:p>
            <a:pPr marL="285750" indent="-285750">
              <a:buClr>
                <a:srgbClr val="FF0000"/>
              </a:buClr>
              <a:buFont typeface="Arial" panose="020B0604020202020204" pitchFamily="34" charset="0"/>
              <a:buChar char="•"/>
            </a:pPr>
            <a:r>
              <a:rPr lang="de-DE" dirty="0" err="1" smtClean="0"/>
              <a:t>Réseau</a:t>
            </a:r>
            <a:r>
              <a:rPr lang="de-DE" dirty="0" smtClean="0"/>
              <a:t> express </a:t>
            </a:r>
            <a:r>
              <a:rPr lang="de-DE" dirty="0" err="1" smtClean="0"/>
              <a:t>pour</a:t>
            </a:r>
            <a:r>
              <a:rPr lang="de-DE" dirty="0" smtClean="0"/>
              <a:t> le </a:t>
            </a:r>
            <a:r>
              <a:rPr lang="de-DE" dirty="0" err="1" smtClean="0"/>
              <a:t>transport</a:t>
            </a:r>
            <a:r>
              <a:rPr lang="de-DE" dirty="0" smtClean="0"/>
              <a:t> de </a:t>
            </a:r>
            <a:r>
              <a:rPr lang="de-DE" dirty="0" err="1" smtClean="0"/>
              <a:t>marchandises</a:t>
            </a:r>
            <a:endParaRPr lang="de-DE" dirty="0"/>
          </a:p>
        </p:txBody>
      </p:sp>
    </p:spTree>
    <p:extLst>
      <p:ext uri="{BB962C8B-B14F-4D97-AF65-F5344CB8AC3E}">
        <p14:creationId xmlns:p14="http://schemas.microsoft.com/office/powerpoint/2010/main" val="3037155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982" y="1236571"/>
            <a:ext cx="4410000" cy="1470000"/>
          </a:xfrm>
          <a:prstGeom prst="rect">
            <a:avLst/>
          </a:prstGeom>
        </p:spPr>
      </p:pic>
      <p:sp>
        <p:nvSpPr>
          <p:cNvPr id="2" name="Titel 1"/>
          <p:cNvSpPr>
            <a:spLocks noGrp="1"/>
          </p:cNvSpPr>
          <p:nvPr>
            <p:ph type="title"/>
          </p:nvPr>
        </p:nvSpPr>
        <p:spPr/>
        <p:txBody>
          <a:bodyPr>
            <a:noAutofit/>
          </a:bodyPr>
          <a:lstStyle/>
          <a:p>
            <a:r>
              <a:rPr lang="de-DE" sz="2300" dirty="0" err="1" smtClean="0"/>
              <a:t>Planifier</a:t>
            </a:r>
            <a:r>
              <a:rPr lang="de-DE" sz="2300" dirty="0" smtClean="0"/>
              <a:t> les </a:t>
            </a:r>
            <a:r>
              <a:rPr lang="de-DE" sz="2300" dirty="0" err="1" smtClean="0"/>
              <a:t>installations</a:t>
            </a:r>
            <a:r>
              <a:rPr lang="de-DE" sz="2300" dirty="0" smtClean="0"/>
              <a:t> </a:t>
            </a:r>
            <a:r>
              <a:rPr lang="de-DE" sz="2300" dirty="0" err="1" smtClean="0"/>
              <a:t>dédiées</a:t>
            </a:r>
            <a:r>
              <a:rPr lang="de-DE" sz="2300" dirty="0" smtClean="0"/>
              <a:t> au </a:t>
            </a:r>
            <a:r>
              <a:rPr lang="de-DE" sz="2300" dirty="0" err="1" smtClean="0"/>
              <a:t>fret</a:t>
            </a:r>
            <a:r>
              <a:rPr lang="de-DE" sz="2300" dirty="0" smtClean="0"/>
              <a:t> </a:t>
            </a:r>
            <a:r>
              <a:rPr lang="de-DE" sz="2300" dirty="0" err="1" smtClean="0"/>
              <a:t>ferroviaire</a:t>
            </a:r>
            <a:r>
              <a:rPr lang="de-DE" sz="2300" dirty="0" smtClean="0"/>
              <a:t> et </a:t>
            </a:r>
            <a:r>
              <a:rPr lang="de-DE" sz="2300" dirty="0" err="1" smtClean="0"/>
              <a:t>assurer</a:t>
            </a:r>
            <a:r>
              <a:rPr lang="de-DE" sz="2300" dirty="0" smtClean="0"/>
              <a:t> </a:t>
            </a:r>
            <a:r>
              <a:rPr lang="de-DE" sz="2300" dirty="0" err="1" smtClean="0"/>
              <a:t>l’harmonisation</a:t>
            </a:r>
            <a:r>
              <a:rPr lang="de-DE" sz="2300" dirty="0" smtClean="0"/>
              <a:t> </a:t>
            </a:r>
            <a:r>
              <a:rPr lang="de-DE" sz="2300" dirty="0" err="1" smtClean="0"/>
              <a:t>avec</a:t>
            </a:r>
            <a:r>
              <a:rPr lang="de-DE" sz="2300" dirty="0" smtClean="0"/>
              <a:t> </a:t>
            </a:r>
            <a:r>
              <a:rPr lang="de-DE" sz="2300" dirty="0" err="1" smtClean="0"/>
              <a:t>l’aménagement</a:t>
            </a:r>
            <a:r>
              <a:rPr lang="de-DE" sz="2300" dirty="0" smtClean="0"/>
              <a:t> du </a:t>
            </a:r>
            <a:r>
              <a:rPr lang="de-DE" sz="2300" dirty="0" err="1" smtClean="0"/>
              <a:t>territoire</a:t>
            </a:r>
            <a:r>
              <a:rPr lang="de-DE" sz="2300" dirty="0" smtClean="0"/>
              <a:t> </a:t>
            </a:r>
            <a:endParaRPr lang="de-DE" sz="2300" dirty="0"/>
          </a:p>
        </p:txBody>
      </p:sp>
      <p:sp>
        <p:nvSpPr>
          <p:cNvPr id="12" name="Inhaltsplatzhalter 2"/>
          <p:cNvSpPr txBox="1">
            <a:spLocks/>
          </p:cNvSpPr>
          <p:nvPr/>
        </p:nvSpPr>
        <p:spPr>
          <a:xfrm>
            <a:off x="5683760" y="1511812"/>
            <a:ext cx="3381222" cy="454537"/>
          </a:xfrm>
          <a:prstGeom prst="rect">
            <a:avLst/>
          </a:prstGeom>
          <a:solidFill>
            <a:schemeClr val="bg2">
              <a:alpha val="70000"/>
            </a:schemeClr>
          </a:solidFill>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b="1" dirty="0" err="1" smtClean="0">
                <a:solidFill>
                  <a:schemeClr val="bg1"/>
                </a:solidFill>
                <a:effectLst>
                  <a:outerShdw blurRad="38100" dist="38100" dir="2700000" algn="tl">
                    <a:srgbClr val="000000">
                      <a:alpha val="43137"/>
                    </a:srgbClr>
                  </a:outerShdw>
                </a:effectLst>
              </a:rPr>
              <a:t>Capacité</a:t>
            </a:r>
            <a:r>
              <a:rPr lang="de-DE" b="1" dirty="0" smtClean="0">
                <a:solidFill>
                  <a:schemeClr val="bg1"/>
                </a:solidFill>
                <a:effectLst>
                  <a:outerShdw blurRad="38100" dist="38100" dir="2700000" algn="tl">
                    <a:srgbClr val="000000">
                      <a:alpha val="43137"/>
                    </a:srgbClr>
                  </a:outerShdw>
                </a:effectLst>
              </a:rPr>
              <a:t> </a:t>
            </a:r>
            <a:r>
              <a:rPr lang="de-DE" b="1" dirty="0" err="1" smtClean="0">
                <a:solidFill>
                  <a:schemeClr val="bg1"/>
                </a:solidFill>
                <a:effectLst>
                  <a:outerShdw blurRad="38100" dist="38100" dir="2700000" algn="tl">
                    <a:srgbClr val="000000">
                      <a:alpha val="43137"/>
                    </a:srgbClr>
                  </a:outerShdw>
                </a:effectLst>
              </a:rPr>
              <a:t>installations</a:t>
            </a:r>
            <a:endParaRPr lang="de-DE" b="1" dirty="0">
              <a:solidFill>
                <a:schemeClr val="bg1"/>
              </a:solidFill>
              <a:effectLst>
                <a:outerShdw blurRad="38100" dist="38100" dir="2700000" algn="tl">
                  <a:srgbClr val="000000">
                    <a:alpha val="43137"/>
                  </a:srgbClr>
                </a:outerShdw>
              </a:effectLst>
            </a:endParaRPr>
          </a:p>
        </p:txBody>
      </p:sp>
      <p:sp>
        <p:nvSpPr>
          <p:cNvPr id="13" name="Rechteck 12"/>
          <p:cNvSpPr/>
          <p:nvPr/>
        </p:nvSpPr>
        <p:spPr>
          <a:xfrm>
            <a:off x="852616" y="2854928"/>
            <a:ext cx="3726470" cy="923330"/>
          </a:xfrm>
          <a:prstGeom prst="rect">
            <a:avLst/>
          </a:prstGeom>
        </p:spPr>
        <p:txBody>
          <a:bodyPr wrap="square">
            <a:spAutoFit/>
          </a:bodyPr>
          <a:lstStyle/>
          <a:p>
            <a:r>
              <a:rPr lang="de-DE" b="1" dirty="0" err="1" smtClean="0"/>
              <a:t>Conception</a:t>
            </a:r>
            <a:r>
              <a:rPr lang="de-DE" b="1" dirty="0" smtClean="0"/>
              <a:t> relative au </a:t>
            </a:r>
            <a:r>
              <a:rPr lang="de-DE" b="1" dirty="0" err="1" smtClean="0"/>
              <a:t>transport</a:t>
            </a:r>
            <a:r>
              <a:rPr lang="de-DE" b="1" dirty="0" smtClean="0"/>
              <a:t> </a:t>
            </a:r>
            <a:r>
              <a:rPr lang="de-DE" b="1" dirty="0" err="1" smtClean="0"/>
              <a:t>ferroviaire</a:t>
            </a:r>
            <a:r>
              <a:rPr lang="de-DE" b="1" dirty="0" smtClean="0"/>
              <a:t> de </a:t>
            </a:r>
            <a:r>
              <a:rPr lang="de-DE" b="1" dirty="0" err="1" smtClean="0"/>
              <a:t>marchandises</a:t>
            </a:r>
            <a:endParaRPr lang="de-DE" b="1" dirty="0" smtClean="0"/>
          </a:p>
          <a:p>
            <a:pPr marL="285750" indent="-285750">
              <a:buClr>
                <a:srgbClr val="FF0000"/>
              </a:buClr>
              <a:buFont typeface="Arial" panose="020B0604020202020204" pitchFamily="34" charset="0"/>
              <a:buChar char="•"/>
            </a:pPr>
            <a:r>
              <a:rPr lang="de-DE" dirty="0" err="1" smtClean="0"/>
              <a:t>Aménagement</a:t>
            </a:r>
            <a:r>
              <a:rPr lang="de-DE" dirty="0" smtClean="0"/>
              <a:t> du </a:t>
            </a:r>
            <a:r>
              <a:rPr lang="de-DE" dirty="0" err="1" smtClean="0"/>
              <a:t>territoire</a:t>
            </a:r>
            <a:endParaRPr lang="de-DE" dirty="0"/>
          </a:p>
        </p:txBody>
      </p:sp>
      <p:sp>
        <p:nvSpPr>
          <p:cNvPr id="14" name="Inhaltsplatzhalter 2"/>
          <p:cNvSpPr txBox="1">
            <a:spLocks/>
          </p:cNvSpPr>
          <p:nvPr/>
        </p:nvSpPr>
        <p:spPr>
          <a:xfrm>
            <a:off x="4745813" y="2835210"/>
            <a:ext cx="4181440" cy="454537"/>
          </a:xfrm>
          <a:prstGeom prst="rect">
            <a:avLst/>
          </a:prstGeom>
          <a:noFill/>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1800" b="1" dirty="0" err="1" smtClean="0"/>
              <a:t>Contributions</a:t>
            </a:r>
            <a:r>
              <a:rPr lang="de-DE" sz="1800" b="1" dirty="0" smtClean="0"/>
              <a:t> </a:t>
            </a:r>
            <a:r>
              <a:rPr lang="de-DE" sz="1800" b="1" dirty="0" err="1" smtClean="0"/>
              <a:t>d’investissement</a:t>
            </a:r>
            <a:r>
              <a:rPr lang="de-DE" sz="1800" b="1" dirty="0" smtClean="0"/>
              <a:t> </a:t>
            </a:r>
            <a:r>
              <a:rPr lang="de-DE" sz="1800" b="1" dirty="0" err="1" smtClean="0"/>
              <a:t>pour</a:t>
            </a:r>
            <a:r>
              <a:rPr lang="de-DE" sz="1800" b="1" dirty="0" smtClean="0"/>
              <a:t> les </a:t>
            </a:r>
            <a:r>
              <a:rPr lang="de-DE" sz="1800" b="1" dirty="0" err="1" smtClean="0"/>
              <a:t>installations</a:t>
            </a:r>
            <a:r>
              <a:rPr lang="de-DE" sz="1800" b="1" dirty="0" smtClean="0"/>
              <a:t> </a:t>
            </a:r>
            <a:r>
              <a:rPr lang="de-DE" sz="1800" b="1" dirty="0" err="1" smtClean="0"/>
              <a:t>ferroviaires</a:t>
            </a:r>
            <a:r>
              <a:rPr lang="de-DE" sz="1800" b="1" dirty="0" smtClean="0"/>
              <a:t> </a:t>
            </a:r>
            <a:r>
              <a:rPr lang="de-DE" sz="1800" b="1" dirty="0" err="1" smtClean="0"/>
              <a:t>privées</a:t>
            </a:r>
            <a:r>
              <a:rPr lang="de-DE" sz="1800" b="1" dirty="0" smtClean="0"/>
              <a:t> </a:t>
            </a:r>
          </a:p>
          <a:p>
            <a:pPr>
              <a:lnSpc>
                <a:spcPct val="100000"/>
              </a:lnSpc>
              <a:buClr>
                <a:srgbClr val="FF0000"/>
              </a:buClr>
            </a:pPr>
            <a:r>
              <a:rPr lang="de-DE" sz="1800" dirty="0" err="1" smtClean="0"/>
              <a:t>Crédit-cadre</a:t>
            </a:r>
            <a:r>
              <a:rPr lang="de-DE" sz="1800" dirty="0" smtClean="0"/>
              <a:t> de 250 </a:t>
            </a:r>
            <a:r>
              <a:rPr lang="de-DE" sz="1800" dirty="0" err="1" smtClean="0"/>
              <a:t>millions</a:t>
            </a:r>
            <a:r>
              <a:rPr lang="de-DE" sz="1800" dirty="0" smtClean="0"/>
              <a:t> de </a:t>
            </a:r>
            <a:r>
              <a:rPr lang="de-DE" sz="1800" dirty="0" err="1" smtClean="0"/>
              <a:t>francs</a:t>
            </a:r>
            <a:r>
              <a:rPr lang="de-DE" sz="1800" dirty="0" smtClean="0"/>
              <a:t> </a:t>
            </a:r>
            <a:r>
              <a:rPr lang="de-DE" sz="1800" dirty="0" err="1" smtClean="0"/>
              <a:t>pour</a:t>
            </a:r>
            <a:r>
              <a:rPr lang="de-DE" sz="1800" dirty="0" smtClean="0"/>
              <a:t> les </a:t>
            </a:r>
            <a:r>
              <a:rPr lang="de-DE" sz="1800" dirty="0" err="1" smtClean="0"/>
              <a:t>années</a:t>
            </a:r>
            <a:r>
              <a:rPr lang="de-DE" sz="1800" dirty="0" smtClean="0"/>
              <a:t> 2016-19</a:t>
            </a:r>
            <a:endParaRPr lang="de-DE" sz="1800" b="1" dirty="0"/>
          </a:p>
        </p:txBody>
      </p:sp>
      <p:pic>
        <p:nvPicPr>
          <p:cNvPr id="15" name="Grafik 14"/>
          <p:cNvPicPr>
            <a:picLocks noChangeAspect="1"/>
          </p:cNvPicPr>
          <p:nvPr/>
        </p:nvPicPr>
        <p:blipFill>
          <a:blip r:embed="rId4">
            <a:grayscl/>
          </a:blip>
          <a:stretch>
            <a:fillRect/>
          </a:stretch>
        </p:blipFill>
        <p:spPr>
          <a:xfrm>
            <a:off x="852616" y="1236572"/>
            <a:ext cx="2322181" cy="1486688"/>
          </a:xfrm>
          <a:prstGeom prst="rect">
            <a:avLst/>
          </a:prstGeom>
        </p:spPr>
      </p:pic>
    </p:spTree>
    <p:extLst>
      <p:ext uri="{BB962C8B-B14F-4D97-AF65-F5344CB8AC3E}">
        <p14:creationId xmlns:p14="http://schemas.microsoft.com/office/powerpoint/2010/main" val="946768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t="24374" b="26112"/>
          <a:stretch/>
        </p:blipFill>
        <p:spPr>
          <a:xfrm>
            <a:off x="0" y="2835210"/>
            <a:ext cx="4449610" cy="1468800"/>
          </a:xfrm>
          <a:prstGeom prst="rect">
            <a:avLst/>
          </a:prstGeom>
        </p:spPr>
      </p:pic>
      <p:sp>
        <p:nvSpPr>
          <p:cNvPr id="2" name="Titel 1"/>
          <p:cNvSpPr>
            <a:spLocks noGrp="1"/>
          </p:cNvSpPr>
          <p:nvPr>
            <p:ph type="title"/>
          </p:nvPr>
        </p:nvSpPr>
        <p:spPr/>
        <p:txBody>
          <a:bodyPr/>
          <a:lstStyle/>
          <a:p>
            <a:r>
              <a:rPr lang="de-DE" dirty="0" err="1" smtClean="0"/>
              <a:t>Soutenir</a:t>
            </a:r>
            <a:r>
              <a:rPr lang="de-DE" dirty="0" smtClean="0"/>
              <a:t> les </a:t>
            </a:r>
            <a:r>
              <a:rPr lang="de-DE" dirty="0" err="1" smtClean="0"/>
              <a:t>innovations</a:t>
            </a:r>
            <a:r>
              <a:rPr lang="de-DE" dirty="0" smtClean="0"/>
              <a:t> </a:t>
            </a:r>
            <a:r>
              <a:rPr lang="de-DE" dirty="0" err="1" smtClean="0"/>
              <a:t>techniques</a:t>
            </a:r>
            <a:r>
              <a:rPr lang="de-DE" dirty="0" smtClean="0"/>
              <a:t> </a:t>
            </a:r>
            <a:r>
              <a:rPr lang="de-DE" dirty="0" err="1" smtClean="0"/>
              <a:t>dans</a:t>
            </a:r>
            <a:r>
              <a:rPr lang="de-DE" dirty="0" smtClean="0"/>
              <a:t> le </a:t>
            </a:r>
            <a:r>
              <a:rPr lang="de-DE" dirty="0" err="1" smtClean="0"/>
              <a:t>domaine</a:t>
            </a:r>
            <a:r>
              <a:rPr lang="de-DE" dirty="0" smtClean="0"/>
              <a:t> du </a:t>
            </a:r>
            <a:r>
              <a:rPr lang="de-DE" dirty="0" err="1" smtClean="0"/>
              <a:t>fret</a:t>
            </a:r>
            <a:r>
              <a:rPr lang="de-DE" dirty="0" smtClean="0"/>
              <a:t> </a:t>
            </a:r>
            <a:r>
              <a:rPr lang="de-DE" dirty="0" err="1" smtClean="0"/>
              <a:t>ferroviaire</a:t>
            </a:r>
            <a:endParaRPr lang="de-DE" dirty="0"/>
          </a:p>
        </p:txBody>
      </p:sp>
      <p:sp>
        <p:nvSpPr>
          <p:cNvPr id="6" name="Inhaltsplatzhalter 2"/>
          <p:cNvSpPr txBox="1">
            <a:spLocks/>
          </p:cNvSpPr>
          <p:nvPr/>
        </p:nvSpPr>
        <p:spPr>
          <a:xfrm>
            <a:off x="1068389" y="2939716"/>
            <a:ext cx="3381222" cy="454537"/>
          </a:xfrm>
          <a:prstGeom prst="rect">
            <a:avLst/>
          </a:prstGeom>
          <a:solidFill>
            <a:schemeClr val="bg2">
              <a:alpha val="70000"/>
            </a:schemeClr>
          </a:solidFill>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b="1" dirty="0" err="1" smtClean="0">
                <a:solidFill>
                  <a:schemeClr val="bg1"/>
                </a:solidFill>
                <a:effectLst>
                  <a:outerShdw blurRad="38100" dist="38100" dir="2700000" algn="tl">
                    <a:srgbClr val="000000">
                      <a:alpha val="43137"/>
                    </a:srgbClr>
                  </a:outerShdw>
                </a:effectLst>
              </a:rPr>
              <a:t>Efficience</a:t>
            </a:r>
            <a:endParaRPr lang="de-DE" b="1" dirty="0">
              <a:solidFill>
                <a:schemeClr val="bg1"/>
              </a:solidFill>
              <a:effectLst>
                <a:outerShdw blurRad="38100" dist="38100" dir="2700000" algn="tl">
                  <a:srgbClr val="000000">
                    <a:alpha val="43137"/>
                  </a:srgbClr>
                </a:outerShdw>
              </a:effectLst>
            </a:endParaRPr>
          </a:p>
        </p:txBody>
      </p:sp>
      <p:sp>
        <p:nvSpPr>
          <p:cNvPr id="12" name="Inhaltsplatzhalter 2"/>
          <p:cNvSpPr txBox="1">
            <a:spLocks/>
          </p:cNvSpPr>
          <p:nvPr/>
        </p:nvSpPr>
        <p:spPr>
          <a:xfrm>
            <a:off x="4654980" y="2939716"/>
            <a:ext cx="4254934" cy="454537"/>
          </a:xfrm>
          <a:prstGeom prst="rect">
            <a:avLst/>
          </a:prstGeom>
          <a:noFill/>
        </p:spPr>
        <p:txBody>
          <a:bodyPr vert="horz" lIns="91440" tIns="45720" rIns="91440" bIns="45720" rtlCol="0">
            <a:noAutofit/>
          </a:bodyPr>
          <a:lstStyle>
            <a:lvl1pPr marL="342900" marR="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sz="2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fr-CH" b="1" dirty="0" smtClean="0"/>
              <a:t>Encouragement d’innovations techniques</a:t>
            </a:r>
          </a:p>
          <a:p>
            <a:pPr>
              <a:lnSpc>
                <a:spcPct val="100000"/>
              </a:lnSpc>
              <a:buClr>
                <a:srgbClr val="FF0000"/>
              </a:buClr>
            </a:pPr>
            <a:r>
              <a:rPr lang="fr-CH" dirty="0"/>
              <a:t>É</a:t>
            </a:r>
            <a:r>
              <a:rPr lang="fr-CH" dirty="0" smtClean="0"/>
              <a:t>changes institutionnalisés avec des groupes d’experts de la branche</a:t>
            </a:r>
          </a:p>
          <a:p>
            <a:pPr marL="0" indent="0">
              <a:buNone/>
            </a:pPr>
            <a:endParaRPr lang="fr-CH" b="1" dirty="0" smtClean="0"/>
          </a:p>
          <a:p>
            <a:pPr marL="0" indent="0">
              <a:buNone/>
            </a:pPr>
            <a:r>
              <a:rPr lang="fr-CH" b="1" dirty="0" smtClean="0">
                <a:solidFill>
                  <a:schemeClr val="bg1"/>
                </a:solidFill>
                <a:effectLst>
                  <a:outerShdw blurRad="38100" dist="38100" dir="2700000" algn="tl">
                    <a:srgbClr val="000000">
                      <a:alpha val="43137"/>
                    </a:srgbClr>
                  </a:outerShdw>
                </a:effectLst>
              </a:rPr>
              <a:t> </a:t>
            </a:r>
            <a:endParaRPr lang="fr-CH" b="1" dirty="0">
              <a:solidFill>
                <a:schemeClr val="bg1"/>
              </a:solidFill>
              <a:effectLst>
                <a:outerShdw blurRad="38100" dist="38100" dir="2700000" algn="tl">
                  <a:srgbClr val="000000">
                    <a:alpha val="43137"/>
                  </a:srgbClr>
                </a:outerShdw>
              </a:effectLst>
            </a:endParaRPr>
          </a:p>
        </p:txBody>
      </p:sp>
      <p:pic>
        <p:nvPicPr>
          <p:cNvPr id="13" name="Grafik 12"/>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4745813" y="1215010"/>
            <a:ext cx="1969477" cy="1105671"/>
          </a:xfrm>
          <a:prstGeom prst="rect">
            <a:avLst/>
          </a:prstGeom>
        </p:spPr>
      </p:pic>
      <p:pic>
        <p:nvPicPr>
          <p:cNvPr id="14" name="Grafik 13"/>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724084" y="1633999"/>
            <a:ext cx="2066192" cy="1159968"/>
          </a:xfrm>
          <a:prstGeom prst="rect">
            <a:avLst/>
          </a:prstGeom>
        </p:spPr>
      </p:pic>
    </p:spTree>
    <p:extLst>
      <p:ext uri="{BB962C8B-B14F-4D97-AF65-F5344CB8AC3E}">
        <p14:creationId xmlns:p14="http://schemas.microsoft.com/office/powerpoint/2010/main" val="1734369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d_Präsentatio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f:fields xmlns:f="http://schemas.fabasoft.com/folio/2007/fields">
  <f:record ref="">
    <f:field ref="objname" par="" edit="true" text="Présentation UNECE: Défis du Transport Intermodal régional"/>
    <f:field ref="objsubject" par="" edit="true" text=""/>
    <f:field ref="objcreatedby" par="" text="Schmidt, Nicolas (BAV - scn)"/>
    <f:field ref="objcreatedat" par="" text="13.11.2018 11:19:12"/>
    <f:field ref="objchangedby" par="" text="Schmidt, Nicolas (BAV - scn)"/>
    <f:field ref="objmodifiedat" par="" text="16.11.2018 11:21:32"/>
    <f:field ref="doc_FSCFOLIO_1_1001_FieldDocumentNumber" par="" text=""/>
    <f:field ref="doc_FSCFOLIO_1_1001_FieldSubject" par="" edit="true" text=""/>
    <f:field ref="FSCFOLIO_1_1001_FieldCurrentUser" par="" text="Thomas Schlunke"/>
    <f:field ref="CCAPRECONFIG_15_1001_Objektname" par="" edit="true" text="Présentation UNECE: Défis du Transport Intermodal régional"/>
    <f:field ref="CHPRECONFIG_1_1001_Objektname" par="" edit="true" text="Présentation UNECE: Défis du Transport Intermodal régional"/>
  </f:record>
  <f:record inx="1" ref="">
    <f:field ref="CCAPRECONFIG_15_1001_Anrede" par="" edit="true" text=""/>
    <f:field ref="CCAPRECONFIG_15_1001_Anrede_Briefkopf" par="" text=""/>
    <f:field ref="CCAPRECONFIG_15_1001_Geschlecht_Anrede" par="" text=""/>
    <f:field ref="CCAPRECONFIG_15_1001_Titel" par="" edit="true" text=""/>
    <f:field ref="CCAPRECONFIG_15_1001_Nachgestellter_Titel" par="" edit="true" text=""/>
    <f:field ref="CCAPRECONFIG_15_1001_Vorname" par="" edit="true" text=""/>
    <f:field ref="CCAPRECONFIG_15_1001_Nachname" par="" edit="true" text=""/>
    <f:field ref="CCAPRECONFIG_15_1001_zH" par="" edit="true" text=""/>
    <f:field ref="CCAPRECONFIG_15_1001_Geschlecht" par="" text=""/>
    <f:field ref="CCAPRECONFIG_15_1001_Strasse" par="" text=""/>
    <f:field ref="CCAPRECONFIG_15_1001_Hausnummer" par="" text=""/>
    <f:field ref="CCAPRECONFIG_15_1001_Stiege" par="" text=""/>
    <f:field ref="CCAPRECONFIG_15_1001_Stock" par="" text=""/>
    <f:field ref="CCAPRECONFIG_15_1001_Tuer" par="" text=""/>
    <f:field ref="CCAPRECONFIG_15_1001_Postfach" par="" text=""/>
    <f:field ref="CCAPRECONFIG_15_1001_Postleitzahl" par="" text=""/>
    <f:field ref="CCAPRECONFIG_15_1001_Ort" par="" text=""/>
    <f:field ref="CCAPRECONFIG_15_1001_Land" par="" text=""/>
    <f:field ref="CCAPRECONFIG_15_1001_Email" par="" text=""/>
    <f:field ref="CCAPRECONFIG_15_1001_Postalische_Adresse" par="" text=""/>
    <f:field ref="CCAPRECONFIG_15_1001_Adresse" par="" text=""/>
    <f:field ref="CCAPRECONFIG_15_1001_Fax" par="" text=""/>
    <f:field ref="CCAPRECONFIG_15_1001_Telefon" par="" text=""/>
    <f:field ref="CCAPRECONFIG_15_1001_Geburtsdatum" par="" text=""/>
    <f:field ref="CCAPRECONFIG_15_1001_Sozialversicherungsnummer" par="" text=""/>
    <f:field ref="CCAPRECONFIG_15_1001_Berufstitel" par="" text=""/>
    <f:field ref="CCAPRECONFIG_15_1001_Funktionsbezeichnung" par="" text=""/>
    <f:field ref="CCAPRECONFIG_15_1001_Organisationsname" par="" text=""/>
    <f:field ref="CCAPRECONFIG_15_1001_Organisationskurzname" par="" text=""/>
    <f:field ref="CCAPRECONFIG_15_1001_Abschriftsbemerkung" par="" text=""/>
    <f:field ref="CCAPRECONFIG_15_1001_Name_Zeile_2" par="" text=""/>
    <f:field ref="CCAPRECONFIG_15_1001_Name_Zeile_3" par="" text=""/>
    <f:field ref="CCAPRECONFIG_15_1001_Firmenbuchnummer" par="" text=""/>
    <f:field ref="CCAPRECONFIG_15_1001_Versandart" par="" text="Courrier B"/>
    <f:field ref="CCAPRECONFIG_15_1001_Kategorie" par="" text="Destinataire"/>
    <f:field ref="CCAPRECONFIG_15_1001_Rechtsform" par="" text=""/>
    <f:field ref="CCAPRECONFIG_15_1001_Ziel" par="" text=""/>
    <f:field ref="CHPRECONFIG_1_1001_Anrede" par="" edit="true" text=""/>
    <f:field ref="CHPRECONFIG_1_1001_Titel" par="" edit="true" text=""/>
    <f:field ref="CHPRECONFIG_1_1001_Vorname" par="" edit="true" text=""/>
    <f:field ref="CHPRECONFIG_1_1001_Nachname" par="" edit="true" text=""/>
    <f:field ref="CHPRECONFIG_1_1001_Strasse" par="" text=""/>
    <f:field ref="CHPRECONFIG_1_1001_Postleitzahl" par="" text=""/>
    <f:field ref="CHPRECONFIG_1_1001_Ort" par="" text=""/>
    <f:field ref="CHPRECONFIG_1_1001_EMailAdresse" par="" text=""/>
    <f:field ref="UVEKCFG_15_1700_Personal" par="" text=""/>
    <f:field ref="UVEKCFG_15_1700_Geschlecht" par="" text=""/>
    <f:field ref="UVEKCFG_15_1700_GebDatum" par="" text=""/>
    <f:field ref="UVEKCFG_15_1700_Beruf" par="" text=""/>
    <f:field ref="UVEKCFG_15_1700_Familienstand" par="" text=""/>
    <f:field ref="UVEKCFG_15_1700_Muttersprache" par="" text=""/>
    <f:field ref="UVEKCFG_15_1700_Geboren_in" par="" text=""/>
    <f:field ref="UVEKCFG_15_1700_Briefanrede" par="" text=""/>
    <f:field ref="UVEKCFG_15_1700_Kommunikationssprache" par="" text=""/>
    <f:field ref="UVEKCFG_15_1700_Webseite" par="" text=""/>
    <f:field ref="UVEKCFG_15_1700_TelNr_Business" par="" text=""/>
    <f:field ref="UVEKCFG_15_1700_TelNr_Private" par="" text=""/>
    <f:field ref="UVEKCFG_15_1700_TelNr_Mobile" par="" text=""/>
    <f:field ref="UVEKCFG_15_1700_TelNr_Other" par="" text=""/>
    <f:field ref="UVEKCFG_15_1700_TelNr_Fax" par="" text=""/>
    <f:field ref="UVEKCFG_15_1700_EMail1" par="" text=""/>
    <f:field ref="UVEKCFG_15_1700_EMail2" par="" text=""/>
    <f:field ref="UVEKCFG_15_1700_EMail3" par="" text=""/>
    <f:field ref="UVEKCFG_15_1700_UID" par="" text=""/>
    <f:field ref="UVEKCFG_15_1700_Klassifizierung" par="" text=""/>
    <f:field ref="UVEKCFG_15_1700_Gruendungsjahr" par="" text=""/>
    <f:field ref="UVEKCFG_15_1700_Versandart" par="" text="Courrier B"/>
    <f:field ref="UVEKCFG_15_1700_Versandvermek" par="" text=""/>
    <f:field ref="UVEKCFG_15_1700_Kurzbezeichnung" par="" text=""/>
    <f:field ref="UVEKCFG_15_1700_Strasse2" par="" text=""/>
    <f:field ref="UVEKCFG_15_1700_Hausnummer_Zusatz" par="" text=""/>
    <f:field ref="UVEKCFG_15_1700_Land" par="" text=""/>
    <f:field ref="UVEKCFG_15_1700_Serienbrieffeld_1" par="" text=""/>
    <f:field ref="UVEKCFG_15_1700_Serienbrieffeld_2" par="" text=""/>
    <f:field ref="UVEKCFG_15_1700_Serienbrieffeld_3" par="" text=""/>
    <f:field ref="UVEKCFG_15_1700_Serienbrieffeld_4" par="" text=""/>
    <f:field ref="UVEKCFG_15_1700_Serienbrieffeld_5" par="" text=""/>
    <f:field ref="UVEKCFG_15_1700_Adresszeile_1" par="" text=""/>
    <f:field ref="UVEKCFG_15_1700_Adresszeile_2" par="" text=""/>
    <f:field ref="UVEKCFG_15_1700_Adresszeile_3" par="" text=""/>
    <f:field ref="UVEKCFG_15_1700_Adresszeile_4" par="" text=""/>
    <f:field ref="UVEKCFG_15_1700_Adresszeile_5" par="" text=""/>
    <f:field ref="UVEKCFG_15_1700_Adresszeile_6" par="" text=""/>
    <f:field ref="UVEKCFG_15_1700_Adresszeile_7" par="" text=""/>
    <f:field ref="UVEKCFG_15_1700_Adresszeile_8" par="" text=""/>
    <f:field ref="UVEKCFG_15_1700_Adresszeile_9" par="" text=""/>
    <f:field ref="UVEKCFG_15_1700_Adresszeile_10" par="" text=""/>
    <f:field ref="BAVCFG_15_1700_Adresse1" par="" edit="true" text=""/>
    <f:field ref="BAVCFG_15_1700_Firma" par="" text=""/>
    <f:field ref="BAVCFG_15_1700_ZustellungAm" par="" text=""/>
    <f:field ref="BAVCFG_15_1700_ForeignNumber" par="" text=""/>
    <f:field ref="BAVCFG_15_1700_AnredePartner" par="" edit="true" text=""/>
    <f:field ref="BAVCFG_15_1700_Anrede_Adresse" par="" edit="true" text=""/>
    <f:field ref="BAVCFG_15_1700_Zusatzzeile1" par="" edit="true" text=""/>
    <f:field ref="BAVCFG_15_1700_Zusatzzeile2" par="" edit="true" text=""/>
    <f:field ref="BAVCFG_15_1700_Strasse2" par="" edit="true" text=""/>
    <f:field ref="BAVCFG_15_1700_Firma_Kurz" par="" text=""/>
    <f:field ref="BAVCFG_15_1700_Posfach" par="" text=""/>
    <f:field ref="BAVCFG_15_1700_Vorname_AP" par="" text=""/>
    <f:field ref="BAVCFG_15_1700_Nachname_AP" par="" text=""/>
    <f:field ref="BAVCFG_15_1700_Adresse1_AP" par="" text=""/>
    <f:field ref="BAVCFG_15_1700_Strasse_AP" par="" text=""/>
    <f:field ref="BAVCFG_15_1700_Postleitzahl_AP" par="" text=""/>
    <f:field ref="BAVCFG_15_1700_Ort_AP" par="" text=""/>
    <f:field ref="BAVCFG_15_1700_EMail_AP" par="" text=""/>
    <f:field ref="BAVCFG_15_1700_Firma_AP" par="" text=""/>
    <f:field ref="BAVCFG_15_1700_AnredePartner_AP" par="" text=""/>
    <f:field ref="BAVCFG_15_1700_Titel_AP" par="" text=""/>
    <f:field ref="BAVCFG_15_1700_Fax_AP" par="" text=""/>
    <f:field ref="BAVCFG_15_1700_Anrede_Adresse_AP" par="" text=""/>
    <f:field ref="BAVCFG_15_1700_Zusatzzeile1_AP" par="" text=""/>
    <f:field ref="BAVCFG_15_1700_Zusatzzeile2_AP" par="" text=""/>
    <f:field ref="BAVCFG_15_1700_Strasse2_AP" par="" text=""/>
    <f:field ref="BAVCFG_15_1700_FirmaKurz_AP" par="" text=""/>
    <f:field ref="BAVCFG_15_1700_Posfach_AP" par="" text=""/>
  </f:record>
  <f:display par="" text="...">
    <f:field ref="CHPRECONFIG_1_1001_Objektname" text="Classe d'objets"/>
    <f:field ref="objcreatedat" text="Créé le/à"/>
    <f:field ref="objcreatedby" text="Créé par"/>
    <f:field ref="objchangedby" text="Dernière modification apportée par"/>
    <f:field ref="objmodifiedat" text="Dernière modification le/à"/>
    <f:field ref="objname" text="Nom"/>
    <f:field ref="CCAPRECONFIG_15_1001_Objektname" text="Nom d'objet"/>
    <f:field ref="objsubject" text="Subject (single-line)"/>
    <f:field ref="FSCFOLIO_1_1001_FieldCurrentUser" text="Utilisateur actuel"/>
  </f:display>
  <f:display par="" text="&gt; Destinataires">
    <f:field ref="UVEKCFG_15_1700_Personal" text=""/>
    <f:field ref="UVEKCFG_15_1700_Geschlecht" text=""/>
    <f:field ref="UVEKCFG_15_1700_GebDatum" text=""/>
    <f:field ref="UVEKCFG_15_1700_Beruf" text=""/>
    <f:field ref="UVEKCFG_15_1700_Familienstand" text=""/>
    <f:field ref="UVEKCFG_15_1700_Muttersprache" text=""/>
    <f:field ref="UVEKCFG_15_1700_Geboren_in" text=""/>
    <f:field ref="UVEKCFG_15_1700_Briefanrede" text=""/>
    <f:field ref="UVEKCFG_15_1700_Kommunikationssprache" text=""/>
    <f:field ref="UVEKCFG_15_1700_Webseite" text=""/>
    <f:field ref="UVEKCFG_15_1700_TelNr_Business" text=""/>
    <f:field ref="UVEKCFG_15_1700_TelNr_Private" text=""/>
    <f:field ref="UVEKCFG_15_1700_TelNr_Mobile" text=""/>
    <f:field ref="UVEKCFG_15_1700_TelNr_Other" text=""/>
    <f:field ref="UVEKCFG_15_1700_TelNr_Fax" text=""/>
    <f:field ref="UVEKCFG_15_1700_EMail1" text=""/>
    <f:field ref="UVEKCFG_15_1700_EMail2" text=""/>
    <f:field ref="UVEKCFG_15_1700_EMail3" text=""/>
    <f:field ref="UVEKCFG_15_1700_UID" text=""/>
    <f:field ref="UVEKCFG_15_1700_Klassifizierung" text=""/>
    <f:field ref="UVEKCFG_15_1700_Gruendungsjahr" text=""/>
    <f:field ref="UVEKCFG_15_1700_Versandart" text=""/>
    <f:field ref="UVEKCFG_15_1700_Versandvermek" text=""/>
    <f:field ref="UVEKCFG_15_1700_Kurzbezeichnung" text=""/>
    <f:field ref="UVEKCFG_15_1700_Strasse2" text=""/>
    <f:field ref="UVEKCFG_15_1700_Hausnummer_Zusatz" text=""/>
    <f:field ref="UVEKCFG_15_1700_Land" text=""/>
    <f:field ref="UVEKCFG_15_1700_Serienbrieffeld_1" text=""/>
    <f:field ref="UVEKCFG_15_1700_Serienbrieffeld_2" text=""/>
    <f:field ref="UVEKCFG_15_1700_Serienbrieffeld_3" text=""/>
    <f:field ref="UVEKCFG_15_1700_Serienbrieffeld_4" text=""/>
    <f:field ref="UVEKCFG_15_1700_Serienbrieffeld_5" text=""/>
    <f:field ref="UVEKCFG_15_1700_Adresszeile_1" text=""/>
    <f:field ref="UVEKCFG_15_1700_Adresszeile_2" text=""/>
    <f:field ref="UVEKCFG_15_1700_Adresszeile_3" text=""/>
    <f:field ref="UVEKCFG_15_1700_Adresszeile_4" text=""/>
    <f:field ref="UVEKCFG_15_1700_Adresszeile_5" text=""/>
    <f:field ref="UVEKCFG_15_1700_Adresszeile_6" text=""/>
    <f:field ref="UVEKCFG_15_1700_Adresszeile_7" text=""/>
    <f:field ref="UVEKCFG_15_1700_Adresszeile_8" text=""/>
    <f:field ref="UVEKCFG_15_1700_Adresszeile_9" text=""/>
    <f:field ref="UVEKCFG_15_1700_Adresszeile_10" text=""/>
    <f:field ref="BAVCFG_15_1700_AnredePartner" text=""/>
    <f:field ref="CCAPRECONFIG_15_1001_zH" text="à l'att. de"/>
    <f:field ref="CCAPRECONFIG_15_1001_Adresse" text="Adresse"/>
    <f:field ref="CHPRECONFIG_1_1001_EMailAdresse" text="Adresse e-mail"/>
    <f:field ref="CCAPRECONFIG_15_1001_Postalische_Adresse" text="Adresse postale"/>
    <f:field ref="BAVCFG_15_1700_Adresse1" text="Adresse1"/>
    <f:field ref="BAVCFG_15_1700_Adresse1_AP" text="Adresse1_AP"/>
    <f:field ref="BAVCFG_15_1700_Anrede_Adresse" text="Anrede Adresse"/>
    <f:field ref="BAVCFG_15_1700_Anrede_Adresse_AP" text="Anrede Adresse_AP"/>
    <f:field ref="CCAPRECONFIG_15_1001_Anrede_Briefkopf" text="Anrede_Briefkopf"/>
    <f:field ref="BAVCFG_15_1700_AnredePartner_AP" text="AnredePartner_AP"/>
    <f:field ref="CCAPRECONFIG_15_1001_Berufstitel" text="Berufstitel"/>
    <f:field ref="CCAPRECONFIG_15_1001_Postfach" text="Case postale"/>
    <f:field ref="CCAPRECONFIG_15_1001_Postleitzahl" text="Code postal"/>
    <f:field ref="CCAPRECONFIG_15_1001_Organisationskurzname" text="Diminutif de l'organisation"/>
    <f:field ref="CCAPRECONFIG_15_1001_Email" text="E-Mail"/>
    <f:field ref="BAVCFG_15_1700_EMail_AP" text="E-Mail_AP"/>
    <f:field ref="CCAPRECONFIG_15_1001_Stiege" text="Escalier"/>
    <f:field ref="CCAPRECONFIG_15_1001_Fax" text="Fax"/>
    <f:field ref="BAVCFG_15_1700_Fax_AP" text="Fax_AP"/>
    <f:field ref="BAVCFG_15_1700_Firma" text="Firma"/>
    <f:field ref="BAVCFG_15_1700_Firma_Kurz" text="Firma Kurz"/>
    <f:field ref="BAVCFG_15_1700_FirmaKurz_AP" text="Firma Kurz_AP"/>
    <f:field ref="BAVCFG_15_1700_Firma_AP" text="Firma_AP"/>
    <f:field ref="CCAPRECONFIG_15_1001_Firmenbuchnummer" text="Firmenbuchnummer"/>
    <f:field ref="CHPRECONFIG_1_1001_Anrede" text="Formule d'appel"/>
    <f:field ref="CCAPRECONFIG_15_1001_Anrede" text="Formule d'appel"/>
    <f:field ref="BAVCFG_15_1700_ForeignNumber" text="Fremdaktenzeichen"/>
    <f:field ref="CCAPRECONFIG_15_1001_Funktionsbezeichnung" text="Funktionsbezeichnung"/>
    <f:field ref="CCAPRECONFIG_15_1001_Geburtsdatum" text="Geburtsdatum"/>
    <f:field ref="CCAPRECONFIG_15_1001_Geschlecht_Anrede" text="Geschlecht_Anrede"/>
    <f:field ref="CCAPRECONFIG_15_1001_Nachgestellter_Titel" text="Intitulé du poste"/>
    <f:field ref="CCAPRECONFIG_15_1001_Kategorie" text="Kategorie"/>
    <f:field ref="CHPRECONFIG_1_1001_Ort" text="Localité"/>
    <f:field ref="CCAPRECONFIG_15_1001_Ort" text="Localité"/>
    <f:field ref="BAVCFG_15_1700_Nachname_AP" text="Nachname_AP"/>
    <f:field ref="CCAPRECONFIG_15_1001_Nachname" text="Nom"/>
    <f:field ref="CHPRECONFIG_1_1001_Nachname" text="Nom"/>
    <f:field ref="CCAPRECONFIG_15_1001_Organisationsname" text="Nom de l'organisation"/>
    <f:field ref="CCAPRECONFIG_15_1001_Name_Zeile_2" text="Nom_Ligne_2"/>
    <f:field ref="CCAPRECONFIG_15_1001_Name_Zeile_3" text="Nom_Ligne_3"/>
    <f:field ref="CHPRECONFIG_1_1001_Postleitzahl" text="NPA"/>
    <f:field ref="CCAPRECONFIG_15_1001_Hausnummer" text="Numéro"/>
    <f:field ref="BAVCFG_15_1700_Ort_AP" text="Ort_AP"/>
    <f:field ref="CCAPRECONFIG_15_1001_Land" text="Pays"/>
    <f:field ref="CCAPRECONFIG_15_1001_Tuer" text="Porte"/>
    <f:field ref="BAVCFG_15_1700_Posfach" text="Posfach"/>
    <f:field ref="BAVCFG_15_1700_Posfach_AP" text="Posfach_AP"/>
    <f:field ref="BAVCFG_15_1700_Postleitzahl_AP" text="Postleitzahl_AP"/>
    <f:field ref="CCAPRECONFIG_15_1001_Vorname" text="Prénom"/>
    <f:field ref="CHPRECONFIG_1_1001_Vorname" text="Prénom"/>
    <f:field ref="CCAPRECONFIG_15_1001_Rechtsform" text="Rechtsform"/>
    <f:field ref="CCAPRECONFIG_15_1001_Abschriftsbemerkung" text="Remarque de l'expéditeur"/>
    <f:field ref="CHPRECONFIG_1_1001_Strasse" text="Rue"/>
    <f:field ref="CCAPRECONFIG_15_1001_Strasse" text="Rue"/>
    <f:field ref="CCAPRECONFIG_15_1001_Geschlecht" text="Sexe"/>
    <f:field ref="CCAPRECONFIG_15_1001_Sozialversicherungsnummer" text="Sozialversicherungsnummer"/>
    <f:field ref="CCAPRECONFIG_15_1001_Stock" text="Stock"/>
    <f:field ref="BAVCFG_15_1700_Strasse2" text="Strasse2"/>
    <f:field ref="BAVCFG_15_1700_Strasse2_AP" text="Strasse2_AP"/>
    <f:field ref="BAVCFG_15_1700_Strasse_AP" text="Strasse_AP"/>
    <f:field ref="CCAPRECONFIG_15_1001_Telefon" text="Telefon"/>
    <f:field ref="BAVCFG_15_1700_Titel_AP" text="Titel_AP"/>
    <f:field ref="CCAPRECONFIG_15_1001_Titel" text="Titre"/>
    <f:field ref="CHPRECONFIG_1_1001_Titel" text="Titre"/>
    <f:field ref="CCAPRECONFIG_15_1001_Versandart" text="Type d'envoi"/>
    <f:field ref="BAVCFG_15_1700_Vorname_AP" text="Vorname_AP"/>
    <f:field ref="CCAPRECONFIG_15_1001_Ziel" text="Ziel"/>
    <f:field ref="BAVCFG_15_1700_Zusatzzeile1" text="Zusatzzeile1"/>
    <f:field ref="BAVCFG_15_1700_Zusatzzeile1_AP" text="Zusatzzeile1_AP"/>
    <f:field ref="BAVCFG_15_1700_Zusatzzeile2" text="Zusatzzeile2"/>
    <f:field ref="BAVCFG_15_1700_Zusatzzeile2_AP" text="Zusatzzeile2_AP"/>
    <f:field ref="BAVCFG_15_1700_ZustellungAm" text="ZustellungAm"/>
  </f:display>
  <f:display par="" text="Publipostage">
    <f:field ref="doc_FSCFOLIO_1_1001_FieldDocumentNumber" text="Numéro de document"/>
    <f:field ref="doc_FSCFOLIO_1_1001_FieldSubject" text="Objet"/>
  </f:display>
</f:field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docProps/app.xml><?xml version="1.0" encoding="utf-8"?>
<Properties xmlns="http://schemas.openxmlformats.org/officeDocument/2006/extended-properties" xmlns:vt="http://schemas.openxmlformats.org/officeDocument/2006/docPropsVTypes">
  <Template>d_Präsentation</Template>
  <TotalTime>0</TotalTime>
  <Words>2048</Words>
  <Application>Microsoft Office PowerPoint</Application>
  <PresentationFormat>Bildschirmpräsentation (16:9)</PresentationFormat>
  <Paragraphs>184</Paragraphs>
  <Slides>16</Slides>
  <Notes>16</Notes>
  <HiddenSlides>6</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16</vt:i4>
      </vt:variant>
    </vt:vector>
  </HeadingPairs>
  <TitlesOfParts>
    <vt:vector size="19" baseType="lpstr">
      <vt:lpstr>Arial</vt:lpstr>
      <vt:lpstr>Calibri</vt:lpstr>
      <vt:lpstr>d_Präsentation</vt:lpstr>
      <vt:lpstr>Les mesures de la Confédération face aux défis du transport intermodal régional</vt:lpstr>
      <vt:lpstr>Tâches de l’Office fédéral des transports</vt:lpstr>
      <vt:lpstr>Répartition modale en transport de marchandise</vt:lpstr>
      <vt:lpstr>Nouvelle politique: loi de 2015 sur le transport de marchandises</vt:lpstr>
      <vt:lpstr>Défis du transport intermodal régional</vt:lpstr>
      <vt:lpstr>Trois axes de mesures</vt:lpstr>
      <vt:lpstr>Augmenter les sillons pour le transport de marchandises également aux heures de pointe</vt:lpstr>
      <vt:lpstr>Planifier les installations dédiées au fret ferroviaire et assurer l’harmonisation avec l’aménagement du territoire </vt:lpstr>
      <vt:lpstr>Soutenir les innovations techniques dans le domaine du fret ferroviaire</vt:lpstr>
      <vt:lpstr>Faisceau cohérent de mesures</vt:lpstr>
      <vt:lpstr>Back up</vt:lpstr>
      <vt:lpstr>Les corridors TEN-T</vt:lpstr>
      <vt:lpstr>Le corridor Rotterdam ─ Gênes</vt:lpstr>
      <vt:lpstr>NLFA </vt:lpstr>
      <vt:lpstr>Raccordements Nord </vt:lpstr>
      <vt:lpstr>Raccordements Sud </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Severin Heil</dc:creator>
  <cp:lastModifiedBy>Schmidt Nicolas BAV</cp:lastModifiedBy>
  <cp:revision>171</cp:revision>
  <cp:lastPrinted>2018-11-19T14:56:15Z</cp:lastPrinted>
  <dcterms:created xsi:type="dcterms:W3CDTF">2013-07-15T12:18:30Z</dcterms:created>
  <dcterms:modified xsi:type="dcterms:W3CDTF">2018-11-19T15:21:15Z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BAVTEMPL@102.1950:Amtstitel">
    <vt:lpwstr>Division Financement</vt:lpwstr>
  </property>
  <property fmtid="{D5CDD505-2E9C-101B-9397-08002B2CF9AE}" pid="3" name="FSC#BAVTEMPL@102.1950:AssignmentName">
    <vt:lpwstr/>
  </property>
  <property fmtid="{D5CDD505-2E9C-101B-9397-08002B2CF9AE}" pid="4" name="FSC#BAVTEMPL@102.1950:BAVShortsign">
    <vt:lpwstr>scn</vt:lpwstr>
  </property>
  <property fmtid="{D5CDD505-2E9C-101B-9397-08002B2CF9AE}" pid="5" name="FSC#BAVTEMPL@102.1950:DocumentID">
    <vt:lpwstr>330</vt:lpwstr>
  </property>
  <property fmtid="{D5CDD505-2E9C-101B-9397-08002B2CF9AE}" pid="6" name="FSC#BAVTEMPL@102.1950:Dossierref">
    <vt:lpwstr/>
  </property>
  <property fmtid="{D5CDD505-2E9C-101B-9397-08002B2CF9AE}" pid="7" name="FSC#BAVTEMPL@102.1950:EmpfName">
    <vt:lpwstr/>
  </property>
  <property fmtid="{D5CDD505-2E9C-101B-9397-08002B2CF9AE}" pid="8" name="FSC#BAVTEMPL@102.1950:EmpfName_AP">
    <vt:lpwstr/>
  </property>
  <property fmtid="{D5CDD505-2E9C-101B-9397-08002B2CF9AE}" pid="9" name="FSC#BAVTEMPL@102.1950:EmpfOrt">
    <vt:lpwstr/>
  </property>
  <property fmtid="{D5CDD505-2E9C-101B-9397-08002B2CF9AE}" pid="10" name="FSC#BAVTEMPL@102.1950:EmpfPLZ">
    <vt:lpwstr/>
  </property>
  <property fmtid="{D5CDD505-2E9C-101B-9397-08002B2CF9AE}" pid="11" name="FSC#BAVTEMPL@102.1950:EmpfStrasse">
    <vt:lpwstr/>
  </property>
  <property fmtid="{D5CDD505-2E9C-101B-9397-08002B2CF9AE}" pid="12" name="FSC#BAVTEMPL@102.1950:EmpfOrt_AP">
    <vt:lpwstr/>
  </property>
  <property fmtid="{D5CDD505-2E9C-101B-9397-08002B2CF9AE}" pid="13" name="FSC#BAVTEMPL@102.1950:EmpfPLZ_AP">
    <vt:lpwstr/>
  </property>
  <property fmtid="{D5CDD505-2E9C-101B-9397-08002B2CF9AE}" pid="14" name="FSC#BAVTEMPL@102.1950:EmpfStrasse_AP">
    <vt:lpwstr/>
  </property>
  <property fmtid="{D5CDD505-2E9C-101B-9397-08002B2CF9AE}" pid="15" name="FSC#BAVTEMPL@102.1950:FileRespEmail">
    <vt:lpwstr>nicolas.schmidt@bav.admin.ch</vt:lpwstr>
  </property>
  <property fmtid="{D5CDD505-2E9C-101B-9397-08002B2CF9AE}" pid="16" name="FSC#BAVTEMPL@102.1950:FileRespFax">
    <vt:lpwstr>+41 58 462 59 87</vt:lpwstr>
  </property>
  <property fmtid="{D5CDD505-2E9C-101B-9397-08002B2CF9AE}" pid="17" name="FSC#BAVTEMPL@102.1950:FileRespHome">
    <vt:lpwstr>Ittigen</vt:lpwstr>
  </property>
  <property fmtid="{D5CDD505-2E9C-101B-9397-08002B2CF9AE}" pid="18" name="FSC#BAVTEMPL@102.1950:FileResponsible">
    <vt:lpwstr>Nicolas Schmidt</vt:lpwstr>
  </property>
  <property fmtid="{D5CDD505-2E9C-101B-9397-08002B2CF9AE}" pid="19" name="FSC#BAVTEMPL@102.1950:FileRespOrg">
    <vt:lpwstr>Trafic marchandises (BAV)</vt:lpwstr>
  </property>
  <property fmtid="{D5CDD505-2E9C-101B-9397-08002B2CF9AE}" pid="20" name="FSC#BAVTEMPL@102.1950:FileRespOrgHome">
    <vt:lpwstr/>
  </property>
  <property fmtid="{D5CDD505-2E9C-101B-9397-08002B2CF9AE}" pid="21" name="FSC#BAVTEMPL@102.1950:FileRespOrgStreet">
    <vt:lpwstr/>
  </property>
  <property fmtid="{D5CDD505-2E9C-101B-9397-08002B2CF9AE}" pid="22" name="FSC#BAVTEMPL@102.1950:FileRespOrgZipCode">
    <vt:lpwstr/>
  </property>
  <property fmtid="{D5CDD505-2E9C-101B-9397-08002B2CF9AE}" pid="23" name="FSC#BAVTEMPL@102.1950:FileRespOU">
    <vt:lpwstr>Trafic marchandises</vt:lpwstr>
  </property>
  <property fmtid="{D5CDD505-2E9C-101B-9397-08002B2CF9AE}" pid="24" name="FSC#BAVTEMPL@102.1950:FileRespStreet">
    <vt:lpwstr>Mühlestrasse 6</vt:lpwstr>
  </property>
  <property fmtid="{D5CDD505-2E9C-101B-9397-08002B2CF9AE}" pid="25" name="FSC#BAVTEMPL@102.1950:FileRespTel">
    <vt:lpwstr>+41 58 462 50 54</vt:lpwstr>
  </property>
  <property fmtid="{D5CDD505-2E9C-101B-9397-08002B2CF9AE}" pid="26" name="FSC#BAVTEMPL@102.1950:FileRespZipCode">
    <vt:lpwstr>3063</vt:lpwstr>
  </property>
  <property fmtid="{D5CDD505-2E9C-101B-9397-08002B2CF9AE}" pid="27" name="FSC#BAVTEMPL@102.1950:ForeignNumber">
    <vt:lpwstr/>
  </property>
  <property fmtid="{D5CDD505-2E9C-101B-9397-08002B2CF9AE}" pid="28" name="FSC#BAVTEMPL@102.1950:NameFileResponsible">
    <vt:lpwstr>Schmidt</vt:lpwstr>
  </property>
  <property fmtid="{D5CDD505-2E9C-101B-9397-08002B2CF9AE}" pid="29" name="FSC#BAVTEMPL@102.1950:OutAttachPhysic">
    <vt:lpwstr/>
  </property>
  <property fmtid="{D5CDD505-2E9C-101B-9397-08002B2CF9AE}" pid="30" name="FSC#BAVTEMPL@102.1950:Registrierdatum">
    <vt:lpwstr/>
  </property>
  <property fmtid="{D5CDD505-2E9C-101B-9397-08002B2CF9AE}" pid="31" name="FSC#BAVTEMPL@102.1950:RegPlanPos">
    <vt:lpwstr>BAV-212.22</vt:lpwstr>
  </property>
  <property fmtid="{D5CDD505-2E9C-101B-9397-08002B2CF9AE}" pid="32" name="FSC#BAVTEMPL@102.1950:Subject">
    <vt:lpwstr/>
  </property>
  <property fmtid="{D5CDD505-2E9C-101B-9397-08002B2CF9AE}" pid="33" name="FSC#BAVTEMPL@102.1950:TitleDossier">
    <vt:lpwstr/>
  </property>
  <property fmtid="{D5CDD505-2E9C-101B-9397-08002B2CF9AE}" pid="34" name="FSC#BAVTEMPL@102.1950:UserFunction">
    <vt:lpwstr>Section</vt:lpwstr>
  </property>
  <property fmtid="{D5CDD505-2E9C-101B-9397-08002B2CF9AE}" pid="35" name="FSC#BAVTEMPL@102.1950:VornameNameFileResponsible">
    <vt:lpwstr>Nicolas</vt:lpwstr>
  </property>
  <property fmtid="{D5CDD505-2E9C-101B-9397-08002B2CF9AE}" pid="36" name="FSC#BAVTEMPL@102.1950:ZusendungAm">
    <vt:lpwstr/>
  </property>
  <property fmtid="{D5CDD505-2E9C-101B-9397-08002B2CF9AE}" pid="37" name="FSC#BAVTEMPL@102.1950:SubFileState">
    <vt:lpwstr/>
  </property>
  <property fmtid="{D5CDD505-2E9C-101B-9397-08002B2CF9AE}" pid="38" name="FSC#UVEKCFG@15.1700:Function">
    <vt:lpwstr>Section</vt:lpwstr>
  </property>
  <property fmtid="{D5CDD505-2E9C-101B-9397-08002B2CF9AE}" pid="39" name="FSC#UVEKCFG@15.1700:FileRespOrg">
    <vt:lpwstr>Trafic marchandises</vt:lpwstr>
  </property>
  <property fmtid="{D5CDD505-2E9C-101B-9397-08002B2CF9AE}" pid="40" name="FSC#UVEKCFG@15.1700:FileRespFunction">
    <vt:lpwstr>Section</vt:lpwstr>
  </property>
  <property fmtid="{D5CDD505-2E9C-101B-9397-08002B2CF9AE}" pid="41" name="FSC#UVEKCFG@15.1700:AssignedClassification">
    <vt:lpwstr/>
  </property>
  <property fmtid="{D5CDD505-2E9C-101B-9397-08002B2CF9AE}" pid="42" name="FSC#UVEKCFG@15.1700:AssignedClassificationCode">
    <vt:lpwstr>COO.1.1001.1.137854</vt:lpwstr>
  </property>
  <property fmtid="{D5CDD505-2E9C-101B-9397-08002B2CF9AE}" pid="43" name="FSC#UVEKCFG@15.1700:FileResponsible">
    <vt:lpwstr>Nicolas Schmidt</vt:lpwstr>
  </property>
  <property fmtid="{D5CDD505-2E9C-101B-9397-08002B2CF9AE}" pid="44" name="FSC#UVEKCFG@15.1700:FileResponsibleTel">
    <vt:lpwstr>+41 58 462 50 54</vt:lpwstr>
  </property>
  <property fmtid="{D5CDD505-2E9C-101B-9397-08002B2CF9AE}" pid="45" name="FSC#UVEKCFG@15.1700:FileResponsibleEmail">
    <vt:lpwstr>nicolas.schmidt@bav.admin.ch</vt:lpwstr>
  </property>
  <property fmtid="{D5CDD505-2E9C-101B-9397-08002B2CF9AE}" pid="46" name="FSC#UVEKCFG@15.1700:FileResponsibleFax">
    <vt:lpwstr>+41 58 462 59 87</vt:lpwstr>
  </property>
  <property fmtid="{D5CDD505-2E9C-101B-9397-08002B2CF9AE}" pid="47" name="FSC#UVEKCFG@15.1700:FileResponsibleAddress">
    <vt:lpwstr>Mühlestrasse 6, 3063 Ittigen</vt:lpwstr>
  </property>
  <property fmtid="{D5CDD505-2E9C-101B-9397-08002B2CF9AE}" pid="48" name="FSC#UVEKCFG@15.1700:FileResponsibleStreet">
    <vt:lpwstr>Mühlestrasse 6</vt:lpwstr>
  </property>
  <property fmtid="{D5CDD505-2E9C-101B-9397-08002B2CF9AE}" pid="49" name="FSC#UVEKCFG@15.1700:FileResponsiblezipcode">
    <vt:lpwstr>3063</vt:lpwstr>
  </property>
  <property fmtid="{D5CDD505-2E9C-101B-9397-08002B2CF9AE}" pid="50" name="FSC#UVEKCFG@15.1700:FileResponsiblecity">
    <vt:lpwstr>Ittigen</vt:lpwstr>
  </property>
  <property fmtid="{D5CDD505-2E9C-101B-9397-08002B2CF9AE}" pid="51" name="FSC#UVEKCFG@15.1700:FileResponsibleAbbreviation">
    <vt:lpwstr>scn</vt:lpwstr>
  </property>
  <property fmtid="{D5CDD505-2E9C-101B-9397-08002B2CF9AE}" pid="52" name="FSC#UVEKCFG@15.1700:FileRespOrgHome">
    <vt:lpwstr/>
  </property>
  <property fmtid="{D5CDD505-2E9C-101B-9397-08002B2CF9AE}" pid="53" name="FSC#UVEKCFG@15.1700:CurrUserAbbreviation">
    <vt:lpwstr>sct</vt:lpwstr>
  </property>
  <property fmtid="{D5CDD505-2E9C-101B-9397-08002B2CF9AE}" pid="54" name="FSC#UVEKCFG@15.1700:CategoryReference">
    <vt:lpwstr>BAV-212.22</vt:lpwstr>
  </property>
  <property fmtid="{D5CDD505-2E9C-101B-9397-08002B2CF9AE}" pid="55" name="FSC#UVEKCFG@15.1700:cooAddress">
    <vt:lpwstr>COO.2125.100.2.11613208</vt:lpwstr>
  </property>
  <property fmtid="{D5CDD505-2E9C-101B-9397-08002B2CF9AE}" pid="56" name="FSC#UVEKCFG@15.1700:sleeveFileReference">
    <vt:lpwstr/>
  </property>
  <property fmtid="{D5CDD505-2E9C-101B-9397-08002B2CF9AE}" pid="57" name="FSC#UVEKCFG@15.1700:BureauName">
    <vt:lpwstr/>
  </property>
  <property fmtid="{D5CDD505-2E9C-101B-9397-08002B2CF9AE}" pid="58" name="FSC#UVEKCFG@15.1700:BureauShortName">
    <vt:lpwstr/>
  </property>
  <property fmtid="{D5CDD505-2E9C-101B-9397-08002B2CF9AE}" pid="59" name="FSC#UVEKCFG@15.1700:BureauWebsite">
    <vt:lpwstr/>
  </property>
  <property fmtid="{D5CDD505-2E9C-101B-9397-08002B2CF9AE}" pid="60" name="FSC#UVEKCFG@15.1700:SubFileTitle">
    <vt:lpwstr>Présentation UNECE: Défis du Transport Intermodal régional</vt:lpwstr>
  </property>
  <property fmtid="{D5CDD505-2E9C-101B-9397-08002B2CF9AE}" pid="61" name="FSC#UVEKCFG@15.1700:ForeignNumber">
    <vt:lpwstr/>
  </property>
  <property fmtid="{D5CDD505-2E9C-101B-9397-08002B2CF9AE}" pid="62" name="FSC#UVEKCFG@15.1700:Amtstitel">
    <vt:lpwstr>Division Financement</vt:lpwstr>
  </property>
  <property fmtid="{D5CDD505-2E9C-101B-9397-08002B2CF9AE}" pid="63" name="FSC#UVEKCFG@15.1700:ZusendungAm">
    <vt:lpwstr/>
  </property>
  <property fmtid="{D5CDD505-2E9C-101B-9397-08002B2CF9AE}" pid="64" name="FSC#COOELAK@1.1001:Subject">
    <vt:lpwstr/>
  </property>
  <property fmtid="{D5CDD505-2E9C-101B-9397-08002B2CF9AE}" pid="65" name="FSC#COOELAK@1.1001:FileReference">
    <vt:lpwstr>BAV-212.22-00001</vt:lpwstr>
  </property>
  <property fmtid="{D5CDD505-2E9C-101B-9397-08002B2CF9AE}" pid="66" name="FSC#COOELAK@1.1001:FileRefYear">
    <vt:lpwstr>2014</vt:lpwstr>
  </property>
  <property fmtid="{D5CDD505-2E9C-101B-9397-08002B2CF9AE}" pid="67" name="FSC#COOELAK@1.1001:FileRefOrdinal">
    <vt:lpwstr>1</vt:lpwstr>
  </property>
  <property fmtid="{D5CDD505-2E9C-101B-9397-08002B2CF9AE}" pid="68" name="FSC#COOELAK@1.1001:FileRefOU">
    <vt:lpwstr>reg_FI</vt:lpwstr>
  </property>
  <property fmtid="{D5CDD505-2E9C-101B-9397-08002B2CF9AE}" pid="69" name="FSC#COOELAK@1.1001:Organization">
    <vt:lpwstr/>
  </property>
  <property fmtid="{D5CDD505-2E9C-101B-9397-08002B2CF9AE}" pid="70" name="FSC#COOELAK@1.1001:Owner">
    <vt:lpwstr>Schmidt Nicolas</vt:lpwstr>
  </property>
  <property fmtid="{D5CDD505-2E9C-101B-9397-08002B2CF9AE}" pid="71" name="FSC#COOELAK@1.1001:OwnerExtension">
    <vt:lpwstr>+41 58 462 50 54</vt:lpwstr>
  </property>
  <property fmtid="{D5CDD505-2E9C-101B-9397-08002B2CF9AE}" pid="72" name="FSC#COOELAK@1.1001:OwnerFaxExtension">
    <vt:lpwstr>+41 58 462 59 87</vt:lpwstr>
  </property>
  <property fmtid="{D5CDD505-2E9C-101B-9397-08002B2CF9AE}" pid="73" name="FSC#COOELAK@1.1001:DispatchedBy">
    <vt:lpwstr/>
  </property>
  <property fmtid="{D5CDD505-2E9C-101B-9397-08002B2CF9AE}" pid="74" name="FSC#COOELAK@1.1001:DispatchedAt">
    <vt:lpwstr/>
  </property>
  <property fmtid="{D5CDD505-2E9C-101B-9397-08002B2CF9AE}" pid="75" name="FSC#COOELAK@1.1001:ApprovedBy">
    <vt:lpwstr/>
  </property>
  <property fmtid="{D5CDD505-2E9C-101B-9397-08002B2CF9AE}" pid="76" name="FSC#COOELAK@1.1001:ApprovedAt">
    <vt:lpwstr/>
  </property>
  <property fmtid="{D5CDD505-2E9C-101B-9397-08002B2CF9AE}" pid="77" name="FSC#COOELAK@1.1001:Department">
    <vt:lpwstr>Trafic marchandises (BAV)</vt:lpwstr>
  </property>
  <property fmtid="{D5CDD505-2E9C-101B-9397-08002B2CF9AE}" pid="78" name="FSC#COOELAK@1.1001:CreatedAt">
    <vt:lpwstr>13.11.2018</vt:lpwstr>
  </property>
  <property fmtid="{D5CDD505-2E9C-101B-9397-08002B2CF9AE}" pid="79" name="FSC#COOELAK@1.1001:OU">
    <vt:lpwstr>Trafic marchandises (BAV)</vt:lpwstr>
  </property>
  <property fmtid="{D5CDD505-2E9C-101B-9397-08002B2CF9AE}" pid="80" name="FSC#COOELAK@1.1001:Priority">
    <vt:lpwstr> ()</vt:lpwstr>
  </property>
  <property fmtid="{D5CDD505-2E9C-101B-9397-08002B2CF9AE}" pid="81" name="FSC#COOELAK@1.1001:ObjBarCode">
    <vt:lpwstr>*COO.2125.100.2.11613208*</vt:lpwstr>
  </property>
  <property fmtid="{D5CDD505-2E9C-101B-9397-08002B2CF9AE}" pid="82" name="FSC#COOELAK@1.1001:RefBarCode">
    <vt:lpwstr>*COO.2125.100.2.11613198*</vt:lpwstr>
  </property>
  <property fmtid="{D5CDD505-2E9C-101B-9397-08002B2CF9AE}" pid="83" name="FSC#COOELAK@1.1001:FileRefBarCode">
    <vt:lpwstr>*BAV-212.22-00001*</vt:lpwstr>
  </property>
  <property fmtid="{D5CDD505-2E9C-101B-9397-08002B2CF9AE}" pid="84" name="FSC#COOELAK@1.1001:ExternalRef">
    <vt:lpwstr/>
  </property>
  <property fmtid="{D5CDD505-2E9C-101B-9397-08002B2CF9AE}" pid="85" name="FSC#COOELAK@1.1001:IncomingNumber">
    <vt:lpwstr/>
  </property>
  <property fmtid="{D5CDD505-2E9C-101B-9397-08002B2CF9AE}" pid="86" name="FSC#COOELAK@1.1001:IncomingSubject">
    <vt:lpwstr/>
  </property>
  <property fmtid="{D5CDD505-2E9C-101B-9397-08002B2CF9AE}" pid="87" name="FSC#COOELAK@1.1001:ProcessResponsible">
    <vt:lpwstr>Berndt Arnold</vt:lpwstr>
  </property>
  <property fmtid="{D5CDD505-2E9C-101B-9397-08002B2CF9AE}" pid="88" name="FSC#COOELAK@1.1001:ProcessResponsiblePhone">
    <vt:lpwstr>+41 58 463 05 33</vt:lpwstr>
  </property>
  <property fmtid="{D5CDD505-2E9C-101B-9397-08002B2CF9AE}" pid="89" name="FSC#COOELAK@1.1001:ProcessResponsibleMail">
    <vt:lpwstr>arnold.berndt@bav.admin.ch</vt:lpwstr>
  </property>
  <property fmtid="{D5CDD505-2E9C-101B-9397-08002B2CF9AE}" pid="90" name="FSC#COOELAK@1.1001:ProcessResponsibleFax">
    <vt:lpwstr>+41 58 462 78 26</vt:lpwstr>
  </property>
  <property fmtid="{D5CDD505-2E9C-101B-9397-08002B2CF9AE}" pid="91" name="FSC#COOELAK@1.1001:ApproverFirstName">
    <vt:lpwstr/>
  </property>
  <property fmtid="{D5CDD505-2E9C-101B-9397-08002B2CF9AE}" pid="92" name="FSC#COOELAK@1.1001:ApproverSurName">
    <vt:lpwstr/>
  </property>
  <property fmtid="{D5CDD505-2E9C-101B-9397-08002B2CF9AE}" pid="93" name="FSC#COOELAK@1.1001:ApproverTitle">
    <vt:lpwstr/>
  </property>
  <property fmtid="{D5CDD505-2E9C-101B-9397-08002B2CF9AE}" pid="94" name="FSC#COOELAK@1.1001:ExternalDate">
    <vt:lpwstr/>
  </property>
  <property fmtid="{D5CDD505-2E9C-101B-9397-08002B2CF9AE}" pid="95" name="FSC#COOELAK@1.1001:SettlementApprovedAt">
    <vt:lpwstr/>
  </property>
  <property fmtid="{D5CDD505-2E9C-101B-9397-08002B2CF9AE}" pid="96" name="FSC#COOELAK@1.1001:BaseNumber">
    <vt:lpwstr>BAV-212.22</vt:lpwstr>
  </property>
  <property fmtid="{D5CDD505-2E9C-101B-9397-08002B2CF9AE}" pid="97" name="FSC#COOELAK@1.1001:CurrentUserRolePos">
    <vt:lpwstr>Collaborateur, -trice spécialisé(e)</vt:lpwstr>
  </property>
  <property fmtid="{D5CDD505-2E9C-101B-9397-08002B2CF9AE}" pid="98" name="FSC#COOELAK@1.1001:CurrentUserEmail">
    <vt:lpwstr>thomas.schlunke@bav.admin.ch</vt:lpwstr>
  </property>
  <property fmtid="{D5CDD505-2E9C-101B-9397-08002B2CF9AE}" pid="99" name="FSC#ELAKGOV@1.1001:PersonalSubjGender">
    <vt:lpwstr/>
  </property>
  <property fmtid="{D5CDD505-2E9C-101B-9397-08002B2CF9AE}" pid="100" name="FSC#ELAKGOV@1.1001:PersonalSubjFirstName">
    <vt:lpwstr/>
  </property>
  <property fmtid="{D5CDD505-2E9C-101B-9397-08002B2CF9AE}" pid="101" name="FSC#ELAKGOV@1.1001:PersonalSubjSurName">
    <vt:lpwstr/>
  </property>
  <property fmtid="{D5CDD505-2E9C-101B-9397-08002B2CF9AE}" pid="102" name="FSC#ELAKGOV@1.1001:PersonalSubjSalutation">
    <vt:lpwstr/>
  </property>
  <property fmtid="{D5CDD505-2E9C-101B-9397-08002B2CF9AE}" pid="103" name="FSC#ELAKGOV@1.1001:PersonalSubjAddress">
    <vt:lpwstr/>
  </property>
  <property fmtid="{D5CDD505-2E9C-101B-9397-08002B2CF9AE}" pid="104" name="FSC#ATSTATECFG@1.1001:Office">
    <vt:lpwstr/>
  </property>
  <property fmtid="{D5CDD505-2E9C-101B-9397-08002B2CF9AE}" pid="105" name="FSC#ATSTATECFG@1.1001:Agent">
    <vt:lpwstr>Nicolas Schmidt</vt:lpwstr>
  </property>
  <property fmtid="{D5CDD505-2E9C-101B-9397-08002B2CF9AE}" pid="106" name="FSC#ATSTATECFG@1.1001:AgentPhone">
    <vt:lpwstr>+41 58 462 50 54</vt:lpwstr>
  </property>
  <property fmtid="{D5CDD505-2E9C-101B-9397-08002B2CF9AE}" pid="107" name="FSC#ATSTATECFG@1.1001:DepartmentFax">
    <vt:lpwstr/>
  </property>
  <property fmtid="{D5CDD505-2E9C-101B-9397-08002B2CF9AE}" pid="108" name="FSC#ATSTATECFG@1.1001:DepartmentEmail">
    <vt:lpwstr/>
  </property>
  <property fmtid="{D5CDD505-2E9C-101B-9397-08002B2CF9AE}" pid="109" name="FSC#ATSTATECFG@1.1001:SubfileDate">
    <vt:lpwstr/>
  </property>
  <property fmtid="{D5CDD505-2E9C-101B-9397-08002B2CF9AE}" pid="110" name="FSC#ATSTATECFG@1.1001:SubfileSubject">
    <vt:lpwstr/>
  </property>
  <property fmtid="{D5CDD505-2E9C-101B-9397-08002B2CF9AE}" pid="111" name="FSC#ATSTATECFG@1.1001:DepartmentZipCode">
    <vt:lpwstr/>
  </property>
  <property fmtid="{D5CDD505-2E9C-101B-9397-08002B2CF9AE}" pid="112" name="FSC#ATSTATECFG@1.1001:DepartmentCountry">
    <vt:lpwstr/>
  </property>
  <property fmtid="{D5CDD505-2E9C-101B-9397-08002B2CF9AE}" pid="113" name="FSC#ATSTATECFG@1.1001:DepartmentCity">
    <vt:lpwstr/>
  </property>
  <property fmtid="{D5CDD505-2E9C-101B-9397-08002B2CF9AE}" pid="114" name="FSC#ATSTATECFG@1.1001:DepartmentStreet">
    <vt:lpwstr/>
  </property>
  <property fmtid="{D5CDD505-2E9C-101B-9397-08002B2CF9AE}" pid="115" name="FSC#ATSTATECFG@1.1001:DepartmentDVR">
    <vt:lpwstr/>
  </property>
  <property fmtid="{D5CDD505-2E9C-101B-9397-08002B2CF9AE}" pid="116" name="FSC#ATSTATECFG@1.1001:DepartmentUID">
    <vt:lpwstr/>
  </property>
  <property fmtid="{D5CDD505-2E9C-101B-9397-08002B2CF9AE}" pid="117" name="FSC#ATSTATECFG@1.1001:SubfileReference">
    <vt:lpwstr>BAV-212.22-00001/00001/00003</vt:lpwstr>
  </property>
  <property fmtid="{D5CDD505-2E9C-101B-9397-08002B2CF9AE}" pid="118" name="FSC#ATSTATECFG@1.1001:Clause">
    <vt:lpwstr/>
  </property>
  <property fmtid="{D5CDD505-2E9C-101B-9397-08002B2CF9AE}" pid="119" name="FSC#ATSTATECFG@1.1001:ApprovedSignature">
    <vt:lpwstr/>
  </property>
  <property fmtid="{D5CDD505-2E9C-101B-9397-08002B2CF9AE}" pid="120" name="FSC#ATSTATECFG@1.1001:BankAccount">
    <vt:lpwstr/>
  </property>
  <property fmtid="{D5CDD505-2E9C-101B-9397-08002B2CF9AE}" pid="121" name="FSC#ATSTATECFG@1.1001:BankAccountOwner">
    <vt:lpwstr/>
  </property>
  <property fmtid="{D5CDD505-2E9C-101B-9397-08002B2CF9AE}" pid="122" name="FSC#ATSTATECFG@1.1001:BankInstitute">
    <vt:lpwstr/>
  </property>
  <property fmtid="{D5CDD505-2E9C-101B-9397-08002B2CF9AE}" pid="123" name="FSC#ATSTATECFG@1.1001:BankAccountID">
    <vt:lpwstr/>
  </property>
  <property fmtid="{D5CDD505-2E9C-101B-9397-08002B2CF9AE}" pid="124" name="FSC#ATSTATECFG@1.1001:BankAccountIBAN">
    <vt:lpwstr/>
  </property>
  <property fmtid="{D5CDD505-2E9C-101B-9397-08002B2CF9AE}" pid="125" name="FSC#ATSTATECFG@1.1001:BankAccountBIC">
    <vt:lpwstr/>
  </property>
  <property fmtid="{D5CDD505-2E9C-101B-9397-08002B2CF9AE}" pid="126" name="FSC#ATSTATECFG@1.1001:BankName">
    <vt:lpwstr/>
  </property>
  <property fmtid="{D5CDD505-2E9C-101B-9397-08002B2CF9AE}" pid="127" name="FSC#CCAPRECONFIG@15.1001:AddrAnrede">
    <vt:lpwstr/>
  </property>
  <property fmtid="{D5CDD505-2E9C-101B-9397-08002B2CF9AE}" pid="128" name="FSC#CCAPRECONFIG@15.1001:AddrTitel">
    <vt:lpwstr/>
  </property>
  <property fmtid="{D5CDD505-2E9C-101B-9397-08002B2CF9AE}" pid="129" name="FSC#CCAPRECONFIG@15.1001:AddrNachgestellter_Titel">
    <vt:lpwstr/>
  </property>
  <property fmtid="{D5CDD505-2E9C-101B-9397-08002B2CF9AE}" pid="130" name="FSC#CCAPRECONFIG@15.1001:AddrVorname">
    <vt:lpwstr/>
  </property>
  <property fmtid="{D5CDD505-2E9C-101B-9397-08002B2CF9AE}" pid="131" name="FSC#CCAPRECONFIG@15.1001:AddrNachname">
    <vt:lpwstr/>
  </property>
  <property fmtid="{D5CDD505-2E9C-101B-9397-08002B2CF9AE}" pid="132" name="FSC#CCAPRECONFIG@15.1001:AddrzH">
    <vt:lpwstr/>
  </property>
  <property fmtid="{D5CDD505-2E9C-101B-9397-08002B2CF9AE}" pid="133" name="FSC#CCAPRECONFIG@15.1001:AddrGeschlecht">
    <vt:lpwstr/>
  </property>
  <property fmtid="{D5CDD505-2E9C-101B-9397-08002B2CF9AE}" pid="134" name="FSC#CCAPRECONFIG@15.1001:AddrStrasse">
    <vt:lpwstr/>
  </property>
  <property fmtid="{D5CDD505-2E9C-101B-9397-08002B2CF9AE}" pid="135" name="FSC#CCAPRECONFIG@15.1001:AddrHausnummer">
    <vt:lpwstr/>
  </property>
  <property fmtid="{D5CDD505-2E9C-101B-9397-08002B2CF9AE}" pid="136" name="FSC#CCAPRECONFIG@15.1001:AddrStiege">
    <vt:lpwstr/>
  </property>
  <property fmtid="{D5CDD505-2E9C-101B-9397-08002B2CF9AE}" pid="137" name="FSC#CCAPRECONFIG@15.1001:AddrTuer">
    <vt:lpwstr/>
  </property>
  <property fmtid="{D5CDD505-2E9C-101B-9397-08002B2CF9AE}" pid="138" name="FSC#CCAPRECONFIG@15.1001:AddrPostfach">
    <vt:lpwstr/>
  </property>
  <property fmtid="{D5CDD505-2E9C-101B-9397-08002B2CF9AE}" pid="139" name="FSC#CCAPRECONFIG@15.1001:AddrPostleitzahl">
    <vt:lpwstr/>
  </property>
  <property fmtid="{D5CDD505-2E9C-101B-9397-08002B2CF9AE}" pid="140" name="FSC#CCAPRECONFIG@15.1001:AddrOrt">
    <vt:lpwstr/>
  </property>
  <property fmtid="{D5CDD505-2E9C-101B-9397-08002B2CF9AE}" pid="141" name="FSC#CCAPRECONFIG@15.1001:AddrLand">
    <vt:lpwstr/>
  </property>
  <property fmtid="{D5CDD505-2E9C-101B-9397-08002B2CF9AE}" pid="142" name="FSC#CCAPRECONFIG@15.1001:AddrEmail">
    <vt:lpwstr/>
  </property>
  <property fmtid="{D5CDD505-2E9C-101B-9397-08002B2CF9AE}" pid="143" name="FSC#CCAPRECONFIG@15.1001:AddrAdresse">
    <vt:lpwstr/>
  </property>
  <property fmtid="{D5CDD505-2E9C-101B-9397-08002B2CF9AE}" pid="144" name="FSC#CCAPRECONFIG@15.1001:AddrFax">
    <vt:lpwstr/>
  </property>
  <property fmtid="{D5CDD505-2E9C-101B-9397-08002B2CF9AE}" pid="145" name="FSC#CCAPRECONFIG@15.1001:AddrOrganisationsname">
    <vt:lpwstr/>
  </property>
  <property fmtid="{D5CDD505-2E9C-101B-9397-08002B2CF9AE}" pid="146" name="FSC#CCAPRECONFIG@15.1001:AddrOrganisationskurzname">
    <vt:lpwstr/>
  </property>
  <property fmtid="{D5CDD505-2E9C-101B-9397-08002B2CF9AE}" pid="147" name="FSC#CCAPRECONFIG@15.1001:AddrAbschriftsbemerkung">
    <vt:lpwstr/>
  </property>
  <property fmtid="{D5CDD505-2E9C-101B-9397-08002B2CF9AE}" pid="148" name="FSC#CCAPRECONFIG@15.1001:AddrName_Zeile_2">
    <vt:lpwstr/>
  </property>
  <property fmtid="{D5CDD505-2E9C-101B-9397-08002B2CF9AE}" pid="149" name="FSC#CCAPRECONFIG@15.1001:AddrName_Zeile_3">
    <vt:lpwstr/>
  </property>
  <property fmtid="{D5CDD505-2E9C-101B-9397-08002B2CF9AE}" pid="150" name="FSC#CCAPRECONFIG@15.1001:AddrPostalischeAdresse">
    <vt:lpwstr/>
  </property>
  <property fmtid="{D5CDD505-2E9C-101B-9397-08002B2CF9AE}" pid="151" name="FSC#COOSYSTEM@1.1:Container">
    <vt:lpwstr>COO.2125.100.2.11613208</vt:lpwstr>
  </property>
  <property fmtid="{D5CDD505-2E9C-101B-9397-08002B2CF9AE}" pid="152" name="FSC#FSCFOLIO@1.1001:docpropproject">
    <vt:lpwstr/>
  </property>
  <property fmtid="{D5CDD505-2E9C-101B-9397-08002B2CF9AE}" pid="153" name="FSC#UVEKCFG@15.1700:DefaultGroupFileResponsible">
    <vt:lpwstr>Trafic marchandises</vt:lpwstr>
  </property>
  <property fmtid="{D5CDD505-2E9C-101B-9397-08002B2CF9AE}" pid="154" name="FSC#UVEKCFG@15.1700:SignerLeft">
    <vt:lpwstr/>
  </property>
  <property fmtid="{D5CDD505-2E9C-101B-9397-08002B2CF9AE}" pid="155" name="FSC#UVEKCFG@15.1700:SignerRight">
    <vt:lpwstr/>
  </property>
  <property fmtid="{D5CDD505-2E9C-101B-9397-08002B2CF9AE}" pid="156" name="FSC#UVEKCFG@15.1700:SignerLeftJobTitle">
    <vt:lpwstr/>
  </property>
  <property fmtid="{D5CDD505-2E9C-101B-9397-08002B2CF9AE}" pid="157" name="FSC#UVEKCFG@15.1700:SignerRightJobTitle">
    <vt:lpwstr/>
  </property>
  <property fmtid="{D5CDD505-2E9C-101B-9397-08002B2CF9AE}" pid="158" name="FSC#UVEKCFG@15.1700:SignerLeftFunction">
    <vt:lpwstr/>
  </property>
  <property fmtid="{D5CDD505-2E9C-101B-9397-08002B2CF9AE}" pid="159" name="FSC#UVEKCFG@15.1700:SignerRightFunction">
    <vt:lpwstr/>
  </property>
  <property fmtid="{D5CDD505-2E9C-101B-9397-08002B2CF9AE}" pid="160" name="FSC#UVEKCFG@15.1700:SignerLeftUserRoleGroup">
    <vt:lpwstr/>
  </property>
  <property fmtid="{D5CDD505-2E9C-101B-9397-08002B2CF9AE}" pid="161" name="FSC#UVEKCFG@15.1700:SignerRightUserRoleGroup">
    <vt:lpwstr/>
  </property>
  <property fmtid="{D5CDD505-2E9C-101B-9397-08002B2CF9AE}" pid="162" name="FSC#UVEKCFG@15.1700:DocumentNumber">
    <vt:lpwstr>2018-11-13-0330</vt:lpwstr>
  </property>
  <property fmtid="{D5CDD505-2E9C-101B-9397-08002B2CF9AE}" pid="163" name="FSC#UVEKCFG@15.1700:AssignmentNumber">
    <vt:lpwstr/>
  </property>
  <property fmtid="{D5CDD505-2E9C-101B-9397-08002B2CF9AE}" pid="164" name="FSC#UVEKCFG@15.1700:EM_Personal">
    <vt:lpwstr/>
  </property>
  <property fmtid="{D5CDD505-2E9C-101B-9397-08002B2CF9AE}" pid="165" name="FSC#UVEKCFG@15.1700:EM_Geschlecht">
    <vt:lpwstr/>
  </property>
  <property fmtid="{D5CDD505-2E9C-101B-9397-08002B2CF9AE}" pid="166" name="FSC#UVEKCFG@15.1700:EM_GebDatum">
    <vt:lpwstr/>
  </property>
  <property fmtid="{D5CDD505-2E9C-101B-9397-08002B2CF9AE}" pid="167" name="FSC#UVEKCFG@15.1700:EM_Funktion">
    <vt:lpwstr/>
  </property>
  <property fmtid="{D5CDD505-2E9C-101B-9397-08002B2CF9AE}" pid="168" name="FSC#UVEKCFG@15.1700:EM_Beruf">
    <vt:lpwstr/>
  </property>
  <property fmtid="{D5CDD505-2E9C-101B-9397-08002B2CF9AE}" pid="169" name="FSC#UVEKCFG@15.1700:EM_SVNR">
    <vt:lpwstr/>
  </property>
  <property fmtid="{D5CDD505-2E9C-101B-9397-08002B2CF9AE}" pid="170" name="FSC#UVEKCFG@15.1700:EM_Familienstand">
    <vt:lpwstr/>
  </property>
  <property fmtid="{D5CDD505-2E9C-101B-9397-08002B2CF9AE}" pid="171" name="FSC#UVEKCFG@15.1700:EM_Muttersprache">
    <vt:lpwstr/>
  </property>
  <property fmtid="{D5CDD505-2E9C-101B-9397-08002B2CF9AE}" pid="172" name="FSC#UVEKCFG@15.1700:EM_Geboren_in">
    <vt:lpwstr/>
  </property>
  <property fmtid="{D5CDD505-2E9C-101B-9397-08002B2CF9AE}" pid="173" name="FSC#UVEKCFG@15.1700:EM_Briefanrede">
    <vt:lpwstr/>
  </property>
  <property fmtid="{D5CDD505-2E9C-101B-9397-08002B2CF9AE}" pid="174" name="FSC#UVEKCFG@15.1700:EM_Kommunikationssprache">
    <vt:lpwstr/>
  </property>
  <property fmtid="{D5CDD505-2E9C-101B-9397-08002B2CF9AE}" pid="175" name="FSC#UVEKCFG@15.1700:EM_Webseite">
    <vt:lpwstr/>
  </property>
  <property fmtid="{D5CDD505-2E9C-101B-9397-08002B2CF9AE}" pid="176" name="FSC#UVEKCFG@15.1700:EM_TelNr_Business">
    <vt:lpwstr/>
  </property>
  <property fmtid="{D5CDD505-2E9C-101B-9397-08002B2CF9AE}" pid="177" name="FSC#UVEKCFG@15.1700:EM_TelNr_Private">
    <vt:lpwstr/>
  </property>
  <property fmtid="{D5CDD505-2E9C-101B-9397-08002B2CF9AE}" pid="178" name="FSC#UVEKCFG@15.1700:EM_TelNr_Mobile">
    <vt:lpwstr/>
  </property>
  <property fmtid="{D5CDD505-2E9C-101B-9397-08002B2CF9AE}" pid="179" name="FSC#UVEKCFG@15.1700:EM_TelNr_Other">
    <vt:lpwstr/>
  </property>
  <property fmtid="{D5CDD505-2E9C-101B-9397-08002B2CF9AE}" pid="180" name="FSC#UVEKCFG@15.1700:EM_TelNr_Fax">
    <vt:lpwstr/>
  </property>
  <property fmtid="{D5CDD505-2E9C-101B-9397-08002B2CF9AE}" pid="181" name="FSC#UVEKCFG@15.1700:EM_EMail1">
    <vt:lpwstr/>
  </property>
  <property fmtid="{D5CDD505-2E9C-101B-9397-08002B2CF9AE}" pid="182" name="FSC#UVEKCFG@15.1700:EM_EMail2">
    <vt:lpwstr/>
  </property>
  <property fmtid="{D5CDD505-2E9C-101B-9397-08002B2CF9AE}" pid="183" name="FSC#UVEKCFG@15.1700:EM_EMail3">
    <vt:lpwstr/>
  </property>
  <property fmtid="{D5CDD505-2E9C-101B-9397-08002B2CF9AE}" pid="184" name="FSC#UVEKCFG@15.1700:EM_Name">
    <vt:lpwstr/>
  </property>
  <property fmtid="{D5CDD505-2E9C-101B-9397-08002B2CF9AE}" pid="185" name="FSC#UVEKCFG@15.1700:EM_UID">
    <vt:lpwstr/>
  </property>
  <property fmtid="{D5CDD505-2E9C-101B-9397-08002B2CF9AE}" pid="186" name="FSC#UVEKCFG@15.1700:EM_Rechtsform">
    <vt:lpwstr/>
  </property>
  <property fmtid="{D5CDD505-2E9C-101B-9397-08002B2CF9AE}" pid="187" name="FSC#UVEKCFG@15.1700:EM_Klassifizierung">
    <vt:lpwstr/>
  </property>
  <property fmtid="{D5CDD505-2E9C-101B-9397-08002B2CF9AE}" pid="188" name="FSC#UVEKCFG@15.1700:EM_Gruendungsjahr">
    <vt:lpwstr/>
  </property>
  <property fmtid="{D5CDD505-2E9C-101B-9397-08002B2CF9AE}" pid="189" name="FSC#UVEKCFG@15.1700:EM_Versandart">
    <vt:lpwstr>Courrier B</vt:lpwstr>
  </property>
  <property fmtid="{D5CDD505-2E9C-101B-9397-08002B2CF9AE}" pid="190" name="FSC#UVEKCFG@15.1700:EM_Versandvermek">
    <vt:lpwstr/>
  </property>
  <property fmtid="{D5CDD505-2E9C-101B-9397-08002B2CF9AE}" pid="191" name="FSC#UVEKCFG@15.1700:EM_Anrede">
    <vt:lpwstr/>
  </property>
  <property fmtid="{D5CDD505-2E9C-101B-9397-08002B2CF9AE}" pid="192" name="FSC#UVEKCFG@15.1700:EM_Titel">
    <vt:lpwstr/>
  </property>
  <property fmtid="{D5CDD505-2E9C-101B-9397-08002B2CF9AE}" pid="193" name="FSC#UVEKCFG@15.1700:EM_Nachgestellter_Titel">
    <vt:lpwstr/>
  </property>
  <property fmtid="{D5CDD505-2E9C-101B-9397-08002B2CF9AE}" pid="194" name="FSC#UVEKCFG@15.1700:EM_Vorname">
    <vt:lpwstr/>
  </property>
  <property fmtid="{D5CDD505-2E9C-101B-9397-08002B2CF9AE}" pid="195" name="FSC#UVEKCFG@15.1700:EM_Nachname">
    <vt:lpwstr/>
  </property>
  <property fmtid="{D5CDD505-2E9C-101B-9397-08002B2CF9AE}" pid="196" name="FSC#UVEKCFG@15.1700:EM_Kurzbezeichnung">
    <vt:lpwstr/>
  </property>
  <property fmtid="{D5CDD505-2E9C-101B-9397-08002B2CF9AE}" pid="197" name="FSC#UVEKCFG@15.1700:EM_Organisations_Zeile_1">
    <vt:lpwstr/>
  </property>
  <property fmtid="{D5CDD505-2E9C-101B-9397-08002B2CF9AE}" pid="198" name="FSC#UVEKCFG@15.1700:EM_Organisations_Zeile_2">
    <vt:lpwstr/>
  </property>
  <property fmtid="{D5CDD505-2E9C-101B-9397-08002B2CF9AE}" pid="199" name="FSC#UVEKCFG@15.1700:EM_Organisations_Zeile_3">
    <vt:lpwstr/>
  </property>
  <property fmtid="{D5CDD505-2E9C-101B-9397-08002B2CF9AE}" pid="200" name="FSC#UVEKCFG@15.1700:EM_Strasse">
    <vt:lpwstr/>
  </property>
  <property fmtid="{D5CDD505-2E9C-101B-9397-08002B2CF9AE}" pid="201" name="FSC#UVEKCFG@15.1700:EM_Hausnummer">
    <vt:lpwstr/>
  </property>
  <property fmtid="{D5CDD505-2E9C-101B-9397-08002B2CF9AE}" pid="202" name="FSC#UVEKCFG@15.1700:EM_Strasse2">
    <vt:lpwstr/>
  </property>
  <property fmtid="{D5CDD505-2E9C-101B-9397-08002B2CF9AE}" pid="203" name="FSC#UVEKCFG@15.1700:EM_Hausnummer_Zusatz">
    <vt:lpwstr/>
  </property>
  <property fmtid="{D5CDD505-2E9C-101B-9397-08002B2CF9AE}" pid="204" name="FSC#UVEKCFG@15.1700:EM_Postfach">
    <vt:lpwstr/>
  </property>
  <property fmtid="{D5CDD505-2E9C-101B-9397-08002B2CF9AE}" pid="205" name="FSC#UVEKCFG@15.1700:EM_PLZ">
    <vt:lpwstr/>
  </property>
  <property fmtid="{D5CDD505-2E9C-101B-9397-08002B2CF9AE}" pid="206" name="FSC#UVEKCFG@15.1700:EM_Ort">
    <vt:lpwstr/>
  </property>
  <property fmtid="{D5CDD505-2E9C-101B-9397-08002B2CF9AE}" pid="207" name="FSC#UVEKCFG@15.1700:EM_Land">
    <vt:lpwstr/>
  </property>
  <property fmtid="{D5CDD505-2E9C-101B-9397-08002B2CF9AE}" pid="208" name="FSC#UVEKCFG@15.1700:EM_E_Mail_Adresse">
    <vt:lpwstr/>
  </property>
  <property fmtid="{D5CDD505-2E9C-101B-9397-08002B2CF9AE}" pid="209" name="FSC#UVEKCFG@15.1700:EM_Funktionsbezeichnung">
    <vt:lpwstr/>
  </property>
  <property fmtid="{D5CDD505-2E9C-101B-9397-08002B2CF9AE}" pid="210" name="FSC#UVEKCFG@15.1700:EM_Serienbrieffeld_1">
    <vt:lpwstr/>
  </property>
  <property fmtid="{D5CDD505-2E9C-101B-9397-08002B2CF9AE}" pid="211" name="FSC#UVEKCFG@15.1700:EM_Serienbrieffeld_2">
    <vt:lpwstr/>
  </property>
  <property fmtid="{D5CDD505-2E9C-101B-9397-08002B2CF9AE}" pid="212" name="FSC#UVEKCFG@15.1700:EM_Serienbrieffeld_3">
    <vt:lpwstr/>
  </property>
  <property fmtid="{D5CDD505-2E9C-101B-9397-08002B2CF9AE}" pid="213" name="FSC#UVEKCFG@15.1700:EM_Serienbrieffeld_4">
    <vt:lpwstr/>
  </property>
  <property fmtid="{D5CDD505-2E9C-101B-9397-08002B2CF9AE}" pid="214" name="FSC#UVEKCFG@15.1700:EM_Serienbrieffeld_5">
    <vt:lpwstr/>
  </property>
  <property fmtid="{D5CDD505-2E9C-101B-9397-08002B2CF9AE}" pid="215" name="FSC#UVEKCFG@15.1700:EM_Address">
    <vt:lpwstr/>
  </property>
  <property fmtid="{D5CDD505-2E9C-101B-9397-08002B2CF9AE}" pid="216" name="FSC#UVEKCFG@15.1700:Abs_Nachname">
    <vt:lpwstr>Schmidt</vt:lpwstr>
  </property>
  <property fmtid="{D5CDD505-2E9C-101B-9397-08002B2CF9AE}" pid="217" name="FSC#UVEKCFG@15.1700:Abs_Vorname">
    <vt:lpwstr>Nicolas</vt:lpwstr>
  </property>
  <property fmtid="{D5CDD505-2E9C-101B-9397-08002B2CF9AE}" pid="218" name="FSC#UVEKCFG@15.1700:Abs_Zeichen">
    <vt:lpwstr>scn</vt:lpwstr>
  </property>
  <property fmtid="{D5CDD505-2E9C-101B-9397-08002B2CF9AE}" pid="219" name="FSC#UVEKCFG@15.1700:Anrede">
    <vt:lpwstr/>
  </property>
  <property fmtid="{D5CDD505-2E9C-101B-9397-08002B2CF9AE}" pid="220" name="FSC#UVEKCFG@15.1700:EM_Versandartspez">
    <vt:lpwstr/>
  </property>
  <property fmtid="{D5CDD505-2E9C-101B-9397-08002B2CF9AE}" pid="221" name="FSC#UVEKCFG@15.1700:Briefdatum">
    <vt:lpwstr>16.11.2018</vt:lpwstr>
  </property>
  <property fmtid="{D5CDD505-2E9C-101B-9397-08002B2CF9AE}" pid="222" name="FSC#UVEKCFG@15.1700:Empf_Zeichen">
    <vt:lpwstr/>
  </property>
  <property fmtid="{D5CDD505-2E9C-101B-9397-08002B2CF9AE}" pid="223" name="FSC#UVEKCFG@15.1700:FilialePLZ">
    <vt:lpwstr/>
  </property>
  <property fmtid="{D5CDD505-2E9C-101B-9397-08002B2CF9AE}" pid="224" name="FSC#UVEKCFG@15.1700:Gegenstand">
    <vt:lpwstr>Présentation UNECE: Défis du Transport Intermodal régional</vt:lpwstr>
  </property>
  <property fmtid="{D5CDD505-2E9C-101B-9397-08002B2CF9AE}" pid="225" name="FSC#UVEKCFG@15.1700:Nummer">
    <vt:lpwstr>2018-11-13-0330</vt:lpwstr>
  </property>
  <property fmtid="{D5CDD505-2E9C-101B-9397-08002B2CF9AE}" pid="226" name="FSC#UVEKCFG@15.1700:Unterschrift_Nachname">
    <vt:lpwstr/>
  </property>
  <property fmtid="{D5CDD505-2E9C-101B-9397-08002B2CF9AE}" pid="227" name="FSC#UVEKCFG@15.1700:Unterschrift_Vorname">
    <vt:lpwstr/>
  </property>
  <property fmtid="{D5CDD505-2E9C-101B-9397-08002B2CF9AE}" pid="228" name="FSC#UVEKCFG@15.1700:FileResponsibleStreetPostal">
    <vt:lpwstr/>
  </property>
  <property fmtid="{D5CDD505-2E9C-101B-9397-08002B2CF9AE}" pid="229" name="FSC#UVEKCFG@15.1700:FileResponsiblezipcodePostal">
    <vt:lpwstr>CH-3003</vt:lpwstr>
  </property>
  <property fmtid="{D5CDD505-2E9C-101B-9397-08002B2CF9AE}" pid="230" name="FSC#UVEKCFG@15.1700:FileResponsiblecityPostal">
    <vt:lpwstr>Bern</vt:lpwstr>
  </property>
  <property fmtid="{D5CDD505-2E9C-101B-9397-08002B2CF9AE}" pid="231" name="FSC#UVEKCFG@15.1700:FileResponsibleStreetInvoice">
    <vt:lpwstr>c/o DLZ FI EFD</vt:lpwstr>
  </property>
  <property fmtid="{D5CDD505-2E9C-101B-9397-08002B2CF9AE}" pid="232" name="FSC#UVEKCFG@15.1700:FileResponsiblezipcodeInvoice">
    <vt:lpwstr>3003</vt:lpwstr>
  </property>
  <property fmtid="{D5CDD505-2E9C-101B-9397-08002B2CF9AE}" pid="233" name="FSC#UVEKCFG@15.1700:FileResponsiblecityInvoice">
    <vt:lpwstr>Bern</vt:lpwstr>
  </property>
  <property fmtid="{D5CDD505-2E9C-101B-9397-08002B2CF9AE}" pid="234" name="FSC#UVEKCFG@15.1700:ResponsibleDefaultRoleOrg">
    <vt:lpwstr>gv</vt:lpwstr>
  </property>
  <property fmtid="{D5CDD505-2E9C-101B-9397-08002B2CF9AE}" pid="235" name="FSC#UVEKCFG@15.1700:SL_HStufe1">
    <vt:lpwstr/>
  </property>
  <property fmtid="{D5CDD505-2E9C-101B-9397-08002B2CF9AE}" pid="236" name="FSC#UVEKCFG@15.1700:SL_FStufe1">
    <vt:lpwstr/>
  </property>
  <property fmtid="{D5CDD505-2E9C-101B-9397-08002B2CF9AE}" pid="237" name="FSC#UVEKCFG@15.1700:SL_HStufe2">
    <vt:lpwstr/>
  </property>
  <property fmtid="{D5CDD505-2E9C-101B-9397-08002B2CF9AE}" pid="238" name="FSC#UVEKCFG@15.1700:SL_FStufe2">
    <vt:lpwstr/>
  </property>
  <property fmtid="{D5CDD505-2E9C-101B-9397-08002B2CF9AE}" pid="239" name="FSC#UVEKCFG@15.1700:SL_HStufe3">
    <vt:lpwstr/>
  </property>
  <property fmtid="{D5CDD505-2E9C-101B-9397-08002B2CF9AE}" pid="240" name="FSC#UVEKCFG@15.1700:SL_FStufe3">
    <vt:lpwstr/>
  </property>
  <property fmtid="{D5CDD505-2E9C-101B-9397-08002B2CF9AE}" pid="241" name="FSC#UVEKCFG@15.1700:SL_HStufe4">
    <vt:lpwstr/>
  </property>
  <property fmtid="{D5CDD505-2E9C-101B-9397-08002B2CF9AE}" pid="242" name="FSC#UVEKCFG@15.1700:SL_FStufe4">
    <vt:lpwstr/>
  </property>
  <property fmtid="{D5CDD505-2E9C-101B-9397-08002B2CF9AE}" pid="243" name="FSC#UVEKCFG@15.1700:SR_HStufe1">
    <vt:lpwstr/>
  </property>
  <property fmtid="{D5CDD505-2E9C-101B-9397-08002B2CF9AE}" pid="244" name="FSC#UVEKCFG@15.1700:SR_FStufe1">
    <vt:lpwstr/>
  </property>
  <property fmtid="{D5CDD505-2E9C-101B-9397-08002B2CF9AE}" pid="245" name="FSC#UVEKCFG@15.1700:SR_HStufe2">
    <vt:lpwstr/>
  </property>
  <property fmtid="{D5CDD505-2E9C-101B-9397-08002B2CF9AE}" pid="246" name="FSC#UVEKCFG@15.1700:SR_FStufe2">
    <vt:lpwstr/>
  </property>
  <property fmtid="{D5CDD505-2E9C-101B-9397-08002B2CF9AE}" pid="247" name="FSC#UVEKCFG@15.1700:SR_HStufe3">
    <vt:lpwstr/>
  </property>
  <property fmtid="{D5CDD505-2E9C-101B-9397-08002B2CF9AE}" pid="248" name="FSC#UVEKCFG@15.1700:SR_FStufe3">
    <vt:lpwstr/>
  </property>
  <property fmtid="{D5CDD505-2E9C-101B-9397-08002B2CF9AE}" pid="249" name="FSC#UVEKCFG@15.1700:SR_HStufe4">
    <vt:lpwstr/>
  </property>
  <property fmtid="{D5CDD505-2E9C-101B-9397-08002B2CF9AE}" pid="250" name="FSC#UVEKCFG@15.1700:SR_FStufe4">
    <vt:lpwstr/>
  </property>
  <property fmtid="{D5CDD505-2E9C-101B-9397-08002B2CF9AE}" pid="251" name="FSC#UVEKCFG@15.1700:FileResp_HStufe1">
    <vt:lpwstr/>
  </property>
  <property fmtid="{D5CDD505-2E9C-101B-9397-08002B2CF9AE}" pid="252" name="FSC#UVEKCFG@15.1700:FileResp_FStufe1">
    <vt:lpwstr>Section</vt:lpwstr>
  </property>
  <property fmtid="{D5CDD505-2E9C-101B-9397-08002B2CF9AE}" pid="253" name="FSC#UVEKCFG@15.1700:FileResp_HStufe2">
    <vt:lpwstr/>
  </property>
  <property fmtid="{D5CDD505-2E9C-101B-9397-08002B2CF9AE}" pid="254" name="FSC#UVEKCFG@15.1700:FileResp_FStufe2">
    <vt:lpwstr/>
  </property>
  <property fmtid="{D5CDD505-2E9C-101B-9397-08002B2CF9AE}" pid="255" name="FSC#UVEKCFG@15.1700:FileResp_HStufe3">
    <vt:lpwstr/>
  </property>
  <property fmtid="{D5CDD505-2E9C-101B-9397-08002B2CF9AE}" pid="256" name="FSC#UVEKCFG@15.1700:FileResp_FStufe3">
    <vt:lpwstr/>
  </property>
  <property fmtid="{D5CDD505-2E9C-101B-9397-08002B2CF9AE}" pid="257" name="FSC#UVEKCFG@15.1700:FileResp_HStufe4">
    <vt:lpwstr/>
  </property>
  <property fmtid="{D5CDD505-2E9C-101B-9397-08002B2CF9AE}" pid="258" name="FSC#UVEKCFG@15.1700:FileResp_FStufe4">
    <vt:lpwstr/>
  </property>
</Properties>
</file>