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636"/>
    <a:srgbClr val="145098"/>
    <a:srgbClr val="6200F2"/>
    <a:srgbClr val="AF79FF"/>
    <a:srgbClr val="832FFF"/>
    <a:srgbClr val="5500D2"/>
    <a:srgbClr val="360086"/>
    <a:srgbClr val="EAEAEA"/>
    <a:srgbClr val="CAF18B"/>
    <a:srgbClr val="7BB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4" d="100"/>
          <a:sy n="104" d="100"/>
        </p:scale>
        <p:origin x="-9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89344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219597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70316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44FF7-140A-44B0-9FC0-231617DEFBA6}"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47562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44FF7-140A-44B0-9FC0-231617DEFBA6}"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45269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844FF7-140A-44B0-9FC0-231617DEFBA6}" type="datetimeFigureOut">
              <a:rPr lang="en-GB" smtClean="0"/>
              <a:t>23/11/2018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206867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844FF7-140A-44B0-9FC0-231617DEFBA6}" type="datetimeFigureOut">
              <a:rPr lang="en-GB" smtClean="0"/>
              <a:t>23/11/2018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41379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844FF7-140A-44B0-9FC0-231617DEFBA6}" type="datetimeFigureOut">
              <a:rPr lang="en-GB" smtClean="0"/>
              <a:t>23/11/2018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11957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44FF7-140A-44B0-9FC0-231617DEFBA6}" type="datetimeFigureOut">
              <a:rPr lang="en-GB" smtClean="0"/>
              <a:t>23/11/2018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1451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44FF7-140A-44B0-9FC0-231617DEFBA6}" type="datetimeFigureOut">
              <a:rPr lang="en-GB" smtClean="0"/>
              <a:t>23/11/2018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116966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44FF7-140A-44B0-9FC0-231617DEFBA6}" type="datetimeFigureOut">
              <a:rPr lang="en-GB" smtClean="0"/>
              <a:t>23/11/2018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875EB-D857-4262-8EDE-385E2F4DBB8F}" type="slidenum">
              <a:rPr lang="en-GB" smtClean="0"/>
              <a:t>‹#›</a:t>
            </a:fld>
            <a:endParaRPr lang="en-GB"/>
          </a:p>
        </p:txBody>
      </p:sp>
    </p:spTree>
    <p:extLst>
      <p:ext uri="{BB962C8B-B14F-4D97-AF65-F5344CB8AC3E}">
        <p14:creationId xmlns:p14="http://schemas.microsoft.com/office/powerpoint/2010/main" val="368010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44FF7-140A-44B0-9FC0-231617DEFBA6}" type="datetimeFigureOut">
              <a:rPr lang="en-GB" smtClean="0"/>
              <a:t>23/11/2018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875EB-D857-4262-8EDE-385E2F4DBB8F}" type="slidenum">
              <a:rPr lang="en-GB" smtClean="0"/>
              <a:t>‹#›</a:t>
            </a:fld>
            <a:endParaRPr lang="en-GB"/>
          </a:p>
        </p:txBody>
      </p:sp>
    </p:spTree>
    <p:extLst>
      <p:ext uri="{BB962C8B-B14F-4D97-AF65-F5344CB8AC3E}">
        <p14:creationId xmlns:p14="http://schemas.microsoft.com/office/powerpoint/2010/main" val="3242621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hyperlink" Target="https://kairangarm1.wikispaces.com/shape+writing"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400DBC-AC7B-461E-AA17-1F8040561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836712"/>
            <a:ext cx="8352928" cy="5204068"/>
          </a:xfrm>
          <a:prstGeom prst="rect">
            <a:avLst/>
          </a:prstGeom>
          <a:ln>
            <a:noFill/>
          </a:ln>
          <a:effectLst>
            <a:outerShdw blurRad="190500" algn="tl" rotWithShape="0">
              <a:srgbClr val="000000">
                <a:alpha val="70000"/>
              </a:srgbClr>
            </a:outerShdw>
          </a:effectLst>
        </p:spPr>
      </p:pic>
      <p:sp>
        <p:nvSpPr>
          <p:cNvPr id="6" name="Freeform: Shape 5">
            <a:extLst>
              <a:ext uri="{FF2B5EF4-FFF2-40B4-BE49-F238E27FC236}">
                <a16:creationId xmlns:a16="http://schemas.microsoft.com/office/drawing/2014/main" xmlns="" id="{39ED97F3-FA67-4784-A3A6-0237D33F720F}"/>
              </a:ext>
            </a:extLst>
          </p:cNvPr>
          <p:cNvSpPr/>
          <p:nvPr/>
        </p:nvSpPr>
        <p:spPr>
          <a:xfrm>
            <a:off x="3650226" y="907026"/>
            <a:ext cx="4807974" cy="4277032"/>
          </a:xfrm>
          <a:custGeom>
            <a:avLst/>
            <a:gdLst>
              <a:gd name="connsiteX0" fmla="*/ 1120877 w 4807974"/>
              <a:gd name="connsiteY0" fmla="*/ 0 h 4277032"/>
              <a:gd name="connsiteX1" fmla="*/ 914400 w 4807974"/>
              <a:gd name="connsiteY1" fmla="*/ 228600 h 4277032"/>
              <a:gd name="connsiteX2" fmla="*/ 796413 w 4807974"/>
              <a:gd name="connsiteY2" fmla="*/ 427703 h 4277032"/>
              <a:gd name="connsiteX3" fmla="*/ 1002890 w 4807974"/>
              <a:gd name="connsiteY3" fmla="*/ 553064 h 4277032"/>
              <a:gd name="connsiteX4" fmla="*/ 1423219 w 4807974"/>
              <a:gd name="connsiteY4" fmla="*/ 597309 h 4277032"/>
              <a:gd name="connsiteX5" fmla="*/ 1755058 w 4807974"/>
              <a:gd name="connsiteY5" fmla="*/ 766916 h 4277032"/>
              <a:gd name="connsiteX6" fmla="*/ 1799303 w 4807974"/>
              <a:gd name="connsiteY6" fmla="*/ 1319980 h 4277032"/>
              <a:gd name="connsiteX7" fmla="*/ 1666568 w 4807974"/>
              <a:gd name="connsiteY7" fmla="*/ 1681316 h 4277032"/>
              <a:gd name="connsiteX8" fmla="*/ 1570703 w 4807974"/>
              <a:gd name="connsiteY8" fmla="*/ 1954161 h 4277032"/>
              <a:gd name="connsiteX9" fmla="*/ 921774 w 4807974"/>
              <a:gd name="connsiteY9" fmla="*/ 2072148 h 4277032"/>
              <a:gd name="connsiteX10" fmla="*/ 162232 w 4807974"/>
              <a:gd name="connsiteY10" fmla="*/ 2168013 h 4277032"/>
              <a:gd name="connsiteX11" fmla="*/ 81116 w 4807974"/>
              <a:gd name="connsiteY11" fmla="*/ 2212258 h 4277032"/>
              <a:gd name="connsiteX12" fmla="*/ 0 w 4807974"/>
              <a:gd name="connsiteY12" fmla="*/ 2403987 h 4277032"/>
              <a:gd name="connsiteX13" fmla="*/ 0 w 4807974"/>
              <a:gd name="connsiteY13" fmla="*/ 2654709 h 4277032"/>
              <a:gd name="connsiteX14" fmla="*/ 508819 w 4807974"/>
              <a:gd name="connsiteY14" fmla="*/ 2713703 h 4277032"/>
              <a:gd name="connsiteX15" fmla="*/ 1968909 w 4807974"/>
              <a:gd name="connsiteY15" fmla="*/ 2780071 h 4277032"/>
              <a:gd name="connsiteX16" fmla="*/ 2499851 w 4807974"/>
              <a:gd name="connsiteY16" fmla="*/ 2957051 h 4277032"/>
              <a:gd name="connsiteX17" fmla="*/ 2433484 w 4807974"/>
              <a:gd name="connsiteY17" fmla="*/ 3664974 h 4277032"/>
              <a:gd name="connsiteX18" fmla="*/ 3193026 w 4807974"/>
              <a:gd name="connsiteY18" fmla="*/ 3915697 h 4277032"/>
              <a:gd name="connsiteX19" fmla="*/ 4321277 w 4807974"/>
              <a:gd name="connsiteY19" fmla="*/ 4232787 h 4277032"/>
              <a:gd name="connsiteX20" fmla="*/ 4807974 w 4807974"/>
              <a:gd name="connsiteY20" fmla="*/ 4277032 h 4277032"/>
              <a:gd name="connsiteX21" fmla="*/ 4689987 w 4807974"/>
              <a:gd name="connsiteY21" fmla="*/ 2234380 h 4277032"/>
              <a:gd name="connsiteX22" fmla="*/ 4771103 w 4807974"/>
              <a:gd name="connsiteY22" fmla="*/ 870155 h 4277032"/>
              <a:gd name="connsiteX23" fmla="*/ 4586748 w 4807974"/>
              <a:gd name="connsiteY23" fmla="*/ 132735 h 4277032"/>
              <a:gd name="connsiteX24" fmla="*/ 1120877 w 4807974"/>
              <a:gd name="connsiteY24" fmla="*/ 0 h 42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07974" h="4277032">
                <a:moveTo>
                  <a:pt x="1120877" y="0"/>
                </a:moveTo>
                <a:lnTo>
                  <a:pt x="914400" y="228600"/>
                </a:lnTo>
                <a:lnTo>
                  <a:pt x="796413" y="427703"/>
                </a:lnTo>
                <a:lnTo>
                  <a:pt x="1002890" y="553064"/>
                </a:lnTo>
                <a:lnTo>
                  <a:pt x="1423219" y="597309"/>
                </a:lnTo>
                <a:lnTo>
                  <a:pt x="1755058" y="766916"/>
                </a:lnTo>
                <a:lnTo>
                  <a:pt x="1799303" y="1319980"/>
                </a:lnTo>
                <a:lnTo>
                  <a:pt x="1666568" y="1681316"/>
                </a:lnTo>
                <a:lnTo>
                  <a:pt x="1570703" y="1954161"/>
                </a:lnTo>
                <a:lnTo>
                  <a:pt x="921774" y="2072148"/>
                </a:lnTo>
                <a:lnTo>
                  <a:pt x="162232" y="2168013"/>
                </a:lnTo>
                <a:lnTo>
                  <a:pt x="81116" y="2212258"/>
                </a:lnTo>
                <a:lnTo>
                  <a:pt x="0" y="2403987"/>
                </a:lnTo>
                <a:lnTo>
                  <a:pt x="0" y="2654709"/>
                </a:lnTo>
                <a:lnTo>
                  <a:pt x="508819" y="2713703"/>
                </a:lnTo>
                <a:lnTo>
                  <a:pt x="1968909" y="2780071"/>
                </a:lnTo>
                <a:lnTo>
                  <a:pt x="2499851" y="2957051"/>
                </a:lnTo>
                <a:lnTo>
                  <a:pt x="2433484" y="3664974"/>
                </a:lnTo>
                <a:lnTo>
                  <a:pt x="3193026" y="3915697"/>
                </a:lnTo>
                <a:lnTo>
                  <a:pt x="4321277" y="4232787"/>
                </a:lnTo>
                <a:lnTo>
                  <a:pt x="4807974" y="4277032"/>
                </a:lnTo>
                <a:lnTo>
                  <a:pt x="4689987" y="2234380"/>
                </a:lnTo>
                <a:lnTo>
                  <a:pt x="4771103" y="870155"/>
                </a:lnTo>
                <a:lnTo>
                  <a:pt x="4586748" y="132735"/>
                </a:lnTo>
                <a:lnTo>
                  <a:pt x="1120877"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508104" y="1376643"/>
            <a:ext cx="2808312" cy="206210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r"/>
            <a:r>
              <a:rPr lang="en-US" sz="3200" b="1" dirty="0">
                <a:ln/>
                <a:solidFill>
                  <a:schemeClr val="accent1">
                    <a:lumMod val="75000"/>
                  </a:schemeClr>
                </a:solidFill>
              </a:rPr>
              <a:t>International Transport Infrastructure Observatory  </a:t>
            </a:r>
            <a:endParaRPr lang="en-GB" sz="3200" b="1" dirty="0">
              <a:ln/>
              <a:solidFill>
                <a:schemeClr val="accent1">
                  <a:lumMod val="75000"/>
                </a:schemeClr>
              </a:solidFill>
            </a:endParaRPr>
          </a:p>
        </p:txBody>
      </p:sp>
      <p:sp>
        <p:nvSpPr>
          <p:cNvPr id="9" name="Oval 8">
            <a:extLst>
              <a:ext uri="{FF2B5EF4-FFF2-40B4-BE49-F238E27FC236}">
                <a16:creationId xmlns:a16="http://schemas.microsoft.com/office/drawing/2014/main" xmlns="" id="{A0A2C033-0051-400F-8C04-A1B0BF9BF191}"/>
              </a:ext>
            </a:extLst>
          </p:cNvPr>
          <p:cNvSpPr/>
          <p:nvPr/>
        </p:nvSpPr>
        <p:spPr>
          <a:xfrm>
            <a:off x="5148064" y="4077072"/>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xmlns="" id="{57B036F6-7A08-4647-AE0F-BF2F56EA9229}"/>
              </a:ext>
            </a:extLst>
          </p:cNvPr>
          <p:cNvSpPr/>
          <p:nvPr/>
        </p:nvSpPr>
        <p:spPr>
          <a:xfrm>
            <a:off x="2411760" y="2708920"/>
            <a:ext cx="430065"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F50B784A-9AB1-4FE1-BE73-95F7AE2AED58}"/>
              </a:ext>
            </a:extLst>
          </p:cNvPr>
          <p:cNvSpPr/>
          <p:nvPr/>
        </p:nvSpPr>
        <p:spPr>
          <a:xfrm>
            <a:off x="4499993" y="1673942"/>
            <a:ext cx="360040" cy="314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xmlns="" id="{CAEE3F5C-0FE3-4B0A-8FB6-55BFC342EACF}"/>
              </a:ext>
            </a:extLst>
          </p:cNvPr>
          <p:cNvSpPr/>
          <p:nvPr/>
        </p:nvSpPr>
        <p:spPr>
          <a:xfrm>
            <a:off x="3359962" y="1052736"/>
            <a:ext cx="29026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Train">
            <a:extLst>
              <a:ext uri="{FF2B5EF4-FFF2-40B4-BE49-F238E27FC236}">
                <a16:creationId xmlns:a16="http://schemas.microsoft.com/office/drawing/2014/main" xmlns="" id="{20964D72-A0AD-44EC-9C53-7BA402133D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48064" y="4077072"/>
            <a:ext cx="576064" cy="576064"/>
          </a:xfrm>
          <a:prstGeom prst="rect">
            <a:avLst/>
          </a:prstGeom>
        </p:spPr>
      </p:pic>
      <p:pic>
        <p:nvPicPr>
          <p:cNvPr id="14" name="Graphic 13" descr="Truck">
            <a:extLst>
              <a:ext uri="{FF2B5EF4-FFF2-40B4-BE49-F238E27FC236}">
                <a16:creationId xmlns:a16="http://schemas.microsoft.com/office/drawing/2014/main" xmlns="" id="{E9592AEC-A5E4-4EBD-9291-7E9EBCAB3C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36142" y="2691748"/>
            <a:ext cx="466391" cy="466391"/>
          </a:xfrm>
          <a:prstGeom prst="rect">
            <a:avLst/>
          </a:prstGeom>
        </p:spPr>
      </p:pic>
      <p:pic>
        <p:nvPicPr>
          <p:cNvPr id="16" name="Graphic 15" descr="Cement truck">
            <a:extLst>
              <a:ext uri="{FF2B5EF4-FFF2-40B4-BE49-F238E27FC236}">
                <a16:creationId xmlns:a16="http://schemas.microsoft.com/office/drawing/2014/main" xmlns="" id="{1A984893-4433-432F-B32B-C7A218229F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36705" y="1668302"/>
            <a:ext cx="320538" cy="320538"/>
          </a:xfrm>
          <a:prstGeom prst="rect">
            <a:avLst/>
          </a:prstGeom>
        </p:spPr>
      </p:pic>
      <p:pic>
        <p:nvPicPr>
          <p:cNvPr id="18" name="Graphic 17" descr="Bulldozer">
            <a:extLst>
              <a:ext uri="{FF2B5EF4-FFF2-40B4-BE49-F238E27FC236}">
                <a16:creationId xmlns:a16="http://schemas.microsoft.com/office/drawing/2014/main" xmlns="" id="{7EBEEA21-1103-48B7-A9D8-6E5CEC4BE7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384506" y="1040160"/>
            <a:ext cx="241176" cy="241176"/>
          </a:xfrm>
          <a:prstGeom prst="rect">
            <a:avLst/>
          </a:prstGeom>
        </p:spPr>
      </p:pic>
      <p:pic>
        <p:nvPicPr>
          <p:cNvPr id="21" name="Picture 20">
            <a:extLst>
              <a:ext uri="{FF2B5EF4-FFF2-40B4-BE49-F238E27FC236}">
                <a16:creationId xmlns:a16="http://schemas.microsoft.com/office/drawing/2014/main" xmlns="" id="{1D68AF6D-EAE4-4D92-82DA-83661D0C92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4957" y="4183072"/>
            <a:ext cx="648958" cy="557081"/>
          </a:xfrm>
          <a:prstGeom prst="rect">
            <a:avLst/>
          </a:prstGeom>
        </p:spPr>
      </p:pic>
      <p:pic>
        <p:nvPicPr>
          <p:cNvPr id="23" name="Picture 22">
            <a:extLst>
              <a:ext uri="{FF2B5EF4-FFF2-40B4-BE49-F238E27FC236}">
                <a16:creationId xmlns:a16="http://schemas.microsoft.com/office/drawing/2014/main" xmlns="" id="{4413B272-1765-4C3D-ACD4-7E444BD53E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5022" y="4767320"/>
            <a:ext cx="468828" cy="86293"/>
          </a:xfrm>
          <a:prstGeom prst="rect">
            <a:avLst/>
          </a:prstGeom>
        </p:spPr>
      </p:pic>
    </p:spTree>
    <p:extLst>
      <p:ext uri="{BB962C8B-B14F-4D97-AF65-F5344CB8AC3E}">
        <p14:creationId xmlns:p14="http://schemas.microsoft.com/office/powerpoint/2010/main" val="266594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712" t="9694" r="750" b="1875"/>
          <a:stretch/>
        </p:blipFill>
        <p:spPr>
          <a:xfrm>
            <a:off x="63896" y="1237836"/>
            <a:ext cx="8828584" cy="5503532"/>
          </a:xfrm>
          <a:prstGeom prst="rect">
            <a:avLst/>
          </a:prstGeom>
          <a:ln>
            <a:noFill/>
          </a:ln>
          <a:effectLst>
            <a:outerShdw blurRad="190500" algn="tl" rotWithShape="0">
              <a:srgbClr val="000000">
                <a:alpha val="70000"/>
              </a:srgbClr>
            </a:outerShdw>
          </a:effectLst>
        </p:spPr>
      </p:pic>
      <p:sp>
        <p:nvSpPr>
          <p:cNvPr id="3" name="Rectangle 2"/>
          <p:cNvSpPr/>
          <p:nvPr/>
        </p:nvSpPr>
        <p:spPr>
          <a:xfrm>
            <a:off x="-5742" y="3598928"/>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896" y="1237836"/>
            <a:ext cx="8895750" cy="461665"/>
          </a:xfrm>
          <a:prstGeom prst="rect">
            <a:avLst/>
          </a:prstGeom>
          <a:solidFill>
            <a:srgbClr val="0070C0"/>
          </a:solidFill>
        </p:spPr>
        <p:txBody>
          <a:bodyPr wrap="square" rtlCol="0">
            <a:spAutoFit/>
          </a:bodyPr>
          <a:lstStyle/>
          <a:p>
            <a:pPr>
              <a:spcBef>
                <a:spcPts val="600"/>
              </a:spcBef>
              <a:spcAft>
                <a:spcPts val="600"/>
              </a:spcAft>
            </a:pPr>
            <a:r>
              <a:rPr lang="en-US" sz="2400" b="1" dirty="0">
                <a:solidFill>
                  <a:schemeClr val="bg1"/>
                </a:solidFill>
              </a:rPr>
              <a:t>Maritime Ports </a:t>
            </a:r>
          </a:p>
        </p:txBody>
      </p:sp>
      <p:sp>
        <p:nvSpPr>
          <p:cNvPr id="6" name="TextBox 5"/>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4067341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pic>
        <p:nvPicPr>
          <p:cNvPr id="2" name="Picture 1"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981" t="18211" r="1971" b="3115"/>
          <a:stretch/>
        </p:blipFill>
        <p:spPr>
          <a:xfrm>
            <a:off x="199961" y="1164814"/>
            <a:ext cx="8695267" cy="5037519"/>
          </a:xfrm>
          <a:prstGeom prst="rect">
            <a:avLst/>
          </a:prstGeom>
          <a:ln>
            <a:noFill/>
          </a:ln>
          <a:effectLst>
            <a:outerShdw blurRad="190500" algn="tl" rotWithShape="0">
              <a:srgbClr val="000000">
                <a:alpha val="70000"/>
              </a:srgbClr>
            </a:outerShdw>
          </a:effectLst>
        </p:spPr>
      </p:pic>
      <p:sp>
        <p:nvSpPr>
          <p:cNvPr id="4" name="TextBox 3"/>
          <p:cNvSpPr txBox="1"/>
          <p:nvPr/>
        </p:nvSpPr>
        <p:spPr>
          <a:xfrm>
            <a:off x="216025" y="764704"/>
            <a:ext cx="8748463" cy="400110"/>
          </a:xfrm>
          <a:prstGeom prst="rect">
            <a:avLst/>
          </a:prstGeom>
          <a:solidFill>
            <a:srgbClr val="0070C0"/>
          </a:solidFill>
        </p:spPr>
        <p:txBody>
          <a:bodyPr wrap="square" rtlCol="0">
            <a:spAutoFit/>
          </a:bodyPr>
          <a:lstStyle/>
          <a:p>
            <a:pPr>
              <a:spcBef>
                <a:spcPts val="600"/>
              </a:spcBef>
              <a:spcAft>
                <a:spcPts val="600"/>
              </a:spcAft>
            </a:pPr>
            <a:r>
              <a:rPr lang="en-US" sz="2000" b="1" dirty="0">
                <a:solidFill>
                  <a:schemeClr val="bg1"/>
                </a:solidFill>
              </a:rPr>
              <a:t>Multimodal Transport Network ( A complete picture of inland transport network)</a:t>
            </a:r>
          </a:p>
        </p:txBody>
      </p:sp>
      <p:sp>
        <p:nvSpPr>
          <p:cNvPr id="3" name="Rectangle 2"/>
          <p:cNvSpPr/>
          <p:nvPr/>
        </p:nvSpPr>
        <p:spPr>
          <a:xfrm>
            <a:off x="152126" y="2329919"/>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04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473" t="9900" r="1306" b="1859"/>
          <a:stretch/>
        </p:blipFill>
        <p:spPr>
          <a:xfrm>
            <a:off x="92177" y="1205538"/>
            <a:ext cx="8800303" cy="5535830"/>
          </a:xfrm>
          <a:prstGeom prst="rect">
            <a:avLst/>
          </a:prstGeom>
          <a:ln>
            <a:noFill/>
          </a:ln>
          <a:effectLst>
            <a:outerShdw blurRad="190500" algn="tl" rotWithShape="0">
              <a:srgbClr val="000000">
                <a:alpha val="70000"/>
              </a:srgbClr>
            </a:outerShdw>
          </a:effectLst>
        </p:spPr>
      </p:pic>
      <p:sp>
        <p:nvSpPr>
          <p:cNvPr id="3" name="Rectangle 2"/>
          <p:cNvSpPr/>
          <p:nvPr/>
        </p:nvSpPr>
        <p:spPr>
          <a:xfrm>
            <a:off x="92178" y="4586288"/>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178" y="1205538"/>
            <a:ext cx="8800302" cy="461665"/>
          </a:xfrm>
          <a:prstGeom prst="rect">
            <a:avLst/>
          </a:prstGeom>
          <a:solidFill>
            <a:srgbClr val="0070C0"/>
          </a:solidFill>
        </p:spPr>
        <p:txBody>
          <a:bodyPr wrap="square" rtlCol="0">
            <a:spAutoFit/>
          </a:bodyPr>
          <a:lstStyle/>
          <a:p>
            <a:pPr>
              <a:spcBef>
                <a:spcPts val="600"/>
              </a:spcBef>
              <a:spcAft>
                <a:spcPts val="600"/>
              </a:spcAft>
            </a:pPr>
            <a:r>
              <a:rPr lang="en-US" sz="2400" b="1" dirty="0">
                <a:solidFill>
                  <a:schemeClr val="bg1"/>
                </a:solidFill>
              </a:rPr>
              <a:t>Trade Flow Data: Wheat Exports</a:t>
            </a:r>
          </a:p>
        </p:txBody>
      </p:sp>
      <p:sp>
        <p:nvSpPr>
          <p:cNvPr id="7" name="TextBox 6"/>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2094789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729097-B384-4E02-B43E-265F026A0FC3}"/>
              </a:ext>
            </a:extLst>
          </p:cNvPr>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pic>
        <p:nvPicPr>
          <p:cNvPr id="1026" name="Picture 2" descr="0__=4EBB08C3DFD973B18f9e8a93df9386909@un">
            <a:extLst>
              <a:ext uri="{FF2B5EF4-FFF2-40B4-BE49-F238E27FC236}">
                <a16:creationId xmlns:a16="http://schemas.microsoft.com/office/drawing/2014/main" xmlns="" id="{82D4123C-1ED2-4542-BD58-0799D4FE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1812" cy="634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6517C97E-B501-4E74-B6B4-04C736BD80BD}"/>
              </a:ext>
            </a:extLst>
          </p:cNvPr>
          <p:cNvSpPr txBox="1"/>
          <p:nvPr/>
        </p:nvSpPr>
        <p:spPr>
          <a:xfrm>
            <a:off x="0" y="620688"/>
            <a:ext cx="9141812" cy="830997"/>
          </a:xfrm>
          <a:prstGeom prst="rect">
            <a:avLst/>
          </a:prstGeom>
          <a:solidFill>
            <a:srgbClr val="0070C0"/>
          </a:solidFill>
        </p:spPr>
        <p:txBody>
          <a:bodyPr wrap="square" rtlCol="0">
            <a:spAutoFit/>
          </a:bodyPr>
          <a:lstStyle>
            <a:defPPr>
              <a:defRPr lang="en-US"/>
            </a:defPPr>
            <a:lvl1pPr>
              <a:spcBef>
                <a:spcPts val="600"/>
              </a:spcBef>
              <a:spcAft>
                <a:spcPts val="600"/>
              </a:spcAft>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Climate Change Impacts and Adaptation for Transport Networks and Nodes</a:t>
            </a:r>
            <a:endParaRPr lang="en-GB" dirty="0"/>
          </a:p>
        </p:txBody>
      </p:sp>
    </p:spTree>
    <p:extLst>
      <p:ext uri="{BB962C8B-B14F-4D97-AF65-F5344CB8AC3E}">
        <p14:creationId xmlns:p14="http://schemas.microsoft.com/office/powerpoint/2010/main" val="227947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FD1BA53-79A0-4569-8B6E-5C734C1E6794}"/>
              </a:ext>
            </a:extLst>
          </p:cNvPr>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pic>
        <p:nvPicPr>
          <p:cNvPr id="3" name="Picture 4" descr="2-Road-regular-network">
            <a:extLst>
              <a:ext uri="{FF2B5EF4-FFF2-40B4-BE49-F238E27FC236}">
                <a16:creationId xmlns:a16="http://schemas.microsoft.com/office/drawing/2014/main" xmlns="" id="{8AAD7C3A-B215-4C54-B881-8B52E80A7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6A8ADB36-FB92-42E0-B19C-FC908268A91B}"/>
              </a:ext>
            </a:extLst>
          </p:cNvPr>
          <p:cNvSpPr txBox="1"/>
          <p:nvPr/>
        </p:nvSpPr>
        <p:spPr>
          <a:xfrm>
            <a:off x="0" y="620688"/>
            <a:ext cx="9144000" cy="461665"/>
          </a:xfrm>
          <a:prstGeom prst="rect">
            <a:avLst/>
          </a:prstGeom>
          <a:solidFill>
            <a:srgbClr val="0070C0"/>
          </a:solidFill>
        </p:spPr>
        <p:txBody>
          <a:bodyPr wrap="square" rtlCol="0">
            <a:spAutoFit/>
          </a:bodyPr>
          <a:lstStyle>
            <a:defPPr>
              <a:defRPr lang="en-US"/>
            </a:defPPr>
            <a:lvl1pPr>
              <a:spcBef>
                <a:spcPts val="600"/>
              </a:spcBef>
              <a:spcAft>
                <a:spcPts val="600"/>
              </a:spcAft>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Online –Real time monitoring of block train services</a:t>
            </a:r>
            <a:endParaRPr lang="en-GB" dirty="0"/>
          </a:p>
        </p:txBody>
      </p:sp>
      <p:sp>
        <p:nvSpPr>
          <p:cNvPr id="9" name="Freeform: Shape 8">
            <a:extLst>
              <a:ext uri="{FF2B5EF4-FFF2-40B4-BE49-F238E27FC236}">
                <a16:creationId xmlns:a16="http://schemas.microsoft.com/office/drawing/2014/main" xmlns="" id="{7D00B6C9-FD5E-4B16-BAAC-291AD213E4B2}"/>
              </a:ext>
            </a:extLst>
          </p:cNvPr>
          <p:cNvSpPr/>
          <p:nvPr/>
        </p:nvSpPr>
        <p:spPr>
          <a:xfrm>
            <a:off x="4837087" y="2704479"/>
            <a:ext cx="4059697" cy="691013"/>
          </a:xfrm>
          <a:custGeom>
            <a:avLst/>
            <a:gdLst>
              <a:gd name="connsiteX0" fmla="*/ 4059697 w 4059697"/>
              <a:gd name="connsiteY0" fmla="*/ 586765 h 691013"/>
              <a:gd name="connsiteX1" fmla="*/ 3991192 w 4059697"/>
              <a:gd name="connsiteY1" fmla="*/ 562937 h 691013"/>
              <a:gd name="connsiteX2" fmla="*/ 3949493 w 4059697"/>
              <a:gd name="connsiteY2" fmla="*/ 556980 h 691013"/>
              <a:gd name="connsiteX3" fmla="*/ 3907794 w 4059697"/>
              <a:gd name="connsiteY3" fmla="*/ 592722 h 691013"/>
              <a:gd name="connsiteX4" fmla="*/ 3889923 w 4059697"/>
              <a:gd name="connsiteY4" fmla="*/ 598679 h 691013"/>
              <a:gd name="connsiteX5" fmla="*/ 3848224 w 4059697"/>
              <a:gd name="connsiteY5" fmla="*/ 598679 h 691013"/>
              <a:gd name="connsiteX6" fmla="*/ 3800568 w 4059697"/>
              <a:gd name="connsiteY6" fmla="*/ 640378 h 691013"/>
              <a:gd name="connsiteX7" fmla="*/ 3755890 w 4059697"/>
              <a:gd name="connsiteY7" fmla="*/ 646335 h 691013"/>
              <a:gd name="connsiteX8" fmla="*/ 3705256 w 4059697"/>
              <a:gd name="connsiteY8" fmla="*/ 652292 h 691013"/>
              <a:gd name="connsiteX9" fmla="*/ 3675471 w 4059697"/>
              <a:gd name="connsiteY9" fmla="*/ 670163 h 691013"/>
              <a:gd name="connsiteX10" fmla="*/ 3603987 w 4059697"/>
              <a:gd name="connsiteY10" fmla="*/ 679099 h 691013"/>
              <a:gd name="connsiteX11" fmla="*/ 3562288 w 4059697"/>
              <a:gd name="connsiteY11" fmla="*/ 685056 h 691013"/>
              <a:gd name="connsiteX12" fmla="*/ 3514632 w 4059697"/>
              <a:gd name="connsiteY12" fmla="*/ 691013 h 691013"/>
              <a:gd name="connsiteX13" fmla="*/ 3493782 w 4059697"/>
              <a:gd name="connsiteY13" fmla="*/ 691013 h 691013"/>
              <a:gd name="connsiteX14" fmla="*/ 3463997 w 4059697"/>
              <a:gd name="connsiteY14" fmla="*/ 661228 h 691013"/>
              <a:gd name="connsiteX15" fmla="*/ 3395492 w 4059697"/>
              <a:gd name="connsiteY15" fmla="*/ 622507 h 691013"/>
              <a:gd name="connsiteX16" fmla="*/ 3374642 w 4059697"/>
              <a:gd name="connsiteY16" fmla="*/ 592722 h 691013"/>
              <a:gd name="connsiteX17" fmla="*/ 3326986 w 4059697"/>
              <a:gd name="connsiteY17" fmla="*/ 574851 h 691013"/>
              <a:gd name="connsiteX18" fmla="*/ 3306136 w 4059697"/>
              <a:gd name="connsiteY18" fmla="*/ 551023 h 691013"/>
              <a:gd name="connsiteX19" fmla="*/ 3276351 w 4059697"/>
              <a:gd name="connsiteY19" fmla="*/ 530174 h 691013"/>
              <a:gd name="connsiteX20" fmla="*/ 3237631 w 4059697"/>
              <a:gd name="connsiteY20" fmla="*/ 482518 h 691013"/>
              <a:gd name="connsiteX21" fmla="*/ 3210824 w 4059697"/>
              <a:gd name="connsiteY21" fmla="*/ 470604 h 691013"/>
              <a:gd name="connsiteX22" fmla="*/ 3192953 w 4059697"/>
              <a:gd name="connsiteY22" fmla="*/ 416991 h 691013"/>
              <a:gd name="connsiteX23" fmla="*/ 3118491 w 4059697"/>
              <a:gd name="connsiteY23" fmla="*/ 408055 h 691013"/>
              <a:gd name="connsiteX24" fmla="*/ 3052964 w 4059697"/>
              <a:gd name="connsiteY24" fmla="*/ 396141 h 691013"/>
              <a:gd name="connsiteX25" fmla="*/ 3002329 w 4059697"/>
              <a:gd name="connsiteY25" fmla="*/ 381249 h 691013"/>
              <a:gd name="connsiteX26" fmla="*/ 2978501 w 4059697"/>
              <a:gd name="connsiteY26" fmla="*/ 366356 h 691013"/>
              <a:gd name="connsiteX27" fmla="*/ 2933824 w 4059697"/>
              <a:gd name="connsiteY27" fmla="*/ 363378 h 691013"/>
              <a:gd name="connsiteX28" fmla="*/ 2907017 w 4059697"/>
              <a:gd name="connsiteY28" fmla="*/ 363378 h 691013"/>
              <a:gd name="connsiteX29" fmla="*/ 2850426 w 4059697"/>
              <a:gd name="connsiteY29" fmla="*/ 366356 h 691013"/>
              <a:gd name="connsiteX30" fmla="*/ 2790856 w 4059697"/>
              <a:gd name="connsiteY30" fmla="*/ 375292 h 691013"/>
              <a:gd name="connsiteX31" fmla="*/ 2749157 w 4059697"/>
              <a:gd name="connsiteY31" fmla="*/ 390184 h 691013"/>
              <a:gd name="connsiteX32" fmla="*/ 2710436 w 4059697"/>
              <a:gd name="connsiteY32" fmla="*/ 396141 h 691013"/>
              <a:gd name="connsiteX33" fmla="*/ 2662780 w 4059697"/>
              <a:gd name="connsiteY33" fmla="*/ 411034 h 691013"/>
              <a:gd name="connsiteX34" fmla="*/ 2650866 w 4059697"/>
              <a:gd name="connsiteY34" fmla="*/ 425926 h 691013"/>
              <a:gd name="connsiteX35" fmla="*/ 2632995 w 4059697"/>
              <a:gd name="connsiteY35" fmla="*/ 422948 h 691013"/>
              <a:gd name="connsiteX36" fmla="*/ 2606189 w 4059697"/>
              <a:gd name="connsiteY36" fmla="*/ 414012 h 691013"/>
              <a:gd name="connsiteX37" fmla="*/ 2546619 w 4059697"/>
              <a:gd name="connsiteY37" fmla="*/ 414012 h 691013"/>
              <a:gd name="connsiteX38" fmla="*/ 2534705 w 4059697"/>
              <a:gd name="connsiteY38" fmla="*/ 411034 h 691013"/>
              <a:gd name="connsiteX39" fmla="*/ 2501941 w 4059697"/>
              <a:gd name="connsiteY39" fmla="*/ 422948 h 691013"/>
              <a:gd name="connsiteX40" fmla="*/ 2460242 w 4059697"/>
              <a:gd name="connsiteY40" fmla="*/ 428905 h 691013"/>
              <a:gd name="connsiteX41" fmla="*/ 2415564 w 4059697"/>
              <a:gd name="connsiteY41" fmla="*/ 446776 h 691013"/>
              <a:gd name="connsiteX42" fmla="*/ 2388758 w 4059697"/>
              <a:gd name="connsiteY42" fmla="*/ 437840 h 691013"/>
              <a:gd name="connsiteX43" fmla="*/ 2379822 w 4059697"/>
              <a:gd name="connsiteY43" fmla="*/ 425926 h 691013"/>
              <a:gd name="connsiteX44" fmla="*/ 2350037 w 4059697"/>
              <a:gd name="connsiteY44" fmla="*/ 419969 h 691013"/>
              <a:gd name="connsiteX45" fmla="*/ 2317274 w 4059697"/>
              <a:gd name="connsiteY45" fmla="*/ 416991 h 691013"/>
              <a:gd name="connsiteX46" fmla="*/ 2275575 w 4059697"/>
              <a:gd name="connsiteY46" fmla="*/ 411034 h 691013"/>
              <a:gd name="connsiteX47" fmla="*/ 2260682 w 4059697"/>
              <a:gd name="connsiteY47" fmla="*/ 387206 h 691013"/>
              <a:gd name="connsiteX48" fmla="*/ 2204091 w 4059697"/>
              <a:gd name="connsiteY48" fmla="*/ 396141 h 691013"/>
              <a:gd name="connsiteX49" fmla="*/ 2150478 w 4059697"/>
              <a:gd name="connsiteY49" fmla="*/ 408055 h 691013"/>
              <a:gd name="connsiteX50" fmla="*/ 2120693 w 4059697"/>
              <a:gd name="connsiteY50" fmla="*/ 422948 h 691013"/>
              <a:gd name="connsiteX51" fmla="*/ 2096865 w 4059697"/>
              <a:gd name="connsiteY51" fmla="*/ 411034 h 691013"/>
              <a:gd name="connsiteX52" fmla="*/ 2067080 w 4059697"/>
              <a:gd name="connsiteY52" fmla="*/ 387206 h 691013"/>
              <a:gd name="connsiteX53" fmla="*/ 1977725 w 4059697"/>
              <a:gd name="connsiteY53" fmla="*/ 348485 h 691013"/>
              <a:gd name="connsiteX54" fmla="*/ 1924112 w 4059697"/>
              <a:gd name="connsiteY54" fmla="*/ 288915 h 691013"/>
              <a:gd name="connsiteX55" fmla="*/ 1885391 w 4059697"/>
              <a:gd name="connsiteY55" fmla="*/ 247216 h 691013"/>
              <a:gd name="connsiteX56" fmla="*/ 1867520 w 4059697"/>
              <a:gd name="connsiteY56" fmla="*/ 217431 h 691013"/>
              <a:gd name="connsiteX57" fmla="*/ 1834757 w 4059697"/>
              <a:gd name="connsiteY57" fmla="*/ 196582 h 691013"/>
              <a:gd name="connsiteX58" fmla="*/ 1810929 w 4059697"/>
              <a:gd name="connsiteY58" fmla="*/ 181689 h 691013"/>
              <a:gd name="connsiteX59" fmla="*/ 1754337 w 4059697"/>
              <a:gd name="connsiteY59" fmla="*/ 193603 h 691013"/>
              <a:gd name="connsiteX60" fmla="*/ 1653068 w 4059697"/>
              <a:gd name="connsiteY60" fmla="*/ 223388 h 691013"/>
              <a:gd name="connsiteX61" fmla="*/ 1566692 w 4059697"/>
              <a:gd name="connsiteY61" fmla="*/ 241259 h 691013"/>
              <a:gd name="connsiteX62" fmla="*/ 1522014 w 4059697"/>
              <a:gd name="connsiteY62" fmla="*/ 241259 h 691013"/>
              <a:gd name="connsiteX63" fmla="*/ 1495207 w 4059697"/>
              <a:gd name="connsiteY63" fmla="*/ 241259 h 691013"/>
              <a:gd name="connsiteX64" fmla="*/ 1465422 w 4059697"/>
              <a:gd name="connsiteY64" fmla="*/ 238281 h 691013"/>
              <a:gd name="connsiteX65" fmla="*/ 1432659 w 4059697"/>
              <a:gd name="connsiteY65" fmla="*/ 235302 h 691013"/>
              <a:gd name="connsiteX66" fmla="*/ 1385003 w 4059697"/>
              <a:gd name="connsiteY66" fmla="*/ 214453 h 691013"/>
              <a:gd name="connsiteX67" fmla="*/ 1325433 w 4059697"/>
              <a:gd name="connsiteY67" fmla="*/ 184668 h 691013"/>
              <a:gd name="connsiteX68" fmla="*/ 1271820 w 4059697"/>
              <a:gd name="connsiteY68" fmla="*/ 151904 h 691013"/>
              <a:gd name="connsiteX69" fmla="*/ 1245013 w 4059697"/>
              <a:gd name="connsiteY69" fmla="*/ 142969 h 691013"/>
              <a:gd name="connsiteX70" fmla="*/ 1122895 w 4059697"/>
              <a:gd name="connsiteY70" fmla="*/ 148926 h 691013"/>
              <a:gd name="connsiteX71" fmla="*/ 1093110 w 4059697"/>
              <a:gd name="connsiteY71" fmla="*/ 145947 h 691013"/>
              <a:gd name="connsiteX72" fmla="*/ 1039497 w 4059697"/>
              <a:gd name="connsiteY72" fmla="*/ 134033 h 691013"/>
              <a:gd name="connsiteX73" fmla="*/ 991841 w 4059697"/>
              <a:gd name="connsiteY73" fmla="*/ 125098 h 691013"/>
              <a:gd name="connsiteX74" fmla="*/ 962056 w 4059697"/>
              <a:gd name="connsiteY74" fmla="*/ 125098 h 691013"/>
              <a:gd name="connsiteX75" fmla="*/ 720797 w 4059697"/>
              <a:gd name="connsiteY75" fmla="*/ 59571 h 691013"/>
              <a:gd name="connsiteX76" fmla="*/ 574850 w 4059697"/>
              <a:gd name="connsiteY76" fmla="*/ 26807 h 691013"/>
              <a:gd name="connsiteX77" fmla="*/ 437839 w 4059697"/>
              <a:gd name="connsiteY77" fmla="*/ 0 h 691013"/>
              <a:gd name="connsiteX78" fmla="*/ 288914 w 4059697"/>
              <a:gd name="connsiteY78" fmla="*/ 0 h 691013"/>
              <a:gd name="connsiteX79" fmla="*/ 169774 w 4059697"/>
              <a:gd name="connsiteY79" fmla="*/ 11914 h 691013"/>
              <a:gd name="connsiteX80" fmla="*/ 107226 w 4059697"/>
              <a:gd name="connsiteY80" fmla="*/ 8936 h 691013"/>
              <a:gd name="connsiteX81" fmla="*/ 0 w 4059697"/>
              <a:gd name="connsiteY81" fmla="*/ 17871 h 69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059697" h="691013">
                <a:moveTo>
                  <a:pt x="4059697" y="586765"/>
                </a:moveTo>
                <a:lnTo>
                  <a:pt x="3991192" y="562937"/>
                </a:lnTo>
                <a:lnTo>
                  <a:pt x="3949493" y="556980"/>
                </a:lnTo>
                <a:lnTo>
                  <a:pt x="3907794" y="592722"/>
                </a:lnTo>
                <a:lnTo>
                  <a:pt x="3889923" y="598679"/>
                </a:lnTo>
                <a:lnTo>
                  <a:pt x="3848224" y="598679"/>
                </a:lnTo>
                <a:lnTo>
                  <a:pt x="3800568" y="640378"/>
                </a:lnTo>
                <a:lnTo>
                  <a:pt x="3755890" y="646335"/>
                </a:lnTo>
                <a:lnTo>
                  <a:pt x="3705256" y="652292"/>
                </a:lnTo>
                <a:lnTo>
                  <a:pt x="3675471" y="670163"/>
                </a:lnTo>
                <a:lnTo>
                  <a:pt x="3603987" y="679099"/>
                </a:lnTo>
                <a:lnTo>
                  <a:pt x="3562288" y="685056"/>
                </a:lnTo>
                <a:lnTo>
                  <a:pt x="3514632" y="691013"/>
                </a:lnTo>
                <a:lnTo>
                  <a:pt x="3493782" y="691013"/>
                </a:lnTo>
                <a:lnTo>
                  <a:pt x="3463997" y="661228"/>
                </a:lnTo>
                <a:lnTo>
                  <a:pt x="3395492" y="622507"/>
                </a:lnTo>
                <a:lnTo>
                  <a:pt x="3374642" y="592722"/>
                </a:lnTo>
                <a:lnTo>
                  <a:pt x="3326986" y="574851"/>
                </a:lnTo>
                <a:lnTo>
                  <a:pt x="3306136" y="551023"/>
                </a:lnTo>
                <a:lnTo>
                  <a:pt x="3276351" y="530174"/>
                </a:lnTo>
                <a:lnTo>
                  <a:pt x="3237631" y="482518"/>
                </a:lnTo>
                <a:lnTo>
                  <a:pt x="3210824" y="470604"/>
                </a:lnTo>
                <a:lnTo>
                  <a:pt x="3192953" y="416991"/>
                </a:lnTo>
                <a:lnTo>
                  <a:pt x="3118491" y="408055"/>
                </a:lnTo>
                <a:lnTo>
                  <a:pt x="3052964" y="396141"/>
                </a:lnTo>
                <a:lnTo>
                  <a:pt x="3002329" y="381249"/>
                </a:lnTo>
                <a:lnTo>
                  <a:pt x="2978501" y="366356"/>
                </a:lnTo>
                <a:lnTo>
                  <a:pt x="2933824" y="363378"/>
                </a:lnTo>
                <a:lnTo>
                  <a:pt x="2907017" y="363378"/>
                </a:lnTo>
                <a:lnTo>
                  <a:pt x="2850426" y="366356"/>
                </a:lnTo>
                <a:lnTo>
                  <a:pt x="2790856" y="375292"/>
                </a:lnTo>
                <a:lnTo>
                  <a:pt x="2749157" y="390184"/>
                </a:lnTo>
                <a:lnTo>
                  <a:pt x="2710436" y="396141"/>
                </a:lnTo>
                <a:lnTo>
                  <a:pt x="2662780" y="411034"/>
                </a:lnTo>
                <a:lnTo>
                  <a:pt x="2650866" y="425926"/>
                </a:lnTo>
                <a:lnTo>
                  <a:pt x="2632995" y="422948"/>
                </a:lnTo>
                <a:lnTo>
                  <a:pt x="2606189" y="414012"/>
                </a:lnTo>
                <a:lnTo>
                  <a:pt x="2546619" y="414012"/>
                </a:lnTo>
                <a:lnTo>
                  <a:pt x="2534705" y="411034"/>
                </a:lnTo>
                <a:lnTo>
                  <a:pt x="2501941" y="422948"/>
                </a:lnTo>
                <a:lnTo>
                  <a:pt x="2460242" y="428905"/>
                </a:lnTo>
                <a:lnTo>
                  <a:pt x="2415564" y="446776"/>
                </a:lnTo>
                <a:lnTo>
                  <a:pt x="2388758" y="437840"/>
                </a:lnTo>
                <a:lnTo>
                  <a:pt x="2379822" y="425926"/>
                </a:lnTo>
                <a:lnTo>
                  <a:pt x="2350037" y="419969"/>
                </a:lnTo>
                <a:lnTo>
                  <a:pt x="2317274" y="416991"/>
                </a:lnTo>
                <a:lnTo>
                  <a:pt x="2275575" y="411034"/>
                </a:lnTo>
                <a:lnTo>
                  <a:pt x="2260682" y="387206"/>
                </a:lnTo>
                <a:lnTo>
                  <a:pt x="2204091" y="396141"/>
                </a:lnTo>
                <a:lnTo>
                  <a:pt x="2150478" y="408055"/>
                </a:lnTo>
                <a:lnTo>
                  <a:pt x="2120693" y="422948"/>
                </a:lnTo>
                <a:lnTo>
                  <a:pt x="2096865" y="411034"/>
                </a:lnTo>
                <a:lnTo>
                  <a:pt x="2067080" y="387206"/>
                </a:lnTo>
                <a:lnTo>
                  <a:pt x="1977725" y="348485"/>
                </a:lnTo>
                <a:lnTo>
                  <a:pt x="1924112" y="288915"/>
                </a:lnTo>
                <a:lnTo>
                  <a:pt x="1885391" y="247216"/>
                </a:lnTo>
                <a:lnTo>
                  <a:pt x="1867520" y="217431"/>
                </a:lnTo>
                <a:lnTo>
                  <a:pt x="1834757" y="196582"/>
                </a:lnTo>
                <a:lnTo>
                  <a:pt x="1810929" y="181689"/>
                </a:lnTo>
                <a:lnTo>
                  <a:pt x="1754337" y="193603"/>
                </a:lnTo>
                <a:lnTo>
                  <a:pt x="1653068" y="223388"/>
                </a:lnTo>
                <a:lnTo>
                  <a:pt x="1566692" y="241259"/>
                </a:lnTo>
                <a:lnTo>
                  <a:pt x="1522014" y="241259"/>
                </a:lnTo>
                <a:lnTo>
                  <a:pt x="1495207" y="241259"/>
                </a:lnTo>
                <a:lnTo>
                  <a:pt x="1465422" y="238281"/>
                </a:lnTo>
                <a:lnTo>
                  <a:pt x="1432659" y="235302"/>
                </a:lnTo>
                <a:lnTo>
                  <a:pt x="1385003" y="214453"/>
                </a:lnTo>
                <a:lnTo>
                  <a:pt x="1325433" y="184668"/>
                </a:lnTo>
                <a:lnTo>
                  <a:pt x="1271820" y="151904"/>
                </a:lnTo>
                <a:lnTo>
                  <a:pt x="1245013" y="142969"/>
                </a:lnTo>
                <a:lnTo>
                  <a:pt x="1122895" y="148926"/>
                </a:lnTo>
                <a:lnTo>
                  <a:pt x="1093110" y="145947"/>
                </a:lnTo>
                <a:lnTo>
                  <a:pt x="1039497" y="134033"/>
                </a:lnTo>
                <a:lnTo>
                  <a:pt x="991841" y="125098"/>
                </a:lnTo>
                <a:lnTo>
                  <a:pt x="962056" y="125098"/>
                </a:lnTo>
                <a:lnTo>
                  <a:pt x="720797" y="59571"/>
                </a:lnTo>
                <a:lnTo>
                  <a:pt x="574850" y="26807"/>
                </a:lnTo>
                <a:lnTo>
                  <a:pt x="437839" y="0"/>
                </a:lnTo>
                <a:lnTo>
                  <a:pt x="288914" y="0"/>
                </a:lnTo>
                <a:lnTo>
                  <a:pt x="169774" y="11914"/>
                </a:lnTo>
                <a:lnTo>
                  <a:pt x="107226" y="8936"/>
                </a:lnTo>
                <a:lnTo>
                  <a:pt x="0" y="17871"/>
                </a:lnTo>
              </a:path>
            </a:pathLst>
          </a:custGeom>
          <a:ln>
            <a:solidFill>
              <a:srgbClr val="A3E636"/>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pic>
        <p:nvPicPr>
          <p:cNvPr id="6" name="Picture 5">
            <a:extLst>
              <a:ext uri="{FF2B5EF4-FFF2-40B4-BE49-F238E27FC236}">
                <a16:creationId xmlns:a16="http://schemas.microsoft.com/office/drawing/2014/main" xmlns="" id="{4F29FBB4-A949-42F3-A9AC-2F9D084CCF2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lasticWrap/>
                    </a14:imgEffect>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856013" y="2636912"/>
            <a:ext cx="1080120" cy="460851"/>
          </a:xfrm>
          <a:prstGeom prst="rect">
            <a:avLst/>
          </a:prstGeom>
        </p:spPr>
      </p:pic>
      <p:sp>
        <p:nvSpPr>
          <p:cNvPr id="10" name="TextBox 9">
            <a:extLst>
              <a:ext uri="{FF2B5EF4-FFF2-40B4-BE49-F238E27FC236}">
                <a16:creationId xmlns:a16="http://schemas.microsoft.com/office/drawing/2014/main" xmlns="" id="{A3507FF9-5D5B-409D-96FE-A87D81EE6D40}"/>
              </a:ext>
            </a:extLst>
          </p:cNvPr>
          <p:cNvSpPr txBox="1"/>
          <p:nvPr/>
        </p:nvSpPr>
        <p:spPr>
          <a:xfrm>
            <a:off x="4717602" y="2396702"/>
            <a:ext cx="238969"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b="1" dirty="0">
                <a:effectLst>
                  <a:outerShdw blurRad="38100" dist="38100" dir="2700000" algn="tl">
                    <a:srgbClr val="000000">
                      <a:alpha val="43137"/>
                    </a:srgbClr>
                  </a:outerShdw>
                </a:effectLst>
              </a:rPr>
              <a:t>A</a:t>
            </a:r>
            <a:endParaRPr lang="en-GB" sz="1400" b="1"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xmlns="" id="{C14051B0-CA65-409B-B2AC-30B6635A88B1}"/>
              </a:ext>
            </a:extLst>
          </p:cNvPr>
          <p:cNvSpPr txBox="1"/>
          <p:nvPr/>
        </p:nvSpPr>
        <p:spPr>
          <a:xfrm>
            <a:off x="8820472" y="2943874"/>
            <a:ext cx="238969"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b="1" dirty="0">
                <a:effectLst>
                  <a:outerShdw blurRad="38100" dist="38100" dir="2700000" algn="tl">
                    <a:srgbClr val="000000">
                      <a:alpha val="43137"/>
                    </a:srgbClr>
                  </a:outerShdw>
                </a:effectLst>
              </a:rPr>
              <a:t>B</a:t>
            </a:r>
            <a:endParaRPr lang="en-GB" sz="1400" b="1" dirty="0">
              <a:effectLst>
                <a:outerShdw blurRad="38100" dist="38100" dir="2700000" algn="tl">
                  <a:srgbClr val="000000">
                    <a:alpha val="43137"/>
                  </a:srgbClr>
                </a:outerShdw>
              </a:effectLst>
            </a:endParaRPr>
          </a:p>
        </p:txBody>
      </p:sp>
      <p:sp>
        <p:nvSpPr>
          <p:cNvPr id="12" name="Speech Bubble: Rectangle with Corners Rounded 11">
            <a:extLst>
              <a:ext uri="{FF2B5EF4-FFF2-40B4-BE49-F238E27FC236}">
                <a16:creationId xmlns:a16="http://schemas.microsoft.com/office/drawing/2014/main" xmlns="" id="{1819AEB5-ECB8-4C36-A62B-0834C15E378E}"/>
              </a:ext>
            </a:extLst>
          </p:cNvPr>
          <p:cNvSpPr/>
          <p:nvPr/>
        </p:nvSpPr>
        <p:spPr>
          <a:xfrm>
            <a:off x="6012160" y="1147939"/>
            <a:ext cx="1512168" cy="1222016"/>
          </a:xfrm>
          <a:prstGeom prst="wedgeRoundRectCallout">
            <a:avLst>
              <a:gd name="adj1" fmla="val 49877"/>
              <a:gd name="adj2" fmla="val 8905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11:40 passed the borders …</a:t>
            </a:r>
          </a:p>
          <a:p>
            <a:pPr marL="285750" indent="-285750">
              <a:buFont typeface="Arial" panose="020B0604020202020204" pitchFamily="34" charset="0"/>
              <a:buChar char="•"/>
            </a:pPr>
            <a:r>
              <a:rPr lang="en-US" sz="1200" dirty="0"/>
              <a:t>Now, it is in Russian territory…</a:t>
            </a:r>
            <a:endParaRPr lang="en-GB" sz="1200" dirty="0"/>
          </a:p>
        </p:txBody>
      </p:sp>
    </p:spTree>
    <p:extLst>
      <p:ext uri="{BB962C8B-B14F-4D97-AF65-F5344CB8AC3E}">
        <p14:creationId xmlns:p14="http://schemas.microsoft.com/office/powerpoint/2010/main" val="3444221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76" t="13181" r="18336" b="2417"/>
          <a:stretch/>
        </p:blipFill>
        <p:spPr bwMode="auto">
          <a:xfrm>
            <a:off x="899592" y="855724"/>
            <a:ext cx="7344816" cy="54409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Workshop on Road Rail Transport Corridors along Europe and Asia (2015, follow up 2017)</a:t>
            </a:r>
            <a:endParaRPr lang="en-GB" dirty="0"/>
          </a:p>
        </p:txBody>
      </p:sp>
    </p:spTree>
    <p:extLst>
      <p:ext uri="{BB962C8B-B14F-4D97-AF65-F5344CB8AC3E}">
        <p14:creationId xmlns:p14="http://schemas.microsoft.com/office/powerpoint/2010/main" val="1575679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International Transport Infrastructure Observatory </a:t>
            </a:r>
            <a:endParaRPr lang="en-GB" dirty="0"/>
          </a:p>
        </p:txBody>
      </p:sp>
      <p:sp>
        <p:nvSpPr>
          <p:cNvPr id="3" name="Rectangle 2"/>
          <p:cNvSpPr/>
          <p:nvPr/>
        </p:nvSpPr>
        <p:spPr>
          <a:xfrm>
            <a:off x="719572" y="1182230"/>
            <a:ext cx="7704856" cy="4939814"/>
          </a:xfrm>
          <a:prstGeom prst="rect">
            <a:avLst/>
          </a:prstGeom>
        </p:spPr>
        <p:txBody>
          <a:bodyPr wrap="square">
            <a:spAutoFit/>
          </a:bodyPr>
          <a:lstStyle/>
          <a:p>
            <a:pPr>
              <a:lnSpc>
                <a:spcPct val="150000"/>
              </a:lnSpc>
            </a:pPr>
            <a:r>
              <a:rPr lang="en-US" sz="1400" dirty="0"/>
              <a:t>As a follow up to the Workshop the development of an International Transport Infrastructure Observatory was agreed and mandated to the secretariat.</a:t>
            </a:r>
          </a:p>
          <a:p>
            <a:pPr>
              <a:lnSpc>
                <a:spcPct val="150000"/>
              </a:lnSpc>
            </a:pPr>
            <a:r>
              <a:rPr lang="en-US" sz="1400" dirty="0"/>
              <a:t>This  Observatory  will  be  an  electronic  space,  an  internet  based  platform  which </a:t>
            </a:r>
          </a:p>
          <a:p>
            <a:pPr>
              <a:lnSpc>
                <a:spcPct val="150000"/>
              </a:lnSpc>
            </a:pPr>
            <a:r>
              <a:rPr lang="en-US" sz="1400" dirty="0"/>
              <a:t>would permit to all users:</a:t>
            </a:r>
          </a:p>
          <a:p>
            <a:pPr>
              <a:lnSpc>
                <a:spcPct val="150000"/>
              </a:lnSpc>
            </a:pPr>
            <a:r>
              <a:rPr lang="en-US" sz="1400" dirty="0"/>
              <a:t>(a) </a:t>
            </a:r>
            <a:r>
              <a:rPr lang="en-US" sz="1400" b="1" dirty="0">
                <a:solidFill>
                  <a:schemeClr val="accent1">
                    <a:lumMod val="75000"/>
                  </a:schemeClr>
                </a:solidFill>
              </a:rPr>
              <a:t>Communicate</a:t>
            </a:r>
            <a:r>
              <a:rPr lang="en-US" sz="1400" dirty="0">
                <a:solidFill>
                  <a:schemeClr val="accent1">
                    <a:lumMod val="75000"/>
                  </a:schemeClr>
                </a:solidFill>
              </a:rPr>
              <a:t> </a:t>
            </a:r>
            <a:r>
              <a:rPr lang="en-US" sz="1400" dirty="0"/>
              <a:t>and  exchange  of  basic  information  (next  meetings  of  their groups, agendas, reports, workshops programs , etc.);</a:t>
            </a:r>
          </a:p>
          <a:p>
            <a:pPr>
              <a:lnSpc>
                <a:spcPct val="150000"/>
              </a:lnSpc>
            </a:pPr>
            <a:r>
              <a:rPr lang="en-US" sz="1400" dirty="0"/>
              <a:t>(b) </a:t>
            </a:r>
            <a:r>
              <a:rPr lang="en-US" sz="1400" b="1" dirty="0">
                <a:solidFill>
                  <a:schemeClr val="accent1">
                    <a:lumMod val="75000"/>
                  </a:schemeClr>
                </a:solidFill>
              </a:rPr>
              <a:t>Disseminate</a:t>
            </a:r>
            <a:r>
              <a:rPr lang="en-US" sz="1400" dirty="0"/>
              <a:t>   ad   hoc   </a:t>
            </a:r>
            <a:r>
              <a:rPr lang="en-US" sz="1400" b="1" dirty="0">
                <a:solidFill>
                  <a:schemeClr val="accent1">
                    <a:lumMod val="75000"/>
                  </a:schemeClr>
                </a:solidFill>
              </a:rPr>
              <a:t>knowledge</a:t>
            </a:r>
            <a:r>
              <a:rPr lang="en-US" sz="1400" dirty="0"/>
              <a:t>   and   best   /   good   practices including  information about vendors, consultants ,etc.;</a:t>
            </a:r>
          </a:p>
          <a:p>
            <a:pPr>
              <a:lnSpc>
                <a:spcPct val="150000"/>
              </a:lnSpc>
            </a:pPr>
            <a:r>
              <a:rPr lang="en-US" sz="1400" dirty="0"/>
              <a:t>(c) </a:t>
            </a:r>
            <a:r>
              <a:rPr lang="en-US" sz="1400" b="1" dirty="0">
                <a:solidFill>
                  <a:schemeClr val="accent1">
                    <a:lumMod val="75000"/>
                  </a:schemeClr>
                </a:solidFill>
              </a:rPr>
              <a:t>Exchange information </a:t>
            </a:r>
            <a:r>
              <a:rPr lang="en-US" sz="1400" dirty="0"/>
              <a:t>about projects and other initiatives / proposals;</a:t>
            </a:r>
          </a:p>
          <a:p>
            <a:pPr>
              <a:lnSpc>
                <a:spcPct val="150000"/>
              </a:lnSpc>
            </a:pPr>
            <a:r>
              <a:rPr lang="en-US" sz="1400" dirty="0"/>
              <a:t>(d) </a:t>
            </a:r>
            <a:r>
              <a:rPr lang="en-US" sz="1400" b="1" dirty="0">
                <a:solidFill>
                  <a:schemeClr val="accent1">
                    <a:lumMod val="75000"/>
                  </a:schemeClr>
                </a:solidFill>
              </a:rPr>
              <a:t>Seek  for  cooperation  </a:t>
            </a:r>
            <a:r>
              <a:rPr lang="en-US" sz="1400" dirty="0"/>
              <a:t>on  specific  transport  infrastructure  projects  /  tasks  / studies and researches decided during their Secretariat sessions; </a:t>
            </a:r>
          </a:p>
          <a:p>
            <a:pPr>
              <a:lnSpc>
                <a:spcPct val="150000"/>
              </a:lnSpc>
            </a:pPr>
            <a:r>
              <a:rPr lang="en-US" sz="1400" dirty="0"/>
              <a:t>(e) at  a  later  stage  and  depending  on  extra  budgetary  resources  all  international transport  corridors  will  be  </a:t>
            </a:r>
            <a:r>
              <a:rPr lang="en-US" sz="1400" b="1" dirty="0">
                <a:solidFill>
                  <a:schemeClr val="accent1">
                    <a:lumMod val="75000"/>
                  </a:schemeClr>
                </a:solidFill>
              </a:rPr>
              <a:t>hosted</a:t>
            </a:r>
            <a:r>
              <a:rPr lang="en-US" sz="1400" dirty="0"/>
              <a:t>  in  this  observatory  </a:t>
            </a:r>
            <a:r>
              <a:rPr lang="en-US" sz="1400" b="1" dirty="0">
                <a:solidFill>
                  <a:schemeClr val="accent1">
                    <a:lumMod val="75000"/>
                  </a:schemeClr>
                </a:solidFill>
              </a:rPr>
              <a:t>in  a  GIS  environment  </a:t>
            </a:r>
            <a:r>
              <a:rPr lang="en-US" sz="1400" dirty="0"/>
              <a:t>in  order  to  create  a  more  interactive  and  user  friendly  environment  that  would  further  promote  and enhance cooperation on development of transport infrastructure.</a:t>
            </a:r>
            <a:endParaRPr lang="en-GB" sz="1400" dirty="0"/>
          </a:p>
        </p:txBody>
      </p:sp>
    </p:spTree>
    <p:extLst>
      <p:ext uri="{BB962C8B-B14F-4D97-AF65-F5344CB8AC3E}">
        <p14:creationId xmlns:p14="http://schemas.microsoft.com/office/powerpoint/2010/main" val="157567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solidFill>
                  <a:schemeClr val="lt1"/>
                </a:solidFill>
              </a:rPr>
              <a:t>Enhancing regional connectivity through geographical information system (GIS)</a:t>
            </a:r>
            <a:endParaRPr lang="en-GB" dirty="0">
              <a:solidFill>
                <a:schemeClr val="lt1"/>
              </a:solidFill>
            </a:endParaRPr>
          </a:p>
        </p:txBody>
      </p:sp>
      <p:sp>
        <p:nvSpPr>
          <p:cNvPr id="3" name="TextBox 2"/>
          <p:cNvSpPr txBox="1"/>
          <p:nvPr/>
        </p:nvSpPr>
        <p:spPr>
          <a:xfrm>
            <a:off x="467544" y="980728"/>
            <a:ext cx="8280920" cy="1200329"/>
          </a:xfrm>
          <a:prstGeom prst="rect">
            <a:avLst/>
          </a:prstGeom>
          <a:noFill/>
        </p:spPr>
        <p:txBody>
          <a:bodyPr wrap="square" rtlCol="0">
            <a:spAutoFit/>
          </a:bodyPr>
          <a:lstStyle/>
          <a:p>
            <a:r>
              <a:rPr lang="en-US" dirty="0"/>
              <a:t>Islamic Development Bank as follow up to the decision on the development of the International Transport Infrastructure Observatory offered the funds needed in order the secretariat to procure, customize and implement the GIS application that will host the Observatory.   </a:t>
            </a:r>
            <a:endParaRPr lang="en-GB" dirty="0"/>
          </a:p>
        </p:txBody>
      </p:sp>
      <p:sp>
        <p:nvSpPr>
          <p:cNvPr id="4" name="TextBox 3"/>
          <p:cNvSpPr txBox="1"/>
          <p:nvPr/>
        </p:nvSpPr>
        <p:spPr>
          <a:xfrm>
            <a:off x="539552" y="2420888"/>
            <a:ext cx="8136904" cy="2308324"/>
          </a:xfrm>
          <a:prstGeom prst="rect">
            <a:avLst/>
          </a:prstGeom>
          <a:noFill/>
        </p:spPr>
        <p:txBody>
          <a:bodyPr wrap="square" rtlCol="0">
            <a:spAutoFit/>
          </a:bodyPr>
          <a:lstStyle/>
          <a:p>
            <a:r>
              <a:rPr lang="en-US" dirty="0"/>
              <a:t>The project is called “Enhancing regional connectivity through geographical information system (GIS)” and it includes 4 components: </a:t>
            </a:r>
          </a:p>
          <a:p>
            <a:pPr marL="342900" indent="-342900">
              <a:buFont typeface="+mj-lt"/>
              <a:buAutoNum type="alphaLcPeriod"/>
            </a:pPr>
            <a:r>
              <a:rPr lang="en-US" dirty="0"/>
              <a:t>Establishment of a GIS database;</a:t>
            </a:r>
          </a:p>
          <a:p>
            <a:pPr marL="342900" indent="-342900">
              <a:buFont typeface="+mj-lt"/>
              <a:buAutoNum type="alphaLcPeriod"/>
            </a:pPr>
            <a:r>
              <a:rPr lang="en-US" dirty="0"/>
              <a:t>Preparation of the list of potential investment projects and their prioritization;</a:t>
            </a:r>
          </a:p>
          <a:p>
            <a:pPr marL="342900" indent="-342900">
              <a:buFont typeface="+mj-lt"/>
              <a:buAutoNum type="alphaLcPeriod"/>
            </a:pPr>
            <a:r>
              <a:rPr lang="en-US" dirty="0"/>
              <a:t>Benchmarking of transport infrastructure construction and maintenance costs;</a:t>
            </a:r>
          </a:p>
          <a:p>
            <a:pPr marL="342900" indent="-342900">
              <a:buFont typeface="+mj-lt"/>
              <a:buAutoNum type="alphaLcPeriod"/>
            </a:pPr>
            <a:r>
              <a:rPr lang="en-US" dirty="0"/>
              <a:t>Study on good practices/success stories for financing RCI and regional transport connectivity </a:t>
            </a:r>
          </a:p>
          <a:p>
            <a:r>
              <a:rPr lang="en-US" dirty="0"/>
              <a:t> </a:t>
            </a:r>
            <a:endParaRPr lang="en-GB" dirty="0"/>
          </a:p>
        </p:txBody>
      </p:sp>
      <p:sp>
        <p:nvSpPr>
          <p:cNvPr id="5" name="TextBox 4"/>
          <p:cNvSpPr txBox="1"/>
          <p:nvPr/>
        </p:nvSpPr>
        <p:spPr>
          <a:xfrm>
            <a:off x="539552" y="4869160"/>
            <a:ext cx="7776864" cy="1200329"/>
          </a:xfrm>
          <a:prstGeom prst="rect">
            <a:avLst/>
          </a:prstGeom>
          <a:noFill/>
        </p:spPr>
        <p:txBody>
          <a:bodyPr wrap="square" rtlCol="0">
            <a:spAutoFit/>
          </a:bodyPr>
          <a:lstStyle/>
          <a:p>
            <a:r>
              <a:rPr lang="en-US" dirty="0"/>
              <a:t>The project has already started and it will be ready towards the end of 2018. Initially will include the 56 UN ECE member States. However discussions have already started in order to include in the near future the Middle East and Africa countries.  </a:t>
            </a:r>
            <a:endParaRPr lang="en-GB" dirty="0"/>
          </a:p>
        </p:txBody>
      </p:sp>
    </p:spTree>
    <p:extLst>
      <p:ext uri="{BB962C8B-B14F-4D97-AF65-F5344CB8AC3E}">
        <p14:creationId xmlns:p14="http://schemas.microsoft.com/office/powerpoint/2010/main" val="1575679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International Transport Infrastructure Observatory Components I </a:t>
            </a:r>
            <a:endParaRPr lang="en-GB" dirty="0"/>
          </a:p>
        </p:txBody>
      </p:sp>
      <p:sp>
        <p:nvSpPr>
          <p:cNvPr id="3" name="TextBox 2"/>
          <p:cNvSpPr txBox="1"/>
          <p:nvPr/>
        </p:nvSpPr>
        <p:spPr>
          <a:xfrm>
            <a:off x="755576" y="908720"/>
            <a:ext cx="7629076" cy="646331"/>
          </a:xfrm>
          <a:prstGeom prst="rect">
            <a:avLst/>
          </a:prstGeom>
          <a:noFill/>
        </p:spPr>
        <p:txBody>
          <a:bodyPr wrap="none" rtlCol="0">
            <a:spAutoFit/>
          </a:bodyPr>
          <a:lstStyle/>
          <a:p>
            <a:r>
              <a:rPr lang="en-US" dirty="0"/>
              <a:t>The Observatory will include information for roads, railways, inland waterways, </a:t>
            </a:r>
          </a:p>
          <a:p>
            <a:r>
              <a:rPr lang="en-US" dirty="0"/>
              <a:t>intermodal terminals, ports, border crossings. For instance: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90916156"/>
              </p:ext>
            </p:extLst>
          </p:nvPr>
        </p:nvGraphicFramePr>
        <p:xfrm>
          <a:off x="179512" y="1844824"/>
          <a:ext cx="2160240" cy="4819650"/>
        </p:xfrm>
        <a:graphic>
          <a:graphicData uri="http://schemas.openxmlformats.org/drawingml/2006/table">
            <a:tbl>
              <a:tblPr firstRow="1" firstCol="1" bandRow="1" bandCol="1">
                <a:tableStyleId>{5C22544A-7EE6-4342-B048-85BDC9FD1C3A}</a:tableStyleId>
              </a:tblPr>
              <a:tblGrid>
                <a:gridCol w="2160240">
                  <a:extLst>
                    <a:ext uri="{9D8B030D-6E8A-4147-A177-3AD203B41FA5}">
                      <a16:colId xmlns:a16="http://schemas.microsoft.com/office/drawing/2014/main" xmlns="" val="20000"/>
                    </a:ext>
                  </a:extLst>
                </a:gridCol>
              </a:tblGrid>
              <a:tr h="156068">
                <a:tc>
                  <a:txBody>
                    <a:bodyPr/>
                    <a:lstStyle/>
                    <a:p>
                      <a:pPr marL="9525" algn="ctr">
                        <a:lnSpc>
                          <a:spcPct val="115000"/>
                        </a:lnSpc>
                        <a:spcAft>
                          <a:spcPts val="0"/>
                        </a:spcAft>
                      </a:pPr>
                      <a:r>
                        <a:rPr lang="en-GB" sz="1400" u="sng" dirty="0">
                          <a:solidFill>
                            <a:schemeClr val="tx1"/>
                          </a:solidFill>
                          <a:effectLst/>
                        </a:rPr>
                        <a:t>ROAD NETWORKS</a:t>
                      </a:r>
                      <a:endParaRPr lang="en-GB" sz="14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0"/>
                  </a:ext>
                </a:extLst>
              </a:tr>
              <a:tr h="156068">
                <a:tc>
                  <a:txBody>
                    <a:bodyPr/>
                    <a:lstStyle/>
                    <a:p>
                      <a:pPr marL="9525" algn="ctr">
                        <a:lnSpc>
                          <a:spcPct val="115000"/>
                        </a:lnSpc>
                        <a:spcAft>
                          <a:spcPts val="0"/>
                        </a:spcAft>
                      </a:pPr>
                      <a:r>
                        <a:rPr lang="en-GB" sz="900">
                          <a:solidFill>
                            <a:schemeClr val="tx1"/>
                          </a:solidFill>
                          <a:effectLst/>
                        </a:rPr>
                        <a:t>Motorways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1"/>
                  </a:ext>
                </a:extLst>
              </a:tr>
              <a:tr h="156068">
                <a:tc>
                  <a:txBody>
                    <a:bodyPr/>
                    <a:lstStyle/>
                    <a:p>
                      <a:pPr marL="9525" algn="ctr">
                        <a:lnSpc>
                          <a:spcPct val="115000"/>
                        </a:lnSpc>
                        <a:spcAft>
                          <a:spcPts val="0"/>
                        </a:spcAft>
                      </a:pPr>
                      <a:r>
                        <a:rPr lang="en-GB" sz="900" dirty="0">
                          <a:solidFill>
                            <a:schemeClr val="tx1"/>
                          </a:solidFill>
                          <a:effectLst/>
                        </a:rPr>
                        <a:t>Express roads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2"/>
                  </a:ext>
                </a:extLst>
              </a:tr>
              <a:tr h="156068">
                <a:tc>
                  <a:txBody>
                    <a:bodyPr/>
                    <a:lstStyle/>
                    <a:p>
                      <a:pPr marL="9525" algn="ctr">
                        <a:lnSpc>
                          <a:spcPct val="115000"/>
                        </a:lnSpc>
                        <a:spcAft>
                          <a:spcPts val="0"/>
                        </a:spcAft>
                      </a:pPr>
                      <a:r>
                        <a:rPr lang="en-GB" sz="900">
                          <a:solidFill>
                            <a:schemeClr val="tx1"/>
                          </a:solidFill>
                          <a:effectLst/>
                        </a:rPr>
                        <a:t>Ordinary roads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3"/>
                  </a:ext>
                </a:extLst>
              </a:tr>
              <a:tr h="156068">
                <a:tc>
                  <a:txBody>
                    <a:bodyPr/>
                    <a:lstStyle/>
                    <a:p>
                      <a:pPr marL="9525" algn="ctr">
                        <a:lnSpc>
                          <a:spcPct val="115000"/>
                        </a:lnSpc>
                        <a:spcAft>
                          <a:spcPts val="0"/>
                        </a:spcAft>
                      </a:pPr>
                      <a:r>
                        <a:rPr lang="en-GB" sz="900">
                          <a:solidFill>
                            <a:schemeClr val="tx1"/>
                          </a:solidFill>
                          <a:effectLst/>
                        </a:rPr>
                        <a:t>Design speed (km/h)</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4"/>
                  </a:ext>
                </a:extLst>
              </a:tr>
              <a:tr h="156068">
                <a:tc>
                  <a:txBody>
                    <a:bodyPr/>
                    <a:lstStyle/>
                    <a:p>
                      <a:pPr marL="9525" algn="ctr">
                        <a:lnSpc>
                          <a:spcPct val="115000"/>
                        </a:lnSpc>
                        <a:spcAft>
                          <a:spcPts val="0"/>
                        </a:spcAft>
                      </a:pPr>
                      <a:r>
                        <a:rPr lang="en-GB" sz="900">
                          <a:solidFill>
                            <a:schemeClr val="tx1"/>
                          </a:solidFill>
                          <a:effectLst/>
                        </a:rPr>
                        <a:t>Number of traffic lanes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5"/>
                  </a:ext>
                </a:extLst>
              </a:tr>
              <a:tr h="156068">
                <a:tc>
                  <a:txBody>
                    <a:bodyPr/>
                    <a:lstStyle/>
                    <a:p>
                      <a:pPr marL="9525" algn="ctr">
                        <a:lnSpc>
                          <a:spcPct val="115000"/>
                        </a:lnSpc>
                        <a:spcAft>
                          <a:spcPts val="0"/>
                        </a:spcAft>
                      </a:pPr>
                      <a:r>
                        <a:rPr lang="en-GB" sz="900">
                          <a:solidFill>
                            <a:schemeClr val="tx1"/>
                          </a:solidFill>
                          <a:effectLst/>
                        </a:rPr>
                        <a:t>Width of traffic lanes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6"/>
                  </a:ext>
                </a:extLst>
              </a:tr>
              <a:tr h="156068">
                <a:tc>
                  <a:txBody>
                    <a:bodyPr/>
                    <a:lstStyle/>
                    <a:p>
                      <a:pPr marL="9525" algn="ctr">
                        <a:lnSpc>
                          <a:spcPct val="115000"/>
                        </a:lnSpc>
                        <a:spcAft>
                          <a:spcPts val="0"/>
                        </a:spcAft>
                      </a:pPr>
                      <a:r>
                        <a:rPr lang="en-GB" sz="900">
                          <a:solidFill>
                            <a:schemeClr val="tx1"/>
                          </a:solidFill>
                          <a:effectLst/>
                        </a:rPr>
                        <a:t>Width of shoulders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7"/>
                  </a:ext>
                </a:extLst>
              </a:tr>
              <a:tr h="156068">
                <a:tc>
                  <a:txBody>
                    <a:bodyPr/>
                    <a:lstStyle/>
                    <a:p>
                      <a:pPr marL="9525" algn="ctr">
                        <a:lnSpc>
                          <a:spcPct val="115000"/>
                        </a:lnSpc>
                        <a:spcAft>
                          <a:spcPts val="0"/>
                        </a:spcAft>
                      </a:pPr>
                      <a:r>
                        <a:rPr lang="en-GB" sz="900">
                          <a:solidFill>
                            <a:schemeClr val="tx1"/>
                          </a:solidFill>
                          <a:effectLst/>
                        </a:rPr>
                        <a:t>Minimum width of the central reserve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8"/>
                  </a:ext>
                </a:extLst>
              </a:tr>
              <a:tr h="156068">
                <a:tc>
                  <a:txBody>
                    <a:bodyPr/>
                    <a:lstStyle/>
                    <a:p>
                      <a:pPr marL="9525" algn="ctr">
                        <a:lnSpc>
                          <a:spcPct val="115000"/>
                        </a:lnSpc>
                        <a:spcAft>
                          <a:spcPts val="0"/>
                        </a:spcAft>
                      </a:pPr>
                      <a:r>
                        <a:rPr lang="en-GB" sz="900">
                          <a:solidFill>
                            <a:schemeClr val="tx1"/>
                          </a:solidFill>
                          <a:effectLst/>
                        </a:rPr>
                        <a:t>Number of interchange points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9"/>
                  </a:ext>
                </a:extLst>
              </a:tr>
              <a:tr h="156068">
                <a:tc>
                  <a:txBody>
                    <a:bodyPr/>
                    <a:lstStyle/>
                    <a:p>
                      <a:pPr marL="9525" algn="ctr">
                        <a:lnSpc>
                          <a:spcPct val="115000"/>
                        </a:lnSpc>
                        <a:spcAft>
                          <a:spcPts val="0"/>
                        </a:spcAft>
                      </a:pPr>
                      <a:r>
                        <a:rPr lang="en-GB" sz="900">
                          <a:solidFill>
                            <a:schemeClr val="tx1"/>
                          </a:solidFill>
                          <a:effectLst/>
                        </a:rPr>
                        <a:t>Railway intersections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0"/>
                  </a:ext>
                </a:extLst>
              </a:tr>
              <a:tr h="156068">
                <a:tc>
                  <a:txBody>
                    <a:bodyPr/>
                    <a:lstStyle/>
                    <a:p>
                      <a:pPr marL="9525" algn="ctr">
                        <a:lnSpc>
                          <a:spcPct val="115000"/>
                        </a:lnSpc>
                        <a:spcAft>
                          <a:spcPts val="0"/>
                        </a:spcAft>
                      </a:pPr>
                      <a:r>
                        <a:rPr lang="en-GB" sz="900">
                          <a:solidFill>
                            <a:schemeClr val="tx1"/>
                          </a:solidFill>
                          <a:effectLst/>
                        </a:rPr>
                        <a:t>Vertical signs and road markings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1"/>
                  </a:ext>
                </a:extLst>
              </a:tr>
              <a:tr h="156068">
                <a:tc>
                  <a:txBody>
                    <a:bodyPr/>
                    <a:lstStyle/>
                    <a:p>
                      <a:pPr marL="9525" algn="ctr">
                        <a:lnSpc>
                          <a:spcPct val="115000"/>
                        </a:lnSpc>
                        <a:spcAft>
                          <a:spcPts val="0"/>
                        </a:spcAft>
                      </a:pPr>
                      <a:r>
                        <a:rPr lang="en-GB" sz="900">
                          <a:solidFill>
                            <a:schemeClr val="tx1"/>
                          </a:solidFill>
                          <a:effectLst/>
                        </a:rPr>
                        <a:t>Safety fences and barriers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2"/>
                  </a:ext>
                </a:extLst>
              </a:tr>
              <a:tr h="156068">
                <a:tc>
                  <a:txBody>
                    <a:bodyPr/>
                    <a:lstStyle/>
                    <a:p>
                      <a:pPr marL="9525" algn="ctr">
                        <a:lnSpc>
                          <a:spcPct val="115000"/>
                        </a:lnSpc>
                        <a:spcAft>
                          <a:spcPts val="0"/>
                        </a:spcAft>
                      </a:pPr>
                      <a:r>
                        <a:rPr lang="en-GB" sz="900">
                          <a:solidFill>
                            <a:schemeClr val="tx1"/>
                          </a:solidFill>
                          <a:effectLst/>
                        </a:rPr>
                        <a:t>Traffic control and user information</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3"/>
                  </a:ext>
                </a:extLst>
              </a:tr>
              <a:tr h="156068">
                <a:tc>
                  <a:txBody>
                    <a:bodyPr/>
                    <a:lstStyle/>
                    <a:p>
                      <a:pPr marL="9525" algn="ctr">
                        <a:lnSpc>
                          <a:spcPct val="115000"/>
                        </a:lnSpc>
                        <a:spcAft>
                          <a:spcPts val="0"/>
                        </a:spcAft>
                      </a:pPr>
                      <a:r>
                        <a:rPr lang="en-GB" sz="900">
                          <a:solidFill>
                            <a:schemeClr val="tx1"/>
                          </a:solidFill>
                          <a:effectLst/>
                        </a:rPr>
                        <a:t>Traffic light signals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4"/>
                  </a:ext>
                </a:extLst>
              </a:tr>
              <a:tr h="156068">
                <a:tc>
                  <a:txBody>
                    <a:bodyPr/>
                    <a:lstStyle/>
                    <a:p>
                      <a:pPr marL="9525" algn="ctr">
                        <a:lnSpc>
                          <a:spcPct val="115000"/>
                        </a:lnSpc>
                        <a:spcAft>
                          <a:spcPts val="0"/>
                        </a:spcAft>
                      </a:pPr>
                      <a:r>
                        <a:rPr lang="en-GB" sz="900">
                          <a:solidFill>
                            <a:schemeClr val="tx1"/>
                          </a:solidFill>
                          <a:effectLst/>
                        </a:rPr>
                        <a:t>Emergency communication systems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5"/>
                  </a:ext>
                </a:extLst>
              </a:tr>
              <a:tr h="156068">
                <a:tc>
                  <a:txBody>
                    <a:bodyPr/>
                    <a:lstStyle/>
                    <a:p>
                      <a:pPr marL="9525" algn="ctr">
                        <a:lnSpc>
                          <a:spcPct val="115000"/>
                        </a:lnSpc>
                        <a:spcAft>
                          <a:spcPts val="0"/>
                        </a:spcAft>
                      </a:pPr>
                      <a:r>
                        <a:rPr lang="en-GB" sz="900">
                          <a:solidFill>
                            <a:schemeClr val="tx1"/>
                          </a:solidFill>
                          <a:effectLst/>
                        </a:rPr>
                        <a:t>Road lighting</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6"/>
                  </a:ext>
                </a:extLst>
              </a:tr>
              <a:tr h="156068">
                <a:tc>
                  <a:txBody>
                    <a:bodyPr/>
                    <a:lstStyle/>
                    <a:p>
                      <a:pPr marL="9525" algn="ctr">
                        <a:lnSpc>
                          <a:spcPct val="115000"/>
                        </a:lnSpc>
                        <a:spcAft>
                          <a:spcPts val="0"/>
                        </a:spcAft>
                      </a:pPr>
                      <a:r>
                        <a:rPr lang="en-GB" sz="900">
                          <a:solidFill>
                            <a:schemeClr val="tx1"/>
                          </a:solidFill>
                          <a:effectLst/>
                        </a:rPr>
                        <a:t>Safety of pedestrians and cyclists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7"/>
                  </a:ext>
                </a:extLst>
              </a:tr>
              <a:tr h="156068">
                <a:tc>
                  <a:txBody>
                    <a:bodyPr/>
                    <a:lstStyle/>
                    <a:p>
                      <a:pPr marL="9525" algn="ctr">
                        <a:lnSpc>
                          <a:spcPct val="115000"/>
                        </a:lnSpc>
                        <a:spcAft>
                          <a:spcPts val="0"/>
                        </a:spcAft>
                      </a:pPr>
                      <a:r>
                        <a:rPr lang="en-GB" sz="900">
                          <a:solidFill>
                            <a:schemeClr val="tx1"/>
                          </a:solidFill>
                          <a:effectLst/>
                        </a:rPr>
                        <a:t>Protection of disabled persons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8"/>
                  </a:ext>
                </a:extLst>
              </a:tr>
              <a:tr h="156068">
                <a:tc>
                  <a:txBody>
                    <a:bodyPr/>
                    <a:lstStyle/>
                    <a:p>
                      <a:pPr marL="9525" algn="ctr">
                        <a:lnSpc>
                          <a:spcPct val="115000"/>
                        </a:lnSpc>
                        <a:spcAft>
                          <a:spcPts val="0"/>
                        </a:spcAft>
                      </a:pPr>
                      <a:r>
                        <a:rPr lang="en-GB" sz="900">
                          <a:solidFill>
                            <a:schemeClr val="tx1"/>
                          </a:solidFill>
                          <a:effectLst/>
                        </a:rPr>
                        <a:t>Protection from and of animals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9"/>
                  </a:ext>
                </a:extLst>
              </a:tr>
              <a:tr h="156068">
                <a:tc>
                  <a:txBody>
                    <a:bodyPr/>
                    <a:lstStyle/>
                    <a:p>
                      <a:pPr marL="9525" algn="ctr">
                        <a:lnSpc>
                          <a:spcPct val="115000"/>
                        </a:lnSpc>
                        <a:spcAft>
                          <a:spcPts val="0"/>
                        </a:spcAft>
                      </a:pPr>
                      <a:r>
                        <a:rPr lang="en-GB" sz="900">
                          <a:solidFill>
                            <a:schemeClr val="tx1"/>
                          </a:solidFill>
                          <a:effectLst/>
                        </a:rPr>
                        <a:t>Rest areas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0"/>
                  </a:ext>
                </a:extLst>
              </a:tr>
              <a:tr h="156068">
                <a:tc>
                  <a:txBody>
                    <a:bodyPr/>
                    <a:lstStyle/>
                    <a:p>
                      <a:pPr marL="9525" algn="ctr">
                        <a:lnSpc>
                          <a:spcPct val="115000"/>
                        </a:lnSpc>
                        <a:spcAft>
                          <a:spcPts val="0"/>
                        </a:spcAft>
                      </a:pPr>
                      <a:r>
                        <a:rPr lang="en-GB" sz="900">
                          <a:solidFill>
                            <a:schemeClr val="tx1"/>
                          </a:solidFill>
                          <a:effectLst/>
                        </a:rPr>
                        <a:t>Service areas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1"/>
                  </a:ext>
                </a:extLst>
              </a:tr>
              <a:tr h="156068">
                <a:tc>
                  <a:txBody>
                    <a:bodyPr/>
                    <a:lstStyle/>
                    <a:p>
                      <a:pPr marL="9525" algn="ctr">
                        <a:lnSpc>
                          <a:spcPct val="115000"/>
                        </a:lnSpc>
                        <a:spcAft>
                          <a:spcPts val="0"/>
                        </a:spcAft>
                      </a:pPr>
                      <a:r>
                        <a:rPr lang="en-GB" sz="900">
                          <a:solidFill>
                            <a:schemeClr val="tx1"/>
                          </a:solidFill>
                          <a:effectLst/>
                        </a:rPr>
                        <a:t>Toll areas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2"/>
                  </a:ext>
                </a:extLst>
              </a:tr>
              <a:tr h="156068">
                <a:tc>
                  <a:txBody>
                    <a:bodyPr/>
                    <a:lstStyle/>
                    <a:p>
                      <a:pPr marL="9525" algn="ctr">
                        <a:lnSpc>
                          <a:spcPct val="115000"/>
                        </a:lnSpc>
                        <a:spcAft>
                          <a:spcPts val="0"/>
                        </a:spcAft>
                      </a:pPr>
                      <a:r>
                        <a:rPr lang="en-GB" sz="900">
                          <a:solidFill>
                            <a:schemeClr val="tx1"/>
                          </a:solidFill>
                          <a:effectLst/>
                        </a:rPr>
                        <a:t>Traffic management systems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3"/>
                  </a:ext>
                </a:extLst>
              </a:tr>
              <a:tr h="156068">
                <a:tc>
                  <a:txBody>
                    <a:bodyPr/>
                    <a:lstStyle/>
                    <a:p>
                      <a:pPr marL="9525" algn="ctr">
                        <a:lnSpc>
                          <a:spcPct val="115000"/>
                        </a:lnSpc>
                        <a:spcAft>
                          <a:spcPts val="0"/>
                        </a:spcAft>
                      </a:pPr>
                      <a:r>
                        <a:rPr lang="en-GB" sz="900">
                          <a:solidFill>
                            <a:schemeClr val="tx1"/>
                          </a:solidFill>
                          <a:effectLst/>
                        </a:rPr>
                        <a:t>Emergency exits and access for emergency services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4"/>
                  </a:ext>
                </a:extLst>
              </a:tr>
              <a:tr h="156068">
                <a:tc>
                  <a:txBody>
                    <a:bodyPr/>
                    <a:lstStyle/>
                    <a:p>
                      <a:pPr marL="9525" algn="ctr">
                        <a:lnSpc>
                          <a:spcPct val="115000"/>
                        </a:lnSpc>
                        <a:spcAft>
                          <a:spcPts val="0"/>
                        </a:spcAft>
                      </a:pPr>
                      <a:r>
                        <a:rPr lang="en-GB" sz="900">
                          <a:solidFill>
                            <a:schemeClr val="tx1"/>
                          </a:solidFill>
                          <a:effectLst/>
                        </a:rPr>
                        <a:t>Tunnel equipment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5"/>
                  </a:ext>
                </a:extLst>
              </a:tr>
              <a:tr h="156068">
                <a:tc>
                  <a:txBody>
                    <a:bodyPr/>
                    <a:lstStyle/>
                    <a:p>
                      <a:pPr marL="9525" algn="ctr">
                        <a:lnSpc>
                          <a:spcPct val="115000"/>
                        </a:lnSpc>
                        <a:spcAft>
                          <a:spcPts val="0"/>
                        </a:spcAft>
                      </a:pPr>
                      <a:r>
                        <a:rPr lang="en-GB" sz="900">
                          <a:solidFill>
                            <a:schemeClr val="tx1"/>
                          </a:solidFill>
                          <a:effectLst/>
                        </a:rPr>
                        <a:t>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6"/>
                  </a:ext>
                </a:extLst>
              </a:tr>
              <a:tr h="156068">
                <a:tc>
                  <a:txBody>
                    <a:bodyPr/>
                    <a:lstStyle/>
                    <a:p>
                      <a:pPr marL="9525" algn="ctr">
                        <a:lnSpc>
                          <a:spcPct val="115000"/>
                        </a:lnSpc>
                        <a:spcAft>
                          <a:spcPts val="0"/>
                        </a:spcAft>
                      </a:pPr>
                      <a:r>
                        <a:rPr lang="en-GB" sz="900">
                          <a:solidFill>
                            <a:schemeClr val="tx1"/>
                          </a:solidFill>
                          <a:effectLst/>
                        </a:rPr>
                        <a:t>Cost of maintenance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7"/>
                  </a:ext>
                </a:extLst>
              </a:tr>
              <a:tr h="156068">
                <a:tc>
                  <a:txBody>
                    <a:bodyPr/>
                    <a:lstStyle/>
                    <a:p>
                      <a:pPr marL="9525" algn="ctr">
                        <a:lnSpc>
                          <a:spcPct val="115000"/>
                        </a:lnSpc>
                        <a:spcAft>
                          <a:spcPts val="0"/>
                        </a:spcAft>
                      </a:pPr>
                      <a:r>
                        <a:rPr lang="en-GB" sz="900" dirty="0">
                          <a:solidFill>
                            <a:schemeClr val="tx1"/>
                          </a:solidFill>
                          <a:effectLst/>
                        </a:rPr>
                        <a:t>Flows (e-census)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20916721"/>
              </p:ext>
            </p:extLst>
          </p:nvPr>
        </p:nvGraphicFramePr>
        <p:xfrm>
          <a:off x="2123728" y="1844824"/>
          <a:ext cx="4896544" cy="4907102"/>
        </p:xfrm>
        <a:graphic>
          <a:graphicData uri="http://schemas.openxmlformats.org/drawingml/2006/table">
            <a:tbl>
              <a:tblPr firstRow="1" firstCol="1" bandRow="1" bandCol="1">
                <a:tableStyleId>{5C22544A-7EE6-4342-B048-85BDC9FD1C3A}</a:tableStyleId>
              </a:tblPr>
              <a:tblGrid>
                <a:gridCol w="4896544">
                  <a:extLst>
                    <a:ext uri="{9D8B030D-6E8A-4147-A177-3AD203B41FA5}">
                      <a16:colId xmlns:a16="http://schemas.microsoft.com/office/drawing/2014/main" xmlns="" val="20000"/>
                    </a:ext>
                  </a:extLst>
                </a:gridCol>
              </a:tblGrid>
              <a:tr h="146863">
                <a:tc>
                  <a:txBody>
                    <a:bodyPr/>
                    <a:lstStyle/>
                    <a:p>
                      <a:pPr marL="9525" algn="ctr">
                        <a:lnSpc>
                          <a:spcPct val="115000"/>
                        </a:lnSpc>
                        <a:spcAft>
                          <a:spcPts val="0"/>
                        </a:spcAft>
                      </a:pPr>
                      <a:r>
                        <a:rPr lang="en-GB" sz="1400" u="sng" dirty="0">
                          <a:solidFill>
                            <a:schemeClr val="tx1"/>
                          </a:solidFill>
                          <a:effectLst/>
                        </a:rPr>
                        <a:t>RAIL TRANSPORT </a:t>
                      </a:r>
                      <a:r>
                        <a:rPr lang="en-GB" sz="900" u="sng" dirty="0">
                          <a:solidFill>
                            <a:schemeClr val="tx1"/>
                          </a:solidFill>
                          <a:effectLst/>
                        </a:rPr>
                        <a:t>:</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0"/>
                  </a:ext>
                </a:extLst>
              </a:tr>
              <a:tr h="146863">
                <a:tc>
                  <a:txBody>
                    <a:bodyPr/>
                    <a:lstStyle/>
                    <a:p>
                      <a:pPr algn="ctr">
                        <a:lnSpc>
                          <a:spcPct val="115000"/>
                        </a:lnSpc>
                        <a:spcAft>
                          <a:spcPts val="0"/>
                        </a:spcAft>
                      </a:pPr>
                      <a:r>
                        <a:rPr lang="en-GB" sz="900">
                          <a:solidFill>
                            <a:schemeClr val="tx1"/>
                          </a:solidFill>
                          <a:effectLst/>
                        </a:rPr>
                        <a:t>Number of tracks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1"/>
                  </a:ext>
                </a:extLst>
              </a:tr>
              <a:tr h="146863">
                <a:tc>
                  <a:txBody>
                    <a:bodyPr/>
                    <a:lstStyle/>
                    <a:p>
                      <a:pPr algn="ctr">
                        <a:lnSpc>
                          <a:spcPct val="115000"/>
                        </a:lnSpc>
                        <a:spcAft>
                          <a:spcPts val="0"/>
                        </a:spcAft>
                      </a:pPr>
                      <a:r>
                        <a:rPr lang="en-GB" sz="900" dirty="0">
                          <a:solidFill>
                            <a:schemeClr val="tx1"/>
                          </a:solidFill>
                          <a:effectLst/>
                        </a:rPr>
                        <a:t>Vehicle loading gauge</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2"/>
                  </a:ext>
                </a:extLst>
              </a:tr>
              <a:tr h="293727">
                <a:tc>
                  <a:txBody>
                    <a:bodyPr/>
                    <a:lstStyle/>
                    <a:p>
                      <a:pPr algn="ctr">
                        <a:lnSpc>
                          <a:spcPct val="115000"/>
                        </a:lnSpc>
                        <a:spcAft>
                          <a:spcPts val="0"/>
                        </a:spcAft>
                      </a:pPr>
                      <a:r>
                        <a:rPr lang="en-GB" sz="900">
                          <a:solidFill>
                            <a:schemeClr val="tx1"/>
                          </a:solidFill>
                          <a:effectLst/>
                        </a:rPr>
                        <a:t>Minimum distance between</a:t>
                      </a:r>
                    </a:p>
                    <a:p>
                      <a:pPr algn="ctr">
                        <a:lnSpc>
                          <a:spcPct val="115000"/>
                        </a:lnSpc>
                        <a:spcAft>
                          <a:spcPts val="0"/>
                        </a:spcAft>
                      </a:pPr>
                      <a:r>
                        <a:rPr lang="en-GB" sz="900">
                          <a:solidFill>
                            <a:schemeClr val="tx1"/>
                          </a:solidFill>
                          <a:effectLst/>
                        </a:rPr>
                        <a:t>track centres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3"/>
                  </a:ext>
                </a:extLst>
              </a:tr>
              <a:tr h="440590">
                <a:tc>
                  <a:txBody>
                    <a:bodyPr/>
                    <a:lstStyle/>
                    <a:p>
                      <a:pPr algn="ctr">
                        <a:lnSpc>
                          <a:spcPct val="115000"/>
                        </a:lnSpc>
                        <a:spcAft>
                          <a:spcPts val="0"/>
                        </a:spcAft>
                      </a:pPr>
                      <a:r>
                        <a:rPr lang="en-GB" sz="900">
                          <a:solidFill>
                            <a:schemeClr val="tx1"/>
                          </a:solidFill>
                          <a:effectLst/>
                        </a:rPr>
                        <a:t>Minimum distance between</a:t>
                      </a:r>
                    </a:p>
                    <a:p>
                      <a:pPr algn="ctr">
                        <a:lnSpc>
                          <a:spcPct val="115000"/>
                        </a:lnSpc>
                        <a:spcAft>
                          <a:spcPts val="0"/>
                        </a:spcAft>
                      </a:pPr>
                      <a:r>
                        <a:rPr lang="en-GB" sz="900">
                          <a:solidFill>
                            <a:schemeClr val="tx1"/>
                          </a:solidFill>
                          <a:effectLst/>
                        </a:rPr>
                        <a:t>track centres for passenger and</a:t>
                      </a:r>
                    </a:p>
                    <a:p>
                      <a:pPr algn="ctr">
                        <a:lnSpc>
                          <a:spcPct val="115000"/>
                        </a:lnSpc>
                        <a:spcAft>
                          <a:spcPts val="0"/>
                        </a:spcAft>
                      </a:pPr>
                      <a:r>
                        <a:rPr lang="en-GB" sz="900">
                          <a:solidFill>
                            <a:schemeClr val="tx1"/>
                          </a:solidFill>
                          <a:effectLst/>
                        </a:rPr>
                        <a:t>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4"/>
                  </a:ext>
                </a:extLst>
              </a:tr>
              <a:tr h="146863">
                <a:tc>
                  <a:txBody>
                    <a:bodyPr/>
                    <a:lstStyle/>
                    <a:p>
                      <a:pPr algn="ctr">
                        <a:lnSpc>
                          <a:spcPct val="115000"/>
                        </a:lnSpc>
                        <a:spcAft>
                          <a:spcPts val="0"/>
                        </a:spcAft>
                      </a:pPr>
                      <a:r>
                        <a:rPr lang="en-GB" sz="900">
                          <a:solidFill>
                            <a:schemeClr val="tx1"/>
                          </a:solidFill>
                          <a:effectLst/>
                        </a:rPr>
                        <a:t>Nominal minimum speed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5"/>
                  </a:ext>
                </a:extLst>
              </a:tr>
              <a:tr h="146863">
                <a:tc>
                  <a:txBody>
                    <a:bodyPr/>
                    <a:lstStyle/>
                    <a:p>
                      <a:pPr algn="ctr">
                        <a:lnSpc>
                          <a:spcPct val="115000"/>
                        </a:lnSpc>
                        <a:spcAft>
                          <a:spcPts val="0"/>
                        </a:spcAft>
                      </a:pPr>
                      <a:r>
                        <a:rPr lang="en-GB" sz="900">
                          <a:solidFill>
                            <a:schemeClr val="tx1"/>
                          </a:solidFill>
                          <a:effectLst/>
                        </a:rPr>
                        <a:t>Nominal minimum speed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6"/>
                  </a:ext>
                </a:extLst>
              </a:tr>
              <a:tr h="146863">
                <a:tc>
                  <a:txBody>
                    <a:bodyPr/>
                    <a:lstStyle/>
                    <a:p>
                      <a:pPr algn="ctr">
                        <a:lnSpc>
                          <a:spcPct val="115000"/>
                        </a:lnSpc>
                        <a:spcAft>
                          <a:spcPts val="0"/>
                        </a:spcAft>
                      </a:pPr>
                      <a:r>
                        <a:rPr lang="en-GB" sz="900">
                          <a:solidFill>
                            <a:schemeClr val="tx1"/>
                          </a:solidFill>
                          <a:effectLst/>
                        </a:rPr>
                        <a:t>Authorized mass per axle: Locomotives (≤200 km/h)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7"/>
                  </a:ext>
                </a:extLst>
              </a:tr>
              <a:tr h="146863">
                <a:tc>
                  <a:txBody>
                    <a:bodyPr/>
                    <a:lstStyle/>
                    <a:p>
                      <a:pPr algn="ctr">
                        <a:lnSpc>
                          <a:spcPct val="115000"/>
                        </a:lnSpc>
                        <a:spcAft>
                          <a:spcPts val="0"/>
                        </a:spcAft>
                      </a:pPr>
                      <a:r>
                        <a:rPr lang="en-GB" sz="900">
                          <a:solidFill>
                            <a:schemeClr val="tx1"/>
                          </a:solidFill>
                          <a:effectLst/>
                        </a:rPr>
                        <a:t>Authorized mass per axle: Locomotives (≤200 km/h)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8"/>
                  </a:ext>
                </a:extLst>
              </a:tr>
              <a:tr h="146863">
                <a:tc>
                  <a:txBody>
                    <a:bodyPr/>
                    <a:lstStyle/>
                    <a:p>
                      <a:pPr algn="ctr">
                        <a:lnSpc>
                          <a:spcPct val="115000"/>
                        </a:lnSpc>
                        <a:spcAft>
                          <a:spcPts val="0"/>
                        </a:spcAft>
                      </a:pPr>
                      <a:r>
                        <a:rPr lang="en-GB" sz="900">
                          <a:solidFill>
                            <a:schemeClr val="tx1"/>
                          </a:solidFill>
                          <a:effectLst/>
                        </a:rPr>
                        <a:t>Authorized mass per axle:  Rail cars and rail motor sets (≤300 km/h)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9"/>
                  </a:ext>
                </a:extLst>
              </a:tr>
              <a:tr h="146863">
                <a:tc>
                  <a:txBody>
                    <a:bodyPr/>
                    <a:lstStyle/>
                    <a:p>
                      <a:pPr algn="ctr">
                        <a:lnSpc>
                          <a:spcPct val="115000"/>
                        </a:lnSpc>
                        <a:spcAft>
                          <a:spcPts val="0"/>
                        </a:spcAft>
                      </a:pPr>
                      <a:r>
                        <a:rPr lang="en-GB" sz="900">
                          <a:solidFill>
                            <a:schemeClr val="tx1"/>
                          </a:solidFill>
                          <a:effectLst/>
                        </a:rPr>
                        <a:t>Authorized mass per axle:  Rail cars and rail motor sets (≤300 km/h) for passenger and goods traffic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0"/>
                  </a:ext>
                </a:extLst>
              </a:tr>
              <a:tr h="146863">
                <a:tc>
                  <a:txBody>
                    <a:bodyPr/>
                    <a:lstStyle/>
                    <a:p>
                      <a:pPr algn="ctr">
                        <a:lnSpc>
                          <a:spcPct val="115000"/>
                        </a:lnSpc>
                        <a:spcAft>
                          <a:spcPts val="0"/>
                        </a:spcAft>
                      </a:pPr>
                      <a:r>
                        <a:rPr lang="en-GB" sz="900">
                          <a:solidFill>
                            <a:schemeClr val="tx1"/>
                          </a:solidFill>
                          <a:effectLst/>
                        </a:rPr>
                        <a:t>Authorized mass per linear metre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1"/>
                  </a:ext>
                </a:extLst>
              </a:tr>
              <a:tr h="146863">
                <a:tc>
                  <a:txBody>
                    <a:bodyPr/>
                    <a:lstStyle/>
                    <a:p>
                      <a:pPr algn="ctr">
                        <a:lnSpc>
                          <a:spcPct val="115000"/>
                        </a:lnSpc>
                        <a:spcAft>
                          <a:spcPts val="0"/>
                        </a:spcAft>
                      </a:pPr>
                      <a:r>
                        <a:rPr lang="en-GB" sz="900">
                          <a:solidFill>
                            <a:schemeClr val="tx1"/>
                          </a:solidFill>
                          <a:effectLst/>
                        </a:rPr>
                        <a:t>Authorized mass per linear metre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2"/>
                  </a:ext>
                </a:extLst>
              </a:tr>
              <a:tr h="146863">
                <a:tc>
                  <a:txBody>
                    <a:bodyPr/>
                    <a:lstStyle/>
                    <a:p>
                      <a:pPr algn="ctr">
                        <a:lnSpc>
                          <a:spcPct val="115000"/>
                        </a:lnSpc>
                        <a:spcAft>
                          <a:spcPts val="0"/>
                        </a:spcAft>
                      </a:pPr>
                      <a:r>
                        <a:rPr lang="en-GB" sz="900">
                          <a:solidFill>
                            <a:schemeClr val="tx1"/>
                          </a:solidFill>
                          <a:effectLst/>
                        </a:rPr>
                        <a:t>Test train (bridge design) for passenger traffic only</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3"/>
                  </a:ext>
                </a:extLst>
              </a:tr>
              <a:tr h="146863">
                <a:tc>
                  <a:txBody>
                    <a:bodyPr/>
                    <a:lstStyle/>
                    <a:p>
                      <a:pPr algn="ctr">
                        <a:lnSpc>
                          <a:spcPct val="115000"/>
                        </a:lnSpc>
                        <a:spcAft>
                          <a:spcPts val="0"/>
                        </a:spcAft>
                      </a:pPr>
                      <a:r>
                        <a:rPr lang="en-GB" sz="900">
                          <a:solidFill>
                            <a:schemeClr val="tx1"/>
                          </a:solidFill>
                          <a:effectLst/>
                        </a:rPr>
                        <a:t>Test train (bridge design)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4"/>
                  </a:ext>
                </a:extLst>
              </a:tr>
              <a:tr h="146863">
                <a:tc>
                  <a:txBody>
                    <a:bodyPr/>
                    <a:lstStyle/>
                    <a:p>
                      <a:pPr algn="ctr">
                        <a:lnSpc>
                          <a:spcPct val="115000"/>
                        </a:lnSpc>
                        <a:spcAft>
                          <a:spcPts val="0"/>
                        </a:spcAft>
                      </a:pPr>
                      <a:r>
                        <a:rPr lang="en-GB" sz="900">
                          <a:solidFill>
                            <a:schemeClr val="tx1"/>
                          </a:solidFill>
                          <a:effectLst/>
                        </a:rPr>
                        <a:t>Maximum gradient for passenger traffic only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5"/>
                  </a:ext>
                </a:extLst>
              </a:tr>
              <a:tr h="146863">
                <a:tc>
                  <a:txBody>
                    <a:bodyPr/>
                    <a:lstStyle/>
                    <a:p>
                      <a:pPr algn="ctr">
                        <a:lnSpc>
                          <a:spcPct val="115000"/>
                        </a:lnSpc>
                        <a:spcAft>
                          <a:spcPts val="0"/>
                        </a:spcAft>
                      </a:pPr>
                      <a:r>
                        <a:rPr lang="en-GB" sz="900">
                          <a:solidFill>
                            <a:schemeClr val="tx1"/>
                          </a:solidFill>
                          <a:effectLst/>
                        </a:rPr>
                        <a:t>Maximum gradient for passenger and goods traffic</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6"/>
                  </a:ext>
                </a:extLst>
              </a:tr>
              <a:tr h="560654">
                <a:tc>
                  <a:txBody>
                    <a:bodyPr/>
                    <a:lstStyle/>
                    <a:p>
                      <a:pPr algn="ctr">
                        <a:lnSpc>
                          <a:spcPct val="115000"/>
                        </a:lnSpc>
                        <a:spcAft>
                          <a:spcPts val="0"/>
                        </a:spcAft>
                      </a:pPr>
                      <a:r>
                        <a:rPr lang="en-GB" sz="900">
                          <a:solidFill>
                            <a:schemeClr val="tx1"/>
                          </a:solidFill>
                          <a:effectLst/>
                        </a:rPr>
                        <a:t>Minimum platform length</a:t>
                      </a:r>
                    </a:p>
                    <a:p>
                      <a:pPr algn="ctr">
                        <a:lnSpc>
                          <a:spcPct val="115000"/>
                        </a:lnSpc>
                        <a:spcAft>
                          <a:spcPts val="0"/>
                        </a:spcAft>
                      </a:pPr>
                      <a:r>
                        <a:rPr lang="en-GB" sz="900">
                          <a:solidFill>
                            <a:schemeClr val="tx1"/>
                          </a:solidFill>
                          <a:effectLst/>
                        </a:rPr>
                        <a:t>in principal stations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7"/>
                  </a:ext>
                </a:extLst>
              </a:tr>
              <a:tr h="293727">
                <a:tc>
                  <a:txBody>
                    <a:bodyPr/>
                    <a:lstStyle/>
                    <a:p>
                      <a:pPr algn="ctr">
                        <a:lnSpc>
                          <a:spcPct val="115000"/>
                        </a:lnSpc>
                        <a:spcAft>
                          <a:spcPts val="0"/>
                        </a:spcAft>
                      </a:pPr>
                      <a:r>
                        <a:rPr lang="en-GB" sz="900">
                          <a:solidFill>
                            <a:schemeClr val="tx1"/>
                          </a:solidFill>
                          <a:effectLst/>
                        </a:rPr>
                        <a:t>Minimum useful siding</a:t>
                      </a:r>
                    </a:p>
                    <a:p>
                      <a:pPr algn="ctr">
                        <a:lnSpc>
                          <a:spcPct val="115000"/>
                        </a:lnSpc>
                        <a:spcAft>
                          <a:spcPts val="0"/>
                        </a:spcAft>
                      </a:pPr>
                      <a:r>
                        <a:rPr lang="en-GB" sz="900">
                          <a:solidFill>
                            <a:schemeClr val="tx1"/>
                          </a:solidFill>
                          <a:effectLst/>
                        </a:rPr>
                        <a:t>length</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8"/>
                  </a:ext>
                </a:extLst>
              </a:tr>
              <a:tr h="146863">
                <a:tc>
                  <a:txBody>
                    <a:bodyPr/>
                    <a:lstStyle/>
                    <a:p>
                      <a:pPr algn="ctr">
                        <a:lnSpc>
                          <a:spcPct val="115000"/>
                        </a:lnSpc>
                        <a:spcAft>
                          <a:spcPts val="0"/>
                        </a:spcAft>
                      </a:pPr>
                      <a:r>
                        <a:rPr lang="en-GB" sz="900">
                          <a:solidFill>
                            <a:schemeClr val="tx1"/>
                          </a:solidFill>
                          <a:effectLst/>
                        </a:rPr>
                        <a:t> Number of Level crossings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9"/>
                  </a:ext>
                </a:extLst>
              </a:tr>
              <a:tr h="146863">
                <a:tc>
                  <a:txBody>
                    <a:bodyPr/>
                    <a:lstStyle/>
                    <a:p>
                      <a:pPr algn="ctr">
                        <a:lnSpc>
                          <a:spcPct val="115000"/>
                        </a:lnSpc>
                        <a:spcAft>
                          <a:spcPts val="0"/>
                        </a:spcAft>
                      </a:pPr>
                      <a:r>
                        <a:rPr lang="en-GB" sz="900">
                          <a:solidFill>
                            <a:schemeClr val="tx1"/>
                          </a:solidFill>
                          <a:effectLst/>
                        </a:rPr>
                        <a:t>Comments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0"/>
                  </a:ext>
                </a:extLst>
              </a:tr>
              <a:tr h="146863">
                <a:tc>
                  <a:txBody>
                    <a:bodyPr/>
                    <a:lstStyle/>
                    <a:p>
                      <a:pPr algn="ctr">
                        <a:lnSpc>
                          <a:spcPct val="115000"/>
                        </a:lnSpc>
                        <a:spcAft>
                          <a:spcPts val="0"/>
                        </a:spcAft>
                      </a:pPr>
                      <a:r>
                        <a:rPr lang="en-GB" sz="900">
                          <a:solidFill>
                            <a:schemeClr val="tx1"/>
                          </a:solidFill>
                          <a:effectLst/>
                        </a:rPr>
                        <a:t>Cost of Maintenance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1"/>
                  </a:ext>
                </a:extLst>
              </a:tr>
              <a:tr h="146863">
                <a:tc>
                  <a:txBody>
                    <a:bodyPr/>
                    <a:lstStyle/>
                    <a:p>
                      <a:pPr algn="ctr">
                        <a:lnSpc>
                          <a:spcPct val="115000"/>
                        </a:lnSpc>
                        <a:spcAft>
                          <a:spcPts val="0"/>
                        </a:spcAft>
                      </a:pPr>
                      <a:r>
                        <a:rPr lang="en-GB" sz="900">
                          <a:solidFill>
                            <a:schemeClr val="tx1"/>
                          </a:solidFill>
                          <a:effectLst/>
                        </a:rPr>
                        <a:t>Flows (e-census)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2"/>
                  </a:ext>
                </a:extLst>
              </a:tr>
              <a:tr h="146863">
                <a:tc>
                  <a:txBody>
                    <a:bodyPr/>
                    <a:lstStyle/>
                    <a:p>
                      <a:pPr algn="ctr">
                        <a:lnSpc>
                          <a:spcPct val="115000"/>
                        </a:lnSpc>
                        <a:spcAft>
                          <a:spcPts val="0"/>
                        </a:spcAft>
                      </a:pPr>
                      <a:r>
                        <a:rPr lang="en-GB" sz="900" dirty="0">
                          <a:solidFill>
                            <a:schemeClr val="tx1"/>
                          </a:solidFill>
                          <a:effectLst/>
                        </a:rPr>
                        <a:t>Electrified</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58252187"/>
              </p:ext>
            </p:extLst>
          </p:nvPr>
        </p:nvGraphicFramePr>
        <p:xfrm>
          <a:off x="7236296" y="2060013"/>
          <a:ext cx="1631857" cy="4825800"/>
        </p:xfrm>
        <a:graphic>
          <a:graphicData uri="http://schemas.openxmlformats.org/drawingml/2006/table">
            <a:tbl>
              <a:tblPr firstRow="1" firstCol="1" bandRow="1" bandCol="1">
                <a:tableStyleId>{5C22544A-7EE6-4342-B048-85BDC9FD1C3A}</a:tableStyleId>
              </a:tblPr>
              <a:tblGrid>
                <a:gridCol w="1631857">
                  <a:extLst>
                    <a:ext uri="{9D8B030D-6E8A-4147-A177-3AD203B41FA5}">
                      <a16:colId xmlns:a16="http://schemas.microsoft.com/office/drawing/2014/main" xmlns="" val="20000"/>
                    </a:ext>
                  </a:extLst>
                </a:gridCol>
              </a:tblGrid>
              <a:tr h="215522">
                <a:tc>
                  <a:txBody>
                    <a:bodyPr/>
                    <a:lstStyle/>
                    <a:p>
                      <a:pPr algn="ctr">
                        <a:lnSpc>
                          <a:spcPct val="115000"/>
                        </a:lnSpc>
                        <a:spcAft>
                          <a:spcPts val="0"/>
                        </a:spcAft>
                      </a:pPr>
                      <a:r>
                        <a:rPr lang="en-GB" sz="900" dirty="0">
                          <a:solidFill>
                            <a:schemeClr val="tx1"/>
                          </a:solidFill>
                          <a:effectLst/>
                        </a:rPr>
                        <a:t>with Railways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0"/>
                  </a:ext>
                </a:extLst>
              </a:tr>
              <a:tr h="215522">
                <a:tc>
                  <a:txBody>
                    <a:bodyPr/>
                    <a:lstStyle/>
                    <a:p>
                      <a:pPr algn="ctr">
                        <a:lnSpc>
                          <a:spcPct val="115000"/>
                        </a:lnSpc>
                        <a:spcAft>
                          <a:spcPts val="0"/>
                        </a:spcAft>
                      </a:pPr>
                      <a:r>
                        <a:rPr lang="en-GB" sz="900" dirty="0">
                          <a:solidFill>
                            <a:schemeClr val="tx1"/>
                          </a:solidFill>
                          <a:effectLst/>
                        </a:rPr>
                        <a:t>with Highways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1"/>
                  </a:ext>
                </a:extLst>
              </a:tr>
              <a:tr h="215522">
                <a:tc>
                  <a:txBody>
                    <a:bodyPr/>
                    <a:lstStyle/>
                    <a:p>
                      <a:pPr algn="ctr">
                        <a:lnSpc>
                          <a:spcPct val="115000"/>
                        </a:lnSpc>
                        <a:spcAft>
                          <a:spcPts val="0"/>
                        </a:spcAft>
                      </a:pPr>
                      <a:r>
                        <a:rPr lang="en-GB" sz="900">
                          <a:solidFill>
                            <a:schemeClr val="tx1"/>
                          </a:solidFill>
                          <a:effectLst/>
                        </a:rPr>
                        <a:t>with Airport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2"/>
                  </a:ext>
                </a:extLst>
              </a:tr>
              <a:tr h="215522">
                <a:tc>
                  <a:txBody>
                    <a:bodyPr/>
                    <a:lstStyle/>
                    <a:p>
                      <a:pPr algn="ctr">
                        <a:lnSpc>
                          <a:spcPct val="115000"/>
                        </a:lnSpc>
                        <a:spcAft>
                          <a:spcPts val="0"/>
                        </a:spcAft>
                      </a:pPr>
                      <a:r>
                        <a:rPr lang="en-GB" sz="900">
                          <a:solidFill>
                            <a:schemeClr val="tx1"/>
                          </a:solidFill>
                          <a:effectLst/>
                        </a:rPr>
                        <a:t>with IWT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3"/>
                  </a:ext>
                </a:extLst>
              </a:tr>
              <a:tr h="215522">
                <a:tc>
                  <a:txBody>
                    <a:bodyPr/>
                    <a:lstStyle/>
                    <a:p>
                      <a:pPr algn="ctr">
                        <a:lnSpc>
                          <a:spcPct val="115000"/>
                        </a:lnSpc>
                        <a:spcAft>
                          <a:spcPts val="0"/>
                        </a:spcAft>
                      </a:pPr>
                      <a:r>
                        <a:rPr lang="en-GB" sz="900">
                          <a:solidFill>
                            <a:schemeClr val="tx1"/>
                          </a:solidFill>
                          <a:effectLst/>
                        </a:rPr>
                        <a:t>Customs Warehouses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4"/>
                  </a:ext>
                </a:extLst>
              </a:tr>
              <a:tr h="215522">
                <a:tc>
                  <a:txBody>
                    <a:bodyPr/>
                    <a:lstStyle/>
                    <a:p>
                      <a:pPr algn="ctr">
                        <a:lnSpc>
                          <a:spcPct val="115000"/>
                        </a:lnSpc>
                        <a:spcAft>
                          <a:spcPts val="0"/>
                        </a:spcAft>
                      </a:pPr>
                      <a:r>
                        <a:rPr lang="en-GB" sz="900">
                          <a:solidFill>
                            <a:schemeClr val="tx1"/>
                          </a:solidFill>
                          <a:effectLst/>
                        </a:rPr>
                        <a:t>Simple Warehouse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5"/>
                  </a:ext>
                </a:extLst>
              </a:tr>
              <a:tr h="215522">
                <a:tc>
                  <a:txBody>
                    <a:bodyPr/>
                    <a:lstStyle/>
                    <a:p>
                      <a:pPr algn="ctr">
                        <a:lnSpc>
                          <a:spcPct val="115000"/>
                        </a:lnSpc>
                        <a:spcAft>
                          <a:spcPts val="0"/>
                        </a:spcAft>
                      </a:pPr>
                      <a:r>
                        <a:rPr lang="en-GB" sz="900">
                          <a:solidFill>
                            <a:schemeClr val="tx1"/>
                          </a:solidFill>
                          <a:effectLst/>
                        </a:rPr>
                        <a:t>Logistics Warehouses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6"/>
                  </a:ext>
                </a:extLst>
              </a:tr>
              <a:tr h="215522">
                <a:tc>
                  <a:txBody>
                    <a:bodyPr/>
                    <a:lstStyle/>
                    <a:p>
                      <a:pPr algn="ctr">
                        <a:lnSpc>
                          <a:spcPct val="115000"/>
                        </a:lnSpc>
                        <a:spcAft>
                          <a:spcPts val="0"/>
                        </a:spcAft>
                      </a:pPr>
                      <a:r>
                        <a:rPr lang="en-GB" sz="900">
                          <a:solidFill>
                            <a:schemeClr val="tx1"/>
                          </a:solidFill>
                          <a:effectLst/>
                        </a:rPr>
                        <a:t>Open Warehouses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7"/>
                  </a:ext>
                </a:extLst>
              </a:tr>
              <a:tr h="215522">
                <a:tc>
                  <a:txBody>
                    <a:bodyPr/>
                    <a:lstStyle/>
                    <a:p>
                      <a:pPr algn="ctr">
                        <a:lnSpc>
                          <a:spcPct val="115000"/>
                        </a:lnSpc>
                        <a:spcAft>
                          <a:spcPts val="0"/>
                        </a:spcAft>
                      </a:pPr>
                      <a:r>
                        <a:rPr lang="en-GB" sz="900">
                          <a:solidFill>
                            <a:schemeClr val="tx1"/>
                          </a:solidFill>
                          <a:effectLst/>
                        </a:rPr>
                        <a:t>Trucks parking spaces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8"/>
                  </a:ext>
                </a:extLst>
              </a:tr>
              <a:tr h="215522">
                <a:tc>
                  <a:txBody>
                    <a:bodyPr/>
                    <a:lstStyle/>
                    <a:p>
                      <a:pPr algn="ctr">
                        <a:lnSpc>
                          <a:spcPct val="115000"/>
                        </a:lnSpc>
                        <a:spcAft>
                          <a:spcPts val="0"/>
                        </a:spcAft>
                      </a:pPr>
                      <a:r>
                        <a:rPr lang="en-GB" sz="900">
                          <a:solidFill>
                            <a:schemeClr val="tx1"/>
                          </a:solidFill>
                          <a:effectLst/>
                        </a:rPr>
                        <a:t>Rail stopping spaces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09"/>
                  </a:ext>
                </a:extLst>
              </a:tr>
              <a:tr h="215522">
                <a:tc>
                  <a:txBody>
                    <a:bodyPr/>
                    <a:lstStyle/>
                    <a:p>
                      <a:pPr algn="ctr">
                        <a:lnSpc>
                          <a:spcPct val="115000"/>
                        </a:lnSpc>
                        <a:spcAft>
                          <a:spcPts val="0"/>
                        </a:spcAft>
                      </a:pPr>
                      <a:r>
                        <a:rPr lang="en-GB" sz="900">
                          <a:solidFill>
                            <a:schemeClr val="tx1"/>
                          </a:solidFill>
                          <a:effectLst/>
                        </a:rPr>
                        <a:t>IWT PORT</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0"/>
                  </a:ext>
                </a:extLst>
              </a:tr>
              <a:tr h="215522">
                <a:tc>
                  <a:txBody>
                    <a:bodyPr/>
                    <a:lstStyle/>
                    <a:p>
                      <a:pPr algn="ctr">
                        <a:lnSpc>
                          <a:spcPct val="115000"/>
                        </a:lnSpc>
                        <a:spcAft>
                          <a:spcPts val="0"/>
                        </a:spcAft>
                      </a:pPr>
                      <a:r>
                        <a:rPr lang="en-GB" sz="900">
                          <a:solidFill>
                            <a:schemeClr val="tx1"/>
                          </a:solidFill>
                          <a:effectLst/>
                        </a:rPr>
                        <a:t>Number of Rail Container Cranes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1"/>
                  </a:ext>
                </a:extLst>
              </a:tr>
              <a:tr h="215522">
                <a:tc>
                  <a:txBody>
                    <a:bodyPr/>
                    <a:lstStyle/>
                    <a:p>
                      <a:pPr algn="ctr">
                        <a:lnSpc>
                          <a:spcPct val="115000"/>
                        </a:lnSpc>
                        <a:spcAft>
                          <a:spcPts val="0"/>
                        </a:spcAft>
                      </a:pPr>
                      <a:r>
                        <a:rPr lang="en-GB" sz="900">
                          <a:solidFill>
                            <a:schemeClr val="tx1"/>
                          </a:solidFill>
                          <a:effectLst/>
                        </a:rPr>
                        <a:t>Number of Rail Bulk cargo Cranes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2"/>
                  </a:ext>
                </a:extLst>
              </a:tr>
              <a:tr h="215522">
                <a:tc>
                  <a:txBody>
                    <a:bodyPr/>
                    <a:lstStyle/>
                    <a:p>
                      <a:pPr algn="ctr">
                        <a:lnSpc>
                          <a:spcPct val="115000"/>
                        </a:lnSpc>
                        <a:spcAft>
                          <a:spcPts val="0"/>
                        </a:spcAft>
                      </a:pPr>
                      <a:r>
                        <a:rPr lang="en-GB" sz="900">
                          <a:solidFill>
                            <a:schemeClr val="tx1"/>
                          </a:solidFill>
                          <a:effectLst/>
                        </a:rPr>
                        <a:t>Number of Boat Container Cranes </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3"/>
                  </a:ext>
                </a:extLst>
              </a:tr>
              <a:tr h="215522">
                <a:tc>
                  <a:txBody>
                    <a:bodyPr/>
                    <a:lstStyle/>
                    <a:p>
                      <a:pPr algn="ctr">
                        <a:lnSpc>
                          <a:spcPct val="115000"/>
                        </a:lnSpc>
                        <a:spcAft>
                          <a:spcPts val="0"/>
                        </a:spcAft>
                      </a:pPr>
                      <a:r>
                        <a:rPr lang="en-GB" sz="900">
                          <a:solidFill>
                            <a:schemeClr val="tx1"/>
                          </a:solidFill>
                          <a:effectLst/>
                        </a:rPr>
                        <a:t>Number of Boat Bulk cargo Cranes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4"/>
                  </a:ext>
                </a:extLst>
              </a:tr>
              <a:tr h="215522">
                <a:tc>
                  <a:txBody>
                    <a:bodyPr/>
                    <a:lstStyle/>
                    <a:p>
                      <a:pPr algn="ctr">
                        <a:lnSpc>
                          <a:spcPct val="115000"/>
                        </a:lnSpc>
                        <a:spcAft>
                          <a:spcPts val="0"/>
                        </a:spcAft>
                      </a:pPr>
                      <a:r>
                        <a:rPr lang="en-GB" sz="900">
                          <a:solidFill>
                            <a:schemeClr val="tx1"/>
                          </a:solidFill>
                          <a:effectLst/>
                        </a:rPr>
                        <a:t>Opening Hours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5"/>
                  </a:ext>
                </a:extLst>
              </a:tr>
              <a:tr h="215522">
                <a:tc>
                  <a:txBody>
                    <a:bodyPr/>
                    <a:lstStyle/>
                    <a:p>
                      <a:pPr algn="ctr">
                        <a:lnSpc>
                          <a:spcPct val="115000"/>
                        </a:lnSpc>
                        <a:spcAft>
                          <a:spcPts val="0"/>
                        </a:spcAft>
                      </a:pPr>
                      <a:r>
                        <a:rPr lang="en-GB" sz="900">
                          <a:solidFill>
                            <a:schemeClr val="tx1"/>
                          </a:solidFill>
                          <a:effectLst/>
                        </a:rPr>
                        <a:t>Logistics Services</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6"/>
                  </a:ext>
                </a:extLst>
              </a:tr>
              <a:tr h="215522">
                <a:tc>
                  <a:txBody>
                    <a:bodyPr/>
                    <a:lstStyle/>
                    <a:p>
                      <a:pPr algn="ctr">
                        <a:lnSpc>
                          <a:spcPct val="115000"/>
                        </a:lnSpc>
                        <a:spcAft>
                          <a:spcPts val="0"/>
                        </a:spcAft>
                      </a:pPr>
                      <a:r>
                        <a:rPr lang="en-GB" sz="900">
                          <a:solidFill>
                            <a:schemeClr val="tx1"/>
                          </a:solidFill>
                          <a:effectLst/>
                        </a:rPr>
                        <a:t>Total Capacity in Containers storage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7"/>
                  </a:ext>
                </a:extLst>
              </a:tr>
              <a:tr h="215522">
                <a:tc>
                  <a:txBody>
                    <a:bodyPr/>
                    <a:lstStyle/>
                    <a:p>
                      <a:pPr algn="ctr">
                        <a:lnSpc>
                          <a:spcPct val="115000"/>
                        </a:lnSpc>
                        <a:spcAft>
                          <a:spcPts val="0"/>
                        </a:spcAft>
                      </a:pPr>
                      <a:r>
                        <a:rPr lang="en-GB" sz="900">
                          <a:solidFill>
                            <a:schemeClr val="tx1"/>
                          </a:solidFill>
                          <a:effectLst/>
                        </a:rPr>
                        <a:t>Total Capacity in Bulk Cargo Storage</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8"/>
                  </a:ext>
                </a:extLst>
              </a:tr>
              <a:tr h="215522">
                <a:tc>
                  <a:txBody>
                    <a:bodyPr/>
                    <a:lstStyle/>
                    <a:p>
                      <a:pPr algn="ctr">
                        <a:lnSpc>
                          <a:spcPct val="115000"/>
                        </a:lnSpc>
                        <a:spcAft>
                          <a:spcPts val="0"/>
                        </a:spcAft>
                      </a:pPr>
                      <a:r>
                        <a:rPr lang="en-GB" sz="900">
                          <a:solidFill>
                            <a:schemeClr val="tx1"/>
                          </a:solidFill>
                          <a:effectLst/>
                        </a:rPr>
                        <a:t>General Description</a:t>
                      </a:r>
                      <a:endParaRPr lang="en-GB" sz="90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19"/>
                  </a:ext>
                </a:extLst>
              </a:tr>
              <a:tr h="215522">
                <a:tc>
                  <a:txBody>
                    <a:bodyPr/>
                    <a:lstStyle/>
                    <a:p>
                      <a:pPr algn="ctr">
                        <a:lnSpc>
                          <a:spcPct val="115000"/>
                        </a:lnSpc>
                        <a:spcAft>
                          <a:spcPts val="0"/>
                        </a:spcAft>
                      </a:pPr>
                      <a:r>
                        <a:rPr lang="en-GB" sz="900" dirty="0">
                          <a:solidFill>
                            <a:schemeClr val="tx1"/>
                          </a:solidFill>
                          <a:effectLst/>
                        </a:rPr>
                        <a:t>Comments</a:t>
                      </a:r>
                      <a:endParaRPr lang="en-GB" sz="900" dirty="0">
                        <a:solidFill>
                          <a:schemeClr val="tx1"/>
                        </a:solidFill>
                        <a:effectLst/>
                        <a:latin typeface="Calibri"/>
                        <a:ea typeface="Calibri"/>
                        <a:cs typeface="Times New Roman"/>
                      </a:endParaRPr>
                    </a:p>
                  </a:txBody>
                  <a:tcPr marL="0" marR="0" marT="0" marB="0" anchor="ctr">
                    <a:solidFill>
                      <a:schemeClr val="bg1"/>
                    </a:solidFill>
                  </a:tcPr>
                </a:tc>
                <a:extLst>
                  <a:ext uri="{0D108BD9-81ED-4DB2-BD59-A6C34878D82A}">
                    <a16:rowId xmlns:a16="http://schemas.microsoft.com/office/drawing/2014/main" xmlns="" val="10020"/>
                  </a:ext>
                </a:extLst>
              </a:tr>
            </a:tbl>
          </a:graphicData>
        </a:graphic>
      </p:graphicFrame>
      <p:sp>
        <p:nvSpPr>
          <p:cNvPr id="7" name="TextBox 6"/>
          <p:cNvSpPr txBox="1"/>
          <p:nvPr/>
        </p:nvSpPr>
        <p:spPr>
          <a:xfrm>
            <a:off x="6804248" y="1772816"/>
            <a:ext cx="2520280" cy="369332"/>
          </a:xfrm>
          <a:prstGeom prst="rect">
            <a:avLst/>
          </a:prstGeom>
          <a:noFill/>
        </p:spPr>
        <p:txBody>
          <a:bodyPr wrap="square" rtlCol="0">
            <a:spAutoFit/>
          </a:bodyPr>
          <a:lstStyle/>
          <a:p>
            <a:pPr algn="ctr"/>
            <a:r>
              <a:rPr lang="en-US" b="1" u="sng" dirty="0"/>
              <a:t>Intermodal Terminals</a:t>
            </a:r>
            <a:endParaRPr lang="en-GB" b="1" u="sng" dirty="0"/>
          </a:p>
        </p:txBody>
      </p:sp>
    </p:spTree>
    <p:extLst>
      <p:ext uri="{BB962C8B-B14F-4D97-AF65-F5344CB8AC3E}">
        <p14:creationId xmlns:p14="http://schemas.microsoft.com/office/powerpoint/2010/main" val="1575679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547664" y="1628800"/>
            <a:ext cx="6120680" cy="3456384"/>
          </a:xfrm>
          <a:prstGeom prst="ellipse">
            <a:avLst/>
          </a:prstGeom>
          <a:solidFill>
            <a:srgbClr val="EAEA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6020544" y="2088373"/>
            <a:ext cx="1008112" cy="919336"/>
          </a:xfrm>
          <a:prstGeom prst="ellipse">
            <a:avLst/>
          </a:prstGeom>
          <a:solidFill>
            <a:srgbClr val="6DA41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Pre-Feasibility Studies</a:t>
            </a:r>
            <a:endParaRPr lang="en-GB" sz="900" b="1" dirty="0">
              <a:effectLst>
                <a:outerShdw blurRad="38100" dist="38100" dir="2700000" algn="tl">
                  <a:srgbClr val="000000">
                    <a:alpha val="43137"/>
                  </a:srgbClr>
                </a:outerShdw>
              </a:effectLst>
            </a:endParaRPr>
          </a:p>
        </p:txBody>
      </p:sp>
      <p:sp>
        <p:nvSpPr>
          <p:cNvPr id="14" name="Oval 13"/>
          <p:cNvSpPr/>
          <p:nvPr/>
        </p:nvSpPr>
        <p:spPr>
          <a:xfrm>
            <a:off x="6516216" y="2744912"/>
            <a:ext cx="1008112" cy="919336"/>
          </a:xfrm>
          <a:prstGeom prst="ellipse">
            <a:avLst/>
          </a:prstGeom>
          <a:solidFill>
            <a:srgbClr val="7BB91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Mapping Traffic Analysis</a:t>
            </a:r>
            <a:endParaRPr lang="en-GB" sz="900" b="1" dirty="0">
              <a:effectLst>
                <a:outerShdw blurRad="38100" dist="38100" dir="2700000" algn="tl">
                  <a:srgbClr val="000000">
                    <a:alpha val="43137"/>
                  </a:srgbClr>
                </a:outerShdw>
              </a:effectLst>
            </a:endParaRPr>
          </a:p>
        </p:txBody>
      </p:sp>
      <p:sp>
        <p:nvSpPr>
          <p:cNvPr id="15" name="Oval 14"/>
          <p:cNvSpPr/>
          <p:nvPr/>
        </p:nvSpPr>
        <p:spPr>
          <a:xfrm>
            <a:off x="6228184" y="3517776"/>
            <a:ext cx="1103040" cy="919336"/>
          </a:xfrm>
          <a:prstGeom prst="ellipse">
            <a:avLst/>
          </a:prstGeom>
          <a:solidFill>
            <a:srgbClr val="A3E63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effectLst>
                  <a:outerShdw blurRad="38100" dist="38100" dir="2700000" algn="tl">
                    <a:srgbClr val="000000">
                      <a:alpha val="43137"/>
                    </a:srgbClr>
                  </a:outerShdw>
                </a:effectLst>
              </a:rPr>
              <a:t>Rehabilitation </a:t>
            </a:r>
          </a:p>
          <a:p>
            <a:pPr algn="ctr"/>
            <a:r>
              <a:rPr lang="en-US" sz="800" b="1" dirty="0">
                <a:effectLst>
                  <a:outerShdw blurRad="38100" dist="38100" dir="2700000" algn="tl">
                    <a:srgbClr val="000000">
                      <a:alpha val="43137"/>
                    </a:srgbClr>
                  </a:outerShdw>
                </a:effectLst>
              </a:rPr>
              <a:t>Maintenance</a:t>
            </a:r>
            <a:endParaRPr lang="en-GB" sz="800" b="1" dirty="0">
              <a:effectLst>
                <a:outerShdw blurRad="38100" dist="38100" dir="2700000" algn="tl">
                  <a:srgbClr val="000000">
                    <a:alpha val="43137"/>
                  </a:srgbClr>
                </a:outerShdw>
              </a:effectLst>
            </a:endParaRPr>
          </a:p>
        </p:txBody>
      </p:sp>
      <p:sp>
        <p:nvSpPr>
          <p:cNvPr id="10" name="Oval 9"/>
          <p:cNvSpPr/>
          <p:nvPr/>
        </p:nvSpPr>
        <p:spPr>
          <a:xfrm>
            <a:off x="2164904" y="3546541"/>
            <a:ext cx="1008112" cy="919336"/>
          </a:xfrm>
          <a:prstGeom prst="ellipse">
            <a:avLst/>
          </a:prstGeom>
          <a:solidFill>
            <a:srgbClr val="F9AB6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I.W.T</a:t>
            </a:r>
            <a:endParaRPr lang="en-GB" sz="1200" b="1" dirty="0"/>
          </a:p>
        </p:txBody>
      </p:sp>
      <p:sp>
        <p:nvSpPr>
          <p:cNvPr id="11" name="Oval 10"/>
          <p:cNvSpPr/>
          <p:nvPr/>
        </p:nvSpPr>
        <p:spPr>
          <a:xfrm>
            <a:off x="2195736" y="2106381"/>
            <a:ext cx="1008112" cy="919336"/>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RAIL</a:t>
            </a:r>
            <a:endParaRPr lang="en-GB" sz="1200" b="1" dirty="0"/>
          </a:p>
        </p:txBody>
      </p:sp>
      <p:sp>
        <p:nvSpPr>
          <p:cNvPr id="9" name="Oval 8"/>
          <p:cNvSpPr/>
          <p:nvPr/>
        </p:nvSpPr>
        <p:spPr>
          <a:xfrm>
            <a:off x="1763688" y="2772544"/>
            <a:ext cx="1152128" cy="919336"/>
          </a:xfrm>
          <a:prstGeom prst="ellipse">
            <a:avLst/>
          </a:prstGeom>
          <a:solidFill>
            <a:srgbClr val="F79B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Border Crossings</a:t>
            </a:r>
            <a:endParaRPr lang="en-GB" sz="1200" b="1" dirty="0"/>
          </a:p>
        </p:txBody>
      </p:sp>
      <p:sp>
        <p:nvSpPr>
          <p:cNvPr id="2" name="TextBox 1"/>
          <p:cNvSpPr txBox="1"/>
          <p:nvPr/>
        </p:nvSpPr>
        <p:spPr>
          <a:xfrm>
            <a:off x="0" y="179348"/>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International Transport Infrastructure Observatory Components II </a:t>
            </a:r>
            <a:endParaRPr lang="en-GB" dirty="0"/>
          </a:p>
        </p:txBody>
      </p:sp>
      <p:sp>
        <p:nvSpPr>
          <p:cNvPr id="18" name="TextBox 17"/>
          <p:cNvSpPr txBox="1"/>
          <p:nvPr/>
        </p:nvSpPr>
        <p:spPr>
          <a:xfrm>
            <a:off x="3602870" y="1672184"/>
            <a:ext cx="1938259" cy="246221"/>
          </a:xfrm>
          <a:prstGeom prst="rect">
            <a:avLst/>
          </a:prstGeom>
          <a:noFill/>
        </p:spPr>
        <p:txBody>
          <a:bodyPr wrap="square" rtlCol="0">
            <a:spAutoFit/>
          </a:bodyPr>
          <a:lstStyle/>
          <a:p>
            <a:pPr algn="ctr"/>
            <a:r>
              <a:rPr lang="en-US" sz="1000" b="1" dirty="0">
                <a:solidFill>
                  <a:schemeClr val="accent1">
                    <a:lumMod val="75000"/>
                  </a:schemeClr>
                </a:solidFill>
              </a:rPr>
              <a:t>Open to everybody</a:t>
            </a:r>
            <a:endParaRPr lang="en-GB" sz="1000" b="1" dirty="0">
              <a:solidFill>
                <a:schemeClr val="accent1">
                  <a:lumMod val="75000"/>
                </a:schemeClr>
              </a:solidFill>
            </a:endParaRPr>
          </a:p>
        </p:txBody>
      </p:sp>
      <p:sp>
        <p:nvSpPr>
          <p:cNvPr id="19" name="Down Arrow 18"/>
          <p:cNvSpPr/>
          <p:nvPr/>
        </p:nvSpPr>
        <p:spPr>
          <a:xfrm rot="16200000">
            <a:off x="-120536" y="2588122"/>
            <a:ext cx="2330400" cy="1430542"/>
          </a:xfrm>
          <a:prstGeom prst="downArrow">
            <a:avLst>
              <a:gd name="adj1" fmla="val 76651"/>
              <a:gd name="adj2" fmla="val 34323"/>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vert" rtlCol="0" anchor="ctr"/>
          <a:lstStyle/>
          <a:p>
            <a:pPr marL="93663" lvl="0" indent="-93663" algn="r">
              <a:buFont typeface="+mj-lt"/>
              <a:buAutoNum type="alphaLcPeriod"/>
            </a:pPr>
            <a:endParaRPr lang="en-US" sz="1000" dirty="0">
              <a:solidFill>
                <a:prstClr val="white"/>
              </a:solidFill>
            </a:endParaRPr>
          </a:p>
          <a:p>
            <a:pPr marL="93663" lvl="0" indent="-93663" algn="r">
              <a:buFont typeface="+mj-lt"/>
              <a:buAutoNum type="alphaLcPeriod"/>
            </a:pPr>
            <a:r>
              <a:rPr lang="en-US" sz="1000" dirty="0">
                <a:solidFill>
                  <a:prstClr val="white"/>
                </a:solidFill>
              </a:rPr>
              <a:t> Governments,</a:t>
            </a:r>
          </a:p>
          <a:p>
            <a:pPr marL="93663" lvl="0" indent="-93663" algn="r">
              <a:buFont typeface="+mj-lt"/>
              <a:buAutoNum type="alphaLcPeriod"/>
            </a:pPr>
            <a:r>
              <a:rPr lang="en-US" sz="1000" dirty="0">
                <a:solidFill>
                  <a:prstClr val="white"/>
                </a:solidFill>
              </a:rPr>
              <a:t>Shippers,</a:t>
            </a:r>
          </a:p>
          <a:p>
            <a:pPr marL="93663" lvl="0" indent="-93663" algn="r">
              <a:buFont typeface="+mj-lt"/>
              <a:buAutoNum type="alphaLcPeriod"/>
            </a:pPr>
            <a:r>
              <a:rPr lang="en-US" sz="1000" dirty="0">
                <a:solidFill>
                  <a:prstClr val="white"/>
                </a:solidFill>
              </a:rPr>
              <a:t>Freight Forwarders</a:t>
            </a:r>
          </a:p>
          <a:p>
            <a:pPr marL="93663" lvl="0" indent="-93663" algn="r">
              <a:buFont typeface="+mj-lt"/>
              <a:buAutoNum type="alphaLcPeriod"/>
            </a:pPr>
            <a:r>
              <a:rPr lang="en-US" sz="1000" dirty="0">
                <a:solidFill>
                  <a:prstClr val="white"/>
                </a:solidFill>
              </a:rPr>
              <a:t>Universities</a:t>
            </a:r>
          </a:p>
          <a:p>
            <a:pPr marL="93663" lvl="0" indent="-93663" algn="r">
              <a:buFont typeface="+mj-lt"/>
              <a:buAutoNum type="alphaLcPeriod"/>
            </a:pPr>
            <a:r>
              <a:rPr lang="en-US" sz="1000" dirty="0">
                <a:solidFill>
                  <a:prstClr val="white"/>
                </a:solidFill>
              </a:rPr>
              <a:t>Railway Undertakings</a:t>
            </a:r>
            <a:endParaRPr lang="en-GB" sz="1000" dirty="0">
              <a:solidFill>
                <a:prstClr val="white"/>
              </a:solidFill>
            </a:endParaRPr>
          </a:p>
        </p:txBody>
      </p:sp>
      <p:sp>
        <p:nvSpPr>
          <p:cNvPr id="20" name="Down Arrow 19"/>
          <p:cNvSpPr/>
          <p:nvPr/>
        </p:nvSpPr>
        <p:spPr>
          <a:xfrm rot="5400000">
            <a:off x="7074882" y="2457013"/>
            <a:ext cx="2330400" cy="1430542"/>
          </a:xfrm>
          <a:prstGeom prst="downArrow">
            <a:avLst>
              <a:gd name="adj1" fmla="val 76651"/>
              <a:gd name="adj2" fmla="val 34323"/>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vert270" rtlCol="0" anchor="ctr"/>
          <a:lstStyle/>
          <a:p>
            <a:pPr lvl="0" algn="ctr"/>
            <a:r>
              <a:rPr lang="en-US" sz="1000" dirty="0">
                <a:solidFill>
                  <a:prstClr val="white"/>
                </a:solidFill>
              </a:rPr>
              <a:t>International Financial Institutions, DONORS, Funds </a:t>
            </a:r>
            <a:r>
              <a:rPr lang="en-US" sz="1000" dirty="0" err="1">
                <a:solidFill>
                  <a:prstClr val="white"/>
                </a:solidFill>
              </a:rPr>
              <a:t>etc</a:t>
            </a:r>
            <a:endParaRPr lang="en-GB" sz="1000" dirty="0">
              <a:solidFill>
                <a:prstClr val="white"/>
              </a:solidFill>
            </a:endParaRPr>
          </a:p>
        </p:txBody>
      </p:sp>
      <p:sp>
        <p:nvSpPr>
          <p:cNvPr id="23" name="Right Arrow 22"/>
          <p:cNvSpPr/>
          <p:nvPr/>
        </p:nvSpPr>
        <p:spPr>
          <a:xfrm rot="16200000">
            <a:off x="3878922" y="4491735"/>
            <a:ext cx="1430543" cy="2204627"/>
          </a:xfrm>
          <a:prstGeom prst="rightArrow">
            <a:avLst>
              <a:gd name="adj1" fmla="val 85369"/>
              <a:gd name="adj2" fmla="val 34020"/>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000" dirty="0">
                <a:solidFill>
                  <a:prstClr val="white"/>
                </a:solidFill>
              </a:rPr>
              <a:t>DATA Collection:</a:t>
            </a:r>
          </a:p>
          <a:p>
            <a:pPr algn="ctr"/>
            <a:r>
              <a:rPr lang="en-US" sz="1000" dirty="0">
                <a:solidFill>
                  <a:prstClr val="white"/>
                </a:solidFill>
              </a:rPr>
              <a:t>Governments’ Focal points, UN ECE projects / Group of Experts</a:t>
            </a:r>
            <a:endParaRPr lang="en-GB" sz="1000" dirty="0">
              <a:solidFill>
                <a:prstClr val="white"/>
              </a:solidFill>
            </a:endParaRPr>
          </a:p>
        </p:txBody>
      </p:sp>
      <p:sp>
        <p:nvSpPr>
          <p:cNvPr id="24" name="TextBox 23"/>
          <p:cNvSpPr txBox="1"/>
          <p:nvPr/>
        </p:nvSpPr>
        <p:spPr>
          <a:xfrm>
            <a:off x="395536" y="2519318"/>
            <a:ext cx="864096" cy="261610"/>
          </a:xfrm>
          <a:prstGeom prst="rect">
            <a:avLst/>
          </a:prstGeom>
          <a:noFill/>
        </p:spPr>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rPr>
              <a:t>USERS</a:t>
            </a:r>
            <a:endParaRPr lang="en-GB" sz="11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7956376" y="2457700"/>
            <a:ext cx="864096" cy="261610"/>
          </a:xfrm>
          <a:prstGeom prst="rect">
            <a:avLst/>
          </a:prstGeom>
          <a:noFill/>
        </p:spPr>
        <p:txBody>
          <a:bodyPr wrap="square" rtlCol="0">
            <a:spAutoFit/>
          </a:bodyPr>
          <a:lstStyle/>
          <a:p>
            <a:pPr algn="ctr"/>
            <a:r>
              <a:rPr lang="en-US" sz="1100" b="1" dirty="0">
                <a:solidFill>
                  <a:schemeClr val="bg1"/>
                </a:solidFill>
                <a:effectLst>
                  <a:outerShdw blurRad="38100" dist="38100" dir="2700000" algn="tl">
                    <a:srgbClr val="000000">
                      <a:alpha val="43137"/>
                    </a:srgbClr>
                  </a:outerShdw>
                </a:effectLst>
              </a:rPr>
              <a:t>USERS</a:t>
            </a:r>
            <a:endParaRPr lang="en-GB" sz="1100" b="1" dirty="0">
              <a:solidFill>
                <a:schemeClr val="bg1"/>
              </a:solidFill>
              <a:effectLst>
                <a:outerShdw blurRad="38100" dist="38100" dir="2700000" algn="tl">
                  <a:srgbClr val="000000">
                    <a:alpha val="43137"/>
                  </a:srgbClr>
                </a:outerShdw>
              </a:effectLst>
            </a:endParaRPr>
          </a:p>
        </p:txBody>
      </p:sp>
      <p:sp>
        <p:nvSpPr>
          <p:cNvPr id="26" name="Oval 25"/>
          <p:cNvSpPr/>
          <p:nvPr/>
        </p:nvSpPr>
        <p:spPr>
          <a:xfrm>
            <a:off x="3698817" y="1875078"/>
            <a:ext cx="1026286" cy="905850"/>
          </a:xfrm>
          <a:prstGeom prst="ellipse">
            <a:avLst/>
          </a:prstGeom>
          <a:solidFill>
            <a:srgbClr val="360086"/>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Climate Change Adaptation</a:t>
            </a:r>
            <a:endParaRPr lang="en-GB" sz="900" b="1" dirty="0">
              <a:effectLst>
                <a:outerShdw blurRad="38100" dist="38100" dir="2700000" algn="tl">
                  <a:srgbClr val="000000">
                    <a:alpha val="43137"/>
                  </a:srgbClr>
                </a:outerShdw>
              </a:effectLst>
            </a:endParaRPr>
          </a:p>
        </p:txBody>
      </p:sp>
      <p:sp>
        <p:nvSpPr>
          <p:cNvPr id="29" name="Oval 28"/>
          <p:cNvSpPr/>
          <p:nvPr/>
        </p:nvSpPr>
        <p:spPr>
          <a:xfrm>
            <a:off x="4499992" y="1875078"/>
            <a:ext cx="1026286" cy="905850"/>
          </a:xfrm>
          <a:prstGeom prst="ellipse">
            <a:avLst/>
          </a:prstGeom>
          <a:solidFill>
            <a:srgbClr val="5500D2"/>
          </a:solidFill>
          <a:ln>
            <a:solidFill>
              <a:srgbClr val="6200F2"/>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Benchmarking Construction Costs</a:t>
            </a:r>
            <a:endParaRPr lang="en-GB" sz="900" b="1" dirty="0">
              <a:effectLst>
                <a:outerShdw blurRad="38100" dist="38100" dir="2700000" algn="tl">
                  <a:srgbClr val="000000">
                    <a:alpha val="43137"/>
                  </a:srgbClr>
                </a:outerShdw>
              </a:effectLst>
            </a:endParaRPr>
          </a:p>
        </p:txBody>
      </p:sp>
      <p:sp>
        <p:nvSpPr>
          <p:cNvPr id="7" name="Oval 6"/>
          <p:cNvSpPr/>
          <p:nvPr/>
        </p:nvSpPr>
        <p:spPr>
          <a:xfrm>
            <a:off x="2915816" y="1916586"/>
            <a:ext cx="1008112" cy="919336"/>
          </a:xfrm>
          <a:prstGeom prst="ellips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ROADS</a:t>
            </a:r>
            <a:endParaRPr lang="en-GB" sz="1200" b="1" dirty="0"/>
          </a:p>
        </p:txBody>
      </p:sp>
      <p:sp>
        <p:nvSpPr>
          <p:cNvPr id="12" name="Oval 11"/>
          <p:cNvSpPr/>
          <p:nvPr/>
        </p:nvSpPr>
        <p:spPr>
          <a:xfrm>
            <a:off x="5220072" y="1935973"/>
            <a:ext cx="1008112" cy="919336"/>
          </a:xfrm>
          <a:prstGeom prst="ellipse">
            <a:avLst/>
          </a:prstGeom>
          <a:solidFill>
            <a:srgbClr val="5B891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Prioritized</a:t>
            </a:r>
            <a:endParaRPr lang="en-GB" sz="900" b="1" dirty="0">
              <a:effectLst>
                <a:outerShdw blurRad="38100" dist="38100" dir="2700000" algn="tl">
                  <a:srgbClr val="000000">
                    <a:alpha val="43137"/>
                  </a:srgbClr>
                </a:outerShdw>
              </a:effectLst>
            </a:endParaRPr>
          </a:p>
        </p:txBody>
      </p:sp>
      <p:sp>
        <p:nvSpPr>
          <p:cNvPr id="30" name="Oval 29"/>
          <p:cNvSpPr/>
          <p:nvPr/>
        </p:nvSpPr>
        <p:spPr>
          <a:xfrm>
            <a:off x="4553826" y="4035318"/>
            <a:ext cx="1026286" cy="905850"/>
          </a:xfrm>
          <a:prstGeom prst="ellipse">
            <a:avLst/>
          </a:prstGeom>
          <a:solidFill>
            <a:srgbClr val="832F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Innovative Financing</a:t>
            </a:r>
            <a:endParaRPr lang="en-GB" sz="900" b="1" dirty="0">
              <a:effectLst>
                <a:outerShdw blurRad="38100" dist="38100" dir="2700000" algn="tl">
                  <a:srgbClr val="000000">
                    <a:alpha val="43137"/>
                  </a:srgbClr>
                </a:outerShdw>
              </a:effectLst>
            </a:endParaRPr>
          </a:p>
        </p:txBody>
      </p:sp>
      <p:sp>
        <p:nvSpPr>
          <p:cNvPr id="31" name="Oval 30"/>
          <p:cNvSpPr/>
          <p:nvPr/>
        </p:nvSpPr>
        <p:spPr>
          <a:xfrm>
            <a:off x="3779912" y="4031970"/>
            <a:ext cx="1026286" cy="905850"/>
          </a:xfrm>
          <a:prstGeom prst="ellipse">
            <a:avLst/>
          </a:prstGeom>
          <a:solidFill>
            <a:srgbClr val="AF79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Cargo Flows</a:t>
            </a:r>
            <a:endParaRPr lang="en-GB" sz="900" b="1" dirty="0">
              <a:effectLst>
                <a:outerShdw blurRad="38100" dist="38100" dir="2700000" algn="tl">
                  <a:srgbClr val="000000">
                    <a:alpha val="43137"/>
                  </a:srgbClr>
                </a:outerShdw>
              </a:effectLst>
            </a:endParaRPr>
          </a:p>
        </p:txBody>
      </p:sp>
      <p:sp>
        <p:nvSpPr>
          <p:cNvPr id="16" name="Oval 15"/>
          <p:cNvSpPr/>
          <p:nvPr/>
        </p:nvSpPr>
        <p:spPr>
          <a:xfrm>
            <a:off x="5305896" y="3877816"/>
            <a:ext cx="1008112" cy="919336"/>
          </a:xfrm>
          <a:prstGeom prst="ellipse">
            <a:avLst/>
          </a:prstGeom>
          <a:solidFill>
            <a:srgbClr val="CAF18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effectLst>
                  <a:outerShdw blurRad="38100" dist="38100" dir="2700000" algn="tl">
                    <a:srgbClr val="000000">
                      <a:alpha val="43137"/>
                    </a:srgbClr>
                  </a:outerShdw>
                </a:effectLst>
              </a:rPr>
              <a:t>Strategic Decisions</a:t>
            </a:r>
            <a:endParaRPr lang="en-GB" sz="900" b="1" dirty="0">
              <a:effectLst>
                <a:outerShdw blurRad="38100" dist="38100" dir="2700000" algn="tl">
                  <a:srgbClr val="000000">
                    <a:alpha val="43137"/>
                  </a:srgbClr>
                </a:outerShdw>
              </a:effectLst>
            </a:endParaRPr>
          </a:p>
        </p:txBody>
      </p:sp>
      <p:sp>
        <p:nvSpPr>
          <p:cNvPr id="5" name="Oval 4"/>
          <p:cNvSpPr/>
          <p:nvPr/>
        </p:nvSpPr>
        <p:spPr>
          <a:xfrm>
            <a:off x="5076056" y="2680486"/>
            <a:ext cx="1584176" cy="1440160"/>
          </a:xfrm>
          <a:prstGeom prst="ellipse">
            <a:avLst/>
          </a:prstGeom>
          <a:solidFill>
            <a:srgbClr val="7FBF1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New Transport Infrastructure Projects</a:t>
            </a:r>
            <a:endParaRPr lang="en-GB" sz="1200" b="1" dirty="0">
              <a:effectLst>
                <a:outerShdw blurRad="38100" dist="38100" dir="2700000" algn="tl">
                  <a:srgbClr val="000000">
                    <a:alpha val="43137"/>
                  </a:srgbClr>
                </a:outerShdw>
              </a:effectLst>
            </a:endParaRPr>
          </a:p>
        </p:txBody>
      </p:sp>
      <p:sp>
        <p:nvSpPr>
          <p:cNvPr id="8" name="Oval 7"/>
          <p:cNvSpPr/>
          <p:nvPr/>
        </p:nvSpPr>
        <p:spPr>
          <a:xfrm>
            <a:off x="2987824" y="3949824"/>
            <a:ext cx="1008112" cy="919336"/>
          </a:xfrm>
          <a:prstGeom prst="ellipse">
            <a:avLst/>
          </a:prstGeom>
          <a:solidFill>
            <a:srgbClr val="FAC29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b="1" dirty="0"/>
              <a:t>INTERMODAL</a:t>
            </a:r>
          </a:p>
          <a:p>
            <a:pPr algn="ctr"/>
            <a:r>
              <a:rPr lang="en-US" sz="900" b="1" dirty="0"/>
              <a:t>TERMINAL</a:t>
            </a:r>
            <a:endParaRPr lang="en-GB" sz="900" b="1" dirty="0"/>
          </a:p>
        </p:txBody>
      </p:sp>
      <p:sp>
        <p:nvSpPr>
          <p:cNvPr id="6" name="Oval 5"/>
          <p:cNvSpPr/>
          <p:nvPr/>
        </p:nvSpPr>
        <p:spPr>
          <a:xfrm>
            <a:off x="2627784" y="2722972"/>
            <a:ext cx="1584176" cy="14401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Existing Networks</a:t>
            </a:r>
            <a:endParaRPr lang="en-GB" sz="1200" b="1" dirty="0">
              <a:effectLst>
                <a:outerShdw blurRad="38100" dist="38100" dir="2700000" algn="tl">
                  <a:srgbClr val="000000">
                    <a:alpha val="43137"/>
                  </a:srgbClr>
                </a:outerShdw>
              </a:effectLst>
            </a:endParaRPr>
          </a:p>
        </p:txBody>
      </p:sp>
      <p:sp>
        <p:nvSpPr>
          <p:cNvPr id="3" name="Oval 2"/>
          <p:cNvSpPr/>
          <p:nvPr/>
        </p:nvSpPr>
        <p:spPr>
          <a:xfrm>
            <a:off x="3779912" y="2708920"/>
            <a:ext cx="1584176" cy="14401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International Transport Infrastructure Observatory </a:t>
            </a:r>
            <a:endParaRPr lang="en-GB"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25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774" t="9935" r="1176" b="1845"/>
          <a:stretch/>
        </p:blipFill>
        <p:spPr>
          <a:xfrm>
            <a:off x="91083" y="980728"/>
            <a:ext cx="8959646" cy="5576086"/>
          </a:xfrm>
          <a:prstGeom prst="rect">
            <a:avLst/>
          </a:prstGeom>
          <a:ln>
            <a:noFill/>
          </a:ln>
          <a:effectLst>
            <a:outerShdw blurRad="190500" algn="tl" rotWithShape="0">
              <a:srgbClr val="000000">
                <a:alpha val="70000"/>
              </a:srgbClr>
            </a:outerShdw>
          </a:effectLst>
        </p:spPr>
      </p:pic>
      <p:sp>
        <p:nvSpPr>
          <p:cNvPr id="4" name="Rectangle 3"/>
          <p:cNvSpPr/>
          <p:nvPr/>
        </p:nvSpPr>
        <p:spPr>
          <a:xfrm>
            <a:off x="114900" y="1472590"/>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083" y="764704"/>
            <a:ext cx="8959646" cy="707886"/>
          </a:xfrm>
          <a:prstGeom prst="rect">
            <a:avLst/>
          </a:prstGeom>
          <a:solidFill>
            <a:srgbClr val="0070C0"/>
          </a:solidFill>
        </p:spPr>
        <p:txBody>
          <a:bodyPr wrap="square" rtlCol="0">
            <a:spAutoFit/>
          </a:bodyPr>
          <a:lstStyle/>
          <a:p>
            <a:pPr>
              <a:spcBef>
                <a:spcPts val="600"/>
              </a:spcBef>
              <a:spcAft>
                <a:spcPts val="600"/>
              </a:spcAft>
            </a:pPr>
            <a:r>
              <a:rPr lang="en-US" sz="2000" b="1" dirty="0">
                <a:solidFill>
                  <a:schemeClr val="bg1"/>
                </a:solidFill>
              </a:rPr>
              <a:t>Road Transport Network of the Selected Countries in the 1</a:t>
            </a:r>
            <a:r>
              <a:rPr lang="en-US" sz="2000" b="1" baseline="30000" dirty="0">
                <a:solidFill>
                  <a:schemeClr val="bg1"/>
                </a:solidFill>
              </a:rPr>
              <a:t>st</a:t>
            </a:r>
            <a:r>
              <a:rPr lang="en-US" sz="2000" b="1" dirty="0">
                <a:solidFill>
                  <a:schemeClr val="bg1"/>
                </a:solidFill>
              </a:rPr>
              <a:t> Phase. The 2</a:t>
            </a:r>
            <a:r>
              <a:rPr lang="en-US" sz="2000" b="1" baseline="30000" dirty="0">
                <a:solidFill>
                  <a:schemeClr val="bg1"/>
                </a:solidFill>
              </a:rPr>
              <a:t>nd</a:t>
            </a:r>
            <a:r>
              <a:rPr lang="en-US" sz="2000" b="1" dirty="0">
                <a:solidFill>
                  <a:schemeClr val="bg1"/>
                </a:solidFill>
              </a:rPr>
              <a:t> phase will be expanded to the Africa and MRNA regions.</a:t>
            </a:r>
          </a:p>
        </p:txBody>
      </p:sp>
      <p:sp>
        <p:nvSpPr>
          <p:cNvPr id="6" name="TextBox 5"/>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378284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1167" t="18454" r="1689" b="2137"/>
          <a:stretch/>
        </p:blipFill>
        <p:spPr>
          <a:xfrm>
            <a:off x="107504" y="836712"/>
            <a:ext cx="8703733" cy="4944533"/>
          </a:xfrm>
          <a:prstGeom prst="rect">
            <a:avLst/>
          </a:prstGeom>
          <a:ln>
            <a:noFill/>
          </a:ln>
          <a:effectLst>
            <a:outerShdw blurRad="190500" algn="tl" rotWithShape="0">
              <a:srgbClr val="000000">
                <a:alpha val="70000"/>
              </a:srgbClr>
            </a:outerShdw>
          </a:effectLst>
        </p:spPr>
      </p:pic>
      <p:sp>
        <p:nvSpPr>
          <p:cNvPr id="8" name="TextBox 7"/>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
        <p:nvSpPr>
          <p:cNvPr id="2" name="Freeform: Shape 1">
            <a:extLst>
              <a:ext uri="{FF2B5EF4-FFF2-40B4-BE49-F238E27FC236}">
                <a16:creationId xmlns:a16="http://schemas.microsoft.com/office/drawing/2014/main" xmlns="" id="{9BAFD6EF-FE7E-4F4C-A44C-2D38CFA295F9}"/>
              </a:ext>
            </a:extLst>
          </p:cNvPr>
          <p:cNvSpPr/>
          <p:nvPr/>
        </p:nvSpPr>
        <p:spPr>
          <a:xfrm>
            <a:off x="103239" y="1806677"/>
            <a:ext cx="5361038" cy="2698955"/>
          </a:xfrm>
          <a:custGeom>
            <a:avLst/>
            <a:gdLst>
              <a:gd name="connsiteX0" fmla="*/ 7374 w 5361038"/>
              <a:gd name="connsiteY0" fmla="*/ 29497 h 2698955"/>
              <a:gd name="connsiteX1" fmla="*/ 1098755 w 5361038"/>
              <a:gd name="connsiteY1" fmla="*/ 22123 h 2698955"/>
              <a:gd name="connsiteX2" fmla="*/ 3399503 w 5361038"/>
              <a:gd name="connsiteY2" fmla="*/ 1349478 h 2698955"/>
              <a:gd name="connsiteX3" fmla="*/ 3473245 w 5361038"/>
              <a:gd name="connsiteY3" fmla="*/ 1238865 h 2698955"/>
              <a:gd name="connsiteX4" fmla="*/ 3473245 w 5361038"/>
              <a:gd name="connsiteY4" fmla="*/ 14749 h 2698955"/>
              <a:gd name="connsiteX5" fmla="*/ 5361038 w 5361038"/>
              <a:gd name="connsiteY5" fmla="*/ 0 h 2698955"/>
              <a:gd name="connsiteX6" fmla="*/ 5346290 w 5361038"/>
              <a:gd name="connsiteY6" fmla="*/ 2698955 h 2698955"/>
              <a:gd name="connsiteX7" fmla="*/ 3458496 w 5361038"/>
              <a:gd name="connsiteY7" fmla="*/ 2698955 h 2698955"/>
              <a:gd name="connsiteX8" fmla="*/ 3458496 w 5361038"/>
              <a:gd name="connsiteY8" fmla="*/ 1445342 h 2698955"/>
              <a:gd name="connsiteX9" fmla="*/ 3399503 w 5361038"/>
              <a:gd name="connsiteY9" fmla="*/ 1371600 h 2698955"/>
              <a:gd name="connsiteX10" fmla="*/ 1098755 w 5361038"/>
              <a:gd name="connsiteY10" fmla="*/ 486697 h 2698955"/>
              <a:gd name="connsiteX11" fmla="*/ 0 w 5361038"/>
              <a:gd name="connsiteY11" fmla="*/ 508820 h 2698955"/>
              <a:gd name="connsiteX12" fmla="*/ 7374 w 5361038"/>
              <a:gd name="connsiteY12" fmla="*/ 29497 h 269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1038" h="2698955">
                <a:moveTo>
                  <a:pt x="7374" y="29497"/>
                </a:moveTo>
                <a:lnTo>
                  <a:pt x="1098755" y="22123"/>
                </a:lnTo>
                <a:lnTo>
                  <a:pt x="3399503" y="1349478"/>
                </a:lnTo>
                <a:lnTo>
                  <a:pt x="3473245" y="1238865"/>
                </a:lnTo>
                <a:lnTo>
                  <a:pt x="3473245" y="14749"/>
                </a:lnTo>
                <a:lnTo>
                  <a:pt x="5361038" y="0"/>
                </a:lnTo>
                <a:lnTo>
                  <a:pt x="5346290" y="2698955"/>
                </a:lnTo>
                <a:lnTo>
                  <a:pt x="3458496" y="2698955"/>
                </a:lnTo>
                <a:lnTo>
                  <a:pt x="3458496" y="1445342"/>
                </a:lnTo>
                <a:lnTo>
                  <a:pt x="3399503" y="1371600"/>
                </a:lnTo>
                <a:lnTo>
                  <a:pt x="1098755" y="486697"/>
                </a:lnTo>
                <a:lnTo>
                  <a:pt x="0" y="508820"/>
                </a:lnTo>
                <a:lnTo>
                  <a:pt x="7374" y="29497"/>
                </a:lnTo>
                <a:close/>
              </a:path>
            </a:pathLst>
          </a:cu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1391322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ortation Network - Google Chrome"/>
          <p:cNvPicPr>
            <a:picLocks noChangeAspect="1"/>
          </p:cNvPicPr>
          <p:nvPr/>
        </p:nvPicPr>
        <p:blipFill rotWithShape="1">
          <a:blip r:embed="rId2">
            <a:extLst>
              <a:ext uri="{28A0092B-C50C-407E-A947-70E740481C1C}">
                <a14:useLocalDpi xmlns:a14="http://schemas.microsoft.com/office/drawing/2010/main" val="0"/>
              </a:ext>
            </a:extLst>
          </a:blip>
          <a:srcRect l="660" t="9824" r="1319" b="3030"/>
          <a:stretch/>
        </p:blipFill>
        <p:spPr>
          <a:xfrm>
            <a:off x="203850" y="961871"/>
            <a:ext cx="8782323" cy="5426347"/>
          </a:xfrm>
          <a:prstGeom prst="rect">
            <a:avLst/>
          </a:prstGeom>
          <a:ln>
            <a:noFill/>
          </a:ln>
          <a:effectLst>
            <a:outerShdw blurRad="190500" algn="tl" rotWithShape="0">
              <a:srgbClr val="000000">
                <a:alpha val="70000"/>
              </a:srgbClr>
            </a:outerShdw>
          </a:effectLst>
        </p:spPr>
      </p:pic>
      <p:sp>
        <p:nvSpPr>
          <p:cNvPr id="5" name="Rectangle 4"/>
          <p:cNvSpPr/>
          <p:nvPr/>
        </p:nvSpPr>
        <p:spPr>
          <a:xfrm>
            <a:off x="182166" y="1243013"/>
            <a:ext cx="2121694" cy="1243012"/>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37" y="981403"/>
            <a:ext cx="8897937" cy="523220"/>
          </a:xfrm>
          <a:prstGeom prst="rect">
            <a:avLst/>
          </a:prstGeom>
          <a:solidFill>
            <a:srgbClr val="0070C0"/>
          </a:solidFill>
        </p:spPr>
        <p:txBody>
          <a:bodyPr wrap="square" rtlCol="0">
            <a:spAutoFit/>
          </a:bodyPr>
          <a:lstStyle/>
          <a:p>
            <a:pPr>
              <a:spcBef>
                <a:spcPts val="600"/>
              </a:spcBef>
              <a:spcAft>
                <a:spcPts val="600"/>
              </a:spcAft>
            </a:pPr>
            <a:r>
              <a:rPr lang="en-US" sz="2800" b="1" dirty="0">
                <a:solidFill>
                  <a:schemeClr val="bg1"/>
                </a:solidFill>
              </a:rPr>
              <a:t>Border Crossing points</a:t>
            </a:r>
          </a:p>
        </p:txBody>
      </p:sp>
      <p:sp>
        <p:nvSpPr>
          <p:cNvPr id="8" name="TextBox 7"/>
          <p:cNvSpPr txBox="1"/>
          <p:nvPr/>
        </p:nvSpPr>
        <p:spPr>
          <a:xfrm>
            <a:off x="0" y="56418"/>
            <a:ext cx="91418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Creation of a GIS Platform: An instrument for Designing/Monitoring Transport Networks </a:t>
            </a:r>
          </a:p>
        </p:txBody>
      </p:sp>
    </p:spTree>
    <p:extLst>
      <p:ext uri="{BB962C8B-B14F-4D97-AF65-F5344CB8AC3E}">
        <p14:creationId xmlns:p14="http://schemas.microsoft.com/office/powerpoint/2010/main" val="3247443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1001</Words>
  <Application>Microsoft Office PowerPoint</Application>
  <PresentationFormat>On-screen Show (4:3)</PresentationFormat>
  <Paragraphs>154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Alexopoulos</dc:creator>
  <cp:lastModifiedBy>onu</cp:lastModifiedBy>
  <cp:revision>20</cp:revision>
  <dcterms:created xsi:type="dcterms:W3CDTF">2017-09-28T08:21:38Z</dcterms:created>
  <dcterms:modified xsi:type="dcterms:W3CDTF">2018-11-23T14:30:37Z</dcterms:modified>
</cp:coreProperties>
</file>