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57" r:id="rId5"/>
    <p:sldId id="260" r:id="rId6"/>
    <p:sldId id="261" r:id="rId7"/>
    <p:sldId id="262" r:id="rId8"/>
    <p:sldId id="263" r:id="rId9"/>
    <p:sldId id="264" r:id="rId10"/>
    <p:sldId id="265" r:id="rId11"/>
    <p:sldId id="266" r:id="rId1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C4043F-578D-4B9D-91C5-AB7A6C8DD719}" type="datetimeFigureOut">
              <a:rPr lang="ko-KR" altLang="en-US" smtClean="0"/>
              <a:t>2017-10-09</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0D687B-4E28-43EE-B020-42C2C705F1F1}" type="slidenum">
              <a:rPr lang="ko-KR" altLang="en-US" smtClean="0"/>
              <a:t>‹#›</a:t>
            </a:fld>
            <a:endParaRPr lang="ko-KR" altLang="en-US"/>
          </a:p>
        </p:txBody>
      </p:sp>
    </p:spTree>
    <p:extLst>
      <p:ext uri="{BB962C8B-B14F-4D97-AF65-F5344CB8AC3E}">
        <p14:creationId xmlns:p14="http://schemas.microsoft.com/office/powerpoint/2010/main" val="105757995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480D687B-4E28-43EE-B020-42C2C705F1F1}" type="slidenum">
              <a:rPr lang="ko-KR" altLang="en-US" smtClean="0"/>
              <a:t>2</a:t>
            </a:fld>
            <a:endParaRPr lang="ko-KR" altLang="en-US"/>
          </a:p>
        </p:txBody>
      </p:sp>
    </p:spTree>
    <p:extLst>
      <p:ext uri="{BB962C8B-B14F-4D97-AF65-F5344CB8AC3E}">
        <p14:creationId xmlns:p14="http://schemas.microsoft.com/office/powerpoint/2010/main" val="3871644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de-DE" altLang="ko-KR" smtClean="0"/>
              <a:t>2017-10-09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511198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2017-10-09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07829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2017-10-09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89823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de-DE" altLang="ko-KR" smtClean="0"/>
              <a:t>2017-10-09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710667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de-DE" altLang="ko-KR" smtClean="0"/>
              <a:t>2017-10-09</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20773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de-DE" altLang="ko-KR" smtClean="0"/>
              <a:t>2017-10-09</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08924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de-DE" altLang="ko-KR" smtClean="0"/>
              <a:t>2017-10-09</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638606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de-DE" altLang="ko-KR" smtClean="0"/>
              <a:t>2017-10-09</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167415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de-DE" altLang="ko-KR" smtClean="0"/>
              <a:t>2017-10-09</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47747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de-DE" altLang="ko-KR" smtClean="0"/>
              <a:t>2017-10-09</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47104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de-DE" altLang="ko-KR" smtClean="0"/>
              <a:t>2017-10-09</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276978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ltLang="ko-KR" smtClean="0"/>
              <a:t>2017-10-09</a:t>
            </a:r>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F931B7-2ABC-40CD-ACB7-5729B82BA219}" type="slidenum">
              <a:rPr lang="ko-KR" altLang="en-US" smtClean="0"/>
              <a:t>‹#›</a:t>
            </a:fld>
            <a:endParaRPr lang="ko-KR" altLang="en-US"/>
          </a:p>
        </p:txBody>
      </p:sp>
    </p:spTree>
    <p:extLst>
      <p:ext uri="{BB962C8B-B14F-4D97-AF65-F5344CB8AC3E}">
        <p14:creationId xmlns:p14="http://schemas.microsoft.com/office/powerpoint/2010/main" val="3838603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2145050"/>
            <a:ext cx="7272808" cy="707886"/>
          </a:xfrm>
          <a:prstGeom prst="rect">
            <a:avLst/>
          </a:prstGeom>
          <a:noFill/>
        </p:spPr>
        <p:txBody>
          <a:bodyPr wrap="square" rtlCol="0">
            <a:spAutoFit/>
          </a:bodyPr>
          <a:lstStyle/>
          <a:p>
            <a:r>
              <a:rPr lang="en-US" altLang="ko-KR" sz="4000" b="1" dirty="0" smtClean="0"/>
              <a:t>Progress Report by PSG IWG</a:t>
            </a:r>
            <a:endParaRPr lang="ko-KR" altLang="en-US" sz="4000" b="1" dirty="0"/>
          </a:p>
        </p:txBody>
      </p:sp>
      <p:sp>
        <p:nvSpPr>
          <p:cNvPr id="5" name="Text Box 4"/>
          <p:cNvSpPr txBox="1">
            <a:spLocks noChangeArrowheads="1"/>
          </p:cNvSpPr>
          <p:nvPr/>
        </p:nvSpPr>
        <p:spPr bwMode="auto">
          <a:xfrm>
            <a:off x="4087688" y="260648"/>
            <a:ext cx="4876800" cy="1057588"/>
          </a:xfrm>
          <a:prstGeom prst="rect">
            <a:avLst/>
          </a:prstGeom>
          <a:noFill/>
          <a:ln w="12700">
            <a:noFill/>
            <a:miter lim="800000"/>
            <a:headEnd/>
            <a:tailEnd/>
          </a:ln>
        </p:spPr>
        <p:txBody>
          <a:bodyPr wrap="square" lIns="18000" tIns="36000" rIns="18000" bIns="36000">
            <a:spAutoFit/>
          </a:bodyPr>
          <a:lstStyle>
            <a:defPPr>
              <a:defRPr lang="ja-JP"/>
            </a:defPPr>
            <a:lvl1pPr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lgn="r" eaLnBrk="0" hangingPunct="0"/>
            <a:r>
              <a:rPr kumimoji="0" lang="en-GB" altLang="ja-JP" sz="1600" u="sng" dirty="0">
                <a:latin typeface="Times New Roman" panose="02020603050405020304" pitchFamily="18" charset="0"/>
                <a:cs typeface="Times New Roman" panose="02020603050405020304" pitchFamily="18" charset="0"/>
              </a:rPr>
              <a:t>Informal document</a:t>
            </a:r>
            <a:r>
              <a:rPr kumimoji="0" lang="en-GB" altLang="ja-JP" sz="1600" dirty="0">
                <a:latin typeface="Times New Roman" panose="02020603050405020304" pitchFamily="18" charset="0"/>
                <a:cs typeface="Times New Roman" panose="02020603050405020304" pitchFamily="18" charset="0"/>
              </a:rPr>
              <a:t> </a:t>
            </a:r>
            <a:r>
              <a:rPr kumimoji="0" lang="en-US" altLang="ja-JP" sz="1600" b="1" dirty="0" smtClean="0">
                <a:latin typeface="Times New Roman" panose="02020603050405020304" pitchFamily="18" charset="0"/>
                <a:cs typeface="Times New Roman" panose="02020603050405020304" pitchFamily="18" charset="0"/>
              </a:rPr>
              <a:t>GRSG</a:t>
            </a:r>
            <a:r>
              <a:rPr kumimoji="0" lang="en-GB" altLang="ja-JP" sz="1600" b="1" dirty="0" smtClean="0">
                <a:latin typeface="Times New Roman" panose="02020603050405020304" pitchFamily="18" charset="0"/>
                <a:cs typeface="Times New Roman" panose="02020603050405020304" pitchFamily="18" charset="0"/>
              </a:rPr>
              <a:t>-</a:t>
            </a:r>
            <a:r>
              <a:rPr kumimoji="0" lang="en-US" altLang="ja-JP" sz="1600" b="1" dirty="0" smtClean="0">
                <a:latin typeface="Times New Roman" panose="02020603050405020304" pitchFamily="18" charset="0"/>
                <a:cs typeface="Times New Roman" panose="02020603050405020304" pitchFamily="18" charset="0"/>
              </a:rPr>
              <a:t>113</a:t>
            </a:r>
            <a:r>
              <a:rPr kumimoji="0" lang="en-GB" altLang="ja-JP" sz="1600" b="1" dirty="0" smtClean="0">
                <a:latin typeface="Times New Roman" panose="02020603050405020304" pitchFamily="18" charset="0"/>
                <a:cs typeface="Times New Roman" panose="02020603050405020304" pitchFamily="18" charset="0"/>
              </a:rPr>
              <a:t>-33</a:t>
            </a:r>
            <a:endParaRPr kumimoji="0" lang="en-GB" altLang="ja-JP" sz="1600" b="1" dirty="0">
              <a:latin typeface="Times New Roman" panose="02020603050405020304" pitchFamily="18" charset="0"/>
              <a:cs typeface="Times New Roman" panose="02020603050405020304" pitchFamily="18" charset="0"/>
            </a:endParaRPr>
          </a:p>
          <a:p>
            <a:pPr algn="r" eaLnBrk="0" hangingPunct="0"/>
            <a:r>
              <a:rPr kumimoji="0" lang="en-GB" altLang="ja-JP" sz="1600" dirty="0" smtClean="0">
                <a:latin typeface="Times New Roman" panose="02020603050405020304" pitchFamily="18" charset="0"/>
                <a:cs typeface="Times New Roman" panose="02020603050405020304" pitchFamily="18" charset="0"/>
              </a:rPr>
              <a:t>(</a:t>
            </a:r>
            <a:r>
              <a:rPr kumimoji="0" lang="en-US" altLang="ja-JP" sz="1600" dirty="0" smtClean="0">
                <a:latin typeface="Times New Roman" panose="02020603050405020304" pitchFamily="18" charset="0"/>
                <a:cs typeface="Times New Roman" panose="02020603050405020304" pitchFamily="18" charset="0"/>
              </a:rPr>
              <a:t>113</a:t>
            </a:r>
            <a:r>
              <a:rPr kumimoji="0" lang="en-GB" altLang="ja-JP" sz="1600" dirty="0" err="1" smtClean="0">
                <a:latin typeface="Times New Roman" panose="02020603050405020304" pitchFamily="18" charset="0"/>
                <a:cs typeface="Times New Roman" panose="02020603050405020304" pitchFamily="18" charset="0"/>
              </a:rPr>
              <a:t>th</a:t>
            </a:r>
            <a:r>
              <a:rPr kumimoji="0" lang="en-GB" altLang="ja-JP" sz="1600" dirty="0" smtClean="0">
                <a:latin typeface="Times New Roman" panose="02020603050405020304" pitchFamily="18" charset="0"/>
                <a:cs typeface="Times New Roman" panose="02020603050405020304" pitchFamily="18" charset="0"/>
              </a:rPr>
              <a:t> GR</a:t>
            </a:r>
            <a:r>
              <a:rPr kumimoji="0" lang="en-US" altLang="ja-JP" sz="1600" dirty="0" smtClean="0">
                <a:latin typeface="Times New Roman" panose="02020603050405020304" pitchFamily="18" charset="0"/>
                <a:cs typeface="Times New Roman" panose="02020603050405020304" pitchFamily="18" charset="0"/>
              </a:rPr>
              <a:t>SG</a:t>
            </a:r>
            <a:r>
              <a:rPr kumimoji="0" lang="en-GB" altLang="ja-JP" sz="1600" dirty="0" smtClean="0">
                <a:latin typeface="Times New Roman" panose="02020603050405020304" pitchFamily="18" charset="0"/>
                <a:cs typeface="Times New Roman" panose="02020603050405020304" pitchFamily="18" charset="0"/>
              </a:rPr>
              <a:t>, 10-13 October 2017, </a:t>
            </a:r>
          </a:p>
          <a:p>
            <a:pPr algn="r" eaLnBrk="0" hangingPunct="0"/>
            <a:r>
              <a:rPr kumimoji="0" lang="en-GB" altLang="ja-JP" sz="1600" dirty="0" smtClean="0">
                <a:latin typeface="Times New Roman" panose="02020603050405020304" pitchFamily="18" charset="0"/>
                <a:cs typeface="Times New Roman" panose="02020603050405020304" pitchFamily="18" charset="0"/>
              </a:rPr>
              <a:t>agenda item </a:t>
            </a:r>
            <a:r>
              <a:rPr kumimoji="0" lang="en-GB" altLang="ja-JP" sz="1600" dirty="0">
                <a:latin typeface="Times New Roman" panose="02020603050405020304" pitchFamily="18" charset="0"/>
                <a:cs typeface="Times New Roman" panose="02020603050405020304" pitchFamily="18" charset="0"/>
              </a:rPr>
              <a:t>4</a:t>
            </a:r>
            <a:r>
              <a:rPr kumimoji="0" lang="en-GB" altLang="ja-JP" sz="1600" dirty="0" smtClean="0">
                <a:latin typeface="Times New Roman" panose="02020603050405020304" pitchFamily="18" charset="0"/>
                <a:cs typeface="Times New Roman" panose="02020603050405020304" pitchFamily="18" charset="0"/>
              </a:rPr>
              <a:t>.</a:t>
            </a:r>
            <a:r>
              <a:rPr kumimoji="0" lang="en-US" altLang="ja-JP" sz="1600" dirty="0" smtClean="0">
                <a:latin typeface="Times New Roman" panose="02020603050405020304" pitchFamily="18" charset="0"/>
                <a:cs typeface="Times New Roman" panose="02020603050405020304" pitchFamily="18" charset="0"/>
              </a:rPr>
              <a:t>)</a:t>
            </a:r>
          </a:p>
          <a:p>
            <a:pPr algn="r" eaLnBrk="0" hangingPunct="0"/>
            <a:r>
              <a:rPr kumimoji="0" lang="ja-JP" altLang="en-US" sz="1600" dirty="0" smtClean="0">
                <a:solidFill>
                  <a:srgbClr val="FF0000"/>
                </a:solidFill>
                <a:latin typeface="Times New Roman" panose="02020603050405020304" pitchFamily="18" charset="0"/>
                <a:cs typeface="Times New Roman" panose="02020603050405020304" pitchFamily="18" charset="0"/>
              </a:rPr>
              <a:t>　</a:t>
            </a:r>
            <a:endParaRPr kumimoji="0" lang="en-GB" altLang="ja-JP" sz="16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3059832" y="4293096"/>
            <a:ext cx="3240360" cy="1384995"/>
          </a:xfrm>
          <a:prstGeom prst="rect">
            <a:avLst/>
          </a:prstGeom>
          <a:noFill/>
        </p:spPr>
        <p:txBody>
          <a:bodyPr wrap="square" rtlCol="0">
            <a:spAutoFit/>
          </a:bodyPr>
          <a:lstStyle/>
          <a:p>
            <a:pPr algn="ctr">
              <a:lnSpc>
                <a:spcPct val="150000"/>
              </a:lnSpc>
            </a:pPr>
            <a:r>
              <a:rPr lang="en-US" altLang="ko-KR" sz="2800" dirty="0"/>
              <a:t>9</a:t>
            </a:r>
            <a:r>
              <a:rPr lang="en-US" altLang="ko-KR" sz="2800" baseline="30000" dirty="0" smtClean="0"/>
              <a:t>th</a:t>
            </a:r>
            <a:r>
              <a:rPr lang="en-US" altLang="ko-KR" sz="2800" dirty="0" smtClean="0"/>
              <a:t>  October 2017</a:t>
            </a:r>
          </a:p>
          <a:p>
            <a:pPr algn="ctr">
              <a:lnSpc>
                <a:spcPct val="150000"/>
              </a:lnSpc>
            </a:pPr>
            <a:r>
              <a:rPr lang="en-US" altLang="ko-KR" sz="2800" dirty="0" smtClean="0"/>
              <a:t>Rep. of KOREA</a:t>
            </a:r>
            <a:endParaRPr lang="ko-KR" altLang="en-US" sz="2800"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a:t>
            </a:fld>
            <a:endParaRPr lang="ko-KR" altLang="en-US"/>
          </a:p>
        </p:txBody>
      </p:sp>
      <p:sp>
        <p:nvSpPr>
          <p:cNvPr id="7" name="Datumsplatzhalter 6"/>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1091538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7</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- 24th April in Geneva</a:t>
            </a:r>
            <a:endParaRPr lang="ko-KR" altLang="ko-KR" sz="2000" dirty="0" smtClean="0"/>
          </a:p>
          <a:p>
            <a:pPr marL="576000" latinLnBrk="0">
              <a:lnSpc>
                <a:spcPct val="130000"/>
              </a:lnSpc>
            </a:pPr>
            <a:r>
              <a:rPr lang="en-US" altLang="ko-KR" sz="2000" dirty="0" smtClean="0"/>
              <a:t>22 attendants (including 6 audio conference)</a:t>
            </a:r>
          </a:p>
          <a:p>
            <a:pPr marL="576000" latinLnBrk="0">
              <a:lnSpc>
                <a:spcPct val="130000"/>
              </a:lnSpc>
            </a:pPr>
            <a:r>
              <a:rPr lang="en-US" altLang="ko-KR" sz="2000" dirty="0" smtClean="0"/>
              <a:t>NHTSA explained that planned research program is delayed due to budgetary and prioritization discussions ongoing (like other major programs)</a:t>
            </a:r>
          </a:p>
          <a:p>
            <a:pPr marL="576000" latinLnBrk="0">
              <a:lnSpc>
                <a:spcPct val="130000"/>
              </a:lnSpc>
            </a:pPr>
            <a:r>
              <a:rPr lang="en-CA" sz="2000" dirty="0" smtClean="0"/>
              <a:t>General agreement that </a:t>
            </a:r>
            <a:r>
              <a:rPr lang="en-CA" sz="2000" dirty="0"/>
              <a:t>the outcome of the NHTSA or other member state programs on PSG breakage need to be waited for, before finally defining any regulatory or process / testing amendments to existing </a:t>
            </a:r>
            <a:r>
              <a:rPr lang="en-CA" sz="2000" dirty="0" smtClean="0"/>
              <a:t>regulations.</a:t>
            </a:r>
          </a:p>
          <a:p>
            <a:pPr marL="576000" latinLnBrk="0">
              <a:lnSpc>
                <a:spcPct val="130000"/>
              </a:lnSpc>
            </a:pPr>
            <a:r>
              <a:rPr lang="en-US" altLang="ko-KR" sz="2000" dirty="0" smtClean="0"/>
              <a:t>Decision a) to wait for status info on NHTSA research program, b) in parallel update data base on field actions and c) prepare for IWG road-map discussion in next WEBEX </a:t>
            </a:r>
            <a:r>
              <a:rPr lang="en-US" altLang="ko-KR" sz="2000" smtClean="0"/>
              <a:t>meeting mid </a:t>
            </a:r>
            <a:r>
              <a:rPr lang="en-US" altLang="ko-KR" sz="2000" dirty="0" smtClean="0"/>
              <a:t>September, before f-2-f decision meeting in Geneva on 9</a:t>
            </a:r>
            <a:r>
              <a:rPr lang="en-US" altLang="ko-KR" sz="2000" baseline="30000" dirty="0" smtClean="0"/>
              <a:t>th</a:t>
            </a:r>
            <a:r>
              <a:rPr lang="en-US" altLang="ko-KR" sz="2000" dirty="0" smtClean="0"/>
              <a:t> October 2017</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10</a:t>
            </a:fld>
            <a:endParaRPr lang="ko-KR" altLang="en-US"/>
          </a:p>
        </p:txBody>
      </p:sp>
      <p:sp>
        <p:nvSpPr>
          <p:cNvPr id="5" name="Datumsplatzhalter 4"/>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4155393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260648"/>
            <a:ext cx="8640960" cy="5472608"/>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a:t>8</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a:t>
            </a:r>
            <a:r>
              <a:rPr lang="en-US" altLang="ko-KR" sz="2000" dirty="0"/>
              <a:t>9</a:t>
            </a:r>
            <a:r>
              <a:rPr lang="en-US" altLang="ko-KR" sz="2000" dirty="0" smtClean="0"/>
              <a:t>th October in Geneva</a:t>
            </a:r>
            <a:endParaRPr lang="ko-KR" altLang="ko-KR" sz="2000" dirty="0" smtClean="0"/>
          </a:p>
          <a:p>
            <a:pPr marL="576000" latinLnBrk="0">
              <a:lnSpc>
                <a:spcPct val="130000"/>
              </a:lnSpc>
            </a:pPr>
            <a:r>
              <a:rPr lang="en-US" altLang="ko-KR" sz="2000" dirty="0" smtClean="0"/>
              <a:t>20 attendants (including </a:t>
            </a:r>
            <a:r>
              <a:rPr lang="en-US" altLang="ko-KR" sz="2000" dirty="0"/>
              <a:t>4</a:t>
            </a:r>
            <a:r>
              <a:rPr lang="en-US" altLang="ko-KR" sz="2000" dirty="0" smtClean="0"/>
              <a:t> audio conference)</a:t>
            </a:r>
          </a:p>
          <a:p>
            <a:pPr marL="576000" latinLnBrk="0">
              <a:lnSpc>
                <a:spcPct val="130000"/>
              </a:lnSpc>
            </a:pPr>
            <a:r>
              <a:rPr lang="en-US" altLang="ko-KR" sz="2000" dirty="0" smtClean="0"/>
              <a:t>KOREA presented status of test activities on CPA verification</a:t>
            </a:r>
          </a:p>
          <a:p>
            <a:pPr marL="576000" latinLnBrk="0">
              <a:lnSpc>
                <a:spcPct val="130000"/>
              </a:lnSpc>
            </a:pPr>
            <a:r>
              <a:rPr lang="en-US" altLang="ko-KR" sz="2000" dirty="0" smtClean="0"/>
              <a:t>NHTSA presented verbally the status of planned testing activities on CPA verification</a:t>
            </a:r>
          </a:p>
          <a:p>
            <a:pPr marL="576000" latinLnBrk="0">
              <a:lnSpc>
                <a:spcPct val="130000"/>
              </a:lnSpc>
            </a:pPr>
            <a:r>
              <a:rPr lang="en-CA" sz="2000" dirty="0" smtClean="0"/>
              <a:t>Presentation of KOREA for next steps of IWG and verbal proposal of NHTSA was discussed intensively within the IWG.</a:t>
            </a:r>
          </a:p>
          <a:p>
            <a:pPr marL="576000" latinLnBrk="0">
              <a:lnSpc>
                <a:spcPct val="130000"/>
              </a:lnSpc>
            </a:pPr>
            <a:r>
              <a:rPr lang="en-CA" sz="2000" dirty="0" smtClean="0"/>
              <a:t>Co-Chair has changed from Mr. </a:t>
            </a:r>
            <a:r>
              <a:rPr lang="en-CA" sz="2000" dirty="0" err="1" smtClean="0"/>
              <a:t>Damm</a:t>
            </a:r>
            <a:r>
              <a:rPr lang="en-CA" sz="2000" dirty="0" smtClean="0"/>
              <a:t> to Mr. </a:t>
            </a:r>
            <a:r>
              <a:rPr lang="en-CA" sz="2000" dirty="0" err="1" smtClean="0"/>
              <a:t>Fuhrmann</a:t>
            </a:r>
            <a:endParaRPr lang="en-CA" sz="2000" dirty="0" smtClean="0"/>
          </a:p>
          <a:p>
            <a:pPr marL="576000" latinLnBrk="0">
              <a:lnSpc>
                <a:spcPct val="130000"/>
              </a:lnSpc>
            </a:pPr>
            <a:r>
              <a:rPr lang="en-US" altLang="ko-KR" sz="2000" dirty="0" smtClean="0"/>
              <a:t>Decision :</a:t>
            </a:r>
          </a:p>
          <a:p>
            <a:pPr marL="576000" latinLnBrk="0">
              <a:lnSpc>
                <a:spcPct val="130000"/>
              </a:lnSpc>
              <a:buFontTx/>
              <a:buChar char="-"/>
            </a:pPr>
            <a:r>
              <a:rPr lang="en-US" altLang="ko-KR" sz="2000" dirty="0" smtClean="0"/>
              <a:t>NHTSA will prepare proposal in formal manner (4 weeks)</a:t>
            </a:r>
          </a:p>
          <a:p>
            <a:pPr marL="576000" latinLnBrk="0">
              <a:lnSpc>
                <a:spcPct val="130000"/>
              </a:lnSpc>
              <a:buFontTx/>
              <a:buChar char="-"/>
            </a:pPr>
            <a:r>
              <a:rPr lang="en-US" altLang="ko-KR" sz="2000" dirty="0" smtClean="0"/>
              <a:t>IWG will start WEBEX meetings to find best possible alignment between both proposals for a common GTR6 amendment</a:t>
            </a:r>
          </a:p>
          <a:p>
            <a:pPr marL="576000" latinLnBrk="0">
              <a:lnSpc>
                <a:spcPct val="130000"/>
              </a:lnSpc>
              <a:buFontTx/>
              <a:buChar char="-"/>
            </a:pPr>
            <a:r>
              <a:rPr lang="en-US" altLang="ko-KR" sz="2000" dirty="0" smtClean="0"/>
              <a:t>Possible extension of mandate will be informed next year April</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11</a:t>
            </a:fld>
            <a:endParaRPr lang="ko-KR" altLang="en-US" dirty="0"/>
          </a:p>
        </p:txBody>
      </p:sp>
      <p:sp>
        <p:nvSpPr>
          <p:cNvPr id="5" name="Datumsplatzhalter 4"/>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655337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634082"/>
          </a:xfrm>
        </p:spPr>
        <p:txBody>
          <a:bodyPr>
            <a:normAutofit fontScale="90000"/>
          </a:bodyPr>
          <a:lstStyle/>
          <a:p>
            <a:pPr algn="l"/>
            <a:r>
              <a:rPr lang="en-US" altLang="ko-KR" dirty="0"/>
              <a:t>P</a:t>
            </a:r>
            <a:r>
              <a:rPr lang="en-US" altLang="ko-KR" dirty="0" smtClean="0"/>
              <a:t>rogress </a:t>
            </a:r>
            <a:r>
              <a:rPr lang="en-US" altLang="ko-KR" dirty="0"/>
              <a:t>R</a:t>
            </a:r>
            <a:r>
              <a:rPr lang="en-US" altLang="ko-KR" dirty="0" smtClean="0"/>
              <a:t>eport</a:t>
            </a:r>
            <a:endParaRPr lang="ko-KR" altLang="en-US" dirty="0"/>
          </a:p>
        </p:txBody>
      </p:sp>
      <p:sp>
        <p:nvSpPr>
          <p:cNvPr id="3" name="내용 개체 틀 2"/>
          <p:cNvSpPr>
            <a:spLocks noGrp="1"/>
          </p:cNvSpPr>
          <p:nvPr>
            <p:ph idx="1"/>
          </p:nvPr>
        </p:nvSpPr>
        <p:spPr>
          <a:xfrm>
            <a:off x="457200" y="1307901"/>
            <a:ext cx="8229600" cy="5001419"/>
          </a:xfrm>
        </p:spPr>
        <p:txBody>
          <a:bodyPr>
            <a:normAutofit/>
          </a:bodyPr>
          <a:lstStyle/>
          <a:p>
            <a:r>
              <a:rPr lang="en-US" altLang="ko-KR" sz="2000" dirty="0" smtClean="0"/>
              <a:t>Chairmanship</a:t>
            </a:r>
          </a:p>
          <a:p>
            <a:pPr lvl="1"/>
            <a:r>
              <a:rPr lang="en-US" altLang="ko-KR" sz="2000" dirty="0" smtClean="0"/>
              <a:t>Chair : Mr. Sung </a:t>
            </a:r>
            <a:r>
              <a:rPr lang="en-US" altLang="ko-KR" sz="2000" dirty="0"/>
              <a:t>B</a:t>
            </a:r>
            <a:r>
              <a:rPr lang="en-US" altLang="ko-KR" sz="2000" dirty="0" smtClean="0"/>
              <a:t>ok EOM (KATRI, Rep. of Korea)</a:t>
            </a:r>
          </a:p>
          <a:p>
            <a:pPr lvl="1"/>
            <a:r>
              <a:rPr lang="en-US" altLang="ko-KR" sz="2000" dirty="0" smtClean="0"/>
              <a:t>Co-Chair : Mr. Richard </a:t>
            </a:r>
            <a:r>
              <a:rPr lang="en-US" altLang="ko-KR" sz="2000" dirty="0" err="1" smtClean="0"/>
              <a:t>Damm</a:t>
            </a:r>
            <a:r>
              <a:rPr lang="en-US" altLang="ko-KR" sz="2000" dirty="0" smtClean="0"/>
              <a:t> (Germany) </a:t>
            </a:r>
          </a:p>
          <a:p>
            <a:pPr lvl="1"/>
            <a:r>
              <a:rPr lang="en-US" altLang="ko-KR" sz="2000" dirty="0" smtClean="0"/>
              <a:t>Secretary : Dr. Mueller von </a:t>
            </a:r>
            <a:r>
              <a:rPr lang="en-US" altLang="ko-KR" sz="2000" dirty="0" err="1" smtClean="0"/>
              <a:t>Kralik</a:t>
            </a:r>
            <a:r>
              <a:rPr lang="en-US" altLang="ko-KR" sz="2000" dirty="0" smtClean="0"/>
              <a:t> (CLEPA)</a:t>
            </a:r>
          </a:p>
          <a:p>
            <a:pPr lvl="1"/>
            <a:r>
              <a:rPr lang="en-US" altLang="ko-KR" sz="2000" dirty="0" smtClean="0"/>
              <a:t>Technical sponsor : Rep. of Korea</a:t>
            </a:r>
          </a:p>
          <a:p>
            <a:endParaRPr lang="en-US" altLang="ko-KR" sz="2000" dirty="0"/>
          </a:p>
          <a:p>
            <a:r>
              <a:rPr lang="en-US" altLang="ko-KR" sz="2400" dirty="0"/>
              <a:t>5</a:t>
            </a:r>
            <a:r>
              <a:rPr lang="en-US" altLang="ko-KR" sz="2400" dirty="0" smtClean="0"/>
              <a:t> meetings since last 110</a:t>
            </a:r>
            <a:r>
              <a:rPr lang="en-US" altLang="ko-KR" sz="2400" baseline="30000" dirty="0" smtClean="0"/>
              <a:t>th</a:t>
            </a:r>
            <a:r>
              <a:rPr lang="en-US" altLang="ko-KR" sz="2400" dirty="0" smtClean="0"/>
              <a:t> GRSG session in April</a:t>
            </a:r>
          </a:p>
          <a:p>
            <a:pPr lvl="1"/>
            <a:r>
              <a:rPr lang="en-US" altLang="ko-KR" sz="2000" dirty="0" smtClean="0"/>
              <a:t>5</a:t>
            </a:r>
            <a:r>
              <a:rPr lang="en-US" altLang="ko-KR" sz="2000" baseline="30000" dirty="0" smtClean="0"/>
              <a:t>th</a:t>
            </a:r>
            <a:r>
              <a:rPr lang="en-US" altLang="ko-KR" sz="2000" dirty="0" smtClean="0"/>
              <a:t> PSG IWG meeting : </a:t>
            </a:r>
            <a:r>
              <a:rPr lang="en-US" altLang="ko-KR" sz="2000" dirty="0"/>
              <a:t>28th </a:t>
            </a:r>
            <a:r>
              <a:rPr lang="en-US" altLang="ko-KR" sz="2000" dirty="0" smtClean="0"/>
              <a:t>June, </a:t>
            </a:r>
            <a:r>
              <a:rPr lang="en-US" altLang="ko-KR" sz="2000" dirty="0" err="1" smtClean="0"/>
              <a:t>Webasto</a:t>
            </a:r>
            <a:r>
              <a:rPr lang="en-US" altLang="ko-KR" sz="2000" dirty="0" smtClean="0"/>
              <a:t> </a:t>
            </a:r>
            <a:r>
              <a:rPr lang="en-US" altLang="ko-KR" sz="2000" dirty="0" err="1"/>
              <a:t>Gilching</a:t>
            </a:r>
            <a:r>
              <a:rPr lang="en-US" altLang="ko-KR" sz="2000" dirty="0" smtClean="0"/>
              <a:t>, Germany</a:t>
            </a:r>
          </a:p>
          <a:p>
            <a:pPr lvl="1"/>
            <a:r>
              <a:rPr lang="en-US" altLang="ko-KR" sz="2000" dirty="0" smtClean="0"/>
              <a:t>Pre WEBEX meeting : 4</a:t>
            </a:r>
            <a:r>
              <a:rPr lang="en-US" altLang="ko-KR" sz="2000" baseline="30000" dirty="0" smtClean="0"/>
              <a:t>th</a:t>
            </a:r>
            <a:r>
              <a:rPr lang="en-US" altLang="ko-KR" sz="2000" dirty="0" smtClean="0"/>
              <a:t> October</a:t>
            </a:r>
          </a:p>
          <a:p>
            <a:pPr lvl="1"/>
            <a:r>
              <a:rPr lang="en-US" altLang="ko-KR" sz="2000" dirty="0" smtClean="0"/>
              <a:t>6</a:t>
            </a:r>
            <a:r>
              <a:rPr lang="en-US" altLang="ko-KR" sz="2000" baseline="30000" dirty="0" smtClean="0"/>
              <a:t>th</a:t>
            </a:r>
            <a:r>
              <a:rPr lang="en-US" altLang="ko-KR" sz="2000" dirty="0" smtClean="0"/>
              <a:t> PSG IWG meeting : 10</a:t>
            </a:r>
            <a:r>
              <a:rPr lang="en-US" altLang="ko-KR" sz="2000" baseline="30000" dirty="0" smtClean="0"/>
              <a:t>th</a:t>
            </a:r>
            <a:r>
              <a:rPr lang="en-US" altLang="ko-KR" sz="2000" dirty="0" smtClean="0"/>
              <a:t> October, </a:t>
            </a:r>
            <a:r>
              <a:rPr lang="en-US" altLang="ko-KR" sz="2000" dirty="0" err="1" smtClean="0"/>
              <a:t>Geneve</a:t>
            </a:r>
            <a:endParaRPr lang="en-US" altLang="ko-KR" sz="2000" dirty="0" smtClean="0"/>
          </a:p>
          <a:p>
            <a:pPr lvl="1"/>
            <a:r>
              <a:rPr lang="en-US" altLang="ko-KR" sz="2000" dirty="0" smtClean="0"/>
              <a:t>7</a:t>
            </a:r>
            <a:r>
              <a:rPr lang="en-US" altLang="ko-KR" sz="2000" baseline="30000" dirty="0" smtClean="0"/>
              <a:t>th</a:t>
            </a:r>
            <a:r>
              <a:rPr lang="en-US" altLang="ko-KR" sz="2000" dirty="0" smtClean="0"/>
              <a:t> PSG IWG meeting : 24</a:t>
            </a:r>
            <a:r>
              <a:rPr lang="en-US" altLang="ko-KR" sz="2000" baseline="30000" dirty="0" smtClean="0"/>
              <a:t>th</a:t>
            </a:r>
            <a:r>
              <a:rPr lang="en-US" altLang="ko-KR" sz="2000" dirty="0" smtClean="0"/>
              <a:t> April, </a:t>
            </a:r>
            <a:r>
              <a:rPr lang="en-US" altLang="ko-KR" sz="2000" dirty="0" err="1" smtClean="0"/>
              <a:t>Geneve</a:t>
            </a:r>
            <a:endParaRPr lang="en-US" altLang="ko-KR" sz="2000" dirty="0" smtClean="0"/>
          </a:p>
          <a:p>
            <a:pPr lvl="1"/>
            <a:r>
              <a:rPr lang="en-US" altLang="ko-KR" sz="2000" dirty="0" smtClean="0"/>
              <a:t>8</a:t>
            </a:r>
            <a:r>
              <a:rPr lang="en-US" altLang="ko-KR" sz="2000" baseline="30000" dirty="0" smtClean="0"/>
              <a:t>th</a:t>
            </a:r>
            <a:r>
              <a:rPr lang="en-US" altLang="ko-KR" sz="2000" dirty="0" smtClean="0"/>
              <a:t> PSG IWG meeting : 9</a:t>
            </a:r>
            <a:r>
              <a:rPr lang="en-US" altLang="ko-KR" sz="2000" baseline="30000" dirty="0" smtClean="0"/>
              <a:t>th</a:t>
            </a:r>
            <a:r>
              <a:rPr lang="en-US" altLang="ko-KR" sz="2000" dirty="0" smtClean="0"/>
              <a:t> October, </a:t>
            </a:r>
            <a:r>
              <a:rPr lang="en-US" altLang="ko-KR" sz="2000" dirty="0" err="1" smtClean="0"/>
              <a:t>Geneve</a:t>
            </a:r>
            <a:endParaRPr lang="ko-KR" altLang="en-US" sz="2000" dirty="0"/>
          </a:p>
        </p:txBody>
      </p:sp>
      <p:sp>
        <p:nvSpPr>
          <p:cNvPr id="4" name="Datumsplatzhalter 3"/>
          <p:cNvSpPr>
            <a:spLocks noGrp="1"/>
          </p:cNvSpPr>
          <p:nvPr>
            <p:ph type="dt" sz="half" idx="10"/>
          </p:nvPr>
        </p:nvSpPr>
        <p:spPr/>
        <p:txBody>
          <a:bodyPr/>
          <a:lstStyle/>
          <a:p>
            <a:r>
              <a:rPr lang="de-DE" altLang="ko-KR" smtClean="0"/>
              <a:t>2017-10-09</a:t>
            </a:r>
            <a:endParaRPr lang="ko-KR" altLang="en-US"/>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2</a:t>
            </a:fld>
            <a:endParaRPr lang="ko-KR" altLang="en-US"/>
          </a:p>
        </p:txBody>
      </p:sp>
    </p:spTree>
    <p:extLst>
      <p:ext uri="{BB962C8B-B14F-4D97-AF65-F5344CB8AC3E}">
        <p14:creationId xmlns:p14="http://schemas.microsoft.com/office/powerpoint/2010/main" val="3949265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778098"/>
          </a:xfrm>
        </p:spPr>
        <p:txBody>
          <a:bodyPr/>
          <a:lstStyle/>
          <a:p>
            <a:pPr algn="l"/>
            <a:r>
              <a:rPr lang="en-US" altLang="ko-KR" dirty="0" smtClean="0"/>
              <a:t>Progress Report</a:t>
            </a:r>
            <a:endParaRPr lang="ko-KR" altLang="en-US" dirty="0"/>
          </a:p>
        </p:txBody>
      </p:sp>
      <p:sp>
        <p:nvSpPr>
          <p:cNvPr id="3" name="내용 개체 틀 2"/>
          <p:cNvSpPr>
            <a:spLocks noGrp="1"/>
          </p:cNvSpPr>
          <p:nvPr>
            <p:ph idx="1"/>
          </p:nvPr>
        </p:nvSpPr>
        <p:spPr>
          <a:xfrm>
            <a:off x="457200" y="1196752"/>
            <a:ext cx="8229600" cy="5472608"/>
          </a:xfrm>
        </p:spPr>
        <p:txBody>
          <a:bodyPr>
            <a:normAutofit lnSpcReduction="10000"/>
          </a:bodyPr>
          <a:lstStyle/>
          <a:p>
            <a:pPr>
              <a:buFont typeface="Wingdings" panose="05000000000000000000" pitchFamily="2" charset="2"/>
              <a:buChar char="u"/>
            </a:pPr>
            <a:r>
              <a:rPr lang="en-US" altLang="ko-KR" sz="2000" dirty="0" smtClean="0"/>
              <a:t>5</a:t>
            </a:r>
            <a:r>
              <a:rPr lang="en-US" altLang="ko-KR" sz="2000" baseline="30000" dirty="0" smtClean="0"/>
              <a:t>th</a:t>
            </a:r>
            <a:r>
              <a:rPr lang="en-US" altLang="ko-KR" sz="2000" dirty="0" smtClean="0"/>
              <a:t> PSG IWG Meeting</a:t>
            </a:r>
          </a:p>
          <a:p>
            <a:pPr marL="457200" lvl="1" indent="0" latinLnBrk="0">
              <a:buNone/>
            </a:pPr>
            <a:r>
              <a:rPr lang="en-US" altLang="ko-KR" sz="2000" dirty="0" smtClean="0"/>
              <a:t>- 28th June in </a:t>
            </a:r>
            <a:r>
              <a:rPr lang="en-US" altLang="ko-KR" sz="2000" dirty="0" err="1" smtClean="0"/>
              <a:t>Gilching</a:t>
            </a:r>
            <a:r>
              <a:rPr lang="en-US" altLang="ko-KR" sz="2000" dirty="0" smtClean="0"/>
              <a:t>, Germany</a:t>
            </a:r>
            <a:endParaRPr lang="ko-KR" altLang="ko-KR" sz="2000" dirty="0" smtClean="0"/>
          </a:p>
          <a:p>
            <a:pPr marL="576000" latinLnBrk="0"/>
            <a:r>
              <a:rPr lang="en-US" altLang="ko-KR" sz="2000" dirty="0" smtClean="0"/>
              <a:t>19 attendants(including 7 audio conference)</a:t>
            </a:r>
          </a:p>
          <a:p>
            <a:pPr marL="576000" latinLnBrk="0"/>
            <a:r>
              <a:rPr lang="en-US" altLang="ko-KR" sz="2000" dirty="0" smtClean="0"/>
              <a:t>Secretary reviewed current GTR proposal all-in-one.</a:t>
            </a:r>
            <a:endParaRPr lang="ko-KR" altLang="ko-KR" sz="2000" dirty="0" smtClean="0"/>
          </a:p>
          <a:p>
            <a:pPr marL="576000" latinLnBrk="0"/>
            <a:r>
              <a:rPr lang="en-US" altLang="ko-KR" sz="2000" dirty="0" smtClean="0"/>
              <a:t>KATRI presented the rationale of proposal for limitation of CPA(Ceramic Printed Area)</a:t>
            </a:r>
            <a:endParaRPr lang="ko-KR" altLang="ko-KR" sz="2000" dirty="0" smtClean="0"/>
          </a:p>
          <a:p>
            <a:pPr marL="576000" latinLnBrk="0"/>
            <a:r>
              <a:rPr lang="en-US" altLang="ko-KR" sz="2000" dirty="0" smtClean="0"/>
              <a:t>NHTSA submitted questionnaires regarding the detail information of Korean research and the justification of current proposal, etc.</a:t>
            </a:r>
          </a:p>
          <a:p>
            <a:pPr marL="576000" latinLnBrk="0"/>
            <a:endParaRPr lang="ko-KR" altLang="ko-KR" sz="1000" dirty="0" smtClean="0"/>
          </a:p>
          <a:p>
            <a:pPr latinLnBrk="0">
              <a:buFont typeface="Wingdings" panose="05000000000000000000" pitchFamily="2" charset="2"/>
              <a:buChar char="u"/>
            </a:pPr>
            <a:r>
              <a:rPr lang="en-US" altLang="ko-KR" sz="2000" dirty="0" smtClean="0"/>
              <a:t>WEBEX Preview meeting</a:t>
            </a:r>
          </a:p>
          <a:p>
            <a:pPr marL="233100" indent="0" latinLnBrk="0">
              <a:buNone/>
            </a:pPr>
            <a:r>
              <a:rPr lang="en-US" altLang="ko-KR" sz="2000" dirty="0"/>
              <a:t> - 4th October</a:t>
            </a:r>
          </a:p>
          <a:p>
            <a:pPr marL="576000" latinLnBrk="0"/>
            <a:r>
              <a:rPr lang="en-US" altLang="ko-KR" sz="2000" dirty="0"/>
              <a:t>19 attendants via </a:t>
            </a:r>
            <a:r>
              <a:rPr lang="en-US" altLang="ko-KR" sz="2000" dirty="0" err="1"/>
              <a:t>webex</a:t>
            </a:r>
            <a:r>
              <a:rPr lang="en-US" altLang="ko-KR" sz="2000" dirty="0"/>
              <a:t>/audio</a:t>
            </a:r>
          </a:p>
          <a:p>
            <a:pPr marL="576000" latinLnBrk="0"/>
            <a:r>
              <a:rPr lang="en-US" altLang="ko-KR" sz="2000" dirty="0"/>
              <a:t>KATRI presented </a:t>
            </a:r>
            <a:r>
              <a:rPr lang="en-US" altLang="ko-KR" sz="2000" dirty="0" smtClean="0"/>
              <a:t>the answer of NHTSA questions and shared opinions with members.</a:t>
            </a:r>
          </a:p>
          <a:p>
            <a:pPr marL="576000" latinLnBrk="0"/>
            <a:r>
              <a:rPr lang="en-US" altLang="ko-KR" sz="2000" dirty="0" smtClean="0"/>
              <a:t>Further discussion will be continued in 6</a:t>
            </a:r>
            <a:r>
              <a:rPr lang="en-US" altLang="ko-KR" sz="2000" baseline="30000" dirty="0" smtClean="0"/>
              <a:t>th</a:t>
            </a:r>
            <a:r>
              <a:rPr lang="en-US" altLang="ko-KR" sz="2000" dirty="0" smtClean="0"/>
              <a:t> PSG meeting with additional explanation materials.</a:t>
            </a:r>
          </a:p>
        </p:txBody>
      </p:sp>
      <p:sp>
        <p:nvSpPr>
          <p:cNvPr id="5" name="Foliennummernplatzhalter 4"/>
          <p:cNvSpPr>
            <a:spLocks noGrp="1"/>
          </p:cNvSpPr>
          <p:nvPr>
            <p:ph type="sldNum" sz="quarter" idx="12"/>
          </p:nvPr>
        </p:nvSpPr>
        <p:spPr/>
        <p:txBody>
          <a:bodyPr/>
          <a:lstStyle/>
          <a:p>
            <a:fld id="{33F931B7-2ABC-40CD-ACB7-5729B82BA219}" type="slidenum">
              <a:rPr lang="ko-KR" altLang="en-US" smtClean="0"/>
              <a:t>3</a:t>
            </a:fld>
            <a:endParaRPr lang="ko-KR" altLang="en-US"/>
          </a:p>
        </p:txBody>
      </p:sp>
      <p:sp>
        <p:nvSpPr>
          <p:cNvPr id="6" name="Datumsplatzhalter 5"/>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735029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323528" y="548680"/>
            <a:ext cx="8640960" cy="5472608"/>
          </a:xfrm>
          <a:prstGeom prst="rect">
            <a:avLst/>
          </a:prstGeom>
        </p:spPr>
        <p:txBody>
          <a:bodyPr vert="horz" lIns="91440" tIns="45720" rIns="91440" bIns="45720" rtlCol="0">
            <a:normAutofit lnSpcReduction="10000"/>
          </a:bodyP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30000"/>
              </a:lnSpc>
              <a:buFont typeface="Wingdings" panose="05000000000000000000" pitchFamily="2" charset="2"/>
              <a:buChar char="u"/>
            </a:pPr>
            <a:r>
              <a:rPr lang="en-US" altLang="ko-KR" sz="2000" dirty="0" smtClean="0"/>
              <a:t>6</a:t>
            </a:r>
            <a:r>
              <a:rPr lang="en-US" altLang="ko-KR" sz="2000" baseline="30000" dirty="0" smtClean="0"/>
              <a:t>th</a:t>
            </a:r>
            <a:r>
              <a:rPr lang="en-US" altLang="ko-KR" sz="2000" dirty="0" smtClean="0"/>
              <a:t> PSG IWG Meeting</a:t>
            </a:r>
          </a:p>
          <a:p>
            <a:pPr marL="457200" lvl="1" indent="0" latinLnBrk="0">
              <a:lnSpc>
                <a:spcPct val="130000"/>
              </a:lnSpc>
              <a:buFont typeface="Arial" panose="020B0604020202020204" pitchFamily="34" charset="0"/>
              <a:buNone/>
            </a:pPr>
            <a:r>
              <a:rPr lang="en-US" altLang="ko-KR" sz="2000" dirty="0" smtClean="0"/>
              <a:t>- 10th October in Geneva</a:t>
            </a:r>
            <a:endParaRPr lang="ko-KR" altLang="ko-KR" sz="2000" dirty="0" smtClean="0"/>
          </a:p>
          <a:p>
            <a:pPr marL="576000" latinLnBrk="0">
              <a:lnSpc>
                <a:spcPct val="130000"/>
              </a:lnSpc>
            </a:pPr>
            <a:r>
              <a:rPr lang="en-US" altLang="ko-KR" sz="2000" dirty="0" smtClean="0"/>
              <a:t>22 attendants(including 4 audio conference)</a:t>
            </a:r>
          </a:p>
          <a:p>
            <a:pPr marL="576000" latinLnBrk="0">
              <a:lnSpc>
                <a:spcPct val="130000"/>
              </a:lnSpc>
            </a:pPr>
            <a:r>
              <a:rPr lang="en-US" altLang="ko-KR" sz="2000" dirty="0" smtClean="0"/>
              <a:t>KATRI reviewed the answer of NHTSA’s question again with updated documents.</a:t>
            </a:r>
          </a:p>
          <a:p>
            <a:pPr marL="576000" latinLnBrk="0">
              <a:lnSpc>
                <a:spcPct val="130000"/>
              </a:lnSpc>
            </a:pPr>
            <a:r>
              <a:rPr lang="en-US" altLang="ko-KR" sz="2000" dirty="0" smtClean="0"/>
              <a:t>NHTSA referred that more studies on CPA and verification for test procedure are necessary for amendment GTR 6.</a:t>
            </a:r>
          </a:p>
          <a:p>
            <a:pPr marL="576000" latinLnBrk="0">
              <a:lnSpc>
                <a:spcPct val="130000"/>
              </a:lnSpc>
            </a:pPr>
            <a:r>
              <a:rPr lang="en-US" altLang="ko-KR" sz="2000" spc="-100" dirty="0" smtClean="0"/>
              <a:t>All members agreed to extend mandate 1.5 years more(by June 2018) and divide into two step approaches(urgent issues/further research on CPA). </a:t>
            </a:r>
          </a:p>
          <a:p>
            <a:pPr marL="576000" latinLnBrk="0">
              <a:lnSpc>
                <a:spcPct val="130000"/>
              </a:lnSpc>
            </a:pPr>
            <a:r>
              <a:rPr lang="en-US" altLang="ko-KR" sz="2000" dirty="0" smtClean="0"/>
              <a:t>Amendments on scope and impact point(related to GRSG 107-23) </a:t>
            </a:r>
            <a:r>
              <a:rPr lang="en-US" altLang="ko-KR" sz="2000" spc="-50" dirty="0" smtClean="0"/>
              <a:t>which are urgent issues are agreed to propose in next GRSG session.</a:t>
            </a:r>
          </a:p>
          <a:p>
            <a:pPr marL="576000" latinLnBrk="0">
              <a:lnSpc>
                <a:spcPct val="130000"/>
              </a:lnSpc>
            </a:pPr>
            <a:r>
              <a:rPr lang="en-US" altLang="ko-KR" sz="2000" dirty="0" smtClean="0"/>
              <a:t>Amendment proposal agreed and formalized sent to GRSG secretary in due time.</a:t>
            </a:r>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4</a:t>
            </a:fld>
            <a:endParaRPr lang="ko-KR" altLang="en-US"/>
          </a:p>
        </p:txBody>
      </p:sp>
      <p:sp>
        <p:nvSpPr>
          <p:cNvPr id="5" name="Datumsplatzhalter 4"/>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2830661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314529" y="188640"/>
            <a:ext cx="6837898" cy="646331"/>
          </a:xfrm>
          <a:prstGeom prst="rect">
            <a:avLst/>
          </a:prstGeom>
        </p:spPr>
        <p:txBody>
          <a:bodyPr wrap="none">
            <a:spAutoFit/>
          </a:bodyPr>
          <a:lstStyle/>
          <a:p>
            <a:r>
              <a:rPr lang="en-US" altLang="ko-KR" sz="3600" dirty="0" smtClean="0"/>
              <a:t>Proposal for amendment GTR 6</a:t>
            </a:r>
            <a:endParaRPr lang="ko-KR" altLang="en-US" sz="3600" dirty="0"/>
          </a:p>
        </p:txBody>
      </p:sp>
      <p:sp>
        <p:nvSpPr>
          <p:cNvPr id="6" name="TextBox 5"/>
          <p:cNvSpPr txBox="1"/>
          <p:nvPr/>
        </p:nvSpPr>
        <p:spPr>
          <a:xfrm>
            <a:off x="587990" y="1484784"/>
            <a:ext cx="6144250" cy="369332"/>
          </a:xfrm>
          <a:prstGeom prst="rect">
            <a:avLst/>
          </a:prstGeom>
          <a:noFill/>
          <a:ln>
            <a:solidFill>
              <a:schemeClr val="tx1"/>
            </a:solidFill>
          </a:ln>
        </p:spPr>
        <p:txBody>
          <a:bodyPr wrap="square" rtlCol="0">
            <a:spAutoFit/>
          </a:bodyPr>
          <a:lstStyle/>
          <a:p>
            <a:r>
              <a:rPr lang="en-GB" altLang="ko-KR" i="1" dirty="0" smtClean="0"/>
              <a:t>Part B, paragraph 2., Application/Scope</a:t>
            </a:r>
            <a:r>
              <a:rPr lang="en-GB" altLang="ko-KR" dirty="0" smtClean="0"/>
              <a:t>, amend to read:</a:t>
            </a:r>
            <a:endParaRPr lang="ko-KR" altLang="ko-KR" dirty="0"/>
          </a:p>
        </p:txBody>
      </p:sp>
      <p:sp>
        <p:nvSpPr>
          <p:cNvPr id="7" name="직사각형 6"/>
          <p:cNvSpPr/>
          <p:nvPr/>
        </p:nvSpPr>
        <p:spPr>
          <a:xfrm>
            <a:off x="587990" y="1994420"/>
            <a:ext cx="8016458" cy="1477328"/>
          </a:xfrm>
          <a:prstGeom prst="rect">
            <a:avLst/>
          </a:prstGeom>
          <a:ln>
            <a:solidFill>
              <a:schemeClr val="tx1"/>
            </a:solidFill>
          </a:ln>
        </p:spPr>
        <p:txBody>
          <a:bodyPr wrap="square">
            <a:spAutoFit/>
          </a:bodyPr>
          <a:lstStyle/>
          <a:p>
            <a:pPr marL="1071563" indent="-1071563"/>
            <a:r>
              <a:rPr lang="en-US" altLang="ko-KR" dirty="0"/>
              <a:t>"2.	This regulation applies to safety glazing intended for installation as windscreens or </a:t>
            </a:r>
            <a:r>
              <a:rPr lang="en-US" altLang="ko-KR" dirty="0">
                <a:solidFill>
                  <a:srgbClr val="FF0000"/>
                </a:solidFill>
              </a:rPr>
              <a:t>panes or as partitioning</a:t>
            </a:r>
            <a:r>
              <a:rPr lang="en-US" altLang="ko-KR" b="1" dirty="0"/>
              <a:t>, </a:t>
            </a:r>
            <a:r>
              <a:rPr lang="en-US" altLang="ko-KR" strike="sngStrike" dirty="0"/>
              <a:t>use of double windows panes, each pane is considered a separate item of glazing panes</a:t>
            </a:r>
            <a:r>
              <a:rPr lang="en-US" altLang="ko-KR" dirty="0"/>
              <a:t> on Category 1 and 2 vehicles as defined in Special Resolution No. 1 (S.R.1) </a:t>
            </a:r>
            <a:r>
              <a:rPr lang="en-US" altLang="ko-KR" dirty="0" smtClean="0"/>
              <a:t>…………………………….</a:t>
            </a:r>
            <a:endParaRPr lang="ko-KR" altLang="ko-KR" dirty="0"/>
          </a:p>
        </p:txBody>
      </p:sp>
      <p:sp>
        <p:nvSpPr>
          <p:cNvPr id="8" name="TextBox 7"/>
          <p:cNvSpPr txBox="1"/>
          <p:nvPr/>
        </p:nvSpPr>
        <p:spPr>
          <a:xfrm>
            <a:off x="579769" y="3573016"/>
            <a:ext cx="6152471" cy="369332"/>
          </a:xfrm>
          <a:prstGeom prst="rect">
            <a:avLst/>
          </a:prstGeom>
          <a:noFill/>
          <a:ln>
            <a:solidFill>
              <a:schemeClr val="tx1"/>
            </a:solidFill>
          </a:ln>
        </p:spPr>
        <p:txBody>
          <a:bodyPr wrap="square" rtlCol="0">
            <a:spAutoFit/>
          </a:bodyPr>
          <a:lstStyle/>
          <a:p>
            <a:r>
              <a:rPr lang="en-GB" altLang="ko-KR" i="1" dirty="0"/>
              <a:t>Part B, paragraph 6.3.2.3.</a:t>
            </a:r>
            <a:r>
              <a:rPr lang="en-GB" altLang="ko-KR" dirty="0"/>
              <a:t>, amend to read:         </a:t>
            </a:r>
            <a:endParaRPr lang="ko-KR" altLang="ko-KR" dirty="0"/>
          </a:p>
        </p:txBody>
      </p:sp>
      <p:sp>
        <p:nvSpPr>
          <p:cNvPr id="9" name="직사각형 8"/>
          <p:cNvSpPr/>
          <p:nvPr/>
        </p:nvSpPr>
        <p:spPr>
          <a:xfrm>
            <a:off x="595122" y="4054420"/>
            <a:ext cx="8016458" cy="1200329"/>
          </a:xfrm>
          <a:prstGeom prst="rect">
            <a:avLst/>
          </a:prstGeom>
          <a:ln>
            <a:solidFill>
              <a:schemeClr val="tx1"/>
            </a:solidFill>
          </a:ln>
        </p:spPr>
        <p:txBody>
          <a:bodyPr wrap="square">
            <a:spAutoFit/>
          </a:bodyPr>
          <a:lstStyle/>
          <a:p>
            <a:pPr marL="1071563" indent="-1071563"/>
            <a:r>
              <a:rPr lang="en-US" altLang="ko-KR" dirty="0"/>
              <a:t>"6.3.2.3.	The point of impact shall be within 25 mm of the </a:t>
            </a:r>
            <a:r>
              <a:rPr lang="en-US" altLang="ko-KR" dirty="0">
                <a:solidFill>
                  <a:srgbClr val="FF0000"/>
                </a:solidFill>
              </a:rPr>
              <a:t>geometric</a:t>
            </a:r>
            <a:r>
              <a:rPr lang="en-US" altLang="ko-KR" dirty="0"/>
              <a:t> </a:t>
            </a:r>
            <a:r>
              <a:rPr lang="en-US" altLang="ko-KR" dirty="0" err="1"/>
              <a:t>centre</a:t>
            </a:r>
            <a:r>
              <a:rPr lang="en-US" altLang="ko-KR" dirty="0"/>
              <a:t> of the </a:t>
            </a:r>
            <a:r>
              <a:rPr lang="en-US" altLang="ko-KR" dirty="0">
                <a:solidFill>
                  <a:srgbClr val="FF0000"/>
                </a:solidFill>
              </a:rPr>
              <a:t>test piece</a:t>
            </a:r>
            <a:r>
              <a:rPr lang="en-US" altLang="ko-KR" dirty="0"/>
              <a:t> </a:t>
            </a:r>
            <a:r>
              <a:rPr lang="en-US" altLang="ko-KR" strike="sngStrike" dirty="0"/>
              <a:t>supported area</a:t>
            </a:r>
            <a:r>
              <a:rPr lang="en-US" altLang="ko-KR" dirty="0"/>
              <a:t> for a drop height less than or equal to 6 m, and within 50 mm of the </a:t>
            </a:r>
            <a:r>
              <a:rPr lang="en-US" altLang="ko-KR" dirty="0" err="1"/>
              <a:t>centre</a:t>
            </a:r>
            <a:r>
              <a:rPr lang="en-US" altLang="ko-KR" dirty="0"/>
              <a:t> of the </a:t>
            </a:r>
            <a:r>
              <a:rPr lang="en-US" altLang="ko-KR" strike="sngStrike" dirty="0"/>
              <a:t>supported area</a:t>
            </a:r>
            <a:r>
              <a:rPr lang="en-US" altLang="ko-KR" dirty="0"/>
              <a:t> </a:t>
            </a:r>
            <a:r>
              <a:rPr lang="en-US" altLang="ko-KR" dirty="0">
                <a:solidFill>
                  <a:srgbClr val="FF0000"/>
                </a:solidFill>
              </a:rPr>
              <a:t>test piece</a:t>
            </a:r>
            <a:r>
              <a:rPr lang="en-US" altLang="ko-KR" dirty="0"/>
              <a:t>  for a drop height greater than 6 m."</a:t>
            </a:r>
            <a:endParaRPr lang="ko-KR" altLang="ko-KR" dirty="0"/>
          </a:p>
        </p:txBody>
      </p:sp>
      <p:sp>
        <p:nvSpPr>
          <p:cNvPr id="10" name="TextBox 9"/>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5</a:t>
            </a:fld>
            <a:endParaRPr lang="ko-KR" altLang="en-US"/>
          </a:p>
        </p:txBody>
      </p:sp>
      <p:sp>
        <p:nvSpPr>
          <p:cNvPr id="5" name="Datumsplatzhalter 4"/>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166469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628800"/>
            <a:ext cx="8259760" cy="2726900"/>
          </a:xfrm>
          <a:prstGeom prst="rect">
            <a:avLst/>
          </a:prstGeom>
          <a:ln>
            <a:solidFill>
              <a:schemeClr val="tx1"/>
            </a:solidFill>
          </a:ln>
        </p:spPr>
        <p:txBody>
          <a:bodyPr wrap="square">
            <a:spAutoFit/>
          </a:bodyPr>
          <a:lstStyle/>
          <a:p>
            <a:pPr marL="901700" indent="-901700">
              <a:lnSpc>
                <a:spcPct val="120000"/>
              </a:lnSpc>
              <a:spcBef>
                <a:spcPts val="1200"/>
              </a:spcBef>
            </a:pPr>
            <a:r>
              <a:rPr lang="en-US" altLang="ko-KR" dirty="0" smtClean="0"/>
              <a:t>4.2 	Chairs of the IWG will manage various aspects of the work ensuring that the agreed action plan is implemented properly and that milestones and timelines are set and met. </a:t>
            </a:r>
          </a:p>
          <a:p>
            <a:pPr marL="1250950" indent="-349250">
              <a:lnSpc>
                <a:spcPct val="120000"/>
              </a:lnSpc>
              <a:spcBef>
                <a:spcPts val="1200"/>
              </a:spcBef>
              <a:buAutoNum type="alphaLcParenBoth"/>
            </a:pPr>
            <a:r>
              <a:rPr lang="en-US" altLang="ko-KR" dirty="0" smtClean="0"/>
              <a:t>2016- </a:t>
            </a:r>
            <a:r>
              <a:rPr lang="en-US" altLang="ko-KR" strike="sngStrike" dirty="0" smtClean="0">
                <a:solidFill>
                  <a:srgbClr val="FF0000"/>
                </a:solidFill>
              </a:rPr>
              <a:t>2015-2016 </a:t>
            </a:r>
            <a:r>
              <a:rPr lang="en-US" altLang="ko-KR" dirty="0" smtClean="0">
                <a:solidFill>
                  <a:srgbClr val="FF0000"/>
                </a:solidFill>
              </a:rPr>
              <a:t>June 2018 </a:t>
            </a:r>
            <a:r>
              <a:rPr lang="en-US" altLang="ko-KR" dirty="0" smtClean="0"/>
              <a:t>: Meeting of the IWG, regular reporting to the Administrative Committee. </a:t>
            </a:r>
          </a:p>
          <a:p>
            <a:pPr marL="1250950" indent="-349250">
              <a:lnSpc>
                <a:spcPct val="120000"/>
              </a:lnSpc>
              <a:spcBef>
                <a:spcPts val="1200"/>
              </a:spcBef>
            </a:pPr>
            <a:r>
              <a:rPr lang="en-US" altLang="ko-KR" dirty="0" smtClean="0"/>
              <a:t>(b) </a:t>
            </a:r>
            <a:r>
              <a:rPr lang="en-US" altLang="ko-KR" strike="sngStrike" dirty="0" smtClean="0">
                <a:solidFill>
                  <a:srgbClr val="FF0000"/>
                </a:solidFill>
              </a:rPr>
              <a:t>November 2016 </a:t>
            </a:r>
            <a:r>
              <a:rPr lang="en-US" altLang="ko-KR" dirty="0" smtClean="0">
                <a:solidFill>
                  <a:srgbClr val="FF0000"/>
                </a:solidFill>
              </a:rPr>
              <a:t>June 2018 </a:t>
            </a:r>
            <a:r>
              <a:rPr lang="en-US" altLang="ko-KR" dirty="0" smtClean="0"/>
              <a:t>: Possible adoption of both Global Technical Regulation and UN Regulation. </a:t>
            </a:r>
            <a:endParaRPr lang="ko-KR" altLang="en-US" dirty="0"/>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6</a:t>
            </a:fld>
            <a:endParaRPr lang="ko-KR" altLang="en-US"/>
          </a:p>
        </p:txBody>
      </p:sp>
      <p:sp>
        <p:nvSpPr>
          <p:cNvPr id="4" name="Datumsplatzhalter 3"/>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2528772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3902607"/>
          </a:xfrm>
          <a:prstGeom prst="rect">
            <a:avLst/>
          </a:prstGeom>
          <a:ln>
            <a:solidFill>
              <a:schemeClr val="tx1"/>
            </a:solidFill>
          </a:ln>
        </p:spPr>
        <p:txBody>
          <a:bodyPr wrap="square">
            <a:spAutoFit/>
          </a:bodyPr>
          <a:lstStyle/>
          <a:p>
            <a:pPr lvl="1">
              <a:lnSpc>
                <a:spcPct val="120000"/>
              </a:lnSpc>
              <a:spcBef>
                <a:spcPts val="1200"/>
              </a:spcBef>
            </a:pPr>
            <a:r>
              <a:rPr lang="en-US" altLang="ko-KR" dirty="0" smtClean="0"/>
              <a:t>With regards to the definition of toughened glass, the IWG will review if the definition of toughened glass is appropriate to assure the safety of panoramic sunroof and then will clearly define the mechanical properties of toughened glass, if necessary. For example, toughened glass is expected to be stronger than before it was, i.e. before it underwent the toughening process.</a:t>
            </a:r>
          </a:p>
          <a:p>
            <a:pPr lvl="1">
              <a:lnSpc>
                <a:spcPct val="120000"/>
              </a:lnSpc>
              <a:spcBef>
                <a:spcPts val="1200"/>
              </a:spcBef>
            </a:pPr>
            <a:r>
              <a:rPr lang="en-CA" dirty="0" smtClean="0">
                <a:solidFill>
                  <a:srgbClr val="FF0000"/>
                </a:solidFill>
              </a:rPr>
              <a:t>The </a:t>
            </a:r>
            <a:r>
              <a:rPr lang="en-CA" dirty="0">
                <a:solidFill>
                  <a:srgbClr val="FF0000"/>
                </a:solidFill>
              </a:rPr>
              <a:t>work of </a:t>
            </a:r>
            <a:r>
              <a:rPr lang="en-CA" dirty="0" smtClean="0">
                <a:solidFill>
                  <a:srgbClr val="FF0000"/>
                </a:solidFill>
              </a:rPr>
              <a:t>the Informal Group will follow a 2-step approach splitting the working tasks in paragraphs 5.2 and 5.3 into short-term (5.3) and medium-term (5.2) activities. For the task in paragraph 5.2 the Informal Group will   review further work to be undertaken to understand better the effects for  improving safety of panoramic sunroof glazing.</a:t>
            </a:r>
            <a:endParaRPr lang="en-CA" strike="sngStrike" dirty="0">
              <a:solidFill>
                <a:srgbClr val="FF000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2" name="Textfeld 1"/>
          <p:cNvSpPr txBox="1"/>
          <p:nvPr/>
        </p:nvSpPr>
        <p:spPr>
          <a:xfrm>
            <a:off x="416696" y="1377079"/>
            <a:ext cx="489236" cy="369332"/>
          </a:xfrm>
          <a:prstGeom prst="rect">
            <a:avLst/>
          </a:prstGeom>
          <a:noFill/>
        </p:spPr>
        <p:txBody>
          <a:bodyPr wrap="none" rtlCol="0">
            <a:spAutoFit/>
          </a:bodyPr>
          <a:lstStyle/>
          <a:p>
            <a:r>
              <a:rPr lang="de-DE" dirty="0" smtClean="0"/>
              <a:t>5.1</a:t>
            </a:r>
            <a:endParaRPr lang="de-DE" dirty="0"/>
          </a:p>
        </p:txBody>
      </p:sp>
      <p:sp>
        <p:nvSpPr>
          <p:cNvPr id="4" name="Foliennummernplatzhalter 3"/>
          <p:cNvSpPr>
            <a:spLocks noGrp="1"/>
          </p:cNvSpPr>
          <p:nvPr>
            <p:ph type="sldNum" sz="quarter" idx="12"/>
          </p:nvPr>
        </p:nvSpPr>
        <p:spPr/>
        <p:txBody>
          <a:bodyPr/>
          <a:lstStyle/>
          <a:p>
            <a:fld id="{33F931B7-2ABC-40CD-ACB7-5729B82BA219}" type="slidenum">
              <a:rPr lang="ko-KR" altLang="en-US" smtClean="0"/>
              <a:t>7</a:t>
            </a:fld>
            <a:endParaRPr lang="ko-KR" altLang="en-US"/>
          </a:p>
        </p:txBody>
      </p:sp>
      <p:sp>
        <p:nvSpPr>
          <p:cNvPr id="8" name="Datumsplatzhalter 7"/>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608509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5182957"/>
          </a:xfrm>
          <a:prstGeom prst="rect">
            <a:avLst/>
          </a:prstGeom>
          <a:ln>
            <a:solidFill>
              <a:schemeClr val="tx1"/>
            </a:solidFill>
          </a:ln>
        </p:spPr>
        <p:txBody>
          <a:bodyPr wrap="square">
            <a:spAutoFit/>
          </a:bodyPr>
          <a:lstStyle/>
          <a:p>
            <a:pPr lvl="1">
              <a:lnSpc>
                <a:spcPct val="120000"/>
              </a:lnSpc>
              <a:spcBef>
                <a:spcPts val="1200"/>
              </a:spcBef>
            </a:pPr>
            <a:r>
              <a:rPr lang="en-CA" dirty="0" smtClean="0">
                <a:solidFill>
                  <a:srgbClr val="FF0000"/>
                </a:solidFill>
              </a:rPr>
              <a:t>Step 2</a:t>
            </a:r>
          </a:p>
          <a:p>
            <a:pPr lvl="1">
              <a:lnSpc>
                <a:spcPct val="120000"/>
              </a:lnSpc>
              <a:spcBef>
                <a:spcPts val="1200"/>
              </a:spcBef>
            </a:pPr>
            <a:r>
              <a:rPr lang="en-CA" dirty="0" smtClean="0"/>
              <a:t>With regards to the 227g ball drop test, </a:t>
            </a:r>
            <a:r>
              <a:rPr lang="en-CA" dirty="0" smtClean="0">
                <a:solidFill>
                  <a:srgbClr val="FF0000"/>
                </a:solidFill>
              </a:rPr>
              <a:t>the original task of </a:t>
            </a:r>
            <a:r>
              <a:rPr lang="en-CA" strike="sngStrike" dirty="0" smtClean="0"/>
              <a:t>the </a:t>
            </a:r>
            <a:r>
              <a:rPr lang="en-CA" dirty="0" smtClean="0"/>
              <a:t>IWG will</a:t>
            </a:r>
            <a:r>
              <a:rPr lang="en-CA" dirty="0" smtClean="0">
                <a:solidFill>
                  <a:srgbClr val="FF0000"/>
                </a:solidFill>
              </a:rPr>
              <a:t> be </a:t>
            </a:r>
            <a:r>
              <a:rPr lang="en-CA" dirty="0">
                <a:solidFill>
                  <a:srgbClr val="FF0000"/>
                </a:solidFill>
              </a:rPr>
              <a:t> </a:t>
            </a:r>
            <a:r>
              <a:rPr lang="en-CA" dirty="0" smtClean="0">
                <a:solidFill>
                  <a:srgbClr val="FF0000"/>
                </a:solidFill>
              </a:rPr>
              <a:t>  extended to take further research results into account to </a:t>
            </a:r>
            <a:r>
              <a:rPr lang="en-CA" dirty="0" smtClean="0"/>
              <a:t>discuss the         following:</a:t>
            </a:r>
          </a:p>
          <a:p>
            <a:pPr marL="800100" lvl="1" indent="-342900">
              <a:lnSpc>
                <a:spcPct val="120000"/>
              </a:lnSpc>
              <a:spcBef>
                <a:spcPts val="1200"/>
              </a:spcBef>
              <a:buAutoNum type="alphaLcParenBoth"/>
            </a:pPr>
            <a:r>
              <a:rPr lang="en-CA" dirty="0" smtClean="0"/>
              <a:t>Only using a 30cm x 30cm test piece for the 227g ball drop test</a:t>
            </a:r>
          </a:p>
          <a:p>
            <a:pPr marL="800100" lvl="1" indent="-342900">
              <a:lnSpc>
                <a:spcPct val="120000"/>
              </a:lnSpc>
              <a:spcBef>
                <a:spcPts val="1200"/>
              </a:spcBef>
              <a:buAutoNum type="alphaLcParenBoth"/>
            </a:pPr>
            <a:r>
              <a:rPr lang="en-CA" dirty="0" smtClean="0"/>
              <a:t>Using a test piece that reflects the representative characteristics of a     finished product, on condition that a certain area of opaque               obscuration, which is necessary for the fixing of the toughened glass to a vehicle, is excluded from impact point of toughened glass at a test.</a:t>
            </a:r>
          </a:p>
          <a:p>
            <a:pPr marL="800100" lvl="1" indent="-342900">
              <a:lnSpc>
                <a:spcPct val="120000"/>
              </a:lnSpc>
              <a:spcBef>
                <a:spcPts val="1200"/>
              </a:spcBef>
              <a:buAutoNum type="alphaLcParenBoth"/>
            </a:pPr>
            <a:r>
              <a:rPr lang="en-CA" dirty="0" smtClean="0"/>
              <a:t>Clarifying and harmonizing the UN Regulation and ISO with regards to  the test</a:t>
            </a:r>
            <a:endParaRPr lang="en-CA" dirty="0"/>
          </a:p>
          <a:p>
            <a:pPr marL="800100" lvl="1" indent="-342900">
              <a:lnSpc>
                <a:spcPct val="120000"/>
              </a:lnSpc>
              <a:spcBef>
                <a:spcPts val="1200"/>
              </a:spcBef>
              <a:buAutoNum type="alphaLcParenBoth"/>
            </a:pPr>
            <a:r>
              <a:rPr lang="en-CA" dirty="0" smtClean="0">
                <a:solidFill>
                  <a:srgbClr val="FF0000"/>
                </a:solidFill>
              </a:rPr>
              <a:t>Decision on other test procedures to complement the 227g ball drop    test</a:t>
            </a: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smtClean="0"/>
              <a:t>5.2</a:t>
            </a:r>
            <a:endParaRPr lang="de-DE"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8</a:t>
            </a:fld>
            <a:endParaRPr lang="ko-KR" altLang="en-US"/>
          </a:p>
        </p:txBody>
      </p:sp>
      <p:sp>
        <p:nvSpPr>
          <p:cNvPr id="4" name="Datumsplatzhalter 3"/>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4179608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14529" y="188640"/>
            <a:ext cx="6683048" cy="646331"/>
          </a:xfrm>
          <a:prstGeom prst="rect">
            <a:avLst/>
          </a:prstGeom>
        </p:spPr>
        <p:txBody>
          <a:bodyPr wrap="none">
            <a:spAutoFit/>
          </a:bodyPr>
          <a:lstStyle/>
          <a:p>
            <a:r>
              <a:rPr lang="en-US" altLang="ko-KR" sz="3600" dirty="0" smtClean="0"/>
              <a:t>Update of Terms of Reference</a:t>
            </a:r>
            <a:endParaRPr lang="ko-KR" altLang="en-US" sz="3600" dirty="0"/>
          </a:p>
        </p:txBody>
      </p:sp>
      <p:sp>
        <p:nvSpPr>
          <p:cNvPr id="6" name="직사각형 5"/>
          <p:cNvSpPr/>
          <p:nvPr/>
        </p:nvSpPr>
        <p:spPr>
          <a:xfrm>
            <a:off x="416696" y="1340768"/>
            <a:ext cx="8547792" cy="1575816"/>
          </a:xfrm>
          <a:prstGeom prst="rect">
            <a:avLst/>
          </a:prstGeom>
          <a:ln>
            <a:solidFill>
              <a:schemeClr val="tx1"/>
            </a:solidFill>
          </a:ln>
        </p:spPr>
        <p:txBody>
          <a:bodyPr wrap="square">
            <a:spAutoFit/>
          </a:bodyPr>
          <a:lstStyle/>
          <a:p>
            <a:pPr lvl="1">
              <a:lnSpc>
                <a:spcPct val="120000"/>
              </a:lnSpc>
              <a:spcBef>
                <a:spcPts val="1200"/>
              </a:spcBef>
            </a:pPr>
            <a:r>
              <a:rPr lang="en-CA" dirty="0" smtClean="0">
                <a:solidFill>
                  <a:srgbClr val="FF0000"/>
                </a:solidFill>
              </a:rPr>
              <a:t>Step 1</a:t>
            </a:r>
          </a:p>
          <a:p>
            <a:pPr lvl="1">
              <a:lnSpc>
                <a:spcPct val="120000"/>
              </a:lnSpc>
              <a:spcBef>
                <a:spcPts val="1200"/>
              </a:spcBef>
            </a:pPr>
            <a:r>
              <a:rPr lang="en-CA" dirty="0" smtClean="0"/>
              <a:t>The IWG shall also assess whether there should be further amendments to the classification of glazing, which may be installed as windscreen, other windows of a vehicle, and sunroof. </a:t>
            </a:r>
            <a:endParaRPr lang="en-CA" strike="sngStrike" dirty="0" smtClean="0">
              <a:solidFill>
                <a:srgbClr val="0070C0"/>
              </a:solidFill>
            </a:endParaRPr>
          </a:p>
        </p:txBody>
      </p:sp>
      <p:sp>
        <p:nvSpPr>
          <p:cNvPr id="7" name="TextBox 6"/>
          <p:cNvSpPr txBox="1"/>
          <p:nvPr/>
        </p:nvSpPr>
        <p:spPr>
          <a:xfrm>
            <a:off x="4499992" y="755412"/>
            <a:ext cx="4680520" cy="369332"/>
          </a:xfrm>
          <a:prstGeom prst="rect">
            <a:avLst/>
          </a:prstGeom>
          <a:noFill/>
        </p:spPr>
        <p:txBody>
          <a:bodyPr wrap="square" rtlCol="0">
            <a:spAutoFit/>
          </a:bodyPr>
          <a:lstStyle/>
          <a:p>
            <a:r>
              <a:rPr lang="en-US" altLang="ko-KR" dirty="0" smtClean="0"/>
              <a:t>(Informal document will be submitted)</a:t>
            </a:r>
            <a:endParaRPr lang="ko-KR" altLang="en-US" dirty="0"/>
          </a:p>
        </p:txBody>
      </p:sp>
      <p:sp>
        <p:nvSpPr>
          <p:cNvPr id="8" name="Textfeld 7"/>
          <p:cNvSpPr txBox="1"/>
          <p:nvPr/>
        </p:nvSpPr>
        <p:spPr>
          <a:xfrm>
            <a:off x="416696" y="1377079"/>
            <a:ext cx="489236" cy="369332"/>
          </a:xfrm>
          <a:prstGeom prst="rect">
            <a:avLst/>
          </a:prstGeom>
          <a:noFill/>
        </p:spPr>
        <p:txBody>
          <a:bodyPr wrap="none" rtlCol="0">
            <a:spAutoFit/>
          </a:bodyPr>
          <a:lstStyle/>
          <a:p>
            <a:r>
              <a:rPr lang="de-DE" dirty="0" smtClean="0"/>
              <a:t>5.3</a:t>
            </a:r>
            <a:endParaRPr lang="de-DE" dirty="0"/>
          </a:p>
        </p:txBody>
      </p:sp>
      <p:sp>
        <p:nvSpPr>
          <p:cNvPr id="3" name="Foliennummernplatzhalter 2"/>
          <p:cNvSpPr>
            <a:spLocks noGrp="1"/>
          </p:cNvSpPr>
          <p:nvPr>
            <p:ph type="sldNum" sz="quarter" idx="12"/>
          </p:nvPr>
        </p:nvSpPr>
        <p:spPr/>
        <p:txBody>
          <a:bodyPr/>
          <a:lstStyle/>
          <a:p>
            <a:fld id="{33F931B7-2ABC-40CD-ACB7-5729B82BA219}" type="slidenum">
              <a:rPr lang="ko-KR" altLang="en-US" smtClean="0"/>
              <a:t>9</a:t>
            </a:fld>
            <a:endParaRPr lang="ko-KR" altLang="en-US"/>
          </a:p>
        </p:txBody>
      </p:sp>
      <p:sp>
        <p:nvSpPr>
          <p:cNvPr id="9" name="직사각형 5"/>
          <p:cNvSpPr/>
          <p:nvPr/>
        </p:nvSpPr>
        <p:spPr>
          <a:xfrm>
            <a:off x="416696" y="3797400"/>
            <a:ext cx="8547792" cy="1243417"/>
          </a:xfrm>
          <a:prstGeom prst="rect">
            <a:avLst/>
          </a:prstGeom>
          <a:ln>
            <a:solidFill>
              <a:schemeClr val="tx1"/>
            </a:solidFill>
          </a:ln>
        </p:spPr>
        <p:txBody>
          <a:bodyPr wrap="square">
            <a:spAutoFit/>
          </a:bodyPr>
          <a:lstStyle/>
          <a:p>
            <a:pPr lvl="1">
              <a:lnSpc>
                <a:spcPct val="120000"/>
              </a:lnSpc>
              <a:spcBef>
                <a:spcPts val="1200"/>
              </a:spcBef>
            </a:pPr>
            <a:endParaRPr lang="en-CA" dirty="0" smtClean="0"/>
          </a:p>
          <a:p>
            <a:pPr lvl="1">
              <a:lnSpc>
                <a:spcPct val="120000"/>
              </a:lnSpc>
              <a:spcBef>
                <a:spcPts val="1200"/>
              </a:spcBef>
            </a:pPr>
            <a:r>
              <a:rPr lang="en-CA" dirty="0" smtClean="0"/>
              <a:t>Chair (Republic of Korea), Co-Chair (Germany) and a secretary </a:t>
            </a:r>
            <a:r>
              <a:rPr lang="en-CA" dirty="0" smtClean="0">
                <a:solidFill>
                  <a:srgbClr val="FF0000"/>
                </a:solidFill>
              </a:rPr>
              <a:t>(CLEPA)</a:t>
            </a:r>
            <a:r>
              <a:rPr lang="en-CA" dirty="0" smtClean="0"/>
              <a:t> will   manage IWG.</a:t>
            </a:r>
            <a:endParaRPr lang="en-CA" strike="sngStrike" dirty="0" smtClean="0">
              <a:solidFill>
                <a:srgbClr val="0070C0"/>
              </a:solidFill>
            </a:endParaRPr>
          </a:p>
        </p:txBody>
      </p:sp>
      <p:sp>
        <p:nvSpPr>
          <p:cNvPr id="10" name="Textfeld 9"/>
          <p:cNvSpPr txBox="1"/>
          <p:nvPr/>
        </p:nvSpPr>
        <p:spPr>
          <a:xfrm>
            <a:off x="410356" y="3729806"/>
            <a:ext cx="489236" cy="923330"/>
          </a:xfrm>
          <a:prstGeom prst="rect">
            <a:avLst/>
          </a:prstGeom>
          <a:noFill/>
        </p:spPr>
        <p:txBody>
          <a:bodyPr wrap="none" rtlCol="0">
            <a:spAutoFit/>
          </a:bodyPr>
          <a:lstStyle/>
          <a:p>
            <a:r>
              <a:rPr lang="de-DE" dirty="0" smtClean="0"/>
              <a:t>6.1</a:t>
            </a:r>
          </a:p>
          <a:p>
            <a:endParaRPr lang="de-DE" dirty="0" smtClean="0"/>
          </a:p>
          <a:p>
            <a:r>
              <a:rPr lang="de-DE" dirty="0" smtClean="0"/>
              <a:t>(b)</a:t>
            </a:r>
            <a:endParaRPr lang="de-DE" dirty="0"/>
          </a:p>
        </p:txBody>
      </p:sp>
      <p:sp>
        <p:nvSpPr>
          <p:cNvPr id="4" name="Datumsplatzhalter 3"/>
          <p:cNvSpPr>
            <a:spLocks noGrp="1"/>
          </p:cNvSpPr>
          <p:nvPr>
            <p:ph type="dt" sz="half" idx="10"/>
          </p:nvPr>
        </p:nvSpPr>
        <p:spPr/>
        <p:txBody>
          <a:bodyPr/>
          <a:lstStyle/>
          <a:p>
            <a:r>
              <a:rPr lang="de-DE" altLang="ko-KR" smtClean="0"/>
              <a:t>2017-10-09</a:t>
            </a:r>
            <a:endParaRPr lang="ko-KR" altLang="en-US"/>
          </a:p>
        </p:txBody>
      </p:sp>
    </p:spTree>
    <p:extLst>
      <p:ext uri="{BB962C8B-B14F-4D97-AF65-F5344CB8AC3E}">
        <p14:creationId xmlns:p14="http://schemas.microsoft.com/office/powerpoint/2010/main" val="1467534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987</Words>
  <Application>Microsoft Office PowerPoint</Application>
  <PresentationFormat>On-screen Show (4:3)</PresentationFormat>
  <Paragraphs>116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테마</vt:lpstr>
      <vt:lpstr>PowerPoint Presentation</vt:lpstr>
      <vt:lpstr>Progress Report</vt:lpstr>
      <vt:lpstr>Progress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국제화파트</dc:creator>
  <cp:lastModifiedBy>Hubert Romain</cp:lastModifiedBy>
  <cp:revision>30</cp:revision>
  <dcterms:created xsi:type="dcterms:W3CDTF">2016-10-11T06:57:45Z</dcterms:created>
  <dcterms:modified xsi:type="dcterms:W3CDTF">2017-10-09T16:04:08Z</dcterms:modified>
</cp:coreProperties>
</file>