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640" r:id="rId2"/>
    <p:sldId id="635" r:id="rId3"/>
    <p:sldId id="641" r:id="rId4"/>
    <p:sldId id="620" r:id="rId5"/>
    <p:sldId id="626" r:id="rId6"/>
    <p:sldId id="642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36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A17"/>
    <a:srgbClr val="F75A2F"/>
    <a:srgbClr val="EAEAEA"/>
    <a:srgbClr val="3399FF"/>
    <a:srgbClr val="080808"/>
    <a:srgbClr val="74B230"/>
    <a:srgbClr val="C0C0C0"/>
    <a:srgbClr val="006600"/>
    <a:srgbClr val="B2B2B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94434" autoAdjust="0"/>
  </p:normalViewPr>
  <p:slideViewPr>
    <p:cSldViewPr showGuides="1">
      <p:cViewPr varScale="1">
        <p:scale>
          <a:sx n="110" d="100"/>
          <a:sy n="110" d="100"/>
        </p:scale>
        <p:origin x="-1644" y="-96"/>
      </p:cViewPr>
      <p:guideLst>
        <p:guide orient="horz" pos="4156"/>
        <p:guide pos="3651"/>
      </p:guideLst>
    </p:cSldViewPr>
  </p:slideViewPr>
  <p:outlineViewPr>
    <p:cViewPr>
      <p:scale>
        <a:sx n="33" d="100"/>
        <a:sy n="33" d="100"/>
      </p:scale>
      <p:origin x="0" y="-81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FEF3F905-394A-477A-B708-7F695D8A7074}" type="datetimeFigureOut">
              <a:rPr lang="fr-FR" smtClean="0"/>
              <a:pPr/>
              <a:t>26/04/2017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2CB10D8-2F37-4393-88B9-295858CE50D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70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A4AB41DC-A324-465E-8C99-BF12128D7513}" type="datetimeFigureOut">
              <a:rPr lang="en-CA" smtClean="0"/>
              <a:pPr/>
              <a:t>26/04/2017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0F641223-758F-4E26-9EA2-EA12367947F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678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1223-758F-4E26-9EA2-EA12367947FD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994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5495" y="0"/>
            <a:ext cx="9108505" cy="6858000"/>
          </a:xfrm>
          <a:prstGeom prst="rect">
            <a:avLst/>
          </a:prstGeom>
        </p:spPr>
      </p:pic>
      <p:pic>
        <p:nvPicPr>
          <p:cNvPr id="5" name="Picture 7" descr="CSA-Group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164" t="31100" r="22438" b="31100"/>
          <a:stretch>
            <a:fillRect/>
          </a:stretch>
        </p:blipFill>
        <p:spPr bwMode="auto">
          <a:xfrm>
            <a:off x="6660232" y="0"/>
            <a:ext cx="2281237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4942316" y="1565474"/>
            <a:ext cx="4211960" cy="2508278"/>
          </a:xfrm>
        </p:spPr>
        <p:txBody>
          <a:bodyPr/>
          <a:lstStyle>
            <a:lvl1pPr algn="l">
              <a:defRPr lang="en-US" sz="2400" baseline="0" smtClean="0">
                <a:effectLst/>
              </a:defRPr>
            </a:lvl1pPr>
          </a:lstStyle>
          <a:p>
            <a:endParaRPr lang="en-CA" dirty="0"/>
          </a:p>
        </p:txBody>
      </p:sp>
      <p:pic>
        <p:nvPicPr>
          <p:cNvPr id="4" name="Picture 6" descr="CSA theme pla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680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272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548438"/>
            <a:ext cx="658813" cy="309562"/>
          </a:xfr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900FA866-E8C1-4371-810A-B02A662DB0EB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1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lain bar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FB24-30AB-4DF0-9AD0-C82C6CA01A5A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6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548438"/>
            <a:ext cx="658813" cy="309562"/>
          </a:xfr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896CD083-7E1A-41BB-A313-FD6DBB198550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3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548438"/>
            <a:ext cx="658813" cy="309562"/>
          </a:xfr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AB173332-39CA-432A-B62E-2210377421E9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4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50" y="6548438"/>
            <a:ext cx="658813" cy="309562"/>
          </a:xfr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pPr>
              <a:defRPr/>
            </a:pPr>
            <a:fld id="{3548679B-4BBC-43AF-9151-11868279AE6E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5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1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SA bkgrd 2 plain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115888"/>
            <a:ext cx="68516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pic>
        <p:nvPicPr>
          <p:cNvPr id="1029" name="Picture 12" descr="CSA-Group-logo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88263" y="58738"/>
            <a:ext cx="1276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50" y="6548438"/>
            <a:ext cx="658813" cy="1936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12C4D4D-2F01-48F7-AF9A-A4B24A9AAEFE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249313"/>
            <a:ext cx="4283968" cy="3600400"/>
          </a:xfrm>
        </p:spPr>
        <p:txBody>
          <a:bodyPr/>
          <a:lstStyle/>
          <a:p>
            <a:pPr algn="ctr"/>
            <a:r>
              <a:rPr lang="en-CA" sz="2800" b="0" dirty="0" smtClean="0">
                <a:solidFill>
                  <a:schemeClr val="tx1"/>
                </a:solidFill>
              </a:rPr>
              <a:t/>
            </a:r>
            <a:br>
              <a:rPr lang="en-CA" sz="2800" b="0" dirty="0" smtClean="0">
                <a:solidFill>
                  <a:schemeClr val="tx1"/>
                </a:solidFill>
              </a:rPr>
            </a:br>
            <a:r>
              <a:rPr lang="en-CA" sz="2800" b="0" dirty="0">
                <a:solidFill>
                  <a:schemeClr val="tx1"/>
                </a:solidFill>
              </a:rPr>
              <a:t/>
            </a:r>
            <a:br>
              <a:rPr lang="en-CA" sz="2800" b="0" dirty="0">
                <a:solidFill>
                  <a:schemeClr val="tx1"/>
                </a:solidFill>
              </a:rPr>
            </a:br>
            <a:r>
              <a:rPr lang="en-CA" sz="2800" b="0" dirty="0" smtClean="0">
                <a:solidFill>
                  <a:schemeClr val="tx1"/>
                </a:solidFill>
              </a:rPr>
              <a:t/>
            </a:r>
            <a:br>
              <a:rPr lang="en-CA" sz="2800" b="0" dirty="0" smtClean="0">
                <a:solidFill>
                  <a:schemeClr val="tx1"/>
                </a:solidFill>
              </a:rPr>
            </a:br>
            <a:r>
              <a:rPr lang="en-CA" b="0" dirty="0" smtClean="0">
                <a:solidFill>
                  <a:schemeClr val="tx1"/>
                </a:solidFill>
              </a:rPr>
              <a:t>ECE R110:</a:t>
            </a:r>
            <a:br>
              <a:rPr lang="en-CA" b="0" dirty="0" smtClean="0">
                <a:solidFill>
                  <a:schemeClr val="tx1"/>
                </a:solidFill>
              </a:rPr>
            </a:br>
            <a:r>
              <a:rPr lang="en-CA" b="0" dirty="0" smtClean="0">
                <a:solidFill>
                  <a:schemeClr val="tx1"/>
                </a:solidFill>
              </a:rPr>
              <a:t>Harmonization </a:t>
            </a:r>
            <a:br>
              <a:rPr lang="en-CA" b="0" dirty="0" smtClean="0">
                <a:solidFill>
                  <a:schemeClr val="tx1"/>
                </a:solidFill>
              </a:rPr>
            </a:br>
            <a:r>
              <a:rPr lang="en-CA" b="0" dirty="0" smtClean="0">
                <a:solidFill>
                  <a:schemeClr val="tx1"/>
                </a:solidFill>
              </a:rPr>
              <a:t>of </a:t>
            </a:r>
            <a:br>
              <a:rPr lang="en-CA" b="0" dirty="0" smtClean="0">
                <a:solidFill>
                  <a:schemeClr val="tx1"/>
                </a:solidFill>
              </a:rPr>
            </a:br>
            <a:r>
              <a:rPr lang="en-CA" b="0" dirty="0" smtClean="0">
                <a:solidFill>
                  <a:schemeClr val="tx1"/>
                </a:solidFill>
              </a:rPr>
              <a:t>CNG Fuel Tank Requirements with </a:t>
            </a:r>
            <a:br>
              <a:rPr lang="en-CA" b="0" dirty="0" smtClean="0">
                <a:solidFill>
                  <a:schemeClr val="tx1"/>
                </a:solidFill>
              </a:rPr>
            </a:br>
            <a:r>
              <a:rPr lang="en-CA" b="0" dirty="0" smtClean="0">
                <a:solidFill>
                  <a:schemeClr val="tx1"/>
                </a:solidFill>
              </a:rPr>
              <a:t>ISO 11439</a:t>
            </a:r>
            <a:r>
              <a:rPr lang="en-CA" sz="2800" b="0" dirty="0" smtClean="0">
                <a:solidFill>
                  <a:schemeClr val="tx1"/>
                </a:solidFill>
              </a:rPr>
              <a:t/>
            </a:r>
            <a:br>
              <a:rPr lang="en-CA" sz="2800" b="0" dirty="0" smtClean="0">
                <a:solidFill>
                  <a:schemeClr val="tx1"/>
                </a:solidFill>
              </a:rPr>
            </a:br>
            <a:r>
              <a:rPr lang="en-CA" sz="2800" b="0" dirty="0" smtClean="0">
                <a:solidFill>
                  <a:schemeClr val="tx1"/>
                </a:solidFill>
              </a:rPr>
              <a:t/>
            </a:r>
            <a:br>
              <a:rPr lang="en-CA" sz="2800" b="0" dirty="0" smtClean="0">
                <a:solidFill>
                  <a:schemeClr val="tx1"/>
                </a:solidFill>
              </a:rPr>
            </a:br>
            <a:r>
              <a:rPr lang="en-CA" sz="2800" b="0" dirty="0" smtClean="0">
                <a:solidFill>
                  <a:schemeClr val="tx1"/>
                </a:solidFill>
              </a:rPr>
              <a:t/>
            </a:r>
            <a:br>
              <a:rPr lang="en-CA" sz="2800" b="0" dirty="0" smtClean="0">
                <a:solidFill>
                  <a:schemeClr val="tx1"/>
                </a:solidFill>
              </a:rPr>
            </a:br>
            <a:r>
              <a:rPr lang="en-CA" sz="2000" b="0" dirty="0" smtClean="0">
                <a:solidFill>
                  <a:schemeClr val="tx1"/>
                </a:solidFill>
              </a:rPr>
              <a:t>April 26, 2017</a:t>
            </a:r>
            <a:r>
              <a:rPr lang="en-CA" sz="2000" b="0" dirty="0">
                <a:solidFill>
                  <a:schemeClr val="tx1"/>
                </a:solidFill>
              </a:rPr>
              <a:t/>
            </a:r>
            <a:br>
              <a:rPr lang="en-CA" sz="2000" b="0" dirty="0">
                <a:solidFill>
                  <a:schemeClr val="tx1"/>
                </a:solidFill>
              </a:rPr>
            </a:b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4653136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2F6C"/>
                </a:solidFill>
                <a:latin typeface="Arial" charset="0"/>
                <a:cs typeface="Arial" charset="0"/>
              </a:rPr>
              <a:t>Craig Webster, </a:t>
            </a:r>
            <a:r>
              <a:rPr lang="en-US" sz="1600" dirty="0" err="1" smtClean="0">
                <a:solidFill>
                  <a:srgbClr val="002F6C"/>
                </a:solidFill>
                <a:latin typeface="Arial" charset="0"/>
                <a:cs typeface="Arial" charset="0"/>
              </a:rPr>
              <a:t>P.Eng</a:t>
            </a:r>
            <a:r>
              <a:rPr lang="en-US" sz="1600" dirty="0" smtClean="0">
                <a:solidFill>
                  <a:srgbClr val="002F6C"/>
                </a:solidFill>
                <a:latin typeface="Arial" charset="0"/>
                <a:cs typeface="Arial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2F6C"/>
                </a:solidFill>
                <a:latin typeface="Arial" charset="0"/>
                <a:cs typeface="Arial" charset="0"/>
              </a:rPr>
              <a:t>Senior Manager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2F6C"/>
                </a:solidFill>
                <a:latin typeface="Arial" charset="0"/>
                <a:cs typeface="Arial" charset="0"/>
              </a:rPr>
              <a:t>Transportation Fuels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2F6C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F6C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76056" y="113286"/>
            <a:ext cx="2952328" cy="10575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-38</a:t>
            </a:r>
            <a:endParaRPr kumimoji="0" lang="en-GB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kumimoji="0" lang="en-GB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24-28 April 2017, </a:t>
            </a: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9.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 eaLnBrk="0" hangingPunct="0"/>
            <a:r>
              <a:rPr kumimoji="0" lang="ja-JP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512" y="151170"/>
            <a:ext cx="7589835" cy="6350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     BACKGROUND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/>
          <a:p>
            <a:fld id="{7E18F6E6-8448-4D2E-B7FB-BB8102619649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9068"/>
            <a:ext cx="799288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CRAIG WEBSTER</a:t>
            </a:r>
          </a:p>
          <a:p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Convener of ISO TC 58/SC 3 Working Group for the ISO 11439 Standard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Convener of ISO 11439 since 1995!</a:t>
            </a:r>
          </a:p>
          <a:p>
            <a:endParaRPr lang="en-US" sz="2000" dirty="0"/>
          </a:p>
          <a:p>
            <a:r>
              <a:rPr lang="en-US" sz="2000" b="1" dirty="0" smtClean="0"/>
              <a:t>ISO 11439 </a:t>
            </a:r>
          </a:p>
          <a:p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overs performance requirements for CNG fuel cylinders on-board vehicles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Standard first published in 2000</a:t>
            </a:r>
          </a:p>
          <a:p>
            <a:endParaRPr lang="en-US" sz="2000" dirty="0"/>
          </a:p>
          <a:p>
            <a:r>
              <a:rPr lang="en-US" sz="2000" b="1" dirty="0" smtClean="0"/>
              <a:t>ECE R110</a:t>
            </a:r>
          </a:p>
          <a:p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Annex 3A of the Regulation adopted the 1998 draft of ISO/DIS 11439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were significant differences between the 1998 draft and the published version of ISO 11439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HARMONIZATION</a:t>
            </a:r>
          </a:p>
          <a:p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Attempting to align </a:t>
            </a:r>
            <a:r>
              <a:rPr lang="en-US" smtClean="0"/>
              <a:t>the test requirements </a:t>
            </a:r>
            <a:r>
              <a:rPr lang="en-US" dirty="0" smtClean="0"/>
              <a:t>in ECE R110 Annex 3A, with those in the latest version of ISO 11439: 2013 for CNG vehicle fuel cylinders</a:t>
            </a:r>
          </a:p>
        </p:txBody>
      </p:sp>
    </p:spTree>
    <p:extLst>
      <p:ext uri="{BB962C8B-B14F-4D97-AF65-F5344CB8AC3E}">
        <p14:creationId xmlns:p14="http://schemas.microsoft.com/office/powerpoint/2010/main" val="2413054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512" y="151170"/>
            <a:ext cx="7589835" cy="635000"/>
          </a:xfrm>
        </p:spPr>
        <p:txBody>
          <a:bodyPr/>
          <a:lstStyle/>
          <a:p>
            <a:r>
              <a:rPr lang="en-US" sz="2200" dirty="0" smtClean="0"/>
              <a:t>       WHY HARMONIZATION?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/>
          <a:p>
            <a:fld id="{7E18F6E6-8448-4D2E-B7FB-BB8102619649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052736"/>
            <a:ext cx="74888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SAFETY</a:t>
            </a:r>
          </a:p>
          <a:p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2013 version of ISO 11439 contains a number of changes made to improve safety due to in-service cylinder failures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b="1" dirty="0" smtClean="0"/>
              <a:t>COST TO CYLINDER MANUFACTURERS</a:t>
            </a:r>
          </a:p>
          <a:p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Manufacturers often must test to the Regulation, and perform additional tests to meet ISO 11439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b="1" dirty="0" smtClean="0"/>
              <a:t>ERRORS IN ECE R110 ANNEX 3A</a:t>
            </a:r>
          </a:p>
          <a:p>
            <a:endParaRPr lang="en-US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adopting the 1998 ISO/DIS 11439, Annex 3A inadvertently included some erroneous references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one case a test cannot even be performed because the completely wrong standard is referenced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tests are difficult to conduct as described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95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15888"/>
            <a:ext cx="7344816" cy="635000"/>
          </a:xfrm>
        </p:spPr>
        <p:txBody>
          <a:bodyPr/>
          <a:lstStyle/>
          <a:p>
            <a:r>
              <a:rPr lang="en-US" sz="2200" dirty="0" smtClean="0"/>
              <a:t>SAFETY OF CNG FUEL CYLINDERS – </a:t>
            </a:r>
            <a:br>
              <a:rPr lang="en-US" sz="2200" dirty="0" smtClean="0"/>
            </a:br>
            <a:r>
              <a:rPr lang="en-US" sz="2200" dirty="0" smtClean="0"/>
              <a:t>Recent In-Service Failures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/>
          <a:p>
            <a:fld id="{7E18F6E6-8448-4D2E-B7FB-BB8102619649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1075463"/>
            <a:ext cx="8373617" cy="5472608"/>
          </a:xfrm>
        </p:spPr>
        <p:txBody>
          <a:bodyPr>
            <a:noAutofit/>
          </a:bodyPr>
          <a:lstStyle/>
          <a:p>
            <a:pPr marL="171450" lvl="2" indent="-171450"/>
            <a:endParaRPr lang="en-US" sz="1100" dirty="0" smtClean="0">
              <a:latin typeface="+mn-lt"/>
            </a:endParaRPr>
          </a:p>
          <a:p>
            <a:pPr marL="0" lvl="2" indent="0">
              <a:buNone/>
            </a:pPr>
            <a:endParaRPr lang="en-US" sz="1100" dirty="0">
              <a:latin typeface="+mn-lt"/>
            </a:endParaRPr>
          </a:p>
          <a:p>
            <a:pPr marL="0" lvl="2" indent="0">
              <a:buNone/>
            </a:pPr>
            <a:endParaRPr lang="en-US" sz="1200" dirty="0">
              <a:latin typeface="+mn-lt"/>
            </a:endParaRPr>
          </a:p>
          <a:p>
            <a:pPr marL="0" lvl="2" indent="0">
              <a:buNone/>
            </a:pPr>
            <a:endParaRPr lang="en-US" sz="1200" dirty="0" smtClean="0">
              <a:latin typeface="+mn-lt"/>
            </a:endParaRPr>
          </a:p>
          <a:p>
            <a:pPr marL="0" lvl="2" indent="0">
              <a:buNone/>
            </a:pPr>
            <a:r>
              <a:rPr lang="en-US" sz="800" dirty="0">
                <a:latin typeface="+mn-lt"/>
              </a:rPr>
              <a:t>	</a:t>
            </a:r>
            <a:r>
              <a:rPr lang="en-US" sz="800" dirty="0" smtClean="0">
                <a:latin typeface="+mn-lt"/>
              </a:rPr>
              <a:t>			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063" y="980728"/>
            <a:ext cx="7029970" cy="544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16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15888"/>
            <a:ext cx="7344816" cy="635000"/>
          </a:xfrm>
        </p:spPr>
        <p:txBody>
          <a:bodyPr/>
          <a:lstStyle/>
          <a:p>
            <a:r>
              <a:rPr lang="en-US" sz="2200" dirty="0" smtClean="0"/>
              <a:t>CURRENT APPROACH TO HARMONIZATION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/>
          <a:p>
            <a:fld id="{7E18F6E6-8448-4D2E-B7FB-BB8102619649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1196752"/>
            <a:ext cx="8373617" cy="5472608"/>
          </a:xfrm>
        </p:spPr>
        <p:txBody>
          <a:bodyPr>
            <a:noAutofit/>
          </a:bodyPr>
          <a:lstStyle/>
          <a:p>
            <a:pPr marL="0" lvl="4" indent="0">
              <a:buNone/>
            </a:pPr>
            <a:r>
              <a:rPr lang="en-US" sz="2000" dirty="0" smtClean="0">
                <a:latin typeface="+mn-lt"/>
              </a:rPr>
              <a:t>The convener of ISO 11439 had proposed a series of changes that would make the wording in ECE R110 (particularly the test requirements in Annex 3A) match the wording in ISO 11439: 2013</a:t>
            </a:r>
          </a:p>
          <a:p>
            <a:pPr marL="1257300" lvl="6" indent="-342900"/>
            <a:endParaRPr lang="en-US" sz="800" dirty="0" smtClean="0"/>
          </a:p>
          <a:p>
            <a:pPr marL="1257300" lvl="6" indent="-342900"/>
            <a:r>
              <a:rPr lang="en-US" sz="1800" dirty="0" smtClean="0"/>
              <a:t>Detailed wording changes were proposed to avoid the need to simply reference the ISO 11439 standard</a:t>
            </a:r>
          </a:p>
          <a:p>
            <a:pPr marL="0" lvl="4" indent="0">
              <a:buNone/>
            </a:pPr>
            <a:endParaRPr lang="en-US" dirty="0">
              <a:latin typeface="+mn-lt"/>
            </a:endParaRPr>
          </a:p>
          <a:p>
            <a:pPr marL="0" lvl="4" indent="0">
              <a:buNone/>
            </a:pPr>
            <a:r>
              <a:rPr lang="en-US" sz="2000" dirty="0" smtClean="0">
                <a:latin typeface="+mn-lt"/>
              </a:rPr>
              <a:t>The proposed changes were reviewed in some detail by the French, German, Japanese, and Dutch delegations</a:t>
            </a:r>
          </a:p>
          <a:p>
            <a:pPr marL="0" lvl="4" indent="0">
              <a:buNone/>
            </a:pPr>
            <a:endParaRPr lang="en-US" sz="800" dirty="0">
              <a:latin typeface="+mn-lt"/>
            </a:endParaRPr>
          </a:p>
          <a:p>
            <a:pPr marL="1257300" lvl="6" indent="-342900"/>
            <a:r>
              <a:rPr lang="en-US" sz="1800" dirty="0" smtClean="0"/>
              <a:t>The work of these delegations is very much appreciated, and they helped identify several areas for improvement in the ISO 11439: 2013 standard</a:t>
            </a:r>
          </a:p>
          <a:p>
            <a:pPr marL="1257300" lvl="6" indent="-342900"/>
            <a:r>
              <a:rPr lang="en-US" sz="1800" dirty="0" smtClean="0"/>
              <a:t>The delegations also identified certain areas in ECE R110 where full harmonization with ISO 11439 would be difficult </a:t>
            </a:r>
            <a:endParaRPr lang="en-US" sz="2400" dirty="0" smtClean="0">
              <a:latin typeface="+mn-lt"/>
            </a:endParaRPr>
          </a:p>
          <a:p>
            <a:pPr marL="0" lvl="4" indent="0">
              <a:buNone/>
            </a:pPr>
            <a:endParaRPr lang="en-US" dirty="0" smtClean="0">
              <a:latin typeface="+mn-lt"/>
            </a:endParaRPr>
          </a:p>
          <a:p>
            <a:pPr marL="0" lvl="4" indent="0">
              <a:buNone/>
            </a:pPr>
            <a:r>
              <a:rPr lang="en-US" sz="2000" dirty="0" smtClean="0">
                <a:latin typeface="+mn-lt"/>
              </a:rPr>
              <a:t>It is now understood a cylinder standard could have difficulty in some areas completely harmonizing with a vehicle regulation</a:t>
            </a:r>
            <a:endParaRPr lang="en-US" sz="2000" dirty="0">
              <a:latin typeface="+mn-lt"/>
            </a:endParaRPr>
          </a:p>
          <a:p>
            <a:pPr marL="0" lvl="4" indent="0">
              <a:buNone/>
            </a:pPr>
            <a:endParaRPr lang="en-US" dirty="0" smtClean="0">
              <a:latin typeface="+mn-lt"/>
            </a:endParaRPr>
          </a:p>
          <a:p>
            <a:pPr marL="0" lvl="2" indent="0">
              <a:buNone/>
            </a:pPr>
            <a:endParaRPr lang="en-US" sz="1100" dirty="0">
              <a:latin typeface="+mn-lt"/>
            </a:endParaRPr>
          </a:p>
          <a:p>
            <a:pPr marL="0" lvl="2" indent="0">
              <a:buNone/>
            </a:pPr>
            <a:endParaRPr lang="en-US" sz="1200" dirty="0">
              <a:latin typeface="+mn-lt"/>
            </a:endParaRPr>
          </a:p>
          <a:p>
            <a:pPr marL="0" lvl="2" indent="0">
              <a:buNone/>
            </a:pPr>
            <a:endParaRPr lang="en-US" sz="1200" dirty="0" smtClean="0">
              <a:latin typeface="+mn-lt"/>
            </a:endParaRPr>
          </a:p>
          <a:p>
            <a:pPr marL="0" lvl="2" indent="0">
              <a:buNone/>
            </a:pPr>
            <a:r>
              <a:rPr lang="en-US" sz="800" dirty="0">
                <a:latin typeface="+mn-lt"/>
              </a:rPr>
              <a:t>	</a:t>
            </a:r>
            <a:r>
              <a:rPr lang="en-US" sz="800" dirty="0" smtClean="0">
                <a:latin typeface="+mn-lt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476023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15888"/>
            <a:ext cx="7344816" cy="635000"/>
          </a:xfrm>
        </p:spPr>
        <p:txBody>
          <a:bodyPr/>
          <a:lstStyle/>
          <a:p>
            <a:r>
              <a:rPr lang="en-US" sz="2200" dirty="0" smtClean="0"/>
              <a:t>FUTURE APPROACH TO HARMONIZATION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/>
          <a:p>
            <a:fld id="{7E18F6E6-8448-4D2E-B7FB-BB8102619649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1043444"/>
            <a:ext cx="8373617" cy="5472608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000" dirty="0" smtClean="0">
                <a:latin typeface="+mn-lt"/>
              </a:rPr>
              <a:t>100% harmonization of the CNG cylinder requirements between ECE R110 and ISO 11439: 2013 may not be achievable</a:t>
            </a:r>
          </a:p>
          <a:p>
            <a:pPr marL="0" lvl="2" indent="0">
              <a:buNone/>
            </a:pPr>
            <a:endParaRPr lang="en-US" sz="800" dirty="0">
              <a:latin typeface="+mn-lt"/>
            </a:endParaRP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One can never achieve complete harmonization, because as soon as the regulation is harmonized with the standard, the standard changes (or the regulation changes)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In this case, the ISO 11439: 2013 standard is due for its 5 year periodic review in 2018, which will likely result in further changes due to recent safety issues.</a:t>
            </a:r>
            <a:endParaRPr lang="en-US" sz="1200" dirty="0">
              <a:latin typeface="+mn-lt"/>
            </a:endParaRPr>
          </a:p>
          <a:p>
            <a:pPr marL="0" lvl="2" indent="0">
              <a:buNone/>
            </a:pPr>
            <a:endParaRPr lang="en-US" dirty="0" smtClean="0">
              <a:latin typeface="+mn-lt"/>
            </a:endParaRPr>
          </a:p>
          <a:p>
            <a:pPr marL="0" lvl="2" indent="0">
              <a:buNone/>
            </a:pPr>
            <a:r>
              <a:rPr lang="en-US" sz="2000" dirty="0" smtClean="0">
                <a:latin typeface="+mn-lt"/>
              </a:rPr>
              <a:t>ISO therefore intends to propose to the </a:t>
            </a:r>
            <a:r>
              <a:rPr lang="en-US" sz="2000" dirty="0">
                <a:latin typeface="+mn-lt"/>
              </a:rPr>
              <a:t>GRSG </a:t>
            </a:r>
            <a:r>
              <a:rPr lang="en-US" sz="2000" dirty="0" smtClean="0">
                <a:latin typeface="+mn-lt"/>
              </a:rPr>
              <a:t>for consideration at the next meeting, a revised harmonization proposal that will be limited to addressing only issues that:</a:t>
            </a:r>
          </a:p>
          <a:p>
            <a:pPr marL="0" lvl="2" indent="0">
              <a:buNone/>
            </a:pPr>
            <a:endParaRPr lang="en-US" sz="800" dirty="0" smtClean="0">
              <a:latin typeface="+mn-lt"/>
            </a:endParaRP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Affect the safety of fuel cylinder designs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Interfere with the ability to perform certain cylinder tests in ECE R110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Impose a cost burden on cylinder manufacturers by requiring multiple tests to comply with both documents</a:t>
            </a:r>
            <a:endParaRPr lang="en-US" sz="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763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A Presentation 2014">
  <a:themeElements>
    <a:clrScheme name="CSA 2011 Colour Palette">
      <a:dk1>
        <a:srgbClr val="002F6C"/>
      </a:dk1>
      <a:lt1>
        <a:sysClr val="window" lastClr="FFFFFF"/>
      </a:lt1>
      <a:dk2>
        <a:srgbClr val="002F6C"/>
      </a:dk2>
      <a:lt2>
        <a:srgbClr val="0095C8"/>
      </a:lt2>
      <a:accent1>
        <a:srgbClr val="0095C8"/>
      </a:accent1>
      <a:accent2>
        <a:srgbClr val="658D1B"/>
      </a:accent2>
      <a:accent3>
        <a:srgbClr val="F1B434"/>
      </a:accent3>
      <a:accent4>
        <a:srgbClr val="DC6B2F"/>
      </a:accent4>
      <a:accent5>
        <a:srgbClr val="862633"/>
      </a:accent5>
      <a:accent6>
        <a:srgbClr val="768692"/>
      </a:accent6>
      <a:hlink>
        <a:srgbClr val="653279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ntreal Opening - Aero Presentation.pptx" id="{D3CA3C4F-A16B-4D15-B7B9-8C6FD6821C57}" vid="{71587674-B0DC-46B9-BA16-0A4702AA7C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11918</TotalTime>
  <Words>516</Words>
  <Application>Microsoft Office PowerPoint</Application>
  <PresentationFormat>On-screen Show (4:3)</PresentationFormat>
  <Paragraphs>88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CSA Presentation 2014</vt:lpstr>
      <vt:lpstr>   ECE R110: Harmonization  of  CNG Fuel Tank Requirements with  ISO 11439   April 26, 2017 </vt:lpstr>
      <vt:lpstr>     BACKGROUND</vt:lpstr>
      <vt:lpstr>       WHY HARMONIZATION?</vt:lpstr>
      <vt:lpstr>SAFETY OF CNG FUEL CYLINDERS –  Recent In-Service Failures</vt:lpstr>
      <vt:lpstr>CURRENT APPROACH TO HARMONIZATION</vt:lpstr>
      <vt:lpstr>FUTURE APPROACH TO HARMONIZATION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STSMEDIA</dc:creator>
  <cp:lastModifiedBy>Hubert Romain</cp:lastModifiedBy>
  <cp:revision>855</cp:revision>
  <cp:lastPrinted>2017-01-04T20:45:06Z</cp:lastPrinted>
  <dcterms:created xsi:type="dcterms:W3CDTF">2012-01-13T16:50:32Z</dcterms:created>
  <dcterms:modified xsi:type="dcterms:W3CDTF">2017-04-26T06:28:10Z</dcterms:modified>
</cp:coreProperties>
</file>