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323" r:id="rId2"/>
    <p:sldId id="263" r:id="rId3"/>
    <p:sldId id="376" r:id="rId4"/>
    <p:sldId id="375" r:id="rId5"/>
    <p:sldId id="378" r:id="rId6"/>
    <p:sldId id="379" r:id="rId7"/>
    <p:sldId id="380" r:id="rId8"/>
    <p:sldId id="381" r:id="rId9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846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96EDCB35-5D3B-4F88-B8CE-10FCC0A0169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61633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065A7-49BF-4AE1-9EA9-87AD2E33C54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3029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C3681-39D7-4246-B437-65F41B1878E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513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31FB9-9A62-439E-9615-FC2761355A6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66312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FEF35-9BDF-4019-9FAA-E4C412CFD42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3134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904005-7A2A-447E-8298-2BF86D314BC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4098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F16FB-4B66-4C1A-AFBC-3AAFFAB9379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0469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EB170-98B9-4376-87F0-E925AB262DB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7087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3AA7C-0BB8-4A3C-8CF5-0D524559D1F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592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1D97-6E98-46FA-B915-3E66E783BC6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642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BFFD0-A0A4-4DEB-BA9C-A47DC0CF37C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2831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AB692-FEB4-4E60-A301-566E51476B6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5818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126BE-45C6-4480-82C1-C19CBBD4F68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8029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5B67C5B8-5C4D-4999-A71C-AF0B6DA9D80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__ONZ_GRSG_112\R67\flame_direction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__ONZ_GRSG_112\R67\bum.av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34950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z="4800" b="1" dirty="0" smtClean="0">
                <a:latin typeface="Times New Roman" pitchFamily="18" charset="0"/>
              </a:rPr>
              <a:t>T</a:t>
            </a:r>
            <a:r>
              <a:rPr lang="en-US" altLang="pl-PL" sz="4800" b="1" dirty="0" smtClean="0">
                <a:latin typeface="Times New Roman" pitchFamily="18" charset="0"/>
              </a:rPr>
              <a:t>he importance of the </a:t>
            </a:r>
            <a:r>
              <a:rPr lang="pl-PL" altLang="pl-PL" sz="4800" b="1" dirty="0" smtClean="0">
                <a:latin typeface="Times New Roman" pitchFamily="18" charset="0"/>
              </a:rPr>
              <a:t/>
            </a:r>
            <a:br>
              <a:rPr lang="pl-PL" altLang="pl-PL" sz="4800" b="1" dirty="0" smtClean="0">
                <a:latin typeface="Times New Roman" pitchFamily="18" charset="0"/>
              </a:rPr>
            </a:br>
            <a:r>
              <a:rPr lang="en-US" altLang="pl-PL" sz="4800" b="1" dirty="0" smtClean="0">
                <a:latin typeface="Times New Roman" pitchFamily="18" charset="0"/>
              </a:rPr>
              <a:t>type definition </a:t>
            </a:r>
            <a:r>
              <a:rPr lang="pl-PL" altLang="pl-PL" sz="4800" b="1" dirty="0" smtClean="0">
                <a:latin typeface="Times New Roman" pitchFamily="18" charset="0"/>
              </a:rPr>
              <a:t/>
            </a:r>
            <a:br>
              <a:rPr lang="pl-PL" altLang="pl-PL" sz="4800" b="1" dirty="0" smtClean="0">
                <a:latin typeface="Times New Roman" pitchFamily="18" charset="0"/>
              </a:rPr>
            </a:br>
            <a:r>
              <a:rPr lang="en-US" altLang="pl-PL" sz="4800" b="1" dirty="0" smtClean="0">
                <a:latin typeface="Times New Roman" pitchFamily="18" charset="0"/>
              </a:rPr>
              <a:t>in the</a:t>
            </a:r>
            <a:r>
              <a:rPr lang="pl-PL" altLang="pl-PL" sz="4800" b="1" dirty="0" smtClean="0">
                <a:latin typeface="Times New Roman" pitchFamily="18" charset="0"/>
              </a:rPr>
              <a:t> UN Regulation No. 67</a:t>
            </a:r>
            <a:br>
              <a:rPr lang="pl-PL" altLang="pl-PL" sz="4800" b="1" dirty="0" smtClean="0">
                <a:latin typeface="Times New Roman" pitchFamily="18" charset="0"/>
              </a:rPr>
            </a:br>
            <a:r>
              <a:rPr lang="en-US" altLang="pl-PL" sz="4800" b="1" dirty="0" smtClean="0">
                <a:latin typeface="Times New Roman" pitchFamily="18" charset="0"/>
              </a:rPr>
              <a:t> type-approval process</a:t>
            </a:r>
            <a:endParaRPr lang="pl-PL" altLang="pl-PL" sz="4800" b="1" dirty="0" smtClean="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9138" y="5300663"/>
            <a:ext cx="6780212" cy="649287"/>
          </a:xfrm>
        </p:spPr>
        <p:txBody>
          <a:bodyPr/>
          <a:lstStyle/>
          <a:p>
            <a:pPr marL="0" indent="0" algn="r">
              <a:buFontTx/>
              <a:buNone/>
            </a:pPr>
            <a:r>
              <a:rPr lang="en-GB" altLang="pl-PL" sz="1400" b="1" smtClean="0"/>
              <a:t>This presentation concerns</a:t>
            </a:r>
            <a:r>
              <a:rPr lang="pl-PL" altLang="pl-PL" sz="1400" b="1" smtClean="0"/>
              <a:t> the p</a:t>
            </a:r>
            <a:r>
              <a:rPr lang="en-GB" altLang="pl-PL" sz="1400" b="1" smtClean="0"/>
              <a:t>roposal for Supplement 15</a:t>
            </a:r>
            <a:r>
              <a:rPr lang="pl-PL" altLang="pl-PL" sz="1400" b="1" smtClean="0"/>
              <a:t/>
            </a:r>
            <a:br>
              <a:rPr lang="pl-PL" altLang="pl-PL" sz="1400" b="1" smtClean="0"/>
            </a:br>
            <a:r>
              <a:rPr lang="en-GB" altLang="pl-PL" sz="1400" b="1" smtClean="0"/>
              <a:t> to the 01 series</a:t>
            </a:r>
            <a:r>
              <a:rPr lang="pl-PL" altLang="pl-PL" sz="1400" b="1" smtClean="0"/>
              <a:t> </a:t>
            </a:r>
            <a:r>
              <a:rPr lang="en-GB" altLang="pl-PL" sz="1400" b="1" smtClean="0"/>
              <a:t>of amendments to Regulation No. 67 (LPG vehicles)</a:t>
            </a:r>
            <a:r>
              <a:rPr lang="pl-PL" altLang="pl-PL" sz="1400" b="1" smtClean="0"/>
              <a:t>, </a:t>
            </a:r>
            <a:br>
              <a:rPr lang="pl-PL" altLang="pl-PL" sz="1400" b="1" smtClean="0"/>
            </a:br>
            <a:r>
              <a:rPr lang="pl-PL" altLang="pl-PL" sz="1400" b="1" smtClean="0"/>
              <a:t>s</a:t>
            </a:r>
            <a:r>
              <a:rPr lang="en-GB" altLang="pl-PL" sz="1400" b="1" smtClean="0"/>
              <a:t>ubmitted by the expert from </a:t>
            </a:r>
            <a:r>
              <a:rPr lang="pl-PL" altLang="pl-PL" sz="1400" b="1" smtClean="0"/>
              <a:t>P</a:t>
            </a:r>
            <a:r>
              <a:rPr lang="en-GB" altLang="pl-PL" sz="1400" b="1" smtClean="0"/>
              <a:t>oland</a:t>
            </a:r>
            <a:r>
              <a:rPr lang="pl-PL" altLang="pl-PL" sz="1400" b="1" smtClean="0"/>
              <a:t> </a:t>
            </a:r>
            <a:br>
              <a:rPr lang="pl-PL" altLang="pl-PL" sz="1400" b="1" smtClean="0"/>
            </a:br>
            <a:r>
              <a:rPr lang="en-GB" altLang="pl-PL" sz="1400" b="1" smtClean="0"/>
              <a:t>ECE/TRANS/WP.29/GRSG/2017/10</a:t>
            </a:r>
            <a:endParaRPr lang="pl-PL" altLang="pl-PL" sz="1400" b="1" smtClean="0">
              <a:latin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8352" y="50064"/>
            <a:ext cx="2952328" cy="10575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18000" tIns="36000" rIns="18000" bIns="3600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9pPr>
          </a:lstStyle>
          <a:p>
            <a:pPr algn="r" eaLnBrk="0" hangingPunct="0"/>
            <a:r>
              <a:rPr kumimoji="0" lang="en-GB" altLang="ja-JP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Informal document</a:t>
            </a:r>
            <a:r>
              <a:rPr kumimoji="0" lang="en-GB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GRSG</a:t>
            </a:r>
            <a:r>
              <a:rPr kumimoji="0" lang="en-GB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kumimoji="0" lang="en-GB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-37</a:t>
            </a:r>
            <a:endParaRPr kumimoji="0" lang="en-GB" altLang="ja-JP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0" hangingPunct="0"/>
            <a:r>
              <a:rPr kumimoji="0" lang="en-GB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kumimoji="0" lang="en-GB" altLang="ja-JP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GB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</a:t>
            </a:r>
            <a:r>
              <a:rPr kumimoji="0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kumimoji="0" lang="en-GB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24-28 April 2017, </a:t>
            </a:r>
          </a:p>
          <a:p>
            <a:pPr algn="r" eaLnBrk="0" hangingPunct="0"/>
            <a:r>
              <a:rPr kumimoji="0" lang="en-GB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 item </a:t>
            </a:r>
            <a:r>
              <a:rPr kumimoji="0" lang="en-GB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kumimoji="0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eaLnBrk="0" hangingPunct="0"/>
            <a:r>
              <a:rPr kumimoji="0" lang="ja-JP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kumimoji="0" lang="en-GB" altLang="ja-JP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7FD0C2C-C90C-4557-A473-3B2240858101}" type="slidenum">
              <a:rPr lang="pl-PL" altLang="pl-PL" sz="1400"/>
              <a:pPr/>
              <a:t>2</a:t>
            </a:fld>
            <a:endParaRPr lang="pl-PL" altLang="pl-PL" sz="1400"/>
          </a:p>
        </p:txBody>
      </p:sp>
      <p:sp>
        <p:nvSpPr>
          <p:cNvPr id="4099" name="Symbol zastępczy zawartości 1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altLang="pl-PL" dirty="0" smtClean="0"/>
              <a:t>UN </a:t>
            </a:r>
            <a:r>
              <a:rPr lang="pl-PL" altLang="pl-PL" dirty="0" err="1" smtClean="0"/>
              <a:t>Regulation</a:t>
            </a:r>
            <a:r>
              <a:rPr lang="pl-PL" altLang="pl-PL" dirty="0" smtClean="0"/>
              <a:t> 67 </a:t>
            </a:r>
            <a:r>
              <a:rPr lang="pl-PL" altLang="pl-PL" dirty="0" err="1" smtClean="0"/>
              <a:t>type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approval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concerns</a:t>
            </a:r>
            <a:r>
              <a:rPr lang="pl-PL" altLang="pl-PL" dirty="0" smtClean="0"/>
              <a:t>:</a:t>
            </a:r>
          </a:p>
          <a:p>
            <a:pPr>
              <a:spcBef>
                <a:spcPts val="200"/>
              </a:spcBef>
              <a:defRPr/>
            </a:pPr>
            <a:r>
              <a:rPr lang="en-GB" altLang="pl-PL" sz="2400" dirty="0" smtClean="0">
                <a:solidFill>
                  <a:srgbClr val="00B050"/>
                </a:solidFill>
              </a:rPr>
              <a:t>Contain</a:t>
            </a:r>
            <a:r>
              <a:rPr lang="pl-PL" altLang="pl-PL" sz="2400" dirty="0" smtClean="0">
                <a:solidFill>
                  <a:srgbClr val="00B050"/>
                </a:solidFill>
              </a:rPr>
              <a:t>er,</a:t>
            </a:r>
          </a:p>
          <a:p>
            <a:pPr>
              <a:spcBef>
                <a:spcPts val="200"/>
              </a:spcBef>
              <a:defRPr/>
            </a:pPr>
            <a:r>
              <a:rPr lang="en-GB" altLang="pl-PL" sz="2400" dirty="0" smtClean="0">
                <a:solidFill>
                  <a:srgbClr val="FF0000"/>
                </a:solidFill>
              </a:rPr>
              <a:t>80 per cent stop valve</a:t>
            </a:r>
            <a:r>
              <a:rPr lang="pl-PL" altLang="pl-PL" sz="2400" dirty="0" smtClean="0">
                <a:solidFill>
                  <a:srgbClr val="FF0000"/>
                </a:solidFill>
              </a:rPr>
              <a:t>,</a:t>
            </a:r>
          </a:p>
          <a:p>
            <a:pPr>
              <a:spcBef>
                <a:spcPts val="200"/>
              </a:spcBef>
              <a:defRPr/>
            </a:pPr>
            <a:r>
              <a:rPr lang="pl-PL" altLang="pl-PL" sz="2400" dirty="0" err="1" smtClean="0">
                <a:solidFill>
                  <a:srgbClr val="FF0000"/>
                </a:solidFill>
              </a:rPr>
              <a:t>Pressure</a:t>
            </a:r>
            <a:r>
              <a:rPr lang="pl-PL" altLang="pl-PL" sz="2400" dirty="0" smtClean="0">
                <a:solidFill>
                  <a:srgbClr val="FF0000"/>
                </a:solidFill>
              </a:rPr>
              <a:t> regulator,</a:t>
            </a:r>
          </a:p>
          <a:p>
            <a:pPr>
              <a:spcBef>
                <a:spcPts val="200"/>
              </a:spcBef>
              <a:defRPr/>
            </a:pPr>
            <a:r>
              <a:rPr lang="en-GB" altLang="pl-PL" sz="2400" dirty="0" smtClean="0">
                <a:solidFill>
                  <a:srgbClr val="FF0000"/>
                </a:solidFill>
              </a:rPr>
              <a:t>Pressure relief valve (dis</a:t>
            </a:r>
            <a:r>
              <a:rPr lang="pl-PL" altLang="pl-PL" sz="2400" dirty="0" smtClean="0">
                <a:solidFill>
                  <a:srgbClr val="FF0000"/>
                </a:solidFill>
              </a:rPr>
              <a:t>c</a:t>
            </a:r>
            <a:r>
              <a:rPr lang="en-GB" altLang="pl-PL" sz="2400" dirty="0" err="1" smtClean="0">
                <a:solidFill>
                  <a:srgbClr val="FF0000"/>
                </a:solidFill>
              </a:rPr>
              <a:t>harge</a:t>
            </a:r>
            <a:r>
              <a:rPr lang="en-GB" altLang="pl-PL" sz="2400" dirty="0" smtClean="0">
                <a:solidFill>
                  <a:srgbClr val="FF0000"/>
                </a:solidFill>
              </a:rPr>
              <a:t> valve)</a:t>
            </a:r>
            <a:r>
              <a:rPr lang="pl-PL" altLang="pl-PL" sz="2400" dirty="0" smtClean="0">
                <a:solidFill>
                  <a:srgbClr val="FF0000"/>
                </a:solidFill>
              </a:rPr>
              <a:t>,</a:t>
            </a:r>
          </a:p>
          <a:p>
            <a:pPr>
              <a:spcBef>
                <a:spcPts val="200"/>
              </a:spcBef>
              <a:defRPr/>
            </a:pPr>
            <a:r>
              <a:rPr lang="en-GB" altLang="pl-PL" sz="2400" dirty="0" smtClean="0">
                <a:solidFill>
                  <a:srgbClr val="FF0000"/>
                </a:solidFill>
              </a:rPr>
              <a:t>Remotely controlled service valve with excess flow valve</a:t>
            </a:r>
            <a:endParaRPr lang="pl-PL" altLang="pl-PL" sz="24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200"/>
              </a:spcBef>
              <a:buFontTx/>
              <a:buNone/>
              <a:defRPr/>
            </a:pPr>
            <a:r>
              <a:rPr lang="en-GB" altLang="pl-PL" sz="2400" dirty="0" smtClean="0"/>
              <a:t>	</a:t>
            </a:r>
            <a:r>
              <a:rPr lang="pl-PL" altLang="pl-PL" sz="2400" dirty="0"/>
              <a:t>	</a:t>
            </a:r>
            <a:r>
              <a:rPr lang="pl-PL" altLang="pl-PL" sz="2400" dirty="0" smtClean="0">
                <a:solidFill>
                  <a:srgbClr val="FF0000"/>
                </a:solidFill>
              </a:rPr>
              <a:t>a</a:t>
            </a:r>
            <a:r>
              <a:rPr lang="en-US" altLang="pl-PL" sz="2400" dirty="0" err="1" smtClean="0">
                <a:solidFill>
                  <a:srgbClr val="FF0000"/>
                </a:solidFill>
              </a:rPr>
              <a:t>nd</a:t>
            </a:r>
            <a:r>
              <a:rPr lang="en-US" altLang="pl-PL" sz="2400" dirty="0" smtClean="0">
                <a:solidFill>
                  <a:srgbClr val="FF0000"/>
                </a:solidFill>
              </a:rPr>
              <a:t> so on</a:t>
            </a:r>
            <a:r>
              <a:rPr lang="pl-PL" altLang="pl-PL" sz="2400" dirty="0" smtClean="0">
                <a:solidFill>
                  <a:srgbClr val="FF0000"/>
                </a:solidFill>
              </a:rPr>
              <a:t>,</a:t>
            </a:r>
            <a:r>
              <a:rPr lang="en-US" altLang="pl-PL" sz="2400" dirty="0" smtClean="0">
                <a:solidFill>
                  <a:srgbClr val="FF0000"/>
                </a:solidFill>
              </a:rPr>
              <a:t> </a:t>
            </a:r>
            <a:r>
              <a:rPr lang="pl-PL" altLang="pl-PL" sz="2400" dirty="0" err="1" smtClean="0">
                <a:solidFill>
                  <a:srgbClr val="FF0000"/>
                </a:solidFill>
              </a:rPr>
              <a:t>up</a:t>
            </a:r>
            <a:r>
              <a:rPr lang="pl-PL" altLang="pl-PL" sz="2400" dirty="0" smtClean="0">
                <a:solidFill>
                  <a:srgbClr val="FF0000"/>
                </a:solidFill>
              </a:rPr>
              <a:t> </a:t>
            </a:r>
            <a:r>
              <a:rPr lang="en-US" altLang="pl-PL" sz="2400" dirty="0" smtClean="0">
                <a:solidFill>
                  <a:srgbClr val="FF0000"/>
                </a:solidFill>
              </a:rPr>
              <a:t>to </a:t>
            </a:r>
            <a:r>
              <a:rPr lang="pl-PL" altLang="pl-PL" sz="2400" dirty="0" smtClean="0">
                <a:solidFill>
                  <a:srgbClr val="FF0000"/>
                </a:solidFill>
              </a:rPr>
              <a:t>the </a:t>
            </a:r>
            <a:r>
              <a:rPr lang="en-US" altLang="pl-PL" sz="2400" dirty="0" smtClean="0">
                <a:solidFill>
                  <a:srgbClr val="FF0000"/>
                </a:solidFill>
              </a:rPr>
              <a:t>position 23</a:t>
            </a:r>
            <a:r>
              <a:rPr lang="pl-PL" altLang="pl-PL" sz="2400" dirty="0" smtClean="0">
                <a:solidFill>
                  <a:srgbClr val="FF0000"/>
                </a:solidFill>
              </a:rPr>
              <a:t>….</a:t>
            </a:r>
          </a:p>
          <a:p>
            <a:pPr marL="0" indent="0">
              <a:spcBef>
                <a:spcPts val="200"/>
              </a:spcBef>
              <a:buFontTx/>
              <a:buNone/>
              <a:defRPr/>
            </a:pPr>
            <a:endParaRPr lang="pl-PL" altLang="pl-PL" sz="800" dirty="0" smtClean="0"/>
          </a:p>
          <a:p>
            <a:pPr marL="0" indent="0" algn="ctr">
              <a:spcBef>
                <a:spcPts val="200"/>
              </a:spcBef>
              <a:buFontTx/>
              <a:buNone/>
              <a:defRPr/>
            </a:pPr>
            <a:r>
              <a:rPr lang="en-US" altLang="pl-PL" dirty="0" smtClean="0"/>
              <a:t>The result of the </a:t>
            </a:r>
            <a:r>
              <a:rPr lang="pl-PL" altLang="pl-PL" dirty="0" smtClean="0"/>
              <a:t>"</a:t>
            </a:r>
            <a:r>
              <a:rPr lang="en-US" altLang="pl-PL" dirty="0" smtClean="0"/>
              <a:t>competition</a:t>
            </a:r>
            <a:r>
              <a:rPr lang="pl-PL" altLang="pl-PL" dirty="0" smtClean="0"/>
              <a:t>":</a:t>
            </a:r>
            <a:br>
              <a:rPr lang="pl-PL" altLang="pl-PL" dirty="0" smtClean="0"/>
            </a:br>
            <a:r>
              <a:rPr lang="pl-PL" altLang="pl-PL" dirty="0" smtClean="0"/>
              <a:t> </a:t>
            </a:r>
            <a:r>
              <a:rPr lang="pl-PL" altLang="pl-PL" dirty="0" smtClean="0">
                <a:solidFill>
                  <a:srgbClr val="00B050"/>
                </a:solidFill>
              </a:rPr>
              <a:t> Definition OK! </a:t>
            </a:r>
            <a:r>
              <a:rPr lang="pl-PL" altLang="pl-PL" dirty="0" smtClean="0"/>
              <a:t>               </a:t>
            </a:r>
            <a:r>
              <a:rPr lang="pl-PL" altLang="pl-PL" dirty="0" smtClean="0">
                <a:solidFill>
                  <a:srgbClr val="FF0000"/>
                </a:solidFill>
              </a:rPr>
              <a:t>No </a:t>
            </a:r>
            <a:r>
              <a:rPr lang="pl-PL" altLang="pl-PL" dirty="0" err="1" smtClean="0">
                <a:solidFill>
                  <a:srgbClr val="FF0000"/>
                </a:solidFill>
              </a:rPr>
              <a:t>definition</a:t>
            </a:r>
            <a:r>
              <a:rPr lang="pl-PL" altLang="pl-PL" dirty="0" smtClean="0">
                <a:solidFill>
                  <a:srgbClr val="FF0000"/>
                </a:solidFill>
              </a:rPr>
              <a:t> !</a:t>
            </a:r>
            <a:endParaRPr lang="pl-PL" altLang="pl-PL" dirty="0" smtClean="0"/>
          </a:p>
          <a:p>
            <a:pPr marL="0" indent="0" algn="ctr">
              <a:spcBef>
                <a:spcPts val="200"/>
              </a:spcBef>
              <a:buFontTx/>
              <a:buNone/>
              <a:defRPr/>
            </a:pPr>
            <a:r>
              <a:rPr lang="pl-PL" altLang="pl-PL" sz="8000" dirty="0" smtClean="0"/>
              <a:t>1     :   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1BC7A82-637C-4C7B-B8BD-7DA73601158E}" type="slidenum">
              <a:rPr lang="pl-PL" altLang="pl-PL" sz="1400"/>
              <a:pPr/>
              <a:t>3</a:t>
            </a:fld>
            <a:endParaRPr lang="pl-PL" altLang="pl-PL" sz="1400"/>
          </a:p>
        </p:txBody>
      </p:sp>
      <p:sp>
        <p:nvSpPr>
          <p:cNvPr id="5123" name="Symbol zastępczy zawartości 1"/>
          <p:cNvSpPr>
            <a:spLocks noGrp="1"/>
          </p:cNvSpPr>
          <p:nvPr>
            <p:ph idx="1"/>
          </p:nvPr>
        </p:nvSpPr>
        <p:spPr>
          <a:xfrm>
            <a:off x="683568" y="2403475"/>
            <a:ext cx="2808312" cy="928985"/>
          </a:xfrm>
          <a:solidFill>
            <a:schemeClr val="accent1">
              <a:alpha val="62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0" indent="0" algn="ctr">
              <a:spcBef>
                <a:spcPts val="1200"/>
              </a:spcBef>
              <a:buFontTx/>
              <a:buNone/>
              <a:defRPr/>
            </a:pPr>
            <a:r>
              <a:rPr lang="pl-PL" altLang="pl-PL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Container</a:t>
            </a:r>
            <a:endParaRPr lang="pl-PL" altLang="pl-PL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zawartości 1"/>
          <p:cNvSpPr txBox="1">
            <a:spLocks/>
          </p:cNvSpPr>
          <p:nvPr/>
        </p:nvSpPr>
        <p:spPr bwMode="auto">
          <a:xfrm>
            <a:off x="4211639" y="882650"/>
            <a:ext cx="4475162" cy="2309813"/>
          </a:xfrm>
          <a:prstGeom prst="rect">
            <a:avLst/>
          </a:prstGeom>
          <a:solidFill>
            <a:schemeClr val="accent1">
              <a:alpha val="6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pl-PL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Accessories:</a:t>
            </a:r>
          </a:p>
          <a:p>
            <a:pPr>
              <a:buFontTx/>
              <a:buChar char="-"/>
              <a:defRPr/>
            </a:pPr>
            <a:r>
              <a:rPr lang="pl-PL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Multivalve</a:t>
            </a:r>
            <a:endParaRPr lang="pl-PL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pl-PL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 and </a:t>
            </a:r>
            <a:r>
              <a:rPr lang="pl-PL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fusible</a:t>
            </a:r>
            <a:r>
              <a:rPr lang="pl-PL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plug</a:t>
            </a:r>
          </a:p>
          <a:p>
            <a:pPr>
              <a:buFontTx/>
              <a:buChar char="-"/>
              <a:defRPr/>
            </a:pPr>
            <a:r>
              <a:rPr lang="pl-PL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STOP VALVE</a:t>
            </a:r>
          </a:p>
          <a:p>
            <a:pPr>
              <a:buFontTx/>
              <a:buChar char="-"/>
              <a:defRPr/>
            </a:pPr>
            <a:endParaRPr lang="pl-PL" kern="0" dirty="0" smtClean="0"/>
          </a:p>
          <a:p>
            <a:pPr>
              <a:defRPr/>
            </a:pPr>
            <a:endParaRPr lang="pl-PL" sz="1100" kern="0" dirty="0"/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 bwMode="auto">
          <a:xfrm>
            <a:off x="246063" y="795338"/>
            <a:ext cx="37131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pl-PL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pl-PL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approval</a:t>
            </a:r>
            <a:r>
              <a:rPr lang="pl-PL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of:</a:t>
            </a:r>
          </a:p>
          <a:p>
            <a:pPr>
              <a:defRPr/>
            </a:pPr>
            <a:endParaRPr lang="pl-PL" sz="1100" kern="0" dirty="0"/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 bwMode="auto">
          <a:xfrm>
            <a:off x="1258888" y="4149725"/>
            <a:ext cx="6735762" cy="2095500"/>
          </a:xfrm>
          <a:prstGeom prst="rect">
            <a:avLst/>
          </a:prstGeom>
          <a:solidFill>
            <a:schemeClr val="accent1">
              <a:alpha val="6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 sz="3200">
                <a:solidFill>
                  <a:srgbClr val="FF0000"/>
                </a:solidFill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ctr">
              <a:defRPr/>
            </a:pPr>
            <a:r>
              <a:rPr lang="pl-PL" b="1" dirty="0" err="1">
                <a:solidFill>
                  <a:srgbClr val="00B050"/>
                </a:solidFill>
              </a:rPr>
              <a:t>Container</a:t>
            </a:r>
            <a:r>
              <a:rPr lang="pl-PL" b="1" dirty="0">
                <a:solidFill>
                  <a:srgbClr val="00B050"/>
                </a:solidFill>
              </a:rPr>
              <a:t> </a:t>
            </a:r>
            <a:r>
              <a:rPr lang="pl-PL" dirty="0"/>
              <a:t>     </a:t>
            </a:r>
            <a:r>
              <a:rPr lang="pl-PL" dirty="0">
                <a:solidFill>
                  <a:schemeClr val="tx1"/>
                </a:solidFill>
              </a:rPr>
              <a:t>with  </a:t>
            </a:r>
            <a:r>
              <a:rPr lang="pl-PL" dirty="0"/>
              <a:t>      </a:t>
            </a:r>
            <a:r>
              <a:rPr lang="pl-PL" b="1" dirty="0" err="1"/>
              <a:t>accessories</a:t>
            </a:r>
            <a:r>
              <a:rPr lang="pl-PL" dirty="0"/>
              <a:t>:</a:t>
            </a:r>
          </a:p>
          <a:p>
            <a:pPr lvl="1">
              <a:defRPr/>
            </a:pPr>
            <a:r>
              <a:rPr lang="pl-PL" dirty="0"/>
              <a:t>PRD </a:t>
            </a:r>
            <a:r>
              <a:rPr lang="pl-PL" dirty="0" err="1"/>
              <a:t>verification</a:t>
            </a:r>
            <a:r>
              <a:rPr lang="pl-PL" dirty="0"/>
              <a:t> and the </a:t>
            </a:r>
            <a:r>
              <a:rPr lang="pl-PL" dirty="0" err="1"/>
              <a:t>bonfire</a:t>
            </a:r>
            <a:r>
              <a:rPr lang="pl-PL" dirty="0"/>
              <a:t> test</a:t>
            </a:r>
          </a:p>
          <a:p>
            <a:pPr lvl="1">
              <a:defRPr/>
            </a:pPr>
            <a:r>
              <a:rPr lang="pl-PL" dirty="0"/>
              <a:t>80% stop </a:t>
            </a:r>
            <a:r>
              <a:rPr lang="pl-PL" dirty="0" err="1"/>
              <a:t>valve</a:t>
            </a:r>
            <a:r>
              <a:rPr lang="pl-PL" dirty="0"/>
              <a:t> </a:t>
            </a:r>
            <a:r>
              <a:rPr lang="pl-PL" dirty="0" err="1"/>
              <a:t>verification</a:t>
            </a:r>
            <a:r>
              <a:rPr lang="pl-PL" dirty="0"/>
              <a:t> </a:t>
            </a:r>
          </a:p>
          <a:p>
            <a:pPr lvl="1">
              <a:defRPr/>
            </a:pPr>
            <a:r>
              <a:rPr lang="pl-PL" dirty="0" smtClean="0"/>
              <a:t>and </a:t>
            </a:r>
            <a:r>
              <a:rPr lang="pl-PL" dirty="0" err="1" smtClean="0"/>
              <a:t>so</a:t>
            </a:r>
            <a:r>
              <a:rPr lang="pl-PL" dirty="0" smtClean="0"/>
              <a:t> on…</a:t>
            </a:r>
            <a:endParaRPr lang="pl-PL" dirty="0"/>
          </a:p>
          <a:p>
            <a:pPr>
              <a:defRPr/>
            </a:pPr>
            <a:endParaRPr lang="pl-PL" dirty="0"/>
          </a:p>
        </p:txBody>
      </p:sp>
      <p:sp>
        <p:nvSpPr>
          <p:cNvPr id="3" name="Strzałka w dół 2"/>
          <p:cNvSpPr/>
          <p:nvPr/>
        </p:nvSpPr>
        <p:spPr>
          <a:xfrm>
            <a:off x="1476375" y="3394075"/>
            <a:ext cx="1254125" cy="755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00B050"/>
              </a:solidFill>
            </a:endParaRPr>
          </a:p>
        </p:txBody>
      </p:sp>
      <p:sp>
        <p:nvSpPr>
          <p:cNvPr id="7" name="Strzałka w dół 6"/>
          <p:cNvSpPr/>
          <p:nvPr/>
        </p:nvSpPr>
        <p:spPr>
          <a:xfrm>
            <a:off x="5651500" y="3284538"/>
            <a:ext cx="1223963" cy="865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zaokrąglony 19"/>
          <p:cNvSpPr/>
          <p:nvPr/>
        </p:nvSpPr>
        <p:spPr>
          <a:xfrm>
            <a:off x="4695825" y="1322388"/>
            <a:ext cx="3240088" cy="481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6" name="Prostokąt zaokrąglony 15"/>
          <p:cNvSpPr/>
          <p:nvPr/>
        </p:nvSpPr>
        <p:spPr>
          <a:xfrm>
            <a:off x="323850" y="1322388"/>
            <a:ext cx="3238500" cy="481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14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671E6BD-DDAF-4037-9A61-E4F6723AC19B}" type="slidenum">
              <a:rPr lang="pl-PL" altLang="pl-PL" sz="1400"/>
              <a:pPr/>
              <a:t>4</a:t>
            </a:fld>
            <a:endParaRPr lang="pl-PL" altLang="pl-PL" sz="1400"/>
          </a:p>
        </p:txBody>
      </p:sp>
      <p:sp>
        <p:nvSpPr>
          <p:cNvPr id="6149" name="Symbol zastępczy zawartości 1"/>
          <p:cNvSpPr>
            <a:spLocks noGrp="1"/>
          </p:cNvSpPr>
          <p:nvPr>
            <p:ph idx="1"/>
          </p:nvPr>
        </p:nvSpPr>
        <p:spPr>
          <a:xfrm>
            <a:off x="561975" y="2822575"/>
            <a:ext cx="2465388" cy="647700"/>
          </a:xfrm>
        </p:spPr>
        <p:txBody>
          <a:bodyPr/>
          <a:lstStyle/>
          <a:p>
            <a:r>
              <a:rPr lang="pl-PL" altLang="pl-PL" sz="2800" u="sng" smtClean="0">
                <a:latin typeface="Times New Roman" pitchFamily="18" charset="0"/>
                <a:cs typeface="Times New Roman" pitchFamily="18" charset="0"/>
              </a:rPr>
              <a:t>VERSION A</a:t>
            </a:r>
          </a:p>
        </p:txBody>
      </p:sp>
      <p:sp>
        <p:nvSpPr>
          <p:cNvPr id="4" name="Symbol zastępczy zawartości 1"/>
          <p:cNvSpPr txBox="1">
            <a:spLocks/>
          </p:cNvSpPr>
          <p:nvPr/>
        </p:nvSpPr>
        <p:spPr bwMode="auto">
          <a:xfrm>
            <a:off x="4211638" y="882650"/>
            <a:ext cx="53181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-"/>
              <a:defRPr/>
            </a:pPr>
            <a:endParaRPr lang="pl-PL" kern="0" dirty="0" smtClean="0"/>
          </a:p>
          <a:p>
            <a:pPr>
              <a:defRPr/>
            </a:pPr>
            <a:endParaRPr lang="pl-PL" sz="1100" kern="0" dirty="0"/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 bwMode="auto">
          <a:xfrm>
            <a:off x="1258888" y="4149725"/>
            <a:ext cx="67357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pl-PL" sz="1100" kern="0" dirty="0"/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 bwMode="auto">
          <a:xfrm>
            <a:off x="547688" y="3560763"/>
            <a:ext cx="24653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l-PL" altLang="pl-PL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 B</a:t>
            </a:r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 bwMode="auto">
          <a:xfrm>
            <a:off x="574675" y="4381500"/>
            <a:ext cx="2439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l-PL" altLang="pl-PL" sz="2800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VERSION C</a:t>
            </a:r>
          </a:p>
        </p:txBody>
      </p:sp>
      <p:sp>
        <p:nvSpPr>
          <p:cNvPr id="11" name="Symbol zastępczy zawartości 1"/>
          <p:cNvSpPr txBox="1">
            <a:spLocks/>
          </p:cNvSpPr>
          <p:nvPr/>
        </p:nvSpPr>
        <p:spPr bwMode="auto">
          <a:xfrm>
            <a:off x="560388" y="5319713"/>
            <a:ext cx="2439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l-PL" altLang="pl-PL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 D</a:t>
            </a:r>
          </a:p>
        </p:txBody>
      </p:sp>
      <p:sp>
        <p:nvSpPr>
          <p:cNvPr id="13" name="Symbol zastępczy zawartości 1"/>
          <p:cNvSpPr txBox="1">
            <a:spLocks/>
          </p:cNvSpPr>
          <p:nvPr/>
        </p:nvSpPr>
        <p:spPr bwMode="auto">
          <a:xfrm flipV="1">
            <a:off x="3825875" y="3279775"/>
            <a:ext cx="6477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pl-PL" altLang="pl-PL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pl-PL" altLang="pl-PL" sz="36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ymbol zastępczy zawartości 1"/>
          <p:cNvSpPr txBox="1">
            <a:spLocks/>
          </p:cNvSpPr>
          <p:nvPr/>
        </p:nvSpPr>
        <p:spPr bwMode="auto">
          <a:xfrm>
            <a:off x="4737100" y="3141663"/>
            <a:ext cx="3257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pl-PL" altLang="pl-PL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APPROVED</a:t>
            </a:r>
            <a:br>
              <a:rPr lang="pl-PL" altLang="pl-PL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CONTAINER</a:t>
            </a:r>
          </a:p>
        </p:txBody>
      </p:sp>
      <p:sp>
        <p:nvSpPr>
          <p:cNvPr id="15" name="Symbol zastępczy zawartości 1"/>
          <p:cNvSpPr txBox="1">
            <a:spLocks/>
          </p:cNvSpPr>
          <p:nvPr/>
        </p:nvSpPr>
        <p:spPr bwMode="auto">
          <a:xfrm>
            <a:off x="522288" y="1412875"/>
            <a:ext cx="3489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pl-PL" altLang="pl-PL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APPROVED </a:t>
            </a:r>
            <a:br>
              <a:rPr lang="pl-PL" altLang="pl-PL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ACCESSORIES</a:t>
            </a:r>
          </a:p>
        </p:txBody>
      </p:sp>
      <p:cxnSp>
        <p:nvCxnSpPr>
          <p:cNvPr id="8" name="Łącznik prosty 7"/>
          <p:cNvCxnSpPr/>
          <p:nvPr/>
        </p:nvCxnSpPr>
        <p:spPr>
          <a:xfrm>
            <a:off x="900113" y="3673475"/>
            <a:ext cx="1730375" cy="331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968375" y="5419725"/>
            <a:ext cx="1730375" cy="331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02FDBE6-BEEB-430F-8826-F9C42F953DE2}" type="slidenum">
              <a:rPr lang="pl-PL" altLang="pl-PL" sz="1400"/>
              <a:pPr/>
              <a:t>5</a:t>
            </a:fld>
            <a:endParaRPr lang="pl-PL" altLang="pl-PL" sz="1400"/>
          </a:p>
        </p:txBody>
      </p:sp>
      <p:sp>
        <p:nvSpPr>
          <p:cNvPr id="4" name="Symbol zastępczy zawartości 1"/>
          <p:cNvSpPr txBox="1">
            <a:spLocks/>
          </p:cNvSpPr>
          <p:nvPr/>
        </p:nvSpPr>
        <p:spPr bwMode="auto">
          <a:xfrm>
            <a:off x="4211638" y="882650"/>
            <a:ext cx="53181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-"/>
              <a:defRPr/>
            </a:pPr>
            <a:endParaRPr lang="pl-PL" kern="0" dirty="0" smtClean="0"/>
          </a:p>
          <a:p>
            <a:pPr>
              <a:defRPr/>
            </a:pPr>
            <a:endParaRPr lang="pl-PL" sz="1100" kern="0" dirty="0"/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 bwMode="auto">
          <a:xfrm>
            <a:off x="1258888" y="4149725"/>
            <a:ext cx="67357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pl-PL" sz="1100" kern="0" dirty="0"/>
          </a:p>
        </p:txBody>
      </p:sp>
      <p:pic>
        <p:nvPicPr>
          <p:cNvPr id="7" name="flame_direc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589C1E-68E3-4634-8400-73D8D2476715}" type="slidenum">
              <a:rPr lang="pl-PL" altLang="pl-PL" sz="1400"/>
              <a:pPr/>
              <a:t>6</a:t>
            </a:fld>
            <a:endParaRPr lang="pl-PL" altLang="pl-PL" sz="1400"/>
          </a:p>
        </p:txBody>
      </p:sp>
      <p:sp>
        <p:nvSpPr>
          <p:cNvPr id="4" name="Symbol zastępczy zawartości 1"/>
          <p:cNvSpPr txBox="1">
            <a:spLocks/>
          </p:cNvSpPr>
          <p:nvPr/>
        </p:nvSpPr>
        <p:spPr bwMode="auto">
          <a:xfrm>
            <a:off x="4211638" y="882650"/>
            <a:ext cx="53181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-"/>
              <a:defRPr/>
            </a:pPr>
            <a:endParaRPr lang="pl-PL" kern="0" dirty="0" smtClean="0"/>
          </a:p>
          <a:p>
            <a:pPr>
              <a:defRPr/>
            </a:pPr>
            <a:endParaRPr lang="pl-PL" sz="1100" kern="0" dirty="0"/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 bwMode="auto">
          <a:xfrm>
            <a:off x="1258888" y="4149725"/>
            <a:ext cx="67357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pl-PL" sz="1100" kern="0" dirty="0"/>
          </a:p>
        </p:txBody>
      </p:sp>
      <p:pic>
        <p:nvPicPr>
          <p:cNvPr id="2" name="bu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E9C143-E2DB-4909-B3A6-8DDF04A5C31F}" type="slidenum">
              <a:rPr lang="pl-PL" altLang="pl-PL" sz="1400"/>
              <a:pPr/>
              <a:t>7</a:t>
            </a:fld>
            <a:endParaRPr lang="pl-PL" altLang="pl-PL" sz="1400"/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 bwMode="auto">
          <a:xfrm>
            <a:off x="1258888" y="4149725"/>
            <a:ext cx="67357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pl-PL" sz="1100" kern="0" dirty="0"/>
          </a:p>
        </p:txBody>
      </p:sp>
      <p:sp>
        <p:nvSpPr>
          <p:cNvPr id="9220" name="Prostokąt 2"/>
          <p:cNvSpPr>
            <a:spLocks noChangeArrowheads="1"/>
          </p:cNvSpPr>
          <p:nvPr/>
        </p:nvSpPr>
        <p:spPr bwMode="auto">
          <a:xfrm>
            <a:off x="701675" y="1176338"/>
            <a:ext cx="785018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4000">
                <a:cs typeface="Times New Roman" pitchFamily="18" charset="0"/>
              </a:rPr>
              <a:t>P</a:t>
            </a:r>
            <a:r>
              <a:rPr lang="en-GB" sz="4000">
                <a:cs typeface="Times New Roman" pitchFamily="18" charset="0"/>
              </a:rPr>
              <a:t>roposals i</a:t>
            </a:r>
            <a:r>
              <a:rPr lang="pl-PL" sz="4000">
                <a:cs typeface="Times New Roman" pitchFamily="18" charset="0"/>
              </a:rPr>
              <a:t>s aimed</a:t>
            </a:r>
            <a:r>
              <a:rPr lang="en-GB" sz="4000">
                <a:cs typeface="Times New Roman" pitchFamily="18" charset="0"/>
              </a:rPr>
              <a:t> to specify </a:t>
            </a:r>
            <a:r>
              <a:rPr lang="pl-PL" sz="4000">
                <a:cs typeface="Times New Roman" pitchFamily="18" charset="0"/>
              </a:rPr>
              <a:t/>
            </a:r>
            <a:br>
              <a:rPr lang="pl-PL" sz="4000">
                <a:cs typeface="Times New Roman" pitchFamily="18" charset="0"/>
              </a:rPr>
            </a:br>
            <a:r>
              <a:rPr lang="en-GB" sz="4000">
                <a:cs typeface="Times New Roman" pitchFamily="18" charset="0"/>
              </a:rPr>
              <a:t>the limits of </a:t>
            </a:r>
            <a:r>
              <a:rPr lang="pl-PL" sz="4000">
                <a:cs typeface="Times New Roman" pitchFamily="18" charset="0"/>
              </a:rPr>
              <a:t>container accesssories </a:t>
            </a:r>
            <a:r>
              <a:rPr lang="en-GB" sz="4000">
                <a:cs typeface="Times New Roman" pitchFamily="18" charset="0"/>
              </a:rPr>
              <a:t>construction changes carried out in the framework of one type of approved devices, especially for the modifications, </a:t>
            </a:r>
            <a:r>
              <a:rPr lang="pl-PL" sz="4000">
                <a:cs typeface="Times New Roman" pitchFamily="18" charset="0"/>
              </a:rPr>
              <a:t/>
            </a:r>
            <a:br>
              <a:rPr lang="pl-PL" sz="4000">
                <a:cs typeface="Times New Roman" pitchFamily="18" charset="0"/>
              </a:rPr>
            </a:br>
            <a:r>
              <a:rPr lang="en-GB" sz="4000" u="sng">
                <a:cs typeface="Times New Roman" pitchFamily="18" charset="0"/>
              </a:rPr>
              <a:t>which are </a:t>
            </a:r>
            <a:r>
              <a:rPr lang="pl-PL" sz="4000" u="sng">
                <a:cs typeface="Times New Roman" pitchFamily="18" charset="0"/>
              </a:rPr>
              <a:t>essential </a:t>
            </a:r>
            <a:r>
              <a:rPr lang="en-GB" sz="4000" u="sng">
                <a:cs typeface="Times New Roman" pitchFamily="18" charset="0"/>
              </a:rPr>
              <a:t>for the approval of </a:t>
            </a:r>
            <a:r>
              <a:rPr lang="pl-PL" sz="4000" u="sng">
                <a:cs typeface="Times New Roman" pitchFamily="18" charset="0"/>
              </a:rPr>
              <a:t>a </a:t>
            </a:r>
            <a:r>
              <a:rPr lang="en-GB" sz="4000" u="sng">
                <a:cs typeface="Times New Roman" pitchFamily="18" charset="0"/>
              </a:rPr>
              <a:t>LPG container</a:t>
            </a:r>
            <a:r>
              <a:rPr lang="en-GB" sz="4000">
                <a:cs typeface="Times New Roman" pitchFamily="18" charset="0"/>
              </a:rPr>
              <a:t>.</a:t>
            </a:r>
            <a:endParaRPr lang="pl-PL" sz="40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41BDB0E-1076-4FD1-8585-C541704950AB}" type="slidenum">
              <a:rPr lang="pl-PL" altLang="pl-PL" sz="1400"/>
              <a:pPr/>
              <a:t>8</a:t>
            </a:fld>
            <a:endParaRPr lang="pl-PL" altLang="pl-PL" sz="1400"/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 bwMode="auto">
          <a:xfrm>
            <a:off x="1258888" y="4149725"/>
            <a:ext cx="67357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pl-PL" sz="900" kern="0" dirty="0"/>
          </a:p>
        </p:txBody>
      </p:sp>
      <p:sp>
        <p:nvSpPr>
          <p:cNvPr id="10244" name="Prostokąt 2"/>
          <p:cNvSpPr>
            <a:spLocks noChangeArrowheads="1"/>
          </p:cNvSpPr>
          <p:nvPr/>
        </p:nvSpPr>
        <p:spPr bwMode="auto">
          <a:xfrm>
            <a:off x="531813" y="4652963"/>
            <a:ext cx="8189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altLang="pl-PL" sz="2800" b="1"/>
              <a:t>ECE/TRANS/WP.29/GRSG/2017/10</a:t>
            </a:r>
            <a:endParaRPr lang="pl-PL" sz="2800">
              <a:cs typeface="Times New Roman" pitchFamily="18" charset="0"/>
            </a:endParaRPr>
          </a:p>
        </p:txBody>
      </p:sp>
      <p:sp>
        <p:nvSpPr>
          <p:cNvPr id="10245" name="Prostokąt 4"/>
          <p:cNvSpPr>
            <a:spLocks noChangeArrowheads="1"/>
          </p:cNvSpPr>
          <p:nvPr/>
        </p:nvSpPr>
        <p:spPr bwMode="auto">
          <a:xfrm>
            <a:off x="531813" y="2849563"/>
            <a:ext cx="81899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pl-PL" sz="4800" b="1">
                <a:solidFill>
                  <a:srgbClr val="00B0F0"/>
                </a:solidFill>
              </a:rPr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139</Words>
  <Application>Microsoft Office PowerPoint</Application>
  <PresentationFormat>On-screen Show (4:3)</PresentationFormat>
  <Paragraphs>43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Times New Roman</vt:lpstr>
      <vt:lpstr>Arial</vt:lpstr>
      <vt:lpstr>Projekt domyślny</vt:lpstr>
      <vt:lpstr>The importance of the  type definition  in the UN Regulation No. 67  type-approval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Instytut Transportu Samochodowego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marcin.balke</dc:creator>
  <cp:lastModifiedBy>Hubert Romain</cp:lastModifiedBy>
  <cp:revision>166</cp:revision>
  <dcterms:created xsi:type="dcterms:W3CDTF">2007-10-26T09:38:00Z</dcterms:created>
  <dcterms:modified xsi:type="dcterms:W3CDTF">2017-04-25T17:23:16Z</dcterms:modified>
</cp:coreProperties>
</file>