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0"/>
  </p:sldMasterIdLst>
  <p:notesMasterIdLst>
    <p:notesMasterId r:id="rId24"/>
  </p:notesMasterIdLst>
  <p:handoutMasterIdLst>
    <p:handoutMasterId r:id="rId25"/>
  </p:handoutMasterIdLst>
  <p:sldIdLst>
    <p:sldId id="256" r:id="rId11"/>
    <p:sldId id="280" r:id="rId12"/>
    <p:sldId id="299" r:id="rId13"/>
    <p:sldId id="309" r:id="rId14"/>
    <p:sldId id="310" r:id="rId15"/>
    <p:sldId id="314" r:id="rId16"/>
    <p:sldId id="311" r:id="rId17"/>
    <p:sldId id="312" r:id="rId18"/>
    <p:sldId id="313" r:id="rId19"/>
    <p:sldId id="315" r:id="rId20"/>
    <p:sldId id="260" r:id="rId21"/>
    <p:sldId id="316" r:id="rId22"/>
    <p:sldId id="30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6" autoAdjust="0"/>
    <p:restoredTop sz="94799" autoAdjust="0"/>
  </p:normalViewPr>
  <p:slideViewPr>
    <p:cSldViewPr>
      <p:cViewPr varScale="1">
        <p:scale>
          <a:sx n="108" d="100"/>
          <a:sy n="108" d="100"/>
        </p:scale>
        <p:origin x="-222" y="-90"/>
      </p:cViewPr>
      <p:guideLst>
        <p:guide orient="horz" pos="2160"/>
        <p:guide pos="2880"/>
      </p:guideLst>
    </p:cSldViewPr>
  </p:slideViewPr>
  <p:outlineViewPr>
    <p:cViewPr>
      <p:scale>
        <a:sx n="33" d="100"/>
        <a:sy n="33" d="100"/>
      </p:scale>
      <p:origin x="0" y="80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customXml" Target="../customXml/item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heme" Target="theme/theme1.xml"/><Relationship Id="rId10" Type="http://schemas.openxmlformats.org/officeDocument/2006/relationships/slideMaster" Target="slideMasters/slideMaster1.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GRPE-65-nn</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77E7CB-09AF-43F2-ADA4-B2B423205EE4}" type="datetimeFigureOut">
              <a:rPr lang="en-US" smtClean="0"/>
              <a:pPr/>
              <a:t>6/8/2017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F0532F-1526-46CA-8FD1-CC19224FD09C}" type="slidenum">
              <a:rPr lang="en-US" smtClean="0"/>
              <a:pPr/>
              <a:t>‹#›</a:t>
            </a:fld>
            <a:endParaRPr lang="en-US" dirty="0"/>
          </a:p>
        </p:txBody>
      </p:sp>
    </p:spTree>
    <p:extLst>
      <p:ext uri="{BB962C8B-B14F-4D97-AF65-F5344CB8AC3E}">
        <p14:creationId xmlns:p14="http://schemas.microsoft.com/office/powerpoint/2010/main" val="271116835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GRPE-65-nn</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78D883-694A-41C9-ACD9-6257BE9C1E94}" type="datetimeFigureOut">
              <a:rPr lang="en-US" smtClean="0"/>
              <a:pPr/>
              <a:t>6/8/2017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92BFAC-DA74-4C24-AAF2-8D09F2FE08CA}" type="slidenum">
              <a:rPr lang="en-US" smtClean="0"/>
              <a:pPr/>
              <a:t>‹#›</a:t>
            </a:fld>
            <a:endParaRPr lang="en-US" dirty="0"/>
          </a:p>
        </p:txBody>
      </p:sp>
    </p:spTree>
    <p:extLst>
      <p:ext uri="{BB962C8B-B14F-4D97-AF65-F5344CB8AC3E}">
        <p14:creationId xmlns:p14="http://schemas.microsoft.com/office/powerpoint/2010/main" val="152214809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92BFAC-DA74-4C24-AAF2-8D09F2FE08CA}" type="slidenum">
              <a:rPr lang="en-US" smtClean="0"/>
              <a:pPr/>
              <a:t>1</a:t>
            </a:fld>
            <a:endParaRPr lang="en-US" dirty="0"/>
          </a:p>
        </p:txBody>
      </p:sp>
      <p:sp>
        <p:nvSpPr>
          <p:cNvPr id="5" name="Header Placeholder 4"/>
          <p:cNvSpPr>
            <a:spLocks noGrp="1"/>
          </p:cNvSpPr>
          <p:nvPr>
            <p:ph type="hdr" sz="quarter" idx="11"/>
          </p:nvPr>
        </p:nvSpPr>
        <p:spPr/>
        <p:txBody>
          <a:bodyPr/>
          <a:lstStyle/>
          <a:p>
            <a:r>
              <a:rPr lang="en-US" dirty="0" smtClean="0"/>
              <a:t>GRPE-65-nn</a:t>
            </a:r>
            <a:endParaRPr lang="en-US" dirty="0"/>
          </a:p>
        </p:txBody>
      </p:sp>
    </p:spTree>
    <p:extLst>
      <p:ext uri="{BB962C8B-B14F-4D97-AF65-F5344CB8AC3E}">
        <p14:creationId xmlns:p14="http://schemas.microsoft.com/office/powerpoint/2010/main" val="3420265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20F5506-71AD-4702-B852-37BFA4148757}" type="datetime1">
              <a:rPr lang="en-US" smtClean="0"/>
              <a:pPr/>
              <a:t>6/8/2017</a:t>
            </a:fld>
            <a:endParaRPr lang="en-US" dirty="0"/>
          </a:p>
        </p:txBody>
      </p:sp>
      <p:sp>
        <p:nvSpPr>
          <p:cNvPr id="17" name="Footer Placeholder 16"/>
          <p:cNvSpPr>
            <a:spLocks noGrp="1"/>
          </p:cNvSpPr>
          <p:nvPr>
            <p:ph type="ftr" sz="quarter" idx="11"/>
          </p:nvPr>
        </p:nvSpPr>
        <p:spPr/>
        <p:txBody>
          <a:bodyPr/>
          <a:lstStyle/>
          <a:p>
            <a:r>
              <a:rPr lang="en-US" dirty="0" smtClean="0"/>
              <a:t>EVE IWG</a:t>
            </a:r>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4235127-2B2F-4F7B-BE35-1DACAD78B01E}"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D0FCD68-1FF2-4B80-A104-54D675CB397A}" type="datetime1">
              <a:rPr lang="en-US" smtClean="0"/>
              <a:pPr/>
              <a:t>6/8/2017</a:t>
            </a:fld>
            <a:endParaRPr lang="en-US" dirty="0"/>
          </a:p>
        </p:txBody>
      </p:sp>
      <p:sp>
        <p:nvSpPr>
          <p:cNvPr id="5" name="Footer Placeholder 4"/>
          <p:cNvSpPr>
            <a:spLocks noGrp="1"/>
          </p:cNvSpPr>
          <p:nvPr>
            <p:ph type="ftr" sz="quarter" idx="11"/>
          </p:nvPr>
        </p:nvSpPr>
        <p:spPr/>
        <p:txBody>
          <a:bodyPr/>
          <a:lstStyle/>
          <a:p>
            <a:r>
              <a:rPr lang="en-US" dirty="0" smtClean="0"/>
              <a:t>EVE IWG</a:t>
            </a:r>
            <a:endParaRPr lang="en-US" dirty="0"/>
          </a:p>
        </p:txBody>
      </p:sp>
      <p:sp>
        <p:nvSpPr>
          <p:cNvPr id="6" name="Slide Number Placeholder 5"/>
          <p:cNvSpPr>
            <a:spLocks noGrp="1"/>
          </p:cNvSpPr>
          <p:nvPr>
            <p:ph type="sldNum" sz="quarter" idx="12"/>
          </p:nvPr>
        </p:nvSpPr>
        <p:spPr/>
        <p:txBody>
          <a:bodyPr/>
          <a:lstStyle/>
          <a:p>
            <a:fld id="{04235127-2B2F-4F7B-BE35-1DACAD78B01E}"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04235127-2B2F-4F7B-BE35-1DACAD78B01E}"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143271F-990C-43C7-8781-D304754763A4}" type="datetime1">
              <a:rPr lang="en-US" smtClean="0"/>
              <a:pPr/>
              <a:t>6/8/2017</a:t>
            </a:fld>
            <a:endParaRPr lang="en-US" dirty="0"/>
          </a:p>
        </p:txBody>
      </p:sp>
      <p:sp>
        <p:nvSpPr>
          <p:cNvPr id="5" name="Footer Placeholder 4"/>
          <p:cNvSpPr>
            <a:spLocks noGrp="1"/>
          </p:cNvSpPr>
          <p:nvPr>
            <p:ph type="ftr" sz="quarter" idx="11"/>
          </p:nvPr>
        </p:nvSpPr>
        <p:spPr/>
        <p:txBody>
          <a:bodyPr/>
          <a:lstStyle/>
          <a:p>
            <a:r>
              <a:rPr lang="en-US" dirty="0" smtClean="0"/>
              <a:t>EVE IWG</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C2FA50C-D222-436D-A117-AA388BAFFE5E}" type="datetime1">
              <a:rPr lang="en-US" smtClean="0"/>
              <a:pPr/>
              <a:t>6/8/2017</a:t>
            </a:fld>
            <a:endParaRPr lang="en-US" dirty="0"/>
          </a:p>
        </p:txBody>
      </p:sp>
      <p:sp>
        <p:nvSpPr>
          <p:cNvPr id="5" name="Footer Placeholder 4"/>
          <p:cNvSpPr>
            <a:spLocks noGrp="1"/>
          </p:cNvSpPr>
          <p:nvPr>
            <p:ph type="ftr" sz="quarter" idx="11"/>
          </p:nvPr>
        </p:nvSpPr>
        <p:spPr/>
        <p:txBody>
          <a:bodyPr/>
          <a:lstStyle/>
          <a:p>
            <a:r>
              <a:rPr lang="en-US" dirty="0" smtClean="0"/>
              <a:t>EVE IWG</a:t>
            </a:r>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04235127-2B2F-4F7B-BE35-1DACAD78B01E}"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smtClean="0"/>
              <a:t>EVE IWG</a:t>
            </a:r>
            <a:endParaRPr lang="en-US" dirty="0"/>
          </a:p>
        </p:txBody>
      </p:sp>
      <p:sp>
        <p:nvSpPr>
          <p:cNvPr id="4" name="Date Placeholder 3"/>
          <p:cNvSpPr>
            <a:spLocks noGrp="1"/>
          </p:cNvSpPr>
          <p:nvPr>
            <p:ph type="dt" sz="half" idx="10"/>
          </p:nvPr>
        </p:nvSpPr>
        <p:spPr/>
        <p:txBody>
          <a:bodyPr/>
          <a:lstStyle/>
          <a:p>
            <a:fld id="{C008A52D-BE50-4F08-AD58-8265CD255240}" type="datetime1">
              <a:rPr lang="en-US" smtClean="0"/>
              <a:pPr/>
              <a:t>6/8/2017</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4235127-2B2F-4F7B-BE35-1DACAD78B01E}"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AA8F1C0-37A7-44DD-93BE-0E3F2F961832}" type="datetime1">
              <a:rPr lang="en-US" smtClean="0"/>
              <a:pPr/>
              <a:t>6/8/2017</a:t>
            </a:fld>
            <a:endParaRPr lang="en-US" dirty="0"/>
          </a:p>
        </p:txBody>
      </p:sp>
      <p:sp>
        <p:nvSpPr>
          <p:cNvPr id="6" name="Footer Placeholder 5"/>
          <p:cNvSpPr>
            <a:spLocks noGrp="1"/>
          </p:cNvSpPr>
          <p:nvPr>
            <p:ph type="ftr" sz="quarter" idx="11"/>
          </p:nvPr>
        </p:nvSpPr>
        <p:spPr/>
        <p:txBody>
          <a:bodyPr/>
          <a:lstStyle/>
          <a:p>
            <a:r>
              <a:rPr lang="en-US" dirty="0" smtClean="0"/>
              <a:t>EVE IWG</a:t>
            </a:r>
            <a:endParaRPr lang="en-US" dirty="0"/>
          </a:p>
        </p:txBody>
      </p:sp>
      <p:sp>
        <p:nvSpPr>
          <p:cNvPr id="7" name="Slide Number Placeholder 6"/>
          <p:cNvSpPr>
            <a:spLocks noGrp="1"/>
          </p:cNvSpPr>
          <p:nvPr>
            <p:ph type="sldNum" sz="quarter" idx="12"/>
          </p:nvPr>
        </p:nvSpPr>
        <p:spPr/>
        <p:txBody>
          <a:bodyPr/>
          <a:lstStyle/>
          <a:p>
            <a:fld id="{04235127-2B2F-4F7B-BE35-1DACAD78B01E}"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8536DAD-3BDC-419E-AE3F-D8FC6E36B033}" type="datetime1">
              <a:rPr lang="en-US" smtClean="0"/>
              <a:pPr/>
              <a:t>6/8/2017</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smtClean="0"/>
              <a:t>EVE IWG</a:t>
            </a:r>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4235127-2B2F-4F7B-BE35-1DACAD78B01E}"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A16DF2A-444D-4333-891F-660515AA55A0}" type="datetime1">
              <a:rPr lang="en-US" smtClean="0"/>
              <a:pPr/>
              <a:t>6/8/2017</a:t>
            </a:fld>
            <a:endParaRPr lang="en-US" dirty="0"/>
          </a:p>
        </p:txBody>
      </p:sp>
      <p:sp>
        <p:nvSpPr>
          <p:cNvPr id="4" name="Footer Placeholder 3"/>
          <p:cNvSpPr>
            <a:spLocks noGrp="1"/>
          </p:cNvSpPr>
          <p:nvPr>
            <p:ph type="ftr" sz="quarter" idx="11"/>
          </p:nvPr>
        </p:nvSpPr>
        <p:spPr/>
        <p:txBody>
          <a:bodyPr/>
          <a:lstStyle/>
          <a:p>
            <a:r>
              <a:rPr lang="en-US" dirty="0" smtClean="0"/>
              <a:t>EVE IWG</a:t>
            </a:r>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04235127-2B2F-4F7B-BE35-1DACAD78B0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324AE2A-32A9-4F0C-933E-D0FDAE8BA04F}" type="datetime1">
              <a:rPr lang="en-US" smtClean="0"/>
              <a:pPr/>
              <a:t>6/8/2017</a:t>
            </a:fld>
            <a:endParaRPr lang="en-US" dirty="0"/>
          </a:p>
        </p:txBody>
      </p:sp>
      <p:sp>
        <p:nvSpPr>
          <p:cNvPr id="3" name="Footer Placeholder 2"/>
          <p:cNvSpPr>
            <a:spLocks noGrp="1"/>
          </p:cNvSpPr>
          <p:nvPr>
            <p:ph type="ftr" sz="quarter" idx="11"/>
          </p:nvPr>
        </p:nvSpPr>
        <p:spPr/>
        <p:txBody>
          <a:bodyPr/>
          <a:lstStyle/>
          <a:p>
            <a:r>
              <a:rPr lang="en-US" dirty="0" smtClean="0"/>
              <a:t>EVE IWG</a:t>
            </a:r>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4235127-2B2F-4F7B-BE35-1DACAD78B0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4235127-2B2F-4F7B-BE35-1DACAD78B01E}"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C45F63CA-B077-4590-B190-CE7E3D6602DD}" type="datetime1">
              <a:rPr lang="en-US" smtClean="0"/>
              <a:pPr/>
              <a:t>6/8/2017</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smtClean="0"/>
              <a:t>EVE IWG</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04235127-2B2F-4F7B-BE35-1DACAD78B01E}"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4394D68C-FAA0-4FCE-902D-8BB0274CF2EB}" type="datetime1">
              <a:rPr lang="en-US" smtClean="0"/>
              <a:pPr/>
              <a:t>6/8/2017</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smtClean="0"/>
              <a:t>EVE IWG</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803112B-5E2C-4A90-A818-D325F3E5456A}" type="datetime1">
              <a:rPr lang="en-US" smtClean="0"/>
              <a:pPr/>
              <a:t>6/8/2017</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smtClean="0"/>
              <a:t>EVE IWG</a:t>
            </a:r>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4235127-2B2F-4F7B-BE35-1DACAD78B01E}"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657600"/>
            <a:ext cx="6400800" cy="1752600"/>
          </a:xfrm>
        </p:spPr>
        <p:txBody>
          <a:bodyPr>
            <a:normAutofit/>
          </a:bodyPr>
          <a:lstStyle/>
          <a:p>
            <a:r>
              <a:rPr lang="en-US" sz="2000" dirty="0" smtClean="0">
                <a:solidFill>
                  <a:schemeClr val="tx1"/>
                </a:solidFill>
              </a:rPr>
              <a:t>Report to GRPE 75</a:t>
            </a:r>
            <a:r>
              <a:rPr lang="en-US" sz="2000" baseline="30000" dirty="0" smtClean="0">
                <a:solidFill>
                  <a:schemeClr val="tx1"/>
                </a:solidFill>
              </a:rPr>
              <a:t>th</a:t>
            </a:r>
            <a:r>
              <a:rPr lang="en-US" sz="2000" dirty="0" smtClean="0">
                <a:solidFill>
                  <a:schemeClr val="tx1"/>
                </a:solidFill>
              </a:rPr>
              <a:t> Session</a:t>
            </a:r>
            <a:endParaRPr lang="en-US" sz="2000" dirty="0">
              <a:solidFill>
                <a:schemeClr val="tx1"/>
              </a:solidFill>
            </a:endParaRPr>
          </a:p>
        </p:txBody>
      </p:sp>
      <p:sp>
        <p:nvSpPr>
          <p:cNvPr id="5" name="Footer Placeholder 4"/>
          <p:cNvSpPr>
            <a:spLocks noGrp="1"/>
          </p:cNvSpPr>
          <p:nvPr>
            <p:ph type="ftr" sz="quarter" idx="11"/>
          </p:nvPr>
        </p:nvSpPr>
        <p:spPr/>
        <p:txBody>
          <a:bodyPr/>
          <a:lstStyle/>
          <a:p>
            <a:r>
              <a:rPr lang="en-US" dirty="0"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1</a:t>
            </a:fld>
            <a:endParaRPr lang="en-US" dirty="0"/>
          </a:p>
        </p:txBody>
      </p:sp>
      <p:sp>
        <p:nvSpPr>
          <p:cNvPr id="2" name="Title 1"/>
          <p:cNvSpPr>
            <a:spLocks noGrp="1"/>
          </p:cNvSpPr>
          <p:nvPr>
            <p:ph type="ctrTitle"/>
          </p:nvPr>
        </p:nvSpPr>
        <p:spPr/>
        <p:txBody>
          <a:bodyPr>
            <a:normAutofit/>
          </a:bodyPr>
          <a:lstStyle/>
          <a:p>
            <a:r>
              <a:rPr lang="en-US" sz="3200" b="1" dirty="0" smtClean="0"/>
              <a:t>Electric Vehicles and the Environment</a:t>
            </a:r>
            <a:br>
              <a:rPr lang="en-US" sz="3200" b="1" dirty="0" smtClean="0"/>
            </a:br>
            <a:r>
              <a:rPr lang="en-US" sz="3200" b="1" dirty="0" smtClean="0"/>
              <a:t> (EVE IWG)</a:t>
            </a:r>
            <a:endParaRPr lang="en-US" sz="3200" b="1" dirty="0"/>
          </a:p>
        </p:txBody>
      </p:sp>
      <p:sp>
        <p:nvSpPr>
          <p:cNvPr id="6" name="Textfeld 12"/>
          <p:cNvSpPr txBox="1">
            <a:spLocks noChangeArrowheads="1"/>
          </p:cNvSpPr>
          <p:nvPr/>
        </p:nvSpPr>
        <p:spPr bwMode="auto">
          <a:xfrm>
            <a:off x="5626968" y="152400"/>
            <a:ext cx="3362325"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eaLnBrk="1" hangingPunct="1"/>
            <a:r>
              <a:rPr lang="en-US" sz="1200" dirty="0">
                <a:latin typeface="Times New Roman" pitchFamily="18" charset="0"/>
                <a:cs typeface="Times New Roman" pitchFamily="18" charset="0"/>
              </a:rPr>
              <a:t>Informal </a:t>
            </a:r>
            <a:r>
              <a:rPr lang="en-US" sz="1200">
                <a:latin typeface="Times New Roman" pitchFamily="18" charset="0"/>
                <a:cs typeface="Times New Roman" pitchFamily="18" charset="0"/>
              </a:rPr>
              <a:t>document</a:t>
            </a:r>
            <a:r>
              <a:rPr lang="en-US" sz="1200" smtClean="0">
                <a:latin typeface="Times New Roman" pitchFamily="18" charset="0"/>
                <a:cs typeface="Times New Roman" pitchFamily="18" charset="0"/>
              </a:rPr>
              <a:t> </a:t>
            </a:r>
            <a:r>
              <a:rPr lang="en-US" sz="1200" b="1" smtClean="0">
                <a:latin typeface="Times New Roman" pitchFamily="18" charset="0"/>
                <a:cs typeface="Times New Roman" pitchFamily="18" charset="0"/>
              </a:rPr>
              <a:t>GRPE-75-28</a:t>
            </a:r>
            <a:endParaRPr lang="de-DE" sz="1200" dirty="0" smtClean="0">
              <a:latin typeface="Times New Roman" pitchFamily="18" charset="0"/>
              <a:cs typeface="Times New Roman" pitchFamily="18" charset="0"/>
            </a:endParaRPr>
          </a:p>
          <a:p>
            <a:pPr algn="r" eaLnBrk="1" hangingPunct="1"/>
            <a:r>
              <a:rPr lang="en-US" sz="1200" dirty="0" smtClean="0">
                <a:latin typeface="Times New Roman" pitchFamily="18" charset="0"/>
                <a:cs typeface="Times New Roman" pitchFamily="18" charset="0"/>
              </a:rPr>
              <a:t>75</a:t>
            </a:r>
            <a:r>
              <a:rPr lang="en-US" sz="1200" baseline="30000" dirty="0" smtClean="0">
                <a:latin typeface="Times New Roman" pitchFamily="18" charset="0"/>
                <a:cs typeface="Times New Roman" pitchFamily="18" charset="0"/>
              </a:rPr>
              <a:t>th</a:t>
            </a:r>
            <a:r>
              <a:rPr lang="en-US" sz="1200" dirty="0" smtClean="0">
                <a:latin typeface="Times New Roman" pitchFamily="18" charset="0"/>
                <a:cs typeface="Times New Roman" pitchFamily="18" charset="0"/>
              </a:rPr>
              <a:t> GRPE, 8-9 June 2017</a:t>
            </a:r>
          </a:p>
          <a:p>
            <a:pPr algn="r" eaLnBrk="1" hangingPunct="1"/>
            <a:r>
              <a:rPr lang="en-US" sz="1200" dirty="0" smtClean="0">
                <a:latin typeface="Times New Roman" pitchFamily="18" charset="0"/>
                <a:cs typeface="Times New Roman" pitchFamily="18" charset="0"/>
              </a:rPr>
              <a:t>Agenda </a:t>
            </a:r>
            <a:r>
              <a:rPr lang="en-US" sz="1200" dirty="0">
                <a:latin typeface="Times New Roman" pitchFamily="18" charset="0"/>
                <a:cs typeface="Times New Roman" pitchFamily="18" charset="0"/>
              </a:rPr>
              <a:t>item </a:t>
            </a:r>
            <a:r>
              <a:rPr lang="en-US" sz="1200" dirty="0" smtClean="0">
                <a:latin typeface="Times New Roman" pitchFamily="18" charset="0"/>
                <a:cs typeface="Times New Roman" pitchFamily="18" charset="0"/>
              </a:rPr>
              <a:t>9</a:t>
            </a:r>
            <a:endParaRPr lang="de-DE" sz="1200" dirty="0">
              <a:latin typeface="Times New Roman" pitchFamily="18" charset="0"/>
              <a:cs typeface="Times New Roman" pitchFamily="18" charset="0"/>
            </a:endParaRPr>
          </a:p>
        </p:txBody>
      </p:sp>
      <p:sp>
        <p:nvSpPr>
          <p:cNvPr id="7" name="Textfeld 39"/>
          <p:cNvSpPr txBox="1">
            <a:spLocks noChangeArrowheads="1"/>
          </p:cNvSpPr>
          <p:nvPr/>
        </p:nvSpPr>
        <p:spPr bwMode="auto">
          <a:xfrm>
            <a:off x="152400" y="152400"/>
            <a:ext cx="335280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eaLnBrk="1" hangingPunct="1"/>
            <a:r>
              <a:rPr lang="en-US" sz="1200" dirty="0" smtClean="0">
                <a:latin typeface="Times New Roman" pitchFamily="18" charset="0"/>
                <a:cs typeface="Times New Roman" pitchFamily="18" charset="0"/>
              </a:rPr>
              <a:t>Submitted </a:t>
            </a:r>
            <a:r>
              <a:rPr lang="en-US" sz="1200" dirty="0">
                <a:latin typeface="Times New Roman" pitchFamily="18" charset="0"/>
                <a:cs typeface="Times New Roman" pitchFamily="18" charset="0"/>
              </a:rPr>
              <a:t>by</a:t>
            </a:r>
            <a:r>
              <a:rPr lang="en-US" sz="1200" dirty="0" smtClean="0">
                <a:latin typeface="Times New Roman" pitchFamily="18" charset="0"/>
                <a:cs typeface="Times New Roman" pitchFamily="18" charset="0"/>
              </a:rPr>
              <a:t> the EVE informal working group</a:t>
            </a:r>
            <a:endParaRPr lang="de-DE"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 of Stating Energy Consumption</a:t>
            </a:r>
            <a:endParaRPr lang="en-US" dirty="0"/>
          </a:p>
        </p:txBody>
      </p:sp>
      <p:sp>
        <p:nvSpPr>
          <p:cNvPr id="3" name="Footer Placeholder 2"/>
          <p:cNvSpPr>
            <a:spLocks noGrp="1"/>
          </p:cNvSpPr>
          <p:nvPr>
            <p:ph type="ftr" sz="quarter" idx="11"/>
          </p:nvPr>
        </p:nvSpPr>
        <p:spPr/>
        <p:txBody>
          <a:bodyPr/>
          <a:lstStyle/>
          <a:p>
            <a:r>
              <a:rPr lang="en-US"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10</a:t>
            </a:fld>
            <a:endParaRPr lang="en-US" dirty="0"/>
          </a:p>
        </p:txBody>
      </p:sp>
      <p:sp>
        <p:nvSpPr>
          <p:cNvPr id="5" name="Content Placeholder 4"/>
          <p:cNvSpPr>
            <a:spLocks noGrp="1"/>
          </p:cNvSpPr>
          <p:nvPr>
            <p:ph sz="quarter" idx="1"/>
          </p:nvPr>
        </p:nvSpPr>
        <p:spPr/>
        <p:txBody>
          <a:bodyPr>
            <a:normAutofit fontScale="92500" lnSpcReduction="10000"/>
          </a:bodyPr>
          <a:lstStyle/>
          <a:p>
            <a:r>
              <a:rPr lang="en-US" dirty="0" smtClean="0"/>
              <a:t>As authorized by mandate from WP.29, on </a:t>
            </a:r>
            <a:br>
              <a:rPr lang="en-US" dirty="0" smtClean="0"/>
            </a:br>
            <a:r>
              <a:rPr lang="en-US" dirty="0" smtClean="0"/>
              <a:t>02-May-2017 EVE IWG sent message to Chair and Secretary of the Group of Experts on Energy Efficiency (GEEE) to ask if they are willing to assume leadership of the project to assess upstream emissions from EVs, with support of EVE IWG (EVE-23-07e)</a:t>
            </a:r>
          </a:p>
          <a:p>
            <a:r>
              <a:rPr lang="en-US" dirty="0" smtClean="0"/>
              <a:t>Outreach to GEEE included status report on the work (EVE-23-09e)</a:t>
            </a:r>
          </a:p>
          <a:p>
            <a:r>
              <a:rPr lang="en-US" dirty="0" smtClean="0"/>
              <a:t>No response yet</a:t>
            </a:r>
          </a:p>
          <a:p>
            <a:pPr lvl="1"/>
            <a:r>
              <a:rPr lang="en-US" dirty="0" smtClean="0"/>
              <a:t>Plan additional follow up following GRPE</a:t>
            </a:r>
          </a:p>
          <a:p>
            <a:r>
              <a:rPr lang="en-US" dirty="0" smtClean="0"/>
              <a:t>Some members would like to know if this project is a priority for any contracting parties other than China</a:t>
            </a:r>
            <a:endParaRPr lang="en-US" dirty="0"/>
          </a:p>
        </p:txBody>
      </p:sp>
    </p:spTree>
    <p:extLst>
      <p:ext uri="{BB962C8B-B14F-4D97-AF65-F5344CB8AC3E}">
        <p14:creationId xmlns:p14="http://schemas.microsoft.com/office/powerpoint/2010/main" val="41869474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EVE IWG</a:t>
            </a:r>
            <a:endParaRPr lang="en-US" dirty="0"/>
          </a:p>
        </p:txBody>
      </p:sp>
      <p:sp>
        <p:nvSpPr>
          <p:cNvPr id="5" name="Slide Number Placeholder 4"/>
          <p:cNvSpPr>
            <a:spLocks noGrp="1"/>
          </p:cNvSpPr>
          <p:nvPr>
            <p:ph type="sldNum" sz="quarter" idx="12"/>
          </p:nvPr>
        </p:nvSpPr>
        <p:spPr/>
        <p:txBody>
          <a:bodyPr/>
          <a:lstStyle/>
          <a:p>
            <a:fld id="{04235127-2B2F-4F7B-BE35-1DACAD78B01E}" type="slidenum">
              <a:rPr lang="en-US" smtClean="0"/>
              <a:pPr/>
              <a:t>11</a:t>
            </a:fld>
            <a:endParaRPr lang="en-US" dirty="0"/>
          </a:p>
        </p:txBody>
      </p:sp>
      <p:sp>
        <p:nvSpPr>
          <p:cNvPr id="3" name="Content Placeholder 2"/>
          <p:cNvSpPr>
            <a:spLocks noGrp="1"/>
          </p:cNvSpPr>
          <p:nvPr>
            <p:ph sz="quarter" idx="1"/>
          </p:nvPr>
        </p:nvSpPr>
        <p:spPr>
          <a:xfrm>
            <a:off x="228600" y="1600200"/>
            <a:ext cx="8610600" cy="4800600"/>
          </a:xfrm>
        </p:spPr>
        <p:txBody>
          <a:bodyPr>
            <a:normAutofit lnSpcReduction="10000"/>
          </a:bodyPr>
          <a:lstStyle/>
          <a:p>
            <a:r>
              <a:rPr lang="en-US" dirty="0" smtClean="0"/>
              <a:t>Power determination</a:t>
            </a:r>
          </a:p>
          <a:p>
            <a:pPr lvl="1"/>
            <a:r>
              <a:rPr lang="en-US" dirty="0" smtClean="0"/>
              <a:t>Await ISO </a:t>
            </a:r>
            <a:r>
              <a:rPr lang="en-US" dirty="0"/>
              <a:t>method in </a:t>
            </a:r>
            <a:r>
              <a:rPr lang="en-US" dirty="0" smtClean="0"/>
              <a:t>November, 2018</a:t>
            </a:r>
            <a:endParaRPr lang="en-US" dirty="0"/>
          </a:p>
          <a:p>
            <a:pPr lvl="1"/>
            <a:r>
              <a:rPr lang="en-US" dirty="0" smtClean="0"/>
              <a:t>Begin drafting introductory sections of GTR</a:t>
            </a:r>
          </a:p>
          <a:p>
            <a:pPr lvl="1"/>
            <a:r>
              <a:rPr lang="en-US" dirty="0" smtClean="0"/>
              <a:t>Continue developing power determination technical report which will support GTR</a:t>
            </a:r>
          </a:p>
          <a:p>
            <a:pPr lvl="1"/>
            <a:r>
              <a:rPr lang="en-US" dirty="0"/>
              <a:t>Develop test matrix (select vehicles, labs, etc</a:t>
            </a:r>
            <a:r>
              <a:rPr lang="en-US" dirty="0" smtClean="0"/>
              <a:t>.) – based on what we know now</a:t>
            </a:r>
            <a:endParaRPr lang="en-US" dirty="0"/>
          </a:p>
          <a:p>
            <a:pPr lvl="1"/>
            <a:r>
              <a:rPr lang="en-US" dirty="0" smtClean="0"/>
              <a:t>Target informal document January 2019, formal document voting at GRPE in June 2019</a:t>
            </a:r>
          </a:p>
          <a:p>
            <a:r>
              <a:rPr lang="en-US" dirty="0" smtClean="0">
                <a:solidFill>
                  <a:schemeClr val="tx1"/>
                </a:solidFill>
              </a:rPr>
              <a:t>Electrified vehicle and battery durability</a:t>
            </a:r>
          </a:p>
          <a:p>
            <a:pPr lvl="1"/>
            <a:r>
              <a:rPr lang="en-US" dirty="0"/>
              <a:t>Continue durability research and </a:t>
            </a:r>
            <a:r>
              <a:rPr lang="en-US" dirty="0" smtClean="0"/>
              <a:t>modelling</a:t>
            </a:r>
          </a:p>
          <a:p>
            <a:pPr lvl="1"/>
            <a:r>
              <a:rPr lang="en-US" dirty="0"/>
              <a:t>Continue developing technical </a:t>
            </a:r>
            <a:r>
              <a:rPr lang="en-US" dirty="0" smtClean="0"/>
              <a:t>report for EV and battery durability</a:t>
            </a:r>
            <a:endParaRPr lang="en-US" dirty="0"/>
          </a:p>
        </p:txBody>
      </p:sp>
      <p:sp>
        <p:nvSpPr>
          <p:cNvPr id="7" name="Title 6"/>
          <p:cNvSpPr>
            <a:spLocks noGrp="1"/>
          </p:cNvSpPr>
          <p:nvPr>
            <p:ph type="title"/>
          </p:nvPr>
        </p:nvSpPr>
        <p:spPr/>
        <p:txBody>
          <a:bodyPr/>
          <a:lstStyle/>
          <a:p>
            <a:r>
              <a:rPr lang="en-US" dirty="0" smtClean="0"/>
              <a:t>Next Steps for EVE IWG</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 for EVE IWG</a:t>
            </a:r>
          </a:p>
        </p:txBody>
      </p:sp>
      <p:sp>
        <p:nvSpPr>
          <p:cNvPr id="3" name="Footer Placeholder 2"/>
          <p:cNvSpPr>
            <a:spLocks noGrp="1"/>
          </p:cNvSpPr>
          <p:nvPr>
            <p:ph type="ftr" sz="quarter" idx="11"/>
          </p:nvPr>
        </p:nvSpPr>
        <p:spPr/>
        <p:txBody>
          <a:bodyPr/>
          <a:lstStyle/>
          <a:p>
            <a:r>
              <a:rPr lang="en-US"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12</a:t>
            </a:fld>
            <a:endParaRPr lang="en-US" dirty="0"/>
          </a:p>
        </p:txBody>
      </p:sp>
      <p:sp>
        <p:nvSpPr>
          <p:cNvPr id="5" name="Content Placeholder 4"/>
          <p:cNvSpPr>
            <a:spLocks noGrp="1"/>
          </p:cNvSpPr>
          <p:nvPr>
            <p:ph sz="quarter" idx="1"/>
          </p:nvPr>
        </p:nvSpPr>
        <p:spPr/>
        <p:txBody>
          <a:bodyPr/>
          <a:lstStyle/>
          <a:p>
            <a:r>
              <a:rPr lang="en-US" dirty="0" smtClean="0"/>
              <a:t>Energy Consumption</a:t>
            </a:r>
          </a:p>
          <a:p>
            <a:pPr lvl="1"/>
            <a:r>
              <a:rPr lang="en-US" dirty="0" smtClean="0"/>
              <a:t>Follow </a:t>
            </a:r>
            <a:r>
              <a:rPr lang="en-US" dirty="0"/>
              <a:t>up again with GEEE about method of stating energy consumption</a:t>
            </a:r>
          </a:p>
          <a:p>
            <a:r>
              <a:rPr lang="en-US" dirty="0"/>
              <a:t>Next meetings</a:t>
            </a:r>
          </a:p>
          <a:p>
            <a:pPr lvl="1"/>
            <a:r>
              <a:rPr lang="en-US" dirty="0"/>
              <a:t>September 12, 2017 </a:t>
            </a:r>
            <a:r>
              <a:rPr lang="en-US" dirty="0" err="1"/>
              <a:t>telecon</a:t>
            </a:r>
            <a:r>
              <a:rPr lang="en-US" dirty="0"/>
              <a:t> (possibly with WLTP SG-EV)</a:t>
            </a:r>
          </a:p>
          <a:p>
            <a:pPr lvl="1"/>
            <a:r>
              <a:rPr lang="en-US" dirty="0"/>
              <a:t>October 24-25, 2017 in Austria</a:t>
            </a:r>
          </a:p>
          <a:p>
            <a:pPr lvl="1"/>
            <a:r>
              <a:rPr lang="en-US" dirty="0"/>
              <a:t>January, 2018 Geneva </a:t>
            </a:r>
          </a:p>
          <a:p>
            <a:pPr lvl="1"/>
            <a:r>
              <a:rPr lang="en-US" dirty="0"/>
              <a:t>Explore possibility of March/April, 2018 meeting in Japan</a:t>
            </a:r>
          </a:p>
          <a:p>
            <a:endParaRPr lang="en-US" dirty="0"/>
          </a:p>
        </p:txBody>
      </p:sp>
    </p:spTree>
    <p:extLst>
      <p:ext uri="{BB962C8B-B14F-4D97-AF65-F5344CB8AC3E}">
        <p14:creationId xmlns:p14="http://schemas.microsoft.com/office/powerpoint/2010/main" val="4004039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13</a:t>
            </a:fld>
            <a:endParaRPr lang="en-US" dirty="0"/>
          </a:p>
        </p:txBody>
      </p:sp>
      <p:pic>
        <p:nvPicPr>
          <p:cNvPr id="1026" name="Picture 2" descr="C:\Users\giallonardoa\AppData\Local\Microsoft\Windows\Temporary Internet Files\Content.IE5\LFDK2573\question-mark[1].pn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410619" y="1527175"/>
            <a:ext cx="42862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970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Areas of Work for EVE IWG</a:t>
            </a:r>
            <a:endParaRPr lang="en-US" dirty="0"/>
          </a:p>
        </p:txBody>
      </p:sp>
      <p:sp>
        <p:nvSpPr>
          <p:cNvPr id="3" name="Footer Placeholder 2"/>
          <p:cNvSpPr>
            <a:spLocks noGrp="1"/>
          </p:cNvSpPr>
          <p:nvPr>
            <p:ph type="ftr" sz="quarter" idx="11"/>
          </p:nvPr>
        </p:nvSpPr>
        <p:spPr/>
        <p:txBody>
          <a:bodyPr/>
          <a:lstStyle/>
          <a:p>
            <a:r>
              <a:rPr lang="en-US"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2</a:t>
            </a:fld>
            <a:endParaRPr lang="en-US" dirty="0"/>
          </a:p>
        </p:txBody>
      </p:sp>
      <p:sp>
        <p:nvSpPr>
          <p:cNvPr id="5" name="Content Placeholder 4"/>
          <p:cNvSpPr>
            <a:spLocks noGrp="1"/>
          </p:cNvSpPr>
          <p:nvPr>
            <p:ph sz="quarter" idx="1"/>
          </p:nvPr>
        </p:nvSpPr>
        <p:spPr/>
        <p:txBody>
          <a:bodyPr>
            <a:normAutofit lnSpcReduction="10000"/>
          </a:bodyPr>
          <a:lstStyle/>
          <a:p>
            <a:r>
              <a:rPr lang="en-US" dirty="0" smtClean="0"/>
              <a:t>Current mandate authorizes work in three primary subject areas</a:t>
            </a:r>
          </a:p>
          <a:p>
            <a:pPr lvl="1"/>
            <a:r>
              <a:rPr lang="en-US" dirty="0"/>
              <a:t>Determination of electrified vehicle power</a:t>
            </a:r>
          </a:p>
          <a:p>
            <a:pPr lvl="2"/>
            <a:r>
              <a:rPr lang="en-US" dirty="0"/>
              <a:t>Goal is to develop GTR for determining power of electrified vehicles</a:t>
            </a:r>
          </a:p>
          <a:p>
            <a:pPr lvl="1"/>
            <a:r>
              <a:rPr lang="en-US" dirty="0" smtClean="0"/>
              <a:t>Electrified </a:t>
            </a:r>
            <a:r>
              <a:rPr lang="en-US" dirty="0"/>
              <a:t>vehicle </a:t>
            </a:r>
            <a:r>
              <a:rPr lang="en-US" dirty="0" smtClean="0"/>
              <a:t>durability</a:t>
            </a:r>
          </a:p>
          <a:p>
            <a:pPr lvl="2"/>
            <a:r>
              <a:rPr lang="en-US" dirty="0" smtClean="0"/>
              <a:t>Goal is to continue research on the topic of electrified vehicle durability and make formal recommendation related to GTR development at the end of the current mandate</a:t>
            </a:r>
          </a:p>
          <a:p>
            <a:pPr lvl="1"/>
            <a:r>
              <a:rPr lang="en-US" dirty="0"/>
              <a:t>Method of stating energy consumption</a:t>
            </a:r>
          </a:p>
          <a:p>
            <a:pPr lvl="2"/>
            <a:r>
              <a:rPr lang="en-US" dirty="0"/>
              <a:t>Goal is to find an additional partner with expertise in electricity generation and distribution to lead the development of a model to assess upstream emissions of EVs, with support of EVE </a:t>
            </a:r>
            <a:r>
              <a:rPr lang="en-US" dirty="0" smtClean="0"/>
              <a:t>IWG</a:t>
            </a:r>
            <a:endParaRPr lang="en-US" dirty="0"/>
          </a:p>
        </p:txBody>
      </p:sp>
    </p:spTree>
    <p:extLst>
      <p:ext uri="{BB962C8B-B14F-4D97-AF65-F5344CB8AC3E}">
        <p14:creationId xmlns:p14="http://schemas.microsoft.com/office/powerpoint/2010/main" val="2259767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Meeting Frequency and Locations</a:t>
            </a:r>
            <a:endParaRPr lang="en-US" dirty="0"/>
          </a:p>
        </p:txBody>
      </p:sp>
      <p:sp>
        <p:nvSpPr>
          <p:cNvPr id="3" name="Footer Placeholder 2"/>
          <p:cNvSpPr>
            <a:spLocks noGrp="1"/>
          </p:cNvSpPr>
          <p:nvPr>
            <p:ph type="ftr" sz="quarter" idx="11"/>
          </p:nvPr>
        </p:nvSpPr>
        <p:spPr/>
        <p:txBody>
          <a:bodyPr/>
          <a:lstStyle/>
          <a:p>
            <a:r>
              <a:rPr lang="en-US"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3</a:t>
            </a:fld>
            <a:endParaRPr lang="en-US" dirty="0"/>
          </a:p>
        </p:txBody>
      </p:sp>
      <p:sp>
        <p:nvSpPr>
          <p:cNvPr id="5" name="Content Placeholder 4"/>
          <p:cNvSpPr>
            <a:spLocks noGrp="1"/>
          </p:cNvSpPr>
          <p:nvPr>
            <p:ph sz="quarter" idx="1"/>
          </p:nvPr>
        </p:nvSpPr>
        <p:spPr>
          <a:xfrm>
            <a:off x="301752" y="1527048"/>
            <a:ext cx="8503920" cy="4797552"/>
          </a:xfrm>
        </p:spPr>
        <p:txBody>
          <a:bodyPr>
            <a:normAutofit fontScale="92500" lnSpcReduction="10000"/>
          </a:bodyPr>
          <a:lstStyle/>
          <a:p>
            <a:r>
              <a:rPr lang="en-US" dirty="0" smtClean="0"/>
              <a:t>Completed and planned meetings</a:t>
            </a:r>
          </a:p>
          <a:p>
            <a:pPr lvl="1"/>
            <a:r>
              <a:rPr lang="en-US" dirty="0" smtClean="0"/>
              <a:t>January 2017 – Geneva – ½ day</a:t>
            </a:r>
          </a:p>
          <a:p>
            <a:pPr lvl="1"/>
            <a:r>
              <a:rPr lang="en-US" dirty="0" smtClean="0"/>
              <a:t>April 2017 – Ann Arbor, USA – 2 days</a:t>
            </a:r>
          </a:p>
          <a:p>
            <a:pPr lvl="1"/>
            <a:r>
              <a:rPr lang="en-US" dirty="0" smtClean="0"/>
              <a:t>June 2017 – Geneva – ½ day</a:t>
            </a:r>
          </a:p>
          <a:p>
            <a:pPr lvl="1"/>
            <a:r>
              <a:rPr lang="en-US" dirty="0" smtClean="0"/>
              <a:t>September 2017 – Teleconference – ½ day</a:t>
            </a:r>
          </a:p>
          <a:p>
            <a:pPr lvl="1"/>
            <a:r>
              <a:rPr lang="en-US" dirty="0" smtClean="0"/>
              <a:t>October 2017 – Vienna, Austria – 2 days (confirmed)</a:t>
            </a:r>
          </a:p>
          <a:p>
            <a:pPr lvl="1"/>
            <a:r>
              <a:rPr lang="en-US" dirty="0" smtClean="0"/>
              <a:t>January 2018 – Geneva – ½ day</a:t>
            </a:r>
          </a:p>
          <a:p>
            <a:pPr lvl="1"/>
            <a:r>
              <a:rPr lang="en-US" dirty="0" smtClean="0"/>
              <a:t>March/April 2018 – Japan – 2 days (tentative)</a:t>
            </a:r>
          </a:p>
          <a:p>
            <a:pPr lvl="1"/>
            <a:r>
              <a:rPr lang="en-US" dirty="0" smtClean="0"/>
              <a:t>June 2018 – Geneva – ½ day</a:t>
            </a:r>
          </a:p>
          <a:p>
            <a:pPr lvl="1"/>
            <a:r>
              <a:rPr lang="en-US" dirty="0" smtClean="0"/>
              <a:t>September/October 2018 – Ottawa, Canada – 2 day (tentative)</a:t>
            </a:r>
          </a:p>
          <a:p>
            <a:pPr lvl="1"/>
            <a:r>
              <a:rPr lang="en-US" dirty="0" smtClean="0"/>
              <a:t>January 2019 – Geneva – ½ day</a:t>
            </a:r>
          </a:p>
          <a:p>
            <a:r>
              <a:rPr lang="en-US" dirty="0" smtClean="0"/>
              <a:t>EVE IWG and WLTP SG-EV will try to organize joint meeting, possibly September 2017 teleconference</a:t>
            </a:r>
          </a:p>
        </p:txBody>
      </p:sp>
    </p:spTree>
    <p:extLst>
      <p:ext uri="{BB962C8B-B14F-4D97-AF65-F5344CB8AC3E}">
        <p14:creationId xmlns:p14="http://schemas.microsoft.com/office/powerpoint/2010/main" val="2594011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Determination of Electrified Vehicle Power</a:t>
            </a:r>
            <a:endParaRPr lang="en-US" dirty="0"/>
          </a:p>
        </p:txBody>
      </p:sp>
      <p:sp>
        <p:nvSpPr>
          <p:cNvPr id="3" name="Footer Placeholder 2"/>
          <p:cNvSpPr>
            <a:spLocks noGrp="1"/>
          </p:cNvSpPr>
          <p:nvPr>
            <p:ph type="ftr" sz="quarter" idx="11"/>
          </p:nvPr>
        </p:nvSpPr>
        <p:spPr/>
        <p:txBody>
          <a:bodyPr/>
          <a:lstStyle/>
          <a:p>
            <a:r>
              <a:rPr lang="en-US"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4</a:t>
            </a:fld>
            <a:endParaRPr lang="en-US" dirty="0"/>
          </a:p>
        </p:txBody>
      </p:sp>
      <p:sp>
        <p:nvSpPr>
          <p:cNvPr id="5" name="Content Placeholder 4"/>
          <p:cNvSpPr>
            <a:spLocks noGrp="1"/>
          </p:cNvSpPr>
          <p:nvPr>
            <p:ph sz="quarter" idx="1"/>
          </p:nvPr>
        </p:nvSpPr>
        <p:spPr/>
        <p:txBody>
          <a:bodyPr>
            <a:normAutofit fontScale="85000" lnSpcReduction="10000"/>
          </a:bodyPr>
          <a:lstStyle/>
          <a:p>
            <a:r>
              <a:rPr lang="en-US" dirty="0" smtClean="0"/>
              <a:t>Test procedure to be based on the ISO method</a:t>
            </a:r>
          </a:p>
          <a:p>
            <a:pPr lvl="1"/>
            <a:r>
              <a:rPr lang="en-US" dirty="0" smtClean="0"/>
              <a:t>Final balloting for ISO procedure has begun</a:t>
            </a:r>
          </a:p>
          <a:p>
            <a:pPr lvl="1"/>
            <a:r>
              <a:rPr lang="en-US" dirty="0" smtClean="0"/>
              <a:t>Expect approved ISO document to be available at the end of November 2017</a:t>
            </a:r>
          </a:p>
          <a:p>
            <a:r>
              <a:rPr lang="en-US" dirty="0" smtClean="0"/>
              <a:t>Draft technical report supporting GTR has already been started (online as EVE-23-06e)</a:t>
            </a:r>
          </a:p>
          <a:p>
            <a:r>
              <a:rPr lang="en-US" dirty="0" smtClean="0"/>
              <a:t>Chair of drafting group appointed (Mike Safoutin – USA)</a:t>
            </a:r>
          </a:p>
          <a:p>
            <a:r>
              <a:rPr lang="en-US" dirty="0" smtClean="0"/>
              <a:t>Multiple labs identified for validation testing (Canada, JRC, Korea &amp; EPA, possibly others)</a:t>
            </a:r>
          </a:p>
          <a:p>
            <a:pPr lvl="1"/>
            <a:r>
              <a:rPr lang="en-US" dirty="0" smtClean="0"/>
              <a:t>Target finalized test matrix by October 2017</a:t>
            </a:r>
          </a:p>
          <a:p>
            <a:r>
              <a:rPr lang="en-US" dirty="0" smtClean="0"/>
              <a:t>Priority will be given to developing/validating the reference method, and a decision on whether to also develop the candidate method will depend on work progress</a:t>
            </a:r>
          </a:p>
          <a:p>
            <a:endParaRPr lang="en-US" dirty="0"/>
          </a:p>
        </p:txBody>
      </p:sp>
    </p:spTree>
    <p:extLst>
      <p:ext uri="{BB962C8B-B14F-4D97-AF65-F5344CB8AC3E}">
        <p14:creationId xmlns:p14="http://schemas.microsoft.com/office/powerpoint/2010/main" val="4019977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79" y="342595"/>
            <a:ext cx="8534400" cy="758952"/>
          </a:xfrm>
        </p:spPr>
        <p:txBody>
          <a:bodyPr>
            <a:noAutofit/>
          </a:bodyPr>
          <a:lstStyle/>
          <a:p>
            <a:r>
              <a:rPr lang="en-US" sz="2800" dirty="0" smtClean="0"/>
              <a:t>Planned Schedule for </a:t>
            </a:r>
            <a:br>
              <a:rPr lang="en-US" sz="2800" dirty="0" smtClean="0"/>
            </a:br>
            <a:r>
              <a:rPr lang="en-US" sz="2800" dirty="0" smtClean="0"/>
              <a:t>Power Determination GTR Development</a:t>
            </a:r>
            <a:endParaRPr lang="en-US" sz="2800" dirty="0"/>
          </a:p>
        </p:txBody>
      </p:sp>
      <p:sp>
        <p:nvSpPr>
          <p:cNvPr id="3" name="Footer Placeholder 2"/>
          <p:cNvSpPr>
            <a:spLocks noGrp="1"/>
          </p:cNvSpPr>
          <p:nvPr>
            <p:ph type="ftr" sz="quarter" idx="11"/>
          </p:nvPr>
        </p:nvSpPr>
        <p:spPr/>
        <p:txBody>
          <a:bodyPr/>
          <a:lstStyle/>
          <a:p>
            <a:r>
              <a:rPr lang="en-US"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5</a:t>
            </a:fld>
            <a:endParaRPr lang="en-US" dirty="0"/>
          </a:p>
        </p:txBody>
      </p:sp>
      <p:graphicFrame>
        <p:nvGraphicFramePr>
          <p:cNvPr id="6" name="表 5"/>
          <p:cNvGraphicFramePr>
            <a:graphicFrameLocks noGrp="1"/>
          </p:cNvGraphicFramePr>
          <p:nvPr>
            <p:extLst>
              <p:ext uri="{D42A27DB-BD31-4B8C-83A1-F6EECF244321}">
                <p14:modId xmlns:p14="http://schemas.microsoft.com/office/powerpoint/2010/main" val="2272414167"/>
              </p:ext>
            </p:extLst>
          </p:nvPr>
        </p:nvGraphicFramePr>
        <p:xfrm>
          <a:off x="323528" y="1570810"/>
          <a:ext cx="8568952" cy="4554865"/>
        </p:xfrm>
        <a:graphic>
          <a:graphicData uri="http://schemas.openxmlformats.org/drawingml/2006/table">
            <a:tbl>
              <a:tblPr firstRow="1" bandRow="1">
                <a:tableStyleId>{5C22544A-7EE6-4342-B048-85BDC9FD1C3A}</a:tableStyleId>
              </a:tblPr>
              <a:tblGrid>
                <a:gridCol w="835293"/>
                <a:gridCol w="898964"/>
                <a:gridCol w="771622"/>
                <a:gridCol w="835293"/>
                <a:gridCol w="835293"/>
                <a:gridCol w="835293"/>
                <a:gridCol w="835293"/>
                <a:gridCol w="835293"/>
                <a:gridCol w="835293"/>
                <a:gridCol w="1051315"/>
              </a:tblGrid>
              <a:tr h="311771">
                <a:tc gridSpan="2">
                  <a:txBody>
                    <a:bodyPr/>
                    <a:lstStyle/>
                    <a:p>
                      <a:r>
                        <a:rPr kumimoji="1" lang="en-US" altLang="ja-JP" dirty="0" smtClean="0">
                          <a:solidFill>
                            <a:schemeClr val="tx1"/>
                          </a:solidFill>
                        </a:rPr>
                        <a:t>2017</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r>
                        <a:rPr kumimoji="1" lang="en-US" altLang="ja-JP" dirty="0" smtClean="0">
                          <a:solidFill>
                            <a:schemeClr val="tx1"/>
                          </a:solidFill>
                        </a:rPr>
                        <a:t>2018</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r>
                        <a:rPr kumimoji="1" lang="en-US" altLang="ja-JP" dirty="0" smtClean="0">
                          <a:solidFill>
                            <a:schemeClr val="tx1"/>
                          </a:solidFill>
                        </a:rPr>
                        <a:t>2019</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1771">
                <a:tc>
                  <a:txBody>
                    <a:bodyPr/>
                    <a:lstStyle/>
                    <a:p>
                      <a:r>
                        <a:rPr kumimoji="1" lang="en-US" altLang="ja-JP" dirty="0" smtClean="0">
                          <a:solidFill>
                            <a:schemeClr val="tx1"/>
                          </a:solidFill>
                        </a:rPr>
                        <a:t>July</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en-US" altLang="ja-JP" dirty="0" smtClean="0">
                          <a:solidFill>
                            <a:schemeClr val="tx1"/>
                          </a:solidFill>
                        </a:rPr>
                        <a:t>Oct.</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smtClean="0">
                          <a:solidFill>
                            <a:schemeClr val="tx1"/>
                          </a:solidFill>
                        </a:rPr>
                        <a:t>Jan.</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smtClean="0">
                          <a:solidFill>
                            <a:schemeClr val="tx1"/>
                          </a:solidFill>
                        </a:rPr>
                        <a:t>Apr.</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smtClean="0">
                          <a:solidFill>
                            <a:schemeClr val="tx1"/>
                          </a:solidFill>
                        </a:rPr>
                        <a:t>July</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smtClean="0">
                          <a:solidFill>
                            <a:schemeClr val="tx1"/>
                          </a:solidFill>
                        </a:rPr>
                        <a:t>Oct.</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smtClean="0">
                          <a:solidFill>
                            <a:schemeClr val="tx1"/>
                          </a:solidFill>
                        </a:rPr>
                        <a:t>Jan.</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smtClean="0">
                          <a:solidFill>
                            <a:schemeClr val="tx1"/>
                          </a:solidFill>
                        </a:rPr>
                        <a:t>Apr.</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smtClean="0">
                          <a:solidFill>
                            <a:schemeClr val="tx1"/>
                          </a:solidFill>
                        </a:rPr>
                        <a:t>July</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dirty="0" smtClean="0">
                          <a:solidFill>
                            <a:schemeClr val="tx1"/>
                          </a:solidFill>
                        </a:rPr>
                        <a:t>Oct.</a:t>
                      </a:r>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95070">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44387">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83888">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テキスト ボックス 6"/>
          <p:cNvSpPr txBox="1"/>
          <p:nvPr/>
        </p:nvSpPr>
        <p:spPr>
          <a:xfrm>
            <a:off x="1526058" y="3090446"/>
            <a:ext cx="2639145" cy="338554"/>
          </a:xfrm>
          <a:prstGeom prst="rect">
            <a:avLst/>
          </a:prstGeom>
          <a:noFill/>
        </p:spPr>
        <p:txBody>
          <a:bodyPr wrap="square" rtlCol="0">
            <a:spAutoFit/>
          </a:bodyPr>
          <a:lstStyle/>
          <a:p>
            <a:r>
              <a:rPr lang="ja-JP" altLang="en-US" sz="1600" dirty="0"/>
              <a:t>◎</a:t>
            </a:r>
            <a:r>
              <a:rPr lang="ja-JP" altLang="en-US" sz="1600" dirty="0" smtClean="0"/>
              <a:t> </a:t>
            </a:r>
            <a:r>
              <a:rPr lang="en-US" altLang="ja-JP" sz="1600" dirty="0" smtClean="0"/>
              <a:t>ISO procedure available</a:t>
            </a:r>
            <a:endParaRPr kumimoji="1" lang="ja-JP" altLang="en-US" sz="1600" dirty="0"/>
          </a:p>
        </p:txBody>
      </p:sp>
      <p:sp>
        <p:nvSpPr>
          <p:cNvPr id="8" name="テキスト ボックス 7"/>
          <p:cNvSpPr txBox="1"/>
          <p:nvPr/>
        </p:nvSpPr>
        <p:spPr>
          <a:xfrm>
            <a:off x="5287692" y="2890391"/>
            <a:ext cx="1944216" cy="738664"/>
          </a:xfrm>
          <a:prstGeom prst="rect">
            <a:avLst/>
          </a:prstGeom>
          <a:noFill/>
        </p:spPr>
        <p:txBody>
          <a:bodyPr wrap="square" rtlCol="0">
            <a:spAutoFit/>
          </a:bodyPr>
          <a:lstStyle/>
          <a:p>
            <a:r>
              <a:rPr lang="ja-JP" altLang="en-US" sz="1400" dirty="0" smtClean="0"/>
              <a:t>★ </a:t>
            </a:r>
            <a:r>
              <a:rPr lang="en-US" altLang="ja-JP" sz="1400" dirty="0" smtClean="0"/>
              <a:t>Submit</a:t>
            </a:r>
          </a:p>
          <a:p>
            <a:r>
              <a:rPr lang="en-US" altLang="ja-JP" sz="1400" dirty="0" smtClean="0"/>
              <a:t>Inf</a:t>
            </a:r>
            <a:r>
              <a:rPr kumimoji="1" lang="en-US" altLang="ja-JP" sz="1400" dirty="0" smtClean="0"/>
              <a:t>ormal </a:t>
            </a:r>
            <a:br>
              <a:rPr kumimoji="1" lang="en-US" altLang="ja-JP" sz="1400" dirty="0" smtClean="0"/>
            </a:br>
            <a:r>
              <a:rPr kumimoji="1" lang="en-US" altLang="ja-JP" sz="1400" dirty="0" smtClean="0"/>
              <a:t>Docs </a:t>
            </a:r>
            <a:r>
              <a:rPr lang="en-US" altLang="ja-JP" sz="1400" dirty="0" smtClean="0"/>
              <a:t>to</a:t>
            </a:r>
            <a:r>
              <a:rPr kumimoji="1" lang="en-US" altLang="ja-JP" sz="1400" dirty="0" smtClean="0"/>
              <a:t> GRPE</a:t>
            </a:r>
            <a:endParaRPr kumimoji="1" lang="ja-JP" altLang="en-US" sz="1400" dirty="0"/>
          </a:p>
        </p:txBody>
      </p:sp>
      <p:sp>
        <p:nvSpPr>
          <p:cNvPr id="9" name="テキスト ボックス 8"/>
          <p:cNvSpPr txBox="1"/>
          <p:nvPr/>
        </p:nvSpPr>
        <p:spPr>
          <a:xfrm>
            <a:off x="7883305" y="2423702"/>
            <a:ext cx="1422234" cy="738664"/>
          </a:xfrm>
          <a:prstGeom prst="rect">
            <a:avLst/>
          </a:prstGeom>
          <a:noFill/>
        </p:spPr>
        <p:txBody>
          <a:bodyPr wrap="square" rtlCol="0">
            <a:spAutoFit/>
          </a:bodyPr>
          <a:lstStyle/>
          <a:p>
            <a:r>
              <a:rPr lang="ja-JP" altLang="en-US" sz="1400" dirty="0" smtClean="0"/>
              <a:t>★ </a:t>
            </a:r>
            <a:r>
              <a:rPr lang="en-US" altLang="ja-JP" sz="1400" dirty="0" smtClean="0"/>
              <a:t>Adopt</a:t>
            </a:r>
          </a:p>
          <a:p>
            <a:r>
              <a:rPr kumimoji="1" lang="en-US" altLang="ja-JP" sz="1400" dirty="0" smtClean="0"/>
              <a:t>Formal Doc</a:t>
            </a:r>
          </a:p>
          <a:p>
            <a:r>
              <a:rPr kumimoji="1" lang="en-US" altLang="ja-JP" sz="1400" dirty="0" smtClean="0"/>
              <a:t> by WP.29</a:t>
            </a:r>
            <a:endParaRPr kumimoji="1" lang="ja-JP" altLang="en-US" sz="1400" dirty="0"/>
          </a:p>
        </p:txBody>
      </p:sp>
      <p:sp>
        <p:nvSpPr>
          <p:cNvPr id="11" name="テキスト ボックス 10"/>
          <p:cNvSpPr txBox="1"/>
          <p:nvPr/>
        </p:nvSpPr>
        <p:spPr>
          <a:xfrm>
            <a:off x="379050" y="4724400"/>
            <a:ext cx="1060767" cy="369332"/>
          </a:xfrm>
          <a:prstGeom prst="rect">
            <a:avLst/>
          </a:prstGeom>
          <a:solidFill>
            <a:schemeClr val="bg1"/>
          </a:solidFill>
          <a:ln>
            <a:solidFill>
              <a:schemeClr val="tx1"/>
            </a:solidFill>
          </a:ln>
        </p:spPr>
        <p:txBody>
          <a:bodyPr wrap="square" rtlCol="0">
            <a:spAutoFit/>
          </a:bodyPr>
          <a:lstStyle/>
          <a:p>
            <a:r>
              <a:rPr lang="en-US" altLang="ja-JP" dirty="0" smtClean="0"/>
              <a:t>Drafting</a:t>
            </a:r>
            <a:endParaRPr kumimoji="1" lang="ja-JP" altLang="en-US" dirty="0"/>
          </a:p>
        </p:txBody>
      </p:sp>
      <p:sp>
        <p:nvSpPr>
          <p:cNvPr id="12" name="テキスト ボックス 11"/>
          <p:cNvSpPr txBox="1"/>
          <p:nvPr/>
        </p:nvSpPr>
        <p:spPr>
          <a:xfrm>
            <a:off x="323528" y="5200347"/>
            <a:ext cx="1229606" cy="338554"/>
          </a:xfrm>
          <a:prstGeom prst="rect">
            <a:avLst/>
          </a:prstGeom>
          <a:noFill/>
          <a:ln>
            <a:noFill/>
          </a:ln>
        </p:spPr>
        <p:txBody>
          <a:bodyPr wrap="square" rtlCol="0">
            <a:spAutoFit/>
          </a:bodyPr>
          <a:lstStyle/>
          <a:p>
            <a:r>
              <a:rPr lang="en-US" altLang="ja-JP" sz="1600" dirty="0" smtClean="0"/>
              <a:t>Conditions</a:t>
            </a:r>
            <a:endParaRPr kumimoji="1" lang="ja-JP" altLang="en-US" sz="1600" dirty="0"/>
          </a:p>
        </p:txBody>
      </p:sp>
      <p:cxnSp>
        <p:nvCxnSpPr>
          <p:cNvPr id="13" name="直線矢印コネクタ 13"/>
          <p:cNvCxnSpPr/>
          <p:nvPr/>
        </p:nvCxnSpPr>
        <p:spPr>
          <a:xfrm>
            <a:off x="827584" y="5598228"/>
            <a:ext cx="86409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4"/>
          <p:cNvCxnSpPr/>
          <p:nvPr/>
        </p:nvCxnSpPr>
        <p:spPr>
          <a:xfrm flipV="1">
            <a:off x="1691680" y="5569679"/>
            <a:ext cx="2736304" cy="195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6"/>
          <p:cNvSpPr txBox="1"/>
          <p:nvPr/>
        </p:nvSpPr>
        <p:spPr>
          <a:xfrm>
            <a:off x="1691680" y="5216625"/>
            <a:ext cx="2049781" cy="338554"/>
          </a:xfrm>
          <a:prstGeom prst="rect">
            <a:avLst/>
          </a:prstGeom>
          <a:noFill/>
          <a:ln>
            <a:noFill/>
          </a:ln>
        </p:spPr>
        <p:txBody>
          <a:bodyPr wrap="square" rtlCol="0">
            <a:spAutoFit/>
          </a:bodyPr>
          <a:lstStyle/>
          <a:p>
            <a:r>
              <a:rPr lang="en-US" altLang="ja-JP" sz="1600" dirty="0" smtClean="0"/>
              <a:t>Technical Method</a:t>
            </a:r>
            <a:endParaRPr kumimoji="1" lang="ja-JP" altLang="en-US" sz="1600" dirty="0"/>
          </a:p>
        </p:txBody>
      </p:sp>
      <p:cxnSp>
        <p:nvCxnSpPr>
          <p:cNvPr id="16" name="直線矢印コネクタ 19"/>
          <p:cNvCxnSpPr/>
          <p:nvPr/>
        </p:nvCxnSpPr>
        <p:spPr>
          <a:xfrm>
            <a:off x="2843807" y="4453853"/>
            <a:ext cx="2202967" cy="146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21"/>
          <p:cNvCxnSpPr/>
          <p:nvPr/>
        </p:nvCxnSpPr>
        <p:spPr>
          <a:xfrm flipV="1">
            <a:off x="4427984" y="5585958"/>
            <a:ext cx="1041733" cy="16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26"/>
          <p:cNvSpPr txBox="1"/>
          <p:nvPr/>
        </p:nvSpPr>
        <p:spPr>
          <a:xfrm>
            <a:off x="4021884" y="5625459"/>
            <a:ext cx="3113123" cy="584775"/>
          </a:xfrm>
          <a:prstGeom prst="rect">
            <a:avLst/>
          </a:prstGeom>
          <a:noFill/>
          <a:ln>
            <a:noFill/>
          </a:ln>
        </p:spPr>
        <p:txBody>
          <a:bodyPr wrap="square" rtlCol="0">
            <a:spAutoFit/>
          </a:bodyPr>
          <a:lstStyle/>
          <a:p>
            <a:r>
              <a:rPr lang="en-US" altLang="ja-JP" sz="1600" dirty="0" smtClean="0"/>
              <a:t>Modification</a:t>
            </a:r>
          </a:p>
          <a:p>
            <a:r>
              <a:rPr kumimoji="1" lang="en-US" altLang="ja-JP" sz="1600" dirty="0" smtClean="0"/>
              <a:t>&amp; Drafting technical report</a:t>
            </a:r>
            <a:endParaRPr kumimoji="1" lang="ja-JP" altLang="en-US" sz="1600" dirty="0"/>
          </a:p>
        </p:txBody>
      </p:sp>
      <p:sp>
        <p:nvSpPr>
          <p:cNvPr id="19" name="テキスト ボックス 32"/>
          <p:cNvSpPr txBox="1"/>
          <p:nvPr/>
        </p:nvSpPr>
        <p:spPr>
          <a:xfrm>
            <a:off x="5395897" y="5140188"/>
            <a:ext cx="1952606" cy="338554"/>
          </a:xfrm>
          <a:prstGeom prst="rect">
            <a:avLst/>
          </a:prstGeom>
          <a:noFill/>
          <a:ln>
            <a:noFill/>
          </a:ln>
        </p:spPr>
        <p:txBody>
          <a:bodyPr wrap="square" rtlCol="0">
            <a:spAutoFit/>
          </a:bodyPr>
          <a:lstStyle/>
          <a:p>
            <a:r>
              <a:rPr lang="en-US" altLang="ja-JP" sz="1600" dirty="0" smtClean="0"/>
              <a:t>Finalize draft</a:t>
            </a:r>
            <a:endParaRPr kumimoji="1" lang="ja-JP" altLang="en-US" sz="1600" dirty="0"/>
          </a:p>
        </p:txBody>
      </p:sp>
      <p:cxnSp>
        <p:nvCxnSpPr>
          <p:cNvPr id="20" name="直線矢印コネクタ 33"/>
          <p:cNvCxnSpPr/>
          <p:nvPr/>
        </p:nvCxnSpPr>
        <p:spPr>
          <a:xfrm flipV="1">
            <a:off x="5469716" y="3629055"/>
            <a:ext cx="1" cy="191370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40"/>
          <p:cNvCxnSpPr/>
          <p:nvPr/>
        </p:nvCxnSpPr>
        <p:spPr>
          <a:xfrm>
            <a:off x="4427984" y="4471020"/>
            <a:ext cx="0" cy="10717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42"/>
          <p:cNvCxnSpPr/>
          <p:nvPr/>
        </p:nvCxnSpPr>
        <p:spPr>
          <a:xfrm>
            <a:off x="5075443" y="4471020"/>
            <a:ext cx="9856" cy="10986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43"/>
          <p:cNvCxnSpPr/>
          <p:nvPr/>
        </p:nvCxnSpPr>
        <p:spPr>
          <a:xfrm>
            <a:off x="1691680" y="3352800"/>
            <a:ext cx="0" cy="22364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47"/>
          <p:cNvSpPr txBox="1"/>
          <p:nvPr/>
        </p:nvSpPr>
        <p:spPr>
          <a:xfrm>
            <a:off x="323529" y="2356781"/>
            <a:ext cx="1276672" cy="369332"/>
          </a:xfrm>
          <a:prstGeom prst="rect">
            <a:avLst/>
          </a:prstGeom>
          <a:solidFill>
            <a:schemeClr val="bg1"/>
          </a:solidFill>
          <a:ln>
            <a:solidFill>
              <a:schemeClr val="tx1"/>
            </a:solidFill>
          </a:ln>
        </p:spPr>
        <p:txBody>
          <a:bodyPr wrap="square" rtlCol="0">
            <a:spAutoFit/>
          </a:bodyPr>
          <a:lstStyle/>
          <a:p>
            <a:r>
              <a:rPr lang="en-US" altLang="ja-JP" dirty="0" smtClean="0"/>
              <a:t>Key events</a:t>
            </a:r>
            <a:endParaRPr kumimoji="1" lang="ja-JP" altLang="en-US" dirty="0"/>
          </a:p>
        </p:txBody>
      </p:sp>
      <p:cxnSp>
        <p:nvCxnSpPr>
          <p:cNvPr id="25" name="直線矢印コネクタ 48"/>
          <p:cNvCxnSpPr/>
          <p:nvPr/>
        </p:nvCxnSpPr>
        <p:spPr>
          <a:xfrm>
            <a:off x="846919" y="4423561"/>
            <a:ext cx="199688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50"/>
          <p:cNvSpPr txBox="1"/>
          <p:nvPr/>
        </p:nvSpPr>
        <p:spPr>
          <a:xfrm>
            <a:off x="931687" y="4064014"/>
            <a:ext cx="1784883" cy="338554"/>
          </a:xfrm>
          <a:prstGeom prst="rect">
            <a:avLst/>
          </a:prstGeom>
          <a:noFill/>
          <a:ln>
            <a:noFill/>
          </a:ln>
        </p:spPr>
        <p:txBody>
          <a:bodyPr wrap="square" rtlCol="0">
            <a:spAutoFit/>
          </a:bodyPr>
          <a:lstStyle/>
          <a:p>
            <a:r>
              <a:rPr lang="en-US" altLang="ja-JP" sz="1600" dirty="0" smtClean="0"/>
              <a:t>Preparation</a:t>
            </a:r>
            <a:endParaRPr kumimoji="1" lang="ja-JP" altLang="en-US" sz="1600" dirty="0"/>
          </a:p>
        </p:txBody>
      </p:sp>
      <p:sp>
        <p:nvSpPr>
          <p:cNvPr id="27" name="テキスト ボックス 51"/>
          <p:cNvSpPr txBox="1"/>
          <p:nvPr/>
        </p:nvSpPr>
        <p:spPr>
          <a:xfrm>
            <a:off x="3025662" y="4064014"/>
            <a:ext cx="2049781" cy="338554"/>
          </a:xfrm>
          <a:prstGeom prst="rect">
            <a:avLst/>
          </a:prstGeom>
          <a:noFill/>
          <a:ln>
            <a:noFill/>
          </a:ln>
        </p:spPr>
        <p:txBody>
          <a:bodyPr wrap="square" rtlCol="0">
            <a:spAutoFit/>
          </a:bodyPr>
          <a:lstStyle/>
          <a:p>
            <a:r>
              <a:rPr lang="en-US" altLang="ja-JP" sz="1600" dirty="0" smtClean="0"/>
              <a:t>Testing</a:t>
            </a:r>
            <a:endParaRPr kumimoji="1" lang="ja-JP" altLang="en-US" sz="1600" dirty="0"/>
          </a:p>
        </p:txBody>
      </p:sp>
      <p:sp>
        <p:nvSpPr>
          <p:cNvPr id="28" name="テキスト ボックス 29"/>
          <p:cNvSpPr txBox="1"/>
          <p:nvPr/>
        </p:nvSpPr>
        <p:spPr>
          <a:xfrm>
            <a:off x="1305738" y="2675659"/>
            <a:ext cx="1268514" cy="307777"/>
          </a:xfrm>
          <a:prstGeom prst="rect">
            <a:avLst/>
          </a:prstGeom>
          <a:noFill/>
        </p:spPr>
        <p:txBody>
          <a:bodyPr wrap="square" rtlCol="0">
            <a:spAutoFit/>
          </a:bodyPr>
          <a:lstStyle/>
          <a:p>
            <a:r>
              <a:rPr lang="ja-JP" altLang="en-US" sz="1400" b="1" dirty="0" smtClean="0"/>
              <a:t>☆ </a:t>
            </a:r>
            <a:r>
              <a:rPr lang="en-US" altLang="ja-JP" sz="1400" b="1" dirty="0" smtClean="0"/>
              <a:t>24</a:t>
            </a:r>
            <a:r>
              <a:rPr lang="en-US" altLang="ja-JP" sz="1400" b="1" baseline="30000" dirty="0" smtClean="0"/>
              <a:t>th</a:t>
            </a:r>
            <a:r>
              <a:rPr lang="en-US" altLang="ja-JP" sz="1400" b="1" dirty="0" smtClean="0"/>
              <a:t> session</a:t>
            </a:r>
            <a:endParaRPr kumimoji="1" lang="ja-JP" altLang="en-US" sz="1400" b="1" dirty="0"/>
          </a:p>
        </p:txBody>
      </p:sp>
      <p:sp>
        <p:nvSpPr>
          <p:cNvPr id="29" name="テキスト ボックス 30"/>
          <p:cNvSpPr txBox="1"/>
          <p:nvPr/>
        </p:nvSpPr>
        <p:spPr>
          <a:xfrm>
            <a:off x="1995859" y="2394055"/>
            <a:ext cx="1268514" cy="307777"/>
          </a:xfrm>
          <a:prstGeom prst="rect">
            <a:avLst/>
          </a:prstGeom>
          <a:noFill/>
        </p:spPr>
        <p:txBody>
          <a:bodyPr wrap="square" rtlCol="0">
            <a:spAutoFit/>
          </a:bodyPr>
          <a:lstStyle/>
          <a:p>
            <a:r>
              <a:rPr lang="ja-JP" altLang="en-US" sz="1400" b="1" dirty="0" smtClean="0"/>
              <a:t>☆ </a:t>
            </a:r>
            <a:r>
              <a:rPr lang="en-US" altLang="ja-JP" sz="1400" b="1" dirty="0" smtClean="0"/>
              <a:t>25</a:t>
            </a:r>
            <a:r>
              <a:rPr lang="en-US" altLang="ja-JP" sz="1400" b="1" baseline="30000" dirty="0" smtClean="0"/>
              <a:t>th</a:t>
            </a:r>
            <a:r>
              <a:rPr lang="en-US" altLang="ja-JP" sz="1400" b="1" dirty="0" smtClean="0"/>
              <a:t> session</a:t>
            </a:r>
            <a:endParaRPr kumimoji="1" lang="ja-JP" altLang="en-US" sz="1400" b="1" dirty="0"/>
          </a:p>
        </p:txBody>
      </p:sp>
      <p:sp>
        <p:nvSpPr>
          <p:cNvPr id="30" name="テキスト ボックス 31"/>
          <p:cNvSpPr txBox="1"/>
          <p:nvPr/>
        </p:nvSpPr>
        <p:spPr>
          <a:xfrm>
            <a:off x="3343378" y="2418336"/>
            <a:ext cx="1268514" cy="307777"/>
          </a:xfrm>
          <a:prstGeom prst="rect">
            <a:avLst/>
          </a:prstGeom>
          <a:noFill/>
        </p:spPr>
        <p:txBody>
          <a:bodyPr wrap="square" rtlCol="0">
            <a:spAutoFit/>
          </a:bodyPr>
          <a:lstStyle/>
          <a:p>
            <a:r>
              <a:rPr lang="ja-JP" altLang="en-US" sz="1400" b="1" dirty="0" smtClean="0"/>
              <a:t>☆ </a:t>
            </a:r>
            <a:r>
              <a:rPr lang="en-US" altLang="ja-JP" sz="1400" b="1" dirty="0" smtClean="0"/>
              <a:t>26</a:t>
            </a:r>
            <a:r>
              <a:rPr lang="en-US" altLang="ja-JP" sz="1400" b="1" baseline="30000" dirty="0" smtClean="0"/>
              <a:t>th</a:t>
            </a:r>
            <a:r>
              <a:rPr lang="en-US" altLang="ja-JP" sz="1400" b="1" dirty="0" smtClean="0"/>
              <a:t> session</a:t>
            </a:r>
            <a:endParaRPr kumimoji="1" lang="ja-JP" altLang="en-US" sz="1400" b="1" dirty="0"/>
          </a:p>
        </p:txBody>
      </p:sp>
      <p:sp>
        <p:nvSpPr>
          <p:cNvPr id="31" name="テキスト ボックス 34"/>
          <p:cNvSpPr txBox="1"/>
          <p:nvPr/>
        </p:nvSpPr>
        <p:spPr>
          <a:xfrm>
            <a:off x="4530579" y="2418335"/>
            <a:ext cx="1268514" cy="307777"/>
          </a:xfrm>
          <a:prstGeom prst="rect">
            <a:avLst/>
          </a:prstGeom>
          <a:noFill/>
        </p:spPr>
        <p:txBody>
          <a:bodyPr wrap="square" rtlCol="0">
            <a:spAutoFit/>
          </a:bodyPr>
          <a:lstStyle/>
          <a:p>
            <a:r>
              <a:rPr lang="ja-JP" altLang="en-US" sz="1400" b="1" dirty="0"/>
              <a:t>☆</a:t>
            </a:r>
            <a:r>
              <a:rPr lang="ja-JP" altLang="en-US" sz="1400" b="1" dirty="0" smtClean="0"/>
              <a:t> </a:t>
            </a:r>
            <a:r>
              <a:rPr lang="en-US" altLang="ja-JP" sz="1400" b="1" dirty="0" smtClean="0"/>
              <a:t>27</a:t>
            </a:r>
            <a:r>
              <a:rPr lang="en-US" altLang="ja-JP" sz="1400" b="1" baseline="30000" dirty="0" smtClean="0"/>
              <a:t>th</a:t>
            </a:r>
            <a:r>
              <a:rPr lang="en-US" altLang="ja-JP" sz="1400" b="1" dirty="0" smtClean="0"/>
              <a:t> session</a:t>
            </a:r>
            <a:endParaRPr kumimoji="1" lang="ja-JP" altLang="en-US" sz="1400" b="1" dirty="0"/>
          </a:p>
        </p:txBody>
      </p:sp>
      <p:sp>
        <p:nvSpPr>
          <p:cNvPr id="32" name="テキスト ボックス 35"/>
          <p:cNvSpPr txBox="1"/>
          <p:nvPr/>
        </p:nvSpPr>
        <p:spPr>
          <a:xfrm>
            <a:off x="5313132" y="2426996"/>
            <a:ext cx="1268514" cy="307777"/>
          </a:xfrm>
          <a:prstGeom prst="rect">
            <a:avLst/>
          </a:prstGeom>
          <a:noFill/>
        </p:spPr>
        <p:txBody>
          <a:bodyPr wrap="square" rtlCol="0">
            <a:spAutoFit/>
          </a:bodyPr>
          <a:lstStyle/>
          <a:p>
            <a:r>
              <a:rPr lang="ja-JP" altLang="en-US" sz="1400" b="1" dirty="0" smtClean="0"/>
              <a:t>☆ </a:t>
            </a:r>
            <a:r>
              <a:rPr lang="en-US" altLang="ja-JP" sz="1400" b="1" dirty="0" smtClean="0"/>
              <a:t>28</a:t>
            </a:r>
            <a:r>
              <a:rPr lang="en-US" altLang="ja-JP" sz="1400" b="1" baseline="30000" dirty="0" smtClean="0"/>
              <a:t>th</a:t>
            </a:r>
            <a:r>
              <a:rPr lang="en-US" altLang="ja-JP" sz="1400" b="1" dirty="0" smtClean="0"/>
              <a:t> session</a:t>
            </a:r>
            <a:endParaRPr kumimoji="1" lang="ja-JP" altLang="en-US" sz="1400" b="1" dirty="0"/>
          </a:p>
        </p:txBody>
      </p:sp>
      <p:sp>
        <p:nvSpPr>
          <p:cNvPr id="33" name="テキスト ボックス 36"/>
          <p:cNvSpPr txBox="1"/>
          <p:nvPr/>
        </p:nvSpPr>
        <p:spPr>
          <a:xfrm>
            <a:off x="6234907" y="2440222"/>
            <a:ext cx="1800200" cy="523220"/>
          </a:xfrm>
          <a:prstGeom prst="rect">
            <a:avLst/>
          </a:prstGeom>
          <a:noFill/>
        </p:spPr>
        <p:txBody>
          <a:bodyPr wrap="square" rtlCol="0">
            <a:spAutoFit/>
          </a:bodyPr>
          <a:lstStyle/>
          <a:p>
            <a:r>
              <a:rPr lang="ja-JP" altLang="en-US" sz="1400" dirty="0" smtClean="0"/>
              <a:t>★ </a:t>
            </a:r>
            <a:r>
              <a:rPr lang="en-US" altLang="ja-JP" sz="1400" dirty="0" smtClean="0"/>
              <a:t>Submit Formal Doc to GRPE </a:t>
            </a:r>
            <a:endParaRPr kumimoji="1" lang="ja-JP" altLang="en-US" sz="1400" dirty="0"/>
          </a:p>
        </p:txBody>
      </p:sp>
      <p:cxnSp>
        <p:nvCxnSpPr>
          <p:cNvPr id="34" name="直線矢印コネクタ 21"/>
          <p:cNvCxnSpPr/>
          <p:nvPr/>
        </p:nvCxnSpPr>
        <p:spPr>
          <a:xfrm>
            <a:off x="5539913" y="5560402"/>
            <a:ext cx="937087" cy="927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3"/>
          <p:cNvCxnSpPr/>
          <p:nvPr/>
        </p:nvCxnSpPr>
        <p:spPr>
          <a:xfrm flipV="1">
            <a:off x="6477000" y="2959493"/>
            <a:ext cx="0" cy="259926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54776" y="3417683"/>
            <a:ext cx="1284174" cy="646331"/>
          </a:xfrm>
          <a:prstGeom prst="rect">
            <a:avLst/>
          </a:prstGeom>
          <a:solidFill>
            <a:schemeClr val="bg1"/>
          </a:solidFill>
          <a:ln>
            <a:solidFill>
              <a:schemeClr val="tx1"/>
            </a:solidFill>
          </a:ln>
        </p:spPr>
        <p:txBody>
          <a:bodyPr wrap="square" rtlCol="0">
            <a:spAutoFit/>
          </a:bodyPr>
          <a:lstStyle/>
          <a:p>
            <a:r>
              <a:rPr lang="en-US" altLang="ja-JP" dirty="0" smtClean="0"/>
              <a:t>Validation</a:t>
            </a:r>
            <a:br>
              <a:rPr lang="en-US" altLang="ja-JP" dirty="0" smtClean="0"/>
            </a:br>
            <a:r>
              <a:rPr lang="en-US" altLang="ja-JP" dirty="0" smtClean="0"/>
              <a:t> program</a:t>
            </a:r>
            <a:endParaRPr kumimoji="1" lang="ja-JP" altLang="en-US" dirty="0"/>
          </a:p>
        </p:txBody>
      </p:sp>
    </p:spTree>
    <p:extLst>
      <p:ext uri="{BB962C8B-B14F-4D97-AF65-F5344CB8AC3E}">
        <p14:creationId xmlns:p14="http://schemas.microsoft.com/office/powerpoint/2010/main" val="899374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Electrified Vehicle Durability</a:t>
            </a:r>
          </a:p>
        </p:txBody>
      </p:sp>
      <p:sp>
        <p:nvSpPr>
          <p:cNvPr id="3" name="Footer Placeholder 2"/>
          <p:cNvSpPr>
            <a:spLocks noGrp="1"/>
          </p:cNvSpPr>
          <p:nvPr>
            <p:ph type="ftr" sz="quarter" idx="11"/>
          </p:nvPr>
        </p:nvSpPr>
        <p:spPr/>
        <p:txBody>
          <a:bodyPr/>
          <a:lstStyle/>
          <a:p>
            <a:r>
              <a:rPr lang="en-US"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6</a:t>
            </a:fld>
            <a:endParaRPr lang="en-US" dirty="0"/>
          </a:p>
        </p:txBody>
      </p:sp>
      <p:sp>
        <p:nvSpPr>
          <p:cNvPr id="5" name="Content Placeholder 4"/>
          <p:cNvSpPr>
            <a:spLocks noGrp="1"/>
          </p:cNvSpPr>
          <p:nvPr>
            <p:ph sz="quarter" idx="1"/>
          </p:nvPr>
        </p:nvSpPr>
        <p:spPr>
          <a:xfrm>
            <a:off x="332232" y="1838848"/>
            <a:ext cx="8503920" cy="4572000"/>
          </a:xfrm>
        </p:spPr>
        <p:txBody>
          <a:bodyPr/>
          <a:lstStyle/>
          <a:p>
            <a:r>
              <a:rPr lang="en-US" dirty="0" smtClean="0"/>
              <a:t>EVE IWG continues to interact with WLTP EV subgroup for durability requirements which should be assessed by EVE IWG</a:t>
            </a:r>
          </a:p>
          <a:p>
            <a:r>
              <a:rPr lang="en-US" dirty="0"/>
              <a:t>EVE IWG members continue </a:t>
            </a:r>
            <a:r>
              <a:rPr lang="en-US" dirty="0" smtClean="0"/>
              <a:t>to discuss a </a:t>
            </a:r>
            <a:r>
              <a:rPr lang="en-US" dirty="0"/>
              <a:t>variety of durability related research </a:t>
            </a:r>
            <a:r>
              <a:rPr lang="en-US" dirty="0" smtClean="0"/>
              <a:t>topics</a:t>
            </a:r>
          </a:p>
          <a:p>
            <a:r>
              <a:rPr lang="en-US" dirty="0" smtClean="0"/>
              <a:t>Draft battery durability technical report has already been started (EVE-23-05e)</a:t>
            </a:r>
            <a:endParaRPr lang="en-US" dirty="0"/>
          </a:p>
          <a:p>
            <a:endParaRPr lang="en-US" dirty="0" smtClean="0"/>
          </a:p>
          <a:p>
            <a:endParaRPr lang="en-US" dirty="0"/>
          </a:p>
        </p:txBody>
      </p:sp>
    </p:spTree>
    <p:extLst>
      <p:ext uri="{BB962C8B-B14F-4D97-AF65-F5344CB8AC3E}">
        <p14:creationId xmlns:p14="http://schemas.microsoft.com/office/powerpoint/2010/main" val="24907744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Electrified Vehicle Durability</a:t>
            </a:r>
            <a:endParaRPr lang="en-US" dirty="0"/>
          </a:p>
        </p:txBody>
      </p:sp>
      <p:sp>
        <p:nvSpPr>
          <p:cNvPr id="3" name="Footer Placeholder 2"/>
          <p:cNvSpPr>
            <a:spLocks noGrp="1"/>
          </p:cNvSpPr>
          <p:nvPr>
            <p:ph type="ftr" sz="quarter" idx="11"/>
          </p:nvPr>
        </p:nvSpPr>
        <p:spPr/>
        <p:txBody>
          <a:bodyPr/>
          <a:lstStyle/>
          <a:p>
            <a:r>
              <a:rPr lang="en-US"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7</a:t>
            </a:fld>
            <a:endParaRPr lang="en-US" dirty="0"/>
          </a:p>
        </p:txBody>
      </p:sp>
      <p:sp>
        <p:nvSpPr>
          <p:cNvPr id="5" name="Content Placeholder 4"/>
          <p:cNvSpPr>
            <a:spLocks noGrp="1"/>
          </p:cNvSpPr>
          <p:nvPr>
            <p:ph sz="quarter" idx="1"/>
          </p:nvPr>
        </p:nvSpPr>
        <p:spPr/>
        <p:txBody>
          <a:bodyPr/>
          <a:lstStyle/>
          <a:p>
            <a:r>
              <a:rPr lang="en-US" dirty="0" smtClean="0"/>
              <a:t>EVE awaits durability requirements from WLTP as shown in table below</a:t>
            </a:r>
          </a:p>
          <a:p>
            <a:pPr lvl="1"/>
            <a:r>
              <a:rPr lang="en-US" dirty="0" smtClean="0"/>
              <a:t>WLTP has committed to providing answers by end of summer</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809676"/>
            <a:ext cx="7986487" cy="404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463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Electrified Vehicle Durability</a:t>
            </a:r>
          </a:p>
        </p:txBody>
      </p:sp>
      <p:sp>
        <p:nvSpPr>
          <p:cNvPr id="3" name="Footer Placeholder 2"/>
          <p:cNvSpPr>
            <a:spLocks noGrp="1"/>
          </p:cNvSpPr>
          <p:nvPr>
            <p:ph type="ftr" sz="quarter" idx="11"/>
          </p:nvPr>
        </p:nvSpPr>
        <p:spPr/>
        <p:txBody>
          <a:bodyPr/>
          <a:lstStyle/>
          <a:p>
            <a:r>
              <a:rPr lang="en-US"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8</a:t>
            </a:fld>
            <a:endParaRPr lang="en-US" dirty="0"/>
          </a:p>
        </p:txBody>
      </p:sp>
      <p:sp>
        <p:nvSpPr>
          <p:cNvPr id="5" name="Content Placeholder 4"/>
          <p:cNvSpPr>
            <a:spLocks noGrp="1"/>
          </p:cNvSpPr>
          <p:nvPr>
            <p:ph sz="quarter" idx="1"/>
          </p:nvPr>
        </p:nvSpPr>
        <p:spPr>
          <a:xfrm>
            <a:off x="301752" y="1527048"/>
            <a:ext cx="3203448" cy="4572000"/>
          </a:xfrm>
        </p:spPr>
        <p:txBody>
          <a:bodyPr>
            <a:normAutofit fontScale="92500" lnSpcReduction="10000"/>
          </a:bodyPr>
          <a:lstStyle/>
          <a:p>
            <a:r>
              <a:rPr lang="en-US" dirty="0" smtClean="0"/>
              <a:t>JRC has developed an ageing model with activity data from  &gt;600,000 vehicles and &gt;2.5 billion trip events</a:t>
            </a:r>
          </a:p>
          <a:p>
            <a:endParaRPr lang="en-US" dirty="0" smtClean="0"/>
          </a:p>
          <a:p>
            <a:r>
              <a:rPr lang="en-US" dirty="0" smtClean="0"/>
              <a:t>JRC model </a:t>
            </a:r>
            <a:br>
              <a:rPr lang="en-US" dirty="0" smtClean="0"/>
            </a:br>
            <a:r>
              <a:rPr lang="en-US" dirty="0" smtClean="0"/>
              <a:t>estimates effect</a:t>
            </a:r>
            <a:br>
              <a:rPr lang="en-US" dirty="0" smtClean="0"/>
            </a:br>
            <a:r>
              <a:rPr lang="en-US" dirty="0" smtClean="0"/>
              <a:t>of both cycle </a:t>
            </a:r>
            <a:br>
              <a:rPr lang="en-US" dirty="0" smtClean="0"/>
            </a:br>
            <a:r>
              <a:rPr lang="en-US" dirty="0" smtClean="0"/>
              <a:t>ageing &amp; </a:t>
            </a:r>
            <a:br>
              <a:rPr lang="en-US" dirty="0" smtClean="0"/>
            </a:br>
            <a:r>
              <a:rPr lang="en-US" dirty="0" smtClean="0"/>
              <a:t>calendar ageing</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883078"/>
            <a:ext cx="5280152" cy="402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1112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Electrified Vehicle Durability</a:t>
            </a:r>
          </a:p>
        </p:txBody>
      </p:sp>
      <p:sp>
        <p:nvSpPr>
          <p:cNvPr id="3" name="Footer Placeholder 2"/>
          <p:cNvSpPr>
            <a:spLocks noGrp="1"/>
          </p:cNvSpPr>
          <p:nvPr>
            <p:ph type="ftr" sz="quarter" idx="11"/>
          </p:nvPr>
        </p:nvSpPr>
        <p:spPr/>
        <p:txBody>
          <a:bodyPr/>
          <a:lstStyle/>
          <a:p>
            <a:r>
              <a:rPr lang="en-US" smtClean="0"/>
              <a:t>EVE IWG</a:t>
            </a:r>
            <a:endParaRPr lang="en-US" dirty="0"/>
          </a:p>
        </p:txBody>
      </p:sp>
      <p:sp>
        <p:nvSpPr>
          <p:cNvPr id="4" name="Slide Number Placeholder 3"/>
          <p:cNvSpPr>
            <a:spLocks noGrp="1"/>
          </p:cNvSpPr>
          <p:nvPr>
            <p:ph type="sldNum" sz="quarter" idx="12"/>
          </p:nvPr>
        </p:nvSpPr>
        <p:spPr/>
        <p:txBody>
          <a:bodyPr/>
          <a:lstStyle/>
          <a:p>
            <a:fld id="{04235127-2B2F-4F7B-BE35-1DACAD78B01E}" type="slidenum">
              <a:rPr lang="en-US" smtClean="0"/>
              <a:pPr/>
              <a:t>9</a:t>
            </a:fld>
            <a:endParaRPr lang="en-US" dirty="0"/>
          </a:p>
        </p:txBody>
      </p:sp>
      <p:sp>
        <p:nvSpPr>
          <p:cNvPr id="5" name="Content Placeholder 4"/>
          <p:cNvSpPr>
            <a:spLocks noGrp="1"/>
          </p:cNvSpPr>
          <p:nvPr>
            <p:ph sz="quarter" idx="1"/>
          </p:nvPr>
        </p:nvSpPr>
        <p:spPr/>
        <p:txBody>
          <a:bodyPr/>
          <a:lstStyle/>
          <a:p>
            <a:r>
              <a:rPr lang="en-US" dirty="0" smtClean="0"/>
              <a:t>Canada continues research project assessing the durability impact of L2 vs L3 charging, and cold weather operation</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19400"/>
            <a:ext cx="179387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4414" y="3300279"/>
            <a:ext cx="1990725" cy="355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175" y="4645275"/>
            <a:ext cx="2931059" cy="221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1899" y="2514600"/>
            <a:ext cx="3662515" cy="266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6433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939F17B-EBA7-4799-A733-00496DE2DC4F}">
  <ds:schemaRefs>
    <ds:schemaRef ds:uri="ESRI.ArcGIS.Mapping.OfficeIntegration.PowerPointInfo"/>
  </ds:schemaRefs>
</ds:datastoreItem>
</file>

<file path=customXml/itemProps2.xml><?xml version="1.0" encoding="utf-8"?>
<ds:datastoreItem xmlns:ds="http://schemas.openxmlformats.org/officeDocument/2006/customXml" ds:itemID="{9513F230-9B04-4F77-9950-BAC2A73E365C}">
  <ds:schemaRefs>
    <ds:schemaRef ds:uri="ESRI.ArcGIS.Mapping.OfficeIntegration.PowerPointInfo"/>
  </ds:schemaRefs>
</ds:datastoreItem>
</file>

<file path=customXml/itemProps3.xml><?xml version="1.0" encoding="utf-8"?>
<ds:datastoreItem xmlns:ds="http://schemas.openxmlformats.org/officeDocument/2006/customXml" ds:itemID="{195F2DAD-F836-407E-8D10-2AD44A4F8EDE}">
  <ds:schemaRefs>
    <ds:schemaRef ds:uri="ESRI.ArcGIS.Mapping.OfficeIntegration.PowerPointInfo"/>
  </ds:schemaRefs>
</ds:datastoreItem>
</file>

<file path=customXml/itemProps4.xml><?xml version="1.0" encoding="utf-8"?>
<ds:datastoreItem xmlns:ds="http://schemas.openxmlformats.org/officeDocument/2006/customXml" ds:itemID="{3928156D-96F6-4AA5-A92C-52DFC0F06241}">
  <ds:schemaRefs>
    <ds:schemaRef ds:uri="ESRI.ArcGIS.Mapping.OfficeIntegration.PowerPointInfo"/>
  </ds:schemaRefs>
</ds:datastoreItem>
</file>

<file path=customXml/itemProps5.xml><?xml version="1.0" encoding="utf-8"?>
<ds:datastoreItem xmlns:ds="http://schemas.openxmlformats.org/officeDocument/2006/customXml" ds:itemID="{9676C2A0-E263-44DD-911D-2B506B6D870E}">
  <ds:schemaRefs>
    <ds:schemaRef ds:uri="ESRI.ArcGIS.Mapping.OfficeIntegration.PowerPointInfo"/>
  </ds:schemaRefs>
</ds:datastoreItem>
</file>

<file path=customXml/itemProps6.xml><?xml version="1.0" encoding="utf-8"?>
<ds:datastoreItem xmlns:ds="http://schemas.openxmlformats.org/officeDocument/2006/customXml" ds:itemID="{B1AA88D7-04AD-4BA0-84CA-62D29BAA3579}">
  <ds:schemaRefs>
    <ds:schemaRef ds:uri="ESRI.ArcGIS.Mapping.OfficeIntegration.PowerPointInfo"/>
  </ds:schemaRefs>
</ds:datastoreItem>
</file>

<file path=customXml/itemProps7.xml><?xml version="1.0" encoding="utf-8"?>
<ds:datastoreItem xmlns:ds="http://schemas.openxmlformats.org/officeDocument/2006/customXml" ds:itemID="{350796A4-F683-42B9-B9A0-A148095989FC}">
  <ds:schemaRefs>
    <ds:schemaRef ds:uri="ESRI.ArcGIS.Mapping.OfficeIntegration.PowerPointInfo"/>
  </ds:schemaRefs>
</ds:datastoreItem>
</file>

<file path=customXml/itemProps8.xml><?xml version="1.0" encoding="utf-8"?>
<ds:datastoreItem xmlns:ds="http://schemas.openxmlformats.org/officeDocument/2006/customXml" ds:itemID="{9DDAFD44-3EB2-451E-805B-808916D639DC}">
  <ds:schemaRefs>
    <ds:schemaRef ds:uri="ESRI.ArcGIS.Mapping.OfficeIntegration.PowerPointInfo"/>
  </ds:schemaRefs>
</ds:datastoreItem>
</file>

<file path=customXml/itemProps9.xml><?xml version="1.0" encoding="utf-8"?>
<ds:datastoreItem xmlns:ds="http://schemas.openxmlformats.org/officeDocument/2006/customXml" ds:itemID="{EE5A156D-48D7-46AD-BCB2-9D76572A38C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Civic</Template>
  <TotalTime>2599</TotalTime>
  <Words>724</Words>
  <Application>Microsoft Office PowerPoint</Application>
  <PresentationFormat>On-screen Show (4:3)</PresentationFormat>
  <Paragraphs>138</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Civic</vt:lpstr>
      <vt:lpstr>Electric Vehicles and the Environment  (EVE IWG)</vt:lpstr>
      <vt:lpstr>Areas of Work for EVE IWG</vt:lpstr>
      <vt:lpstr>Meeting Frequency and Locations</vt:lpstr>
      <vt:lpstr>Determination of Electrified Vehicle Power</vt:lpstr>
      <vt:lpstr>Planned Schedule for  Power Determination GTR Development</vt:lpstr>
      <vt:lpstr>Electrified Vehicle Durability</vt:lpstr>
      <vt:lpstr>Electrified Vehicle Durability</vt:lpstr>
      <vt:lpstr>Electrified Vehicle Durability</vt:lpstr>
      <vt:lpstr>Electrified Vehicle Durability</vt:lpstr>
      <vt:lpstr>Method of Stating Energy Consumption</vt:lpstr>
      <vt:lpstr>Next Steps for EVE IWG</vt:lpstr>
      <vt:lpstr>Next Steps for EVE IWG</vt:lpstr>
      <vt:lpstr>Questions</vt:lpstr>
    </vt:vector>
  </TitlesOfParts>
  <Company>US-EPA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 Vehicles and the Environment (EVE IWG)</dc:title>
  <dc:creator>Michael Olechiw</dc:creator>
  <cp:lastModifiedBy>onu</cp:lastModifiedBy>
  <cp:revision>305</cp:revision>
  <dcterms:created xsi:type="dcterms:W3CDTF">2014-06-05T20:11:34Z</dcterms:created>
  <dcterms:modified xsi:type="dcterms:W3CDTF">2017-06-08T14:37:19Z</dcterms:modified>
</cp:coreProperties>
</file>