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handoutMasterIdLst>
    <p:handoutMasterId r:id="rId14"/>
  </p:handoutMasterIdLst>
  <p:sldIdLst>
    <p:sldId id="273" r:id="rId3"/>
    <p:sldId id="307" r:id="rId4"/>
    <p:sldId id="314" r:id="rId5"/>
    <p:sldId id="311" r:id="rId6"/>
    <p:sldId id="316" r:id="rId7"/>
    <p:sldId id="308" r:id="rId8"/>
    <p:sldId id="312" r:id="rId9"/>
    <p:sldId id="313" r:id="rId10"/>
    <p:sldId id="317" r:id="rId11"/>
    <p:sldId id="309" r:id="rId12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95262" autoAdjust="0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08.06.2017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9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59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59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62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12700"/>
            <a:ext cx="2133600" cy="476250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2017/6/8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8676118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34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676118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80896" y="1992125"/>
            <a:ext cx="849008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report  </a:t>
            </a:r>
          </a:p>
          <a:p>
            <a:r>
              <a:rPr lang="de-DE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the </a:t>
            </a:r>
          </a:p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de-DE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Prepared by WLTP IWG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8977" y="3326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</a:t>
            </a:r>
            <a:r>
              <a:rPr kumimoji="0" lang="pt-BR" altLang="ja-JP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document </a:t>
            </a:r>
            <a:r>
              <a:rPr kumimoji="0" lang="pt-BR" altLang="ja-JP" sz="20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GRPE-75-20</a:t>
            </a:r>
            <a:endParaRPr kumimoji="0" lang="pt-BR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75th GRPE, </a:t>
            </a:r>
            <a:r>
              <a:rPr kumimoji="0" lang="pt-BR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6-9 </a:t>
            </a: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Jun 2017,</a:t>
            </a:r>
            <a:b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agenda item 3(b)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14209"/>
            <a:ext cx="85844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 Expected Actions </a:t>
            </a:r>
          </a:p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at 76th GRPE</a:t>
            </a:r>
            <a:endParaRPr lang="de-DE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411361"/>
              </p:ext>
            </p:extLst>
          </p:nvPr>
        </p:nvGraphicFramePr>
        <p:xfrm>
          <a:off x="326049" y="1466882"/>
          <a:ext cx="8494423" cy="501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3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39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sz="2400" dirty="0"/>
                        <a:t>Categories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/>
                        <a:t>Expected Actions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204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Transposition to UNR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/>
                        <a:t>report concrete time schedule for its adoption and ask guidance for any</a:t>
                      </a:r>
                      <a:r>
                        <a:rPr kumimoji="1" lang="en-US" altLang="ja-JP" sz="2400" baseline="0" dirty="0"/>
                        <a:t> improvement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5415">
                <a:tc>
                  <a:txBody>
                    <a:bodyPr/>
                    <a:lstStyle/>
                    <a:p>
                      <a:r>
                        <a:rPr lang="en-US" altLang="ja-JP" sz="2400" dirty="0"/>
                        <a:t>GTR</a:t>
                      </a:r>
                    </a:p>
                    <a:p>
                      <a:r>
                        <a:rPr lang="en-US" altLang="ja-JP" sz="2400" dirty="0"/>
                        <a:t>amendment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/>
                        <a:t>request for approval (improve wind tunnel method</a:t>
                      </a:r>
                      <a:r>
                        <a:rPr kumimoji="1" lang="en-US" altLang="ja-JP" sz="2400" baseline="0" dirty="0"/>
                        <a:t> and others)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6591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Evaporative Emission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/>
                        <a:t>request for approval of</a:t>
                      </a:r>
                      <a:r>
                        <a:rPr kumimoji="1" lang="en-US" altLang="ja-JP" sz="2400" baseline="0" dirty="0"/>
                        <a:t> working document which includes </a:t>
                      </a:r>
                      <a:r>
                        <a:rPr kumimoji="1" lang="en-US" altLang="ja-JP" sz="2400" baseline="0" dirty="0" smtClean="0"/>
                        <a:t>“sealed </a:t>
                      </a:r>
                      <a:r>
                        <a:rPr kumimoji="1" lang="en-US" altLang="ja-JP" sz="2400" baseline="0" dirty="0"/>
                        <a:t>tank system” and other modifications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3975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(Prolongation of Phase2 activities)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/>
                        <a:t>request for prolongation of Phase2</a:t>
                      </a:r>
                      <a:r>
                        <a:rPr kumimoji="1" lang="en-US" altLang="ja-JP" sz="2400" baseline="0" dirty="0"/>
                        <a:t> activities </a:t>
                      </a:r>
                      <a:r>
                        <a:rPr kumimoji="1" lang="en-US" altLang="ja-JP" sz="2400" dirty="0"/>
                        <a:t>if we figure out new time schedule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397433" y="4653135"/>
            <a:ext cx="1145348" cy="16350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562659" y="4676220"/>
            <a:ext cx="3337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ECE/TRANS/WP.29/2016/68</a:t>
            </a: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ECE/TRANS/WP.29/2017/94</a:t>
            </a: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ECE/TRANS/WP.29/2017/98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594865" y="5457166"/>
            <a:ext cx="3337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ECE/TRANS/WP.29/2016/69</a:t>
            </a: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ECE/TRANS/WP.29/2017/95</a:t>
            </a: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ECE/TRANS/WP.29/2017/99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31090" y="4915280"/>
            <a:ext cx="14947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gtr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Technical Report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64" y="4725005"/>
            <a:ext cx="4100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ECE/TRANS/WP.29/2014/27</a:t>
            </a:r>
          </a:p>
          <a:p>
            <a:pPr algn="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ECE/TRANS/WP.29/2014/27/Corr.1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74638" y="5508847"/>
            <a:ext cx="3337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ECE/TRANS/WP.29/2014/28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Textfeld 4"/>
          <p:cNvSpPr txBox="1"/>
          <p:nvPr/>
        </p:nvSpPr>
        <p:spPr>
          <a:xfrm>
            <a:off x="189963" y="188640"/>
            <a:ext cx="7082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WLTP Overall Schedule</a:t>
            </a:r>
            <a:endParaRPr lang="de-DE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5732858" y="1549014"/>
            <a:ext cx="3079500" cy="2592288"/>
          </a:xfrm>
          <a:prstGeom prst="homePlate">
            <a:avLst>
              <a:gd name="adj" fmla="val 20760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Phase2b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60475" indent="-173038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temp.</a:t>
            </a:r>
          </a:p>
          <a:p>
            <a:pPr marL="1260475" indent="-98425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Auxiliary  </a:t>
            </a:r>
          </a:p>
          <a:p>
            <a:pPr marL="116205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devices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33513" indent="-87313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Durability</a:t>
            </a:r>
          </a:p>
          <a:p>
            <a:pPr marL="1260475" indent="-98425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OBD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ISC</a:t>
            </a:r>
          </a:p>
          <a:p>
            <a:pPr marL="1260475" indent="-271463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E-lab.</a:t>
            </a:r>
          </a:p>
          <a:p>
            <a:pPr marL="1101725" indent="-296863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UNR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4179109" y="1549014"/>
            <a:ext cx="2935484" cy="2592288"/>
          </a:xfrm>
          <a:prstGeom prst="homePlate">
            <a:avLst>
              <a:gd name="adj" fmla="val 2613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Phase2a 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focus on </a:t>
            </a:r>
          </a:p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evaporative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test</a:t>
            </a:r>
          </a:p>
          <a:p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procedure     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741490" y="1549014"/>
            <a:ext cx="2617728" cy="2592288"/>
          </a:xfrm>
          <a:prstGeom prst="homePlate">
            <a:avLst>
              <a:gd name="adj" fmla="val 2751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Phase1b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handle                                     </a:t>
            </a:r>
          </a:p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remaining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items from 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Phase1a 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586997" y="1549014"/>
            <a:ext cx="2952372" cy="2592288"/>
          </a:xfrm>
          <a:prstGeom prst="homePlate">
            <a:avLst>
              <a:gd name="adj" fmla="val 2794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Phase1a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World-wide harmonized test cycles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Test procedure of pollutants and CO2/FC/EC/Range under 23C condition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1398" y="1072614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64208" y="1072614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03923" y="1072614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~2015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636810" y="1072614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~2016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33869" y="1072614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~2018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833297" y="4164580"/>
            <a:ext cx="0" cy="5116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421915" y="4661620"/>
            <a:ext cx="8482458" cy="1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21915" y="5484980"/>
            <a:ext cx="84824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397433" y="4661620"/>
            <a:ext cx="0" cy="1366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519997" y="4659879"/>
            <a:ext cx="0" cy="1366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385057" y="5482230"/>
            <a:ext cx="11577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二等辺三角形 20"/>
          <p:cNvSpPr/>
          <p:nvPr/>
        </p:nvSpPr>
        <p:spPr>
          <a:xfrm flipV="1">
            <a:off x="7243652" y="1215982"/>
            <a:ext cx="288032" cy="2364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89590" y="869990"/>
            <a:ext cx="1596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are HERE</a:t>
            </a:r>
            <a:endParaRPr kumimoji="1"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6422788" y="4141302"/>
            <a:ext cx="21420" cy="4985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/>
          <p:nvPr/>
        </p:nvSpPr>
        <p:spPr>
          <a:xfrm>
            <a:off x="4651513" y="4154557"/>
            <a:ext cx="1192695" cy="487017"/>
          </a:xfrm>
          <a:custGeom>
            <a:avLst/>
            <a:gdLst>
              <a:gd name="connsiteX0" fmla="*/ 9939 w 1192695"/>
              <a:gd name="connsiteY0" fmla="*/ 0 h 487017"/>
              <a:gd name="connsiteX1" fmla="*/ 9939 w 1192695"/>
              <a:gd name="connsiteY1" fmla="*/ 208721 h 487017"/>
              <a:gd name="connsiteX2" fmla="*/ 0 w 1192695"/>
              <a:gd name="connsiteY2" fmla="*/ 208721 h 487017"/>
              <a:gd name="connsiteX3" fmla="*/ 1192695 w 1192695"/>
              <a:gd name="connsiteY3" fmla="*/ 208721 h 487017"/>
              <a:gd name="connsiteX4" fmla="*/ 1192695 w 1192695"/>
              <a:gd name="connsiteY4" fmla="*/ 487017 h 48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695" h="487017">
                <a:moveTo>
                  <a:pt x="9939" y="0"/>
                </a:moveTo>
                <a:lnTo>
                  <a:pt x="9939" y="208721"/>
                </a:lnTo>
                <a:lnTo>
                  <a:pt x="0" y="208721"/>
                </a:lnTo>
                <a:lnTo>
                  <a:pt x="1192695" y="208721"/>
                </a:lnTo>
                <a:lnTo>
                  <a:pt x="1192695" y="487017"/>
                </a:lnTo>
              </a:path>
            </a:pathLst>
          </a:custGeom>
          <a:noFill/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9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189963" y="188640"/>
            <a:ext cx="77103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Possibility </a:t>
            </a:r>
          </a:p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of Phase2b </a:t>
            </a:r>
            <a:r>
              <a:rPr lang="de-DE" altLang="ja-JP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Prolongation </a:t>
            </a:r>
            <a:endParaRPr lang="de-DE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Textfeld 4"/>
          <p:cNvSpPr txBox="1"/>
          <p:nvPr/>
        </p:nvSpPr>
        <p:spPr>
          <a:xfrm>
            <a:off x="335164" y="1692091"/>
            <a:ext cx="83258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Originally, all working elements of Phase2b are expected to be approved during 2019 January GRPE session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Due to complicated and/or contradictory issues and heavy workload, some of items may have a chance to be extended (please refer WLTP-19-03)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IWG will </a:t>
            </a:r>
            <a:r>
              <a:rPr lang="de-DE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 of new specific </a:t>
            </a:r>
            <a:r>
              <a:rPr lang="de-DE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 schedule and </a:t>
            </a:r>
            <a:r>
              <a:rPr lang="de-DE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propose the revised ToR (prolongation)</a:t>
            </a:r>
            <a:r>
              <a:rPr lang="de-DE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when it‘s ready</a:t>
            </a:r>
          </a:p>
        </p:txBody>
      </p:sp>
    </p:spTree>
    <p:extLst>
      <p:ext uri="{BB962C8B-B14F-4D97-AF65-F5344CB8AC3E}">
        <p14:creationId xmlns:p14="http://schemas.microsoft.com/office/powerpoint/2010/main" val="39255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328755" y="201202"/>
            <a:ext cx="677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Request for Approval</a:t>
            </a:r>
            <a:endParaRPr lang="de-DE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46786"/>
              </p:ext>
            </p:extLst>
          </p:nvPr>
        </p:nvGraphicFramePr>
        <p:xfrm>
          <a:off x="342371" y="1147892"/>
          <a:ext cx="854031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32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sz="2400" dirty="0"/>
                        <a:t>Items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Documentations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/>
                        <a:t>Key Notes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3304">
                <a:tc>
                  <a:txBody>
                    <a:bodyPr/>
                    <a:lstStyle/>
                    <a:p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GTR #15</a:t>
                      </a:r>
                    </a:p>
                    <a:p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Amendment #3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ECE/TRANS/WP.29/GRPE/2017/9</a:t>
                      </a:r>
                    </a:p>
                    <a:p>
                      <a:pPr algn="ctr"/>
                      <a:r>
                        <a:rPr lang="en-US" altLang="ja-JP" dirty="0" smtClean="0"/>
                        <a:t>(</a:t>
                      </a:r>
                      <a:r>
                        <a:rPr lang="en-US" altLang="ja-JP" dirty="0"/>
                        <a:t>technical report : </a:t>
                      </a:r>
                      <a:r>
                        <a:rPr kumimoji="1" lang="en-US" altLang="ja-JP" b="1" dirty="0"/>
                        <a:t>GRPE-75-07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1" dirty="0" smtClean="0">
                          <a:solidFill>
                            <a:schemeClr val="tx1"/>
                          </a:solidFill>
                        </a:rPr>
                        <a:t>GRPE-75-xx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amending Amendment #3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clarify phase, cycle and vehicle class terminology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improvements to the gear shifting procedures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clarify the combinations of test vehicle selection and family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1885">
                <a:tc>
                  <a:txBody>
                    <a:bodyPr/>
                    <a:lstStyle/>
                    <a:p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GTR Evaporative Emission Amendment#1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1" dirty="0">
                          <a:solidFill>
                            <a:schemeClr val="tx1"/>
                          </a:solidFill>
                        </a:rPr>
                        <a:t>GRPE-75-16</a:t>
                      </a:r>
                      <a:endParaRPr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inclusion of  “sealed tank system” procedure (open issue: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semi-sealed tank)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improve test vehicle selection method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provide working document at 76</a:t>
                      </a:r>
                      <a:r>
                        <a:rPr kumimoji="1" lang="en-US" altLang="ja-JP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 GRPE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5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328755" y="201202"/>
            <a:ext cx="6705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 Request for Guidance</a:t>
            </a:r>
            <a:endParaRPr lang="de-DE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73350"/>
              </p:ext>
            </p:extLst>
          </p:nvPr>
        </p:nvGraphicFramePr>
        <p:xfrm>
          <a:off x="328755" y="1533103"/>
          <a:ext cx="854031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09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sz="2400" dirty="0"/>
                        <a:t>Items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Discussion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/>
                        <a:t>Key Notes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7280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UNR structure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Please refer informal document </a:t>
                      </a:r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GRPE-75-18</a:t>
                      </a:r>
                      <a:endParaRPr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WLTP IWG has agreed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on preferred direction to go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solidFill>
                            <a:schemeClr val="tx1"/>
                          </a:solidFill>
                        </a:rPr>
                        <a:t>WLTP GTR construction  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Separate GTR or</a:t>
                      </a:r>
                    </a:p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One package ?</a:t>
                      </a:r>
                      <a:endParaRPr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Trigger: Low Temp TF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Separate GTR is first choice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All CP requirement  goes into </a:t>
                      </a:r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one UNR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package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CP option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70363"/>
              </p:ext>
            </p:extLst>
          </p:nvPr>
        </p:nvGraphicFramePr>
        <p:xfrm>
          <a:off x="327312" y="1025937"/>
          <a:ext cx="8483497" cy="540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4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Signal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Key Notes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Expected completion timing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Transposition to UNR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has agreed the basic structure of new UNR and R83/101 after intensive discussion including IWVTA secretary and member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will make</a:t>
                      </a:r>
                      <a:r>
                        <a:rPr kumimoji="1" lang="en-US" altLang="ja-JP" baseline="0" dirty="0"/>
                        <a:t> a concrete schedule and consider Level_2 scenario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tbd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8305">
                <a:tc>
                  <a:txBody>
                    <a:bodyPr/>
                    <a:lstStyle/>
                    <a:p>
                      <a:r>
                        <a:rPr lang="en-US" altLang="ja-JP" dirty="0"/>
                        <a:t>GTR</a:t>
                      </a:r>
                    </a:p>
                    <a:p>
                      <a:r>
                        <a:rPr lang="en-US" altLang="ja-JP" sz="1800" dirty="0"/>
                        <a:t>Amendment</a:t>
                      </a:r>
                      <a:endParaRPr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continue to improve GTR#15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develop draft EVAP GTR including </a:t>
                      </a:r>
                      <a:r>
                        <a:rPr kumimoji="1" lang="en-US" altLang="ja-JP" dirty="0" smtClean="0"/>
                        <a:t>sealed </a:t>
                      </a:r>
                      <a:r>
                        <a:rPr kumimoji="1" lang="en-US" altLang="ja-JP" dirty="0"/>
                        <a:t>tank system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when necessary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6058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Test Cycles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EVE-IWG plan to evaluate the possible reference methods after Nov. 2017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GRPE approval may delay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mid of 2019</a:t>
                      </a:r>
                      <a:endParaRPr kumimoji="1" lang="ja-JP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88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Cycle traceability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propose tentative threshold of  candidate “drive trace indexes”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end of 2017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00708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Key Notes of each TF_1 </a:t>
            </a:r>
            <a:endParaRPr lang="de-DE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 descr="http://illust-hp.com/img/singou11.pn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21" y="2719811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 descr="http://illust-hp.com/img/singou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363" y="3962532"/>
            <a:ext cx="919108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http://illust-hp.com/img/singou12.pn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453" y="4980924"/>
            <a:ext cx="937003" cy="38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 descr="http://illust-hp.com/img/singou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715" y="5885482"/>
            <a:ext cx="919108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0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298015"/>
              </p:ext>
            </p:extLst>
          </p:nvPr>
        </p:nvGraphicFramePr>
        <p:xfrm>
          <a:off x="327312" y="1054471"/>
          <a:ext cx="8483497" cy="539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4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signal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Key Notes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Expected completion timing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Annex 2</a:t>
                      </a:r>
                    </a:p>
                    <a:p>
                      <a:r>
                        <a:rPr kumimoji="1" lang="en-US" altLang="ja-JP" sz="1600" dirty="0"/>
                        <a:t>(gear shift method)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improve procedure</a:t>
                      </a:r>
                      <a:r>
                        <a:rPr kumimoji="1" lang="en-US" altLang="ja-JP" baseline="0" dirty="0"/>
                        <a:t> (7 items)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under the discussion for (1)definition of crawler gear, </a:t>
                      </a:r>
                    </a:p>
                    <a:p>
                      <a:pPr marL="255588" indent="-53975">
                        <a:buFont typeface="Wingdings" panose="05000000000000000000" pitchFamily="2" charset="2"/>
                        <a:buNone/>
                        <a:tabLst>
                          <a:tab pos="192088" algn="l"/>
                        </a:tabLst>
                      </a:pPr>
                      <a:r>
                        <a:rPr kumimoji="1" lang="en-US" altLang="ja-JP" baseline="0" dirty="0"/>
                        <a:t> (2)down shift scenario during deceleration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completed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end of 2017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830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New Open Issues_1</a:t>
                      </a:r>
                      <a:endParaRPr kumimoji="1" lang="en-US" altLang="ja-JP" baseline="0" dirty="0"/>
                    </a:p>
                    <a:p>
                      <a:r>
                        <a:rPr kumimoji="1" lang="en-US" altLang="ja-JP" sz="1600" baseline="0" dirty="0"/>
                        <a:t>(wind tunnel method)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found</a:t>
                      </a:r>
                      <a:r>
                        <a:rPr kumimoji="1" lang="en-US" altLang="ja-JP" baseline="0" dirty="0"/>
                        <a:t> out the necessity to improve more clear and robust test procedure</a:t>
                      </a:r>
                      <a:endParaRPr kumimoji="1" lang="en-US" altLang="ja-JP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dirty="0"/>
                        <a:t>positive proposals are under the discussion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end of 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0045">
                <a:tc rowSpan="2">
                  <a:txBody>
                    <a:bodyPr/>
                    <a:lstStyle/>
                    <a:p>
                      <a:r>
                        <a:rPr kumimoji="1" lang="en-US" altLang="ja-JP" dirty="0"/>
                        <a:t>New Open Issues_2</a:t>
                      </a:r>
                      <a:endParaRPr kumimoji="1" lang="en-US" altLang="ja-JP" baseline="0" dirty="0"/>
                    </a:p>
                    <a:p>
                      <a:r>
                        <a:rPr kumimoji="1" lang="en-US" altLang="ja-JP" sz="1600" baseline="0" dirty="0"/>
                        <a:t>(Annex4,6,7)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several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dirty="0"/>
                        <a:t>improvements were established and 11 items are under the discussion(WLTP-19-13e)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end of 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3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dirty="0"/>
                        <a:t>dual-axis </a:t>
                      </a:r>
                      <a:r>
                        <a:rPr kumimoji="1" lang="en-US" altLang="ja-JP" dirty="0" err="1"/>
                        <a:t>dyno</a:t>
                      </a:r>
                      <a:r>
                        <a:rPr kumimoji="1" lang="en-US" altLang="ja-JP" dirty="0"/>
                        <a:t>. requirement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hard to agree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75139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Key Notes of each TF_2 </a:t>
            </a:r>
            <a:endParaRPr lang="de-DE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http://illust-hp.com/img/singou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791" y="2531416"/>
            <a:ext cx="919108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http://illust-hp.com/img/singou12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18" y="6041166"/>
            <a:ext cx="937003" cy="38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図 11" descr="http://illust-hp.com/img/singou11.pn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918" y="3933056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図 12" descr="http://illust-hp.com/img/singou11.pn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43" y="5306476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9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29064"/>
              </p:ext>
            </p:extLst>
          </p:nvPr>
        </p:nvGraphicFramePr>
        <p:xfrm>
          <a:off x="327312" y="1092918"/>
          <a:ext cx="8483497" cy="515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4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signal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Key Notes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Expected completion timing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Supplemental Tests</a:t>
                      </a:r>
                    </a:p>
                    <a:p>
                      <a:r>
                        <a:rPr kumimoji="1" lang="en-US" altLang="ja-JP" dirty="0"/>
                        <a:t>(low temp.)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challenge to seek harmonized temperature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started the discussion on concrete test procedure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mid of</a:t>
                      </a:r>
                      <a:r>
                        <a:rPr kumimoji="1" lang="en-US" altLang="ja-JP" baseline="0" dirty="0"/>
                        <a:t> 2018 </a:t>
                      </a:r>
                      <a:r>
                        <a:rPr kumimoji="1" lang="en-US" altLang="ja-JP" b="1" baseline="0" dirty="0">
                          <a:solidFill>
                            <a:srgbClr val="FFFF00"/>
                          </a:solidFill>
                        </a:rPr>
                        <a:t>or later</a:t>
                      </a:r>
                      <a:endParaRPr kumimoji="1" lang="ja-JP" alt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Durability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finalized Mandate and </a:t>
                      </a:r>
                      <a:r>
                        <a:rPr kumimoji="1" lang="en-US" altLang="ja-JP" dirty="0" err="1"/>
                        <a:t>ToR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concrete work plan was developed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mid of 2018 </a:t>
                      </a:r>
                      <a:r>
                        <a:rPr kumimoji="1" lang="en-US" altLang="ja-JP" b="1" dirty="0">
                          <a:solidFill>
                            <a:srgbClr val="FFFF00"/>
                          </a:solidFill>
                        </a:rPr>
                        <a:t>or later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7279">
                <a:tc rowSpan="2">
                  <a:txBody>
                    <a:bodyPr/>
                    <a:lstStyle/>
                    <a:p>
                      <a:r>
                        <a:rPr kumimoji="1" lang="en-US" altLang="ja-JP" dirty="0"/>
                        <a:t>Evaporative Tests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closed the technical issues on sealed tank system and developed draft GTR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end of 2017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56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?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dirty="0"/>
                        <a:t>consider other elements commented </a:t>
                      </a:r>
                      <a:r>
                        <a:rPr kumimoji="1" lang="en-US" altLang="ja-JP" baseline="0" dirty="0"/>
                        <a:t>by </a:t>
                      </a:r>
                      <a:r>
                        <a:rPr kumimoji="1" lang="en-US" altLang="ja-JP" dirty="0"/>
                        <a:t>US, Canada, China and EC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/>
                        <a:t>tbd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75139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Key Notes of each TF_3 </a:t>
            </a:r>
            <a:endParaRPr lang="de-DE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 descr="http://illust-hp.com/img/singou11.pn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59" y="2371193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http://illust-hp.com/img/singou11.pn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280" y="3563077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 descr="http://illust-hp.com/img/singou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479" y="4669053"/>
            <a:ext cx="919108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78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84557"/>
              </p:ext>
            </p:extLst>
          </p:nvPr>
        </p:nvGraphicFramePr>
        <p:xfrm>
          <a:off x="327312" y="904168"/>
          <a:ext cx="8483497" cy="56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4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signal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Key Notes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Expected completion timing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OBD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baseline reg. is R83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working on “definition” collaborating</a:t>
                      </a:r>
                      <a:r>
                        <a:rPr kumimoji="1" lang="en-US" altLang="ja-JP" baseline="0" dirty="0"/>
                        <a:t> with EPPR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absence of EC involvement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mid of</a:t>
                      </a:r>
                      <a:r>
                        <a:rPr kumimoji="1" lang="en-US" altLang="ja-JP" baseline="0" dirty="0"/>
                        <a:t> 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baseline="0" dirty="0">
                          <a:solidFill>
                            <a:srgbClr val="FFFF00"/>
                          </a:solidFill>
                        </a:rPr>
                        <a:t>or later</a:t>
                      </a:r>
                      <a:endParaRPr kumimoji="1" lang="ja-JP" alt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In Service </a:t>
                      </a:r>
                      <a:r>
                        <a:rPr kumimoji="1" lang="en-US" altLang="ja-JP" dirty="0" err="1"/>
                        <a:t>Confirmity</a:t>
                      </a:r>
                      <a:r>
                        <a:rPr kumimoji="1" lang="en-US" altLang="ja-JP" baseline="0" dirty="0"/>
                        <a:t>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the ISC provisions can be discussed and agreed under 1998 agreement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tbd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959">
                <a:tc rowSpan="3">
                  <a:txBody>
                    <a:bodyPr/>
                    <a:lstStyle/>
                    <a:p>
                      <a:r>
                        <a:rPr lang="en-US" altLang="ja-JP" dirty="0"/>
                        <a:t>SG EV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/>
                        <a:t>new procedure for OVC-FCHV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mid of</a:t>
                      </a:r>
                      <a:r>
                        <a:rPr kumimoji="1" lang="en-US" altLang="ja-JP" baseline="0" dirty="0"/>
                        <a:t>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baseline="0" dirty="0"/>
                        <a:t>collaborate with EVE-IWG for H</a:t>
                      </a:r>
                      <a:r>
                        <a:rPr kumimoji="1" lang="en-US" altLang="ja-JP" sz="1600" dirty="0"/>
                        <a:t>EV system power and battery</a:t>
                      </a:r>
                      <a:r>
                        <a:rPr kumimoji="1" lang="en-US" altLang="ja-JP" sz="1600" baseline="0" dirty="0"/>
                        <a:t> durability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</a:rPr>
                        <a:t>mid of 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7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baseline="0" dirty="0"/>
                        <a:t>collaborate with other TFs for unique EV related issues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mid</a:t>
                      </a:r>
                      <a:r>
                        <a:rPr kumimoji="1" lang="en-US" altLang="ja-JP" baseline="0" dirty="0"/>
                        <a:t> of 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baseline="0" dirty="0">
                          <a:solidFill>
                            <a:srgbClr val="FFFF00"/>
                          </a:solidFill>
                        </a:rPr>
                        <a:t>or later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0864">
                <a:tc>
                  <a:txBody>
                    <a:bodyPr/>
                    <a:lstStyle/>
                    <a:p>
                      <a:r>
                        <a:rPr lang="en-US" altLang="ja-JP" dirty="0"/>
                        <a:t>RRT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/>
                        <a:t>some parts of GTR which were pointed out by technical experts during RRTs were revised.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completed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126571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Key Notes of each TF_4 </a:t>
            </a:r>
            <a:endParaRPr lang="de-DE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 descr="http://illust-hp.com/img/singou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512" y="5934988"/>
            <a:ext cx="919108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 descr="http://illust-hp.com/img/singou11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842" y="2242503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http://illust-hp.com/img/singou11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46" y="3285501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 descr="http://illust-hp.com/img/singou12.pn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02" y="4484889"/>
            <a:ext cx="937003" cy="38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http://illust-hp.com/img/singou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363" y="3951016"/>
            <a:ext cx="919108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 descr="http://illust-hp.com/img/singou11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07" y="5152839"/>
            <a:ext cx="937003" cy="3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778</Words>
  <Application>Microsoft Office PowerPoint</Application>
  <PresentationFormat>On-screen Show (4:3)</PresentationFormat>
  <Paragraphs>205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テーマ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United Nations</cp:lastModifiedBy>
  <cp:revision>513</cp:revision>
  <cp:lastPrinted>2016-01-13T17:07:07Z</cp:lastPrinted>
  <dcterms:created xsi:type="dcterms:W3CDTF">2014-06-05T19:26:02Z</dcterms:created>
  <dcterms:modified xsi:type="dcterms:W3CDTF">2017-06-08T06:09:49Z</dcterms:modified>
</cp:coreProperties>
</file>