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86" r:id="rId3"/>
    <p:sldId id="313" r:id="rId4"/>
    <p:sldId id="287" r:id="rId5"/>
    <p:sldId id="291" r:id="rId6"/>
    <p:sldId id="296" r:id="rId7"/>
    <p:sldId id="315" r:id="rId8"/>
    <p:sldId id="316" r:id="rId9"/>
    <p:sldId id="297" r:id="rId10"/>
    <p:sldId id="318" r:id="rId11"/>
    <p:sldId id="317" r:id="rId12"/>
    <p:sldId id="307" r:id="rId13"/>
    <p:sldId id="311" r:id="rId14"/>
    <p:sldId id="319" r:id="rId15"/>
    <p:sldId id="320" r:id="rId16"/>
    <p:sldId id="276" r:id="rId17"/>
    <p:sldId id="323" r:id="rId18"/>
    <p:sldId id="321" r:id="rId19"/>
    <p:sldId id="322" r:id="rId20"/>
    <p:sldId id="284" r:id="rId21"/>
    <p:sldId id="324" r:id="rId22"/>
    <p:sldId id="325" r:id="rId23"/>
    <p:sldId id="326" r:id="rId24"/>
    <p:sldId id="327" r:id="rId25"/>
    <p:sldId id="328" r:id="rId26"/>
    <p:sldId id="263" r:id="rId2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0090"/>
    <a:srgbClr val="33ACE3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647" autoAdjust="0"/>
  </p:normalViewPr>
  <p:slideViewPr>
    <p:cSldViewPr showGuides="1">
      <p:cViewPr>
        <p:scale>
          <a:sx n="70" d="100"/>
          <a:sy n="70" d="100"/>
        </p:scale>
        <p:origin x="-1272" y="-798"/>
      </p:cViewPr>
      <p:guideLst>
        <p:guide orient="horz" pos="1388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A6EAC-C0B4-4B7D-B425-FC5EC31FB2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085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AB4E2008-6208-4438-BE26-2DC66A775446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228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19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37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21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84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264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23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14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24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264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8256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301208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FFFFFF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FFFFFF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FFFFFF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FFFFFF"/>
                </a:solidFill>
              </a:rPr>
            </a:br>
            <a:r>
              <a:rPr lang="en-GB" sz="1200" b="0" kern="0" dirty="0" smtClean="0">
                <a:solidFill>
                  <a:srgbClr val="FFFFFF"/>
                </a:solidFill>
              </a:rPr>
              <a:t>in-house science service</a:t>
            </a:r>
          </a:p>
        </p:txBody>
      </p:sp>
      <p:pic>
        <p:nvPicPr>
          <p:cNvPr id="15" name="Picture 6" descr="H:\Desktop\NS_Visuals\Ppt\JRC ppt\2015 04 14 VS Expo\web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288"/>
            <a:ext cx="284526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219378" y="6084004"/>
            <a:ext cx="3529086" cy="36933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JRC Science Hub</a:t>
            </a:r>
            <a:r>
              <a:rPr lang="en-GB" sz="1200" b="0" dirty="0" smtClean="0">
                <a:solidFill>
                  <a:srgbClr val="FFFFFF"/>
                </a:solidFill>
              </a:rPr>
              <a:t>: 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ec.europa.eu</a:t>
            </a:r>
            <a:r>
              <a:rPr lang="en-GB" sz="1200" b="1" i="1" kern="0" dirty="0" smtClean="0">
                <a:solidFill>
                  <a:srgbClr val="FFFFFF"/>
                </a:solidFill>
              </a:rPr>
              <a:t>/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jrc</a:t>
            </a:r>
            <a:endParaRPr lang="en-GB" sz="1200" b="1" i="1" kern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b="16386"/>
          <a:stretch/>
        </p:blipFill>
        <p:spPr>
          <a:xfrm>
            <a:off x="0" y="4865920"/>
            <a:ext cx="9144000" cy="1992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00188" y="3957638"/>
            <a:ext cx="3668712" cy="2281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21300" y="1524000"/>
            <a:ext cx="36703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5DFF-CA3E-44D8-BECB-6F29B4A8EE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180469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JRC corporat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 A4-landscape_JRC-tree_yellow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/>
        </p:blipFill>
        <p:spPr>
          <a:xfrm>
            <a:off x="0" y="981662"/>
            <a:ext cx="9144000" cy="5876338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584176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164194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164194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-introductor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esktop\NS_Visuals\Ppt\JRC ppt\2015 04 14 VS Expo\role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1217"/>
          <a:stretch/>
        </p:blipFill>
        <p:spPr bwMode="auto">
          <a:xfrm>
            <a:off x="0" y="5154613"/>
            <a:ext cx="91440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144" cy="280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2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416CF0FB-56F5-7340-B552-B5CF2D5EAED5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2" r:id="rId5"/>
    <p:sldLayoutId id="2147483655" r:id="rId6"/>
    <p:sldLayoutId id="2147483656" r:id="rId7"/>
    <p:sldLayoutId id="2147483654" r:id="rId8"/>
    <p:sldLayoutId id="2147483660" r:id="rId9"/>
    <p:sldLayoutId id="2147483657" r:id="rId10"/>
    <p:sldLayoutId id="2147483661" r:id="rId11"/>
  </p:sldLayoutIdLst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75th UNECE GRPE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PMP IWG Progress Report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1818200" cy="14937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9592" y="407707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816" y="116632"/>
            <a:ext cx="61238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Informal document </a:t>
            </a:r>
            <a:r>
              <a:rPr lang="en-US" sz="1200" dirty="0" smtClean="0">
                <a:solidFill>
                  <a:schemeClr val="tx1"/>
                </a:solidFill>
              </a:rPr>
              <a:t>GRPE-75-17</a:t>
            </a:r>
            <a:endParaRPr lang="en-GB" sz="1200" dirty="0">
              <a:solidFill>
                <a:schemeClr val="tx1"/>
              </a:solidFill>
            </a:endParaRPr>
          </a:p>
          <a:p>
            <a:pPr algn="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solidFill>
                  <a:schemeClr val="tx1"/>
                </a:solidFill>
              </a:rPr>
              <a:t>75th GRPE, </a:t>
            </a:r>
            <a:r>
              <a:rPr lang="en-US" sz="1200" dirty="0" smtClean="0">
                <a:solidFill>
                  <a:schemeClr val="tx1"/>
                </a:solidFill>
              </a:rPr>
              <a:t>6-9 </a:t>
            </a:r>
            <a:r>
              <a:rPr lang="en-US" sz="1200" dirty="0">
                <a:solidFill>
                  <a:schemeClr val="tx1"/>
                </a:solidFill>
              </a:rPr>
              <a:t>June 2017, </a:t>
            </a:r>
            <a:endParaRPr lang="en-GB" sz="1200" dirty="0">
              <a:solidFill>
                <a:schemeClr val="tx1"/>
              </a:solidFill>
            </a:endParaRPr>
          </a:p>
          <a:p>
            <a:pPr algn="r"/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Agenda item 7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Raw exhaust (tailpipe) sampling</a:t>
            </a:r>
            <a:endParaRPr lang="en-IE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Preliminary results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generated by the JRC show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20% differences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Input from others is necessary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Theoretical investigation of uncertainty</a:t>
            </a:r>
          </a:p>
          <a:p>
            <a:pPr>
              <a:spcAft>
                <a:spcPts val="1200"/>
              </a:spcAft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spcAft>
                <a:spcPts val="1200"/>
              </a:spcAft>
            </a:pPr>
            <a:endParaRPr lang="en-IE" altLang="en-US" sz="2000" i="1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Raw exhaust (tailpipe) sampling</a:t>
            </a:r>
            <a:endParaRPr lang="en-IE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it-IT" altLang="en-US" kern="1200" dirty="0" smtClean="0">
                <a:solidFill>
                  <a:srgbClr val="0F5494"/>
                </a:solidFill>
                <a:latin typeface="Verdana" pitchFamily="34" charset="0"/>
              </a:rPr>
              <a:t>Data presented by the industry during the 43rd meeting confirming good correlation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altLang="en-US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Questionnaire on experimental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program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circulated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Replies still to be received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Experimental program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details under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61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08963" cy="648072"/>
          </a:xfrm>
        </p:spPr>
        <p:txBody>
          <a:bodyPr/>
          <a:lstStyle/>
          <a:p>
            <a:r>
              <a:rPr lang="en-US" altLang="en-US" dirty="0" smtClean="0"/>
              <a:t>PNC Calibration Round Robin</a:t>
            </a:r>
            <a:endParaRPr lang="en-IE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496944" cy="4390306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Confirm </a:t>
            </a: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that the k factor can be included in the final counting efficiencies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Investigate the possibility to change the calibration 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material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Investigate </a:t>
            </a: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the possibility to calibrate at 10 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nm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E" altLang="en-US" sz="1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Preliminary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results were presented. CAST aerosol showed good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reproducibility – Report in preparation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Sub-group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led by PTB (German NMI) was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formed to look into more detail the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results – New limited RR taking into account lessons learned?</a:t>
            </a:r>
            <a:endParaRPr lang="en-IE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E" altLang="en-US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HORIZON 2020</a:t>
            </a:r>
            <a:endParaRPr lang="en-IE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Participants presentations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b="0" kern="1200" dirty="0" smtClean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kern="1200" dirty="0" err="1" smtClean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DownToTen</a:t>
            </a:r>
            <a:endParaRPr lang="en-US" altLang="en-US" sz="2400" b="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PEMS4nano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SUREAL-23</a:t>
            </a:r>
          </a:p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8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Gas engine testing</a:t>
            </a:r>
            <a:endParaRPr lang="en-IE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Industry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to provide facilities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Experimental program under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discussion</a:t>
            </a:r>
            <a:endParaRPr lang="en-IE" altLang="en-US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Low Temperature testing</a:t>
            </a:r>
            <a:endParaRPr lang="en-IE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Testing is done since &gt;10 years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Input is necessary on experimental setup / difficulties encountered or topics to be investigated</a:t>
            </a:r>
          </a:p>
          <a:p>
            <a:pPr marL="1077913" lvl="5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Are there difficulties with current setups?</a:t>
            </a:r>
          </a:p>
          <a:p>
            <a:pPr marL="1077913" lvl="5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Are there any other questions. E.g. Quantification of temperature </a:t>
            </a:r>
            <a:r>
              <a:rPr lang="en-US" altLang="en-US" b="0" kern="1200" dirty="0" smtClean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effect: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Urban part or whole cycle? </a:t>
            </a:r>
          </a:p>
        </p:txBody>
      </p:sp>
    </p:spTree>
    <p:extLst>
      <p:ext uri="{BB962C8B-B14F-4D97-AF65-F5344CB8AC3E}">
        <p14:creationId xmlns:p14="http://schemas.microsoft.com/office/powerpoint/2010/main" val="356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63" cy="648072"/>
          </a:xfrm>
        </p:spPr>
        <p:txBody>
          <a:bodyPr/>
          <a:lstStyle/>
          <a:p>
            <a:pPr algn="ctr"/>
            <a:r>
              <a:rPr lang="en-US" sz="3200" dirty="0" smtClean="0"/>
              <a:t>NON-EXHAUST PARTICLE EMISSIONS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de-DE" dirty="0"/>
              <a:t>Steps for Building a Common Method </a:t>
            </a:r>
            <a:br>
              <a:rPr lang="de-DE" dirty="0"/>
            </a:br>
            <a:r>
              <a:rPr lang="de-DE" dirty="0"/>
              <a:t>for Measuring Brake Wear Particles</a:t>
            </a:r>
            <a:r>
              <a:rPr lang="en-US" dirty="0"/>
              <a:t/>
            </a:r>
            <a:br>
              <a:rPr lang="en-US" dirty="0"/>
            </a:b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539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000" y="4191000"/>
            <a:ext cx="874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en-US" altLang="en-US" sz="16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0000" y="2060848"/>
            <a:ext cx="86040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2700" lvl="0" indent="-12700" algn="just">
              <a:lnSpc>
                <a:spcPct val="150000"/>
              </a:lnSpc>
              <a:spcBef>
                <a:spcPts val="300"/>
              </a:spcBef>
              <a:spcAft>
                <a:spcPts val="2400"/>
              </a:spcAft>
              <a:defRPr/>
            </a:pPr>
            <a:r>
              <a:rPr lang="en-IE" altLang="en-US" sz="1800" b="1" dirty="0" smtClean="0">
                <a:solidFill>
                  <a:srgbClr val="0F5494"/>
                </a:solidFill>
              </a:rPr>
              <a:t>Three steps were identified as fundamenta</a:t>
            </a:r>
            <a:r>
              <a:rPr lang="en-IE" altLang="en-US" sz="1800" b="1" dirty="0"/>
              <a:t>l</a:t>
            </a:r>
            <a:r>
              <a:rPr lang="en-IE" altLang="en-US" sz="1800" b="1" dirty="0" smtClean="0">
                <a:solidFill>
                  <a:srgbClr val="0F5494"/>
                </a:solidFill>
              </a:rPr>
              <a:t> for the development </a:t>
            </a:r>
            <a:r>
              <a:rPr lang="en-IE" altLang="en-US" sz="1800" b="1" dirty="0">
                <a:solidFill>
                  <a:srgbClr val="0F5494"/>
                </a:solidFill>
              </a:rPr>
              <a:t>of </a:t>
            </a:r>
            <a:r>
              <a:rPr lang="en-IE" altLang="en-US" sz="1800" b="1" dirty="0" smtClean="0">
                <a:solidFill>
                  <a:srgbClr val="0F5494"/>
                </a:solidFill>
              </a:rPr>
              <a:t>the methodology </a:t>
            </a:r>
            <a:r>
              <a:rPr lang="en-IE" altLang="en-US" sz="1800" b="1" dirty="0" smtClean="0"/>
              <a:t>for brake wear particles measurement</a:t>
            </a:r>
            <a:r>
              <a:rPr lang="en-IE" altLang="en-US" sz="1800" b="1" dirty="0" smtClean="0">
                <a:solidFill>
                  <a:srgbClr val="0F5494"/>
                </a:solidFill>
              </a:rPr>
              <a:t>: </a:t>
            </a:r>
            <a:endParaRPr lang="en-IE" altLang="en-US" sz="1800" b="1" dirty="0">
              <a:solidFill>
                <a:srgbClr val="0F5494"/>
              </a:solidFill>
            </a:endParaRPr>
          </a:p>
          <a:p>
            <a:pPr marL="628650" indent="-368300" algn="just" defTabSz="665163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E" altLang="en-US" sz="1800" dirty="0" smtClean="0">
                <a:solidFill>
                  <a:srgbClr val="0F5494"/>
                </a:solidFill>
              </a:rPr>
              <a:t>Development </a:t>
            </a:r>
            <a:r>
              <a:rPr lang="en-IE" altLang="en-US" sz="1800" dirty="0">
                <a:solidFill>
                  <a:srgbClr val="0F5494"/>
                </a:solidFill>
              </a:rPr>
              <a:t>of </a:t>
            </a:r>
            <a:r>
              <a:rPr lang="en-IE" altLang="en-US" sz="1800" dirty="0" smtClean="0">
                <a:solidFill>
                  <a:srgbClr val="0F5494"/>
                </a:solidFill>
              </a:rPr>
              <a:t>a new braking test cycle representative of real-world conditions</a:t>
            </a:r>
            <a:endParaRPr lang="en-IE" altLang="en-US" sz="1800" dirty="0">
              <a:solidFill>
                <a:srgbClr val="0F5494"/>
              </a:solidFill>
            </a:endParaRPr>
          </a:p>
          <a:p>
            <a:pPr marL="628650" indent="-368300" algn="just" defTabSz="665163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E" altLang="en-US" sz="1800" dirty="0">
                <a:solidFill>
                  <a:srgbClr val="0F5494"/>
                </a:solidFill>
              </a:rPr>
              <a:t>Selection </a:t>
            </a:r>
            <a:r>
              <a:rPr lang="en-IE" altLang="en-US" sz="1800" dirty="0" smtClean="0">
                <a:solidFill>
                  <a:srgbClr val="0F5494"/>
                </a:solidFill>
              </a:rPr>
              <a:t>of </a:t>
            </a:r>
            <a:r>
              <a:rPr lang="en-IE" altLang="en-US" sz="1800" dirty="0">
                <a:solidFill>
                  <a:srgbClr val="0F5494"/>
                </a:solidFill>
              </a:rPr>
              <a:t>the most suitable methodology </a:t>
            </a:r>
            <a:r>
              <a:rPr lang="en-IE" altLang="en-US" sz="1800" dirty="0"/>
              <a:t>for sampling </a:t>
            </a:r>
            <a:r>
              <a:rPr lang="en-IE" altLang="en-US" sz="1800" dirty="0" smtClean="0">
                <a:solidFill>
                  <a:srgbClr val="0F5494"/>
                </a:solidFill>
              </a:rPr>
              <a:t>brake wear particles</a:t>
            </a:r>
            <a:endParaRPr lang="en-IE" altLang="en-US" sz="1800" dirty="0">
              <a:solidFill>
                <a:srgbClr val="0F5494"/>
              </a:solidFill>
            </a:endParaRPr>
          </a:p>
          <a:p>
            <a:pPr marL="628650" indent="-368300" algn="just" defTabSz="665163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E" altLang="en-US" sz="1800" dirty="0">
                <a:solidFill>
                  <a:srgbClr val="0F5494"/>
                </a:solidFill>
              </a:rPr>
              <a:t>Selection of the most suitable methodology for </a:t>
            </a:r>
            <a:r>
              <a:rPr lang="en-IE" altLang="en-US" sz="1800" dirty="0" smtClean="0">
                <a:solidFill>
                  <a:srgbClr val="0F5494"/>
                </a:solidFill>
              </a:rPr>
              <a:t>brake wear particles measurement </a:t>
            </a:r>
            <a:r>
              <a:rPr lang="en-IE" altLang="en-US" sz="1800" dirty="0">
                <a:solidFill>
                  <a:srgbClr val="0F5494"/>
                </a:solidFill>
              </a:rPr>
              <a:t>and </a:t>
            </a:r>
            <a:r>
              <a:rPr lang="en-IE" altLang="en-US" sz="1800" dirty="0" smtClean="0">
                <a:solidFill>
                  <a:srgbClr val="0F5494"/>
                </a:solidFill>
              </a:rPr>
              <a:t>characterization</a:t>
            </a:r>
            <a:endParaRPr lang="en-IE" altLang="en-US" sz="1800" dirty="0">
              <a:solidFill>
                <a:srgbClr val="0F5494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91680" y="144471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APPROACH</a:t>
            </a:r>
          </a:p>
        </p:txBody>
      </p:sp>
    </p:spTree>
    <p:extLst>
      <p:ext uri="{BB962C8B-B14F-4D97-AF65-F5344CB8AC3E}">
        <p14:creationId xmlns:p14="http://schemas.microsoft.com/office/powerpoint/2010/main" val="28489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lvl="0" indent="-3175" algn="just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IE" altLang="en-US" sz="1800" dirty="0" smtClean="0"/>
              <a:t>Four sub-steps were identified as necessary for the development of the desired braking schedule: </a:t>
            </a:r>
            <a:endParaRPr lang="en-US" altLang="en-US" sz="1800" dirty="0" smtClean="0"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Analysis of the WLTP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Database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for understanding real world driving and braking behavior </a:t>
            </a:r>
            <a:r>
              <a:rPr lang="en-US" altLang="en-US" sz="1800" b="0" dirty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(Concluded)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WLTP data with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existing braking cycles </a:t>
            </a:r>
            <a:r>
              <a:rPr lang="en-US" altLang="en-US" sz="1800" b="0" dirty="0" smtClean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lang="en-US" altLang="en-US" sz="1800" b="0" dirty="0" smtClean="0">
                <a:solidFill>
                  <a:srgbClr val="C00000"/>
                </a:solidFill>
                <a:latin typeface="Verdana" pitchFamily="34" charset="0"/>
              </a:rPr>
              <a:t>Concluded</a:t>
            </a:r>
            <a:r>
              <a:rPr lang="en-US" altLang="en-US" sz="1800" b="0" dirty="0" smtClean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)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Development of a first version of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the braking schedule </a:t>
            </a:r>
            <a:r>
              <a:rPr lang="en-US" altLang="en-US" sz="1800" b="0" dirty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(Deadline: June </a:t>
            </a:r>
            <a:r>
              <a:rPr lang="en-US" altLang="en-US" sz="1800" b="0" dirty="0" smtClean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2017)</a:t>
            </a:r>
            <a:endParaRPr lang="en-US" altLang="en-US" sz="1800" b="0" dirty="0"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Testing and Validation of the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schedule – possible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round robin </a:t>
            </a:r>
            <a:r>
              <a:rPr lang="en-US" altLang="en-US" sz="1800" b="0" dirty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(Deadline: </a:t>
            </a:r>
            <a:r>
              <a:rPr lang="en-US" altLang="en-US" sz="1800" b="0" dirty="0" smtClean="0">
                <a:solidFill>
                  <a:srgbClr val="C00000"/>
                </a:solidFill>
                <a:latin typeface="Verdana" pitchFamily="34" charset="0"/>
                <a:ea typeface="+mn-ea"/>
                <a:cs typeface="+mn-cs"/>
              </a:rPr>
              <a:t>January 2018)</a:t>
            </a:r>
            <a:endParaRPr lang="en-US" altLang="en-US" sz="1800" b="0" dirty="0"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691680" y="1244659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– BRAKING CYCLE</a:t>
            </a:r>
          </a:p>
        </p:txBody>
      </p:sp>
    </p:spTree>
    <p:extLst>
      <p:ext uri="{BB962C8B-B14F-4D97-AF65-F5344CB8AC3E}">
        <p14:creationId xmlns:p14="http://schemas.microsoft.com/office/powerpoint/2010/main" val="272945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Ορθογώνιο"/>
          <p:cNvSpPr/>
          <p:nvPr/>
        </p:nvSpPr>
        <p:spPr>
          <a:xfrm>
            <a:off x="530551" y="1261589"/>
            <a:ext cx="8082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– BRAKING CYCLE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000" y="2204864"/>
            <a:ext cx="87840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lvl="0" indent="-3175" algn="just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IE" altLang="en-US" sz="1800" dirty="0" smtClean="0"/>
              <a:t>The situation as we speak can be summarized as follows: </a:t>
            </a:r>
            <a:endParaRPr lang="en-US" altLang="en-US" sz="1800" dirty="0" smtClean="0"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latin typeface="Verdana" pitchFamily="34" charset="0"/>
              </a:rPr>
              <a:t>A WLTP database based profile </a:t>
            </a:r>
            <a:r>
              <a:rPr lang="en-US" altLang="en-US" sz="2000" b="0" dirty="0" smtClean="0">
                <a:latin typeface="Verdana" pitchFamily="34" charset="0"/>
              </a:rPr>
              <a:t>is being </a:t>
            </a:r>
            <a:r>
              <a:rPr lang="en-US" altLang="en-US" sz="2000" b="0" dirty="0">
                <a:latin typeface="Verdana" pitchFamily="34" charset="0"/>
              </a:rPr>
              <a:t>developed by FORD and will become available to the TF and the PMP Group  </a:t>
            </a:r>
            <a:endParaRPr lang="en-US" altLang="en-US" sz="2000" b="0" dirty="0">
              <a:solidFill>
                <a:srgbClr val="C00000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latin typeface="Verdana" pitchFamily="34" charset="0"/>
              </a:rPr>
              <a:t>A short version LACT profile </a:t>
            </a:r>
            <a:r>
              <a:rPr lang="en-US" altLang="en-US" sz="2000" b="0" dirty="0" smtClean="0">
                <a:latin typeface="Verdana" pitchFamily="34" charset="0"/>
              </a:rPr>
              <a:t>is being </a:t>
            </a:r>
            <a:r>
              <a:rPr lang="en-US" altLang="en-US" sz="2000" b="0" dirty="0">
                <a:latin typeface="Verdana" pitchFamily="34" charset="0"/>
              </a:rPr>
              <a:t>developed for the purposes of the LOWBRASYS Project and will become available to the </a:t>
            </a:r>
            <a:r>
              <a:rPr lang="en-US" altLang="en-US" sz="2000" b="0" dirty="0" smtClean="0">
                <a:latin typeface="Verdana" pitchFamily="34" charset="0"/>
              </a:rPr>
              <a:t>TF </a:t>
            </a:r>
            <a:r>
              <a:rPr lang="en-US" altLang="en-US" sz="2000" b="0" dirty="0">
                <a:latin typeface="Verdana" pitchFamily="34" charset="0"/>
              </a:rPr>
              <a:t>and the PMP Group</a:t>
            </a:r>
            <a:endParaRPr lang="en-US" altLang="en-US" sz="2000" b="0" dirty="0">
              <a:solidFill>
                <a:srgbClr val="FF0000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latin typeface="Verdana" pitchFamily="34" charset="0"/>
              </a:rPr>
              <a:t>TF members are willing to test and validate both schedules at least in terms of temperature profile and wear  </a:t>
            </a:r>
            <a:endParaRPr lang="en-US" altLang="en-US" sz="2000" b="0" dirty="0">
              <a:solidFill>
                <a:srgbClr val="C00000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latin typeface="Verdana" pitchFamily="34" charset="0"/>
              </a:rPr>
              <a:t>6 laboratories will participate in this round robin which is expected to start in </a:t>
            </a:r>
            <a:r>
              <a:rPr lang="en-US" altLang="en-US" sz="2000" b="0" dirty="0" smtClean="0">
                <a:latin typeface="Verdana" pitchFamily="34" charset="0"/>
              </a:rPr>
              <a:t>September and finish in December 2017</a:t>
            </a:r>
            <a:endParaRPr lang="en-US" altLang="en-US" sz="2000" b="0" dirty="0"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6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PMP meetings in 2017</a:t>
            </a:r>
            <a:endParaRPr lang="en-IE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600438"/>
          </a:xfrm>
        </p:spPr>
        <p:txBody>
          <a:bodyPr/>
          <a:lstStyle/>
          <a:p>
            <a:r>
              <a:rPr lang="en-US" altLang="en-US" sz="2000" dirty="0"/>
              <a:t>2017-01-11:  	</a:t>
            </a:r>
            <a:r>
              <a:rPr lang="en-US" altLang="en-US" sz="2000" dirty="0" smtClean="0"/>
              <a:t>	PMP </a:t>
            </a:r>
            <a:r>
              <a:rPr lang="en-US" altLang="en-US" sz="2000" dirty="0"/>
              <a:t>42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(GRPE Geneva summary)</a:t>
            </a:r>
          </a:p>
          <a:p>
            <a:r>
              <a:rPr lang="en-US" altLang="en-US" sz="2000" dirty="0" smtClean="0"/>
              <a:t>2017-03-15/16: </a:t>
            </a:r>
            <a:r>
              <a:rPr lang="en-US" altLang="en-US" sz="2000" dirty="0"/>
              <a:t>	PMP 43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2017-05-22:   </a:t>
            </a:r>
            <a:r>
              <a:rPr lang="en-US" altLang="en-US" sz="2000" dirty="0" smtClean="0"/>
              <a:t>	PMP </a:t>
            </a:r>
            <a:r>
              <a:rPr lang="en-US" altLang="en-US" sz="2000" dirty="0"/>
              <a:t>44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(telco)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NEXT MEETING: </a:t>
            </a:r>
            <a:r>
              <a:rPr lang="en-US" altLang="en-US" sz="2000" b="1" kern="1200" dirty="0">
                <a:solidFill>
                  <a:srgbClr val="0F5494"/>
                </a:solidFill>
                <a:latin typeface="Verdana" pitchFamily="34" charset="0"/>
              </a:rPr>
              <a:t>7</a:t>
            </a:r>
            <a:r>
              <a:rPr lang="en-US" altLang="en-US" sz="2000" b="1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mr-IN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–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 8</a:t>
            </a:r>
            <a:r>
              <a:rPr lang="en-US" altLang="en-US" sz="2000" b="1" kern="1200" baseline="30000" dirty="0" smtClean="0">
                <a:solidFill>
                  <a:srgbClr val="0F5494"/>
                </a:solidFill>
                <a:latin typeface="Verdana" pitchFamily="34" charset="0"/>
              </a:rPr>
              <a:t>th 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 November 2017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(Location: JRC </a:t>
            </a:r>
            <a:r>
              <a:rPr lang="en-US" altLang="en-US" sz="2000" kern="1200" dirty="0" err="1" smtClean="0">
                <a:solidFill>
                  <a:srgbClr val="0F5494"/>
                </a:solidFill>
                <a:latin typeface="Verdana" pitchFamily="34" charset="0"/>
              </a:rPr>
              <a:t>Ispra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1340768"/>
            <a:ext cx="91440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800"/>
              </a:spcAft>
            </a:pPr>
            <a:r>
              <a:rPr lang="en-US" altLang="en-US" sz="2100" dirty="0" smtClean="0">
                <a:solidFill>
                  <a:srgbClr val="164194"/>
                </a:solidFill>
              </a:rPr>
              <a:t>Step </a:t>
            </a:r>
            <a:r>
              <a:rPr lang="en-US" altLang="en-US" sz="2100" dirty="0">
                <a:solidFill>
                  <a:srgbClr val="164194"/>
                </a:solidFill>
              </a:rPr>
              <a:t>2 - </a:t>
            </a:r>
            <a:r>
              <a:rPr lang="en-IE" altLang="en-US" sz="2100" dirty="0">
                <a:solidFill>
                  <a:srgbClr val="164194"/>
                </a:solidFill>
              </a:rPr>
              <a:t>Selection of the most suitable sampling </a:t>
            </a:r>
            <a:r>
              <a:rPr lang="en-IE" altLang="en-US" sz="2100" dirty="0" smtClean="0">
                <a:solidFill>
                  <a:srgbClr val="164194"/>
                </a:solidFill>
              </a:rPr>
              <a:t>method</a:t>
            </a:r>
            <a:endParaRPr lang="en-IE" altLang="en-US" sz="21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752" y="2060848"/>
            <a:ext cx="8496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existing systems/test rig configurations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(Deadline: June 2017 – On-going work by the group)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Functional Parameters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(Deadline: June 2017 – On-going work by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the group)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Testing Parameters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(Deadline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January 2018)</a:t>
            </a:r>
            <a:endParaRPr lang="en-US" altLang="en-US" sz="1800" b="0" dirty="0"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Testing and Validation of the Selected Configuration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</a:p>
        </p:txBody>
      </p:sp>
    </p:spTree>
    <p:extLst>
      <p:ext uri="{BB962C8B-B14F-4D97-AF65-F5344CB8AC3E}">
        <p14:creationId xmlns:p14="http://schemas.microsoft.com/office/powerpoint/2010/main" val="1192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Ορθογώνιο"/>
          <p:cNvSpPr/>
          <p:nvPr/>
        </p:nvSpPr>
        <p:spPr>
          <a:xfrm>
            <a:off x="463044" y="1268760"/>
            <a:ext cx="82179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– SAMPLING METHODOLOGY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the method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34000" y="3068959"/>
            <a:ext cx="8676000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2700" lvl="0" indent="-12700" algn="ctr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IE" altLang="en-US" sz="1600" dirty="0" smtClean="0"/>
              <a:t>At least 3 different systems have been proposed</a:t>
            </a:r>
            <a:endParaRPr lang="en-US" altLang="en-US" sz="1600" dirty="0" smtClean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4000" y="5301208"/>
            <a:ext cx="8676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E" altLang="en-US" sz="1600" b="0" dirty="0" smtClean="0"/>
              <a:t>Each of these sampling system comes with its pros and cons</a:t>
            </a:r>
            <a:r>
              <a:rPr lang="en-US" altLang="en-US" sz="1600" b="0" dirty="0" smtClean="0">
                <a:ea typeface="+mn-ea"/>
                <a:cs typeface="+mn-cs"/>
              </a:rPr>
              <a:t> </a:t>
            </a:r>
            <a:endParaRPr lang="en-US" altLang="en-US" sz="1600" b="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E" sz="1600" b="0" dirty="0"/>
              <a:t>Also, different on-road systems have been used by some researchers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3"/>
            <a:ext cx="227559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0" t="50701" r="28261" b="9299"/>
          <a:stretch/>
        </p:blipFill>
        <p:spPr bwMode="auto">
          <a:xfrm>
            <a:off x="3707906" y="3717033"/>
            <a:ext cx="1718183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pin on di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82" y="3717033"/>
            <a:ext cx="1936602" cy="15120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39552" y="3645024"/>
            <a:ext cx="8064896" cy="1656184"/>
            <a:chOff x="539552" y="2996952"/>
            <a:chExt cx="8064896" cy="1656184"/>
          </a:xfrm>
        </p:grpSpPr>
        <p:grpSp>
          <p:nvGrpSpPr>
            <p:cNvPr id="19" name="Group 18"/>
            <p:cNvGrpSpPr/>
            <p:nvPr/>
          </p:nvGrpSpPr>
          <p:grpSpPr>
            <a:xfrm>
              <a:off x="539552" y="2996952"/>
              <a:ext cx="2160240" cy="1656184"/>
              <a:chOff x="539552" y="2996952"/>
              <a:chExt cx="2160240" cy="1656184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flipV="1">
                <a:off x="539552" y="2996952"/>
                <a:ext cx="2160240" cy="1656184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611560" y="2996952"/>
                <a:ext cx="2088232" cy="1656184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/>
            <p:cNvGrpSpPr/>
            <p:nvPr/>
          </p:nvGrpSpPr>
          <p:grpSpPr>
            <a:xfrm>
              <a:off x="6444208" y="2996952"/>
              <a:ext cx="2160240" cy="1656184"/>
              <a:chOff x="539552" y="2996952"/>
              <a:chExt cx="2160240" cy="1656184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539552" y="2996952"/>
                <a:ext cx="2160240" cy="1656184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611560" y="2996952"/>
                <a:ext cx="2088232" cy="1656184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70000" y="2204864"/>
            <a:ext cx="860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2700" lvl="0" indent="-12700" algn="just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IE" altLang="en-US" sz="1600" b="1" dirty="0" smtClean="0"/>
              <a:t>v</a:t>
            </a:r>
            <a:r>
              <a:rPr lang="en-IE" altLang="en-US" sz="1600" b="1" dirty="0"/>
              <a:t>. </a:t>
            </a:r>
            <a:r>
              <a:rPr lang="en-IE" altLang="en-US" sz="1600" b="1" dirty="0" smtClean="0"/>
              <a:t>Dyno </a:t>
            </a:r>
            <a:r>
              <a:rPr lang="en-IE" altLang="en-US" sz="1600" b="1" dirty="0"/>
              <a:t>vs. Mobile vs. Road-side testing: How did you decide to focus on Dyno testing? </a:t>
            </a:r>
            <a:endParaRPr lang="en-IE" altLang="en-US" sz="16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9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1138" y="2132856"/>
            <a:ext cx="414483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Verdana" pitchFamily="34" charset="0"/>
                <a:ea typeface="+mn-ea"/>
                <a:cs typeface="+mn-cs"/>
              </a:rPr>
              <a:t>Pin-on-disc systems: </a:t>
            </a:r>
          </a:p>
          <a:p>
            <a:pPr marL="534988" indent="-2619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b="0" dirty="0" smtClean="0">
                <a:latin typeface="Verdana" pitchFamily="34" charset="0"/>
                <a:ea typeface="+mn-ea"/>
                <a:cs typeface="+mn-cs"/>
              </a:rPr>
              <a:t>Simple </a:t>
            </a:r>
            <a:r>
              <a:rPr lang="en-US" altLang="en-US" sz="1600" b="0" dirty="0">
                <a:latin typeface="Verdana" pitchFamily="34" charset="0"/>
                <a:ea typeface="+mn-ea"/>
                <a:cs typeface="+mn-cs"/>
              </a:rPr>
              <a:t>and </a:t>
            </a:r>
            <a:r>
              <a:rPr lang="en-US" altLang="en-US" sz="1600" b="0" dirty="0" smtClean="0">
                <a:latin typeface="Verdana" pitchFamily="34" charset="0"/>
                <a:ea typeface="+mn-ea"/>
                <a:cs typeface="+mn-cs"/>
              </a:rPr>
              <a:t>easy to use</a:t>
            </a:r>
          </a:p>
          <a:p>
            <a:pPr marL="534988" indent="-2619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b="0" dirty="0" smtClean="0">
                <a:latin typeface="Verdana" pitchFamily="34" charset="0"/>
                <a:ea typeface="+mn-ea"/>
                <a:cs typeface="+mn-cs"/>
              </a:rPr>
              <a:t>Study of wear mechanism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Verdana" pitchFamily="34" charset="0"/>
                <a:ea typeface="+mn-ea"/>
                <a:cs typeface="+mn-cs"/>
              </a:rPr>
              <a:t>On the other hand:</a:t>
            </a:r>
          </a:p>
          <a:p>
            <a:pPr marL="536575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b="0" dirty="0" smtClean="0">
                <a:latin typeface="Verdana" pitchFamily="34" charset="0"/>
              </a:rPr>
              <a:t>Do </a:t>
            </a:r>
            <a:r>
              <a:rPr lang="en-US" altLang="en-US" sz="1600" b="0" dirty="0">
                <a:latin typeface="Verdana" pitchFamily="34" charset="0"/>
              </a:rPr>
              <a:t>not take into account </a:t>
            </a:r>
            <a:r>
              <a:rPr lang="en-US" altLang="en-US" sz="1600" b="0" dirty="0" smtClean="0">
                <a:latin typeface="Verdana" pitchFamily="34" charset="0"/>
                <a:ea typeface="+mn-ea"/>
                <a:cs typeface="+mn-cs"/>
              </a:rPr>
              <a:t>the pad shape and the caliper design</a:t>
            </a:r>
          </a:p>
          <a:p>
            <a:pPr marL="536575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b="0" dirty="0" smtClean="0">
                <a:latin typeface="Verdana" pitchFamily="34" charset="0"/>
                <a:ea typeface="+mn-ea"/>
                <a:cs typeface="+mn-cs"/>
              </a:rPr>
              <a:t>They have important limitations (i.e. speed)</a:t>
            </a:r>
          </a:p>
        </p:txBody>
      </p:sp>
      <p:sp>
        <p:nvSpPr>
          <p:cNvPr id="11" name="12 - Ορθογώνιο"/>
          <p:cNvSpPr/>
          <p:nvPr/>
        </p:nvSpPr>
        <p:spPr>
          <a:xfrm>
            <a:off x="463044" y="1268760"/>
            <a:ext cx="82179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– SAMPLING METHODOLOGY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the method – Results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88024" y="2053590"/>
            <a:ext cx="409658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Full chassis dyno</a:t>
            </a:r>
            <a:r>
              <a:rPr lang="en-US" altLang="en-US" sz="1600" dirty="0" smtClean="0">
                <a:ea typeface="+mn-ea"/>
                <a:cs typeface="+mn-cs"/>
              </a:rPr>
              <a:t>: </a:t>
            </a:r>
          </a:p>
          <a:p>
            <a:pPr marL="534988" indent="-2619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Better </a:t>
            </a:r>
            <a:r>
              <a:rPr lang="en-US" sz="1600" b="0" dirty="0"/>
              <a:t>reflect real world conditions</a:t>
            </a:r>
            <a:endParaRPr lang="en-US" altLang="en-US" sz="1600" b="0" dirty="0" smtClean="0">
              <a:ea typeface="+mn-ea"/>
              <a:cs typeface="+mn-cs"/>
            </a:endParaRPr>
          </a:p>
          <a:p>
            <a:pPr marL="534988" indent="-2619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Takes into account the full range </a:t>
            </a:r>
            <a:r>
              <a:rPr lang="en-US" sz="1600" b="0" dirty="0"/>
              <a:t>of possible </a:t>
            </a:r>
            <a:r>
              <a:rPr lang="en-US" sz="1600" b="0" dirty="0" smtClean="0"/>
              <a:t>technologies </a:t>
            </a:r>
            <a:r>
              <a:rPr lang="en-US" sz="1600" b="0" dirty="0"/>
              <a:t>for </a:t>
            </a:r>
            <a:r>
              <a:rPr lang="en-US" sz="1600" b="0" dirty="0" smtClean="0"/>
              <a:t>BW particles </a:t>
            </a:r>
            <a:r>
              <a:rPr lang="en-US" sz="1600" b="0" dirty="0"/>
              <a:t>emission reduction</a:t>
            </a:r>
            <a:endParaRPr lang="en-US" altLang="en-US" sz="1600" b="0" dirty="0" smtClean="0"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ea typeface="+mn-ea"/>
                <a:cs typeface="+mn-cs"/>
              </a:rPr>
              <a:t>On the other hand:</a:t>
            </a:r>
          </a:p>
          <a:p>
            <a:pPr marL="536575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Contribution </a:t>
            </a:r>
            <a:r>
              <a:rPr lang="en-US" sz="1600" b="0" dirty="0"/>
              <a:t>from other sources</a:t>
            </a:r>
            <a:endParaRPr lang="en-US" altLang="en-US" sz="1600" b="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0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14772" y="5373216"/>
            <a:ext cx="85144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b="1" dirty="0">
                <a:solidFill>
                  <a:srgbClr val="FF0000"/>
                </a:solidFill>
              </a:rPr>
              <a:t>It appears that a commonly accepted test rig configuration is an objective that can be achieved in a reasonable time frame</a:t>
            </a:r>
            <a:endParaRPr lang="en-IE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5162" y="2371035"/>
            <a:ext cx="8253676" cy="257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ea typeface="+mn-ea"/>
                <a:cs typeface="+mn-cs"/>
              </a:rPr>
              <a:t>Brake dyno systems: </a:t>
            </a:r>
          </a:p>
          <a:p>
            <a:pPr marL="534988" indent="-2619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b="0" dirty="0" smtClean="0">
                <a:ea typeface="+mn-ea"/>
                <a:cs typeface="+mn-cs"/>
              </a:rPr>
              <a:t>Simpler compared to a full chassis dyno</a:t>
            </a:r>
          </a:p>
          <a:p>
            <a:pPr marL="534988" indent="-2619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Easy to control parameters like speed, cooling air flow rate, etc.</a:t>
            </a:r>
            <a:endParaRPr lang="en-US" altLang="en-US" sz="1600" b="0" dirty="0" smtClean="0"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ea typeface="+mn-ea"/>
                <a:cs typeface="+mn-cs"/>
              </a:rPr>
              <a:t>On the other hand:</a:t>
            </a:r>
          </a:p>
          <a:p>
            <a:pPr marL="536575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0" dirty="0" smtClean="0"/>
              <a:t>Such a </a:t>
            </a:r>
            <a:r>
              <a:rPr lang="en-GB" sz="1600" b="0" dirty="0"/>
              <a:t>test procedure </a:t>
            </a:r>
            <a:r>
              <a:rPr lang="en-GB" sz="1600" b="0" dirty="0" smtClean="0"/>
              <a:t>would </a:t>
            </a:r>
            <a:r>
              <a:rPr lang="en-GB" sz="1600" b="0" dirty="0"/>
              <a:t>put the emphasis on </a:t>
            </a:r>
            <a:r>
              <a:rPr lang="en-GB" sz="1600" b="0" dirty="0" smtClean="0"/>
              <a:t>technologies </a:t>
            </a:r>
            <a:r>
              <a:rPr lang="en-GB" sz="1600" b="0" dirty="0"/>
              <a:t>for </a:t>
            </a:r>
            <a:r>
              <a:rPr lang="en-GB" sz="1600" b="0" dirty="0" smtClean="0"/>
              <a:t>BW </a:t>
            </a:r>
            <a:r>
              <a:rPr lang="en-GB" sz="1600" b="0" dirty="0"/>
              <a:t>emission reduction </a:t>
            </a:r>
            <a:r>
              <a:rPr lang="en-GB" sz="1600" b="0" dirty="0" smtClean="0"/>
              <a:t>only </a:t>
            </a:r>
            <a:r>
              <a:rPr lang="en-GB" sz="1600" b="0" dirty="0"/>
              <a:t>linked to the brake system</a:t>
            </a:r>
            <a:endParaRPr lang="en-US" altLang="en-US" sz="1600" b="0" dirty="0" smtClean="0">
              <a:ea typeface="+mn-ea"/>
              <a:cs typeface="+mn-cs"/>
            </a:endParaRPr>
          </a:p>
        </p:txBody>
      </p:sp>
      <p:sp>
        <p:nvSpPr>
          <p:cNvPr id="9" name="12 - Ορθογώνιο"/>
          <p:cNvSpPr/>
          <p:nvPr/>
        </p:nvSpPr>
        <p:spPr>
          <a:xfrm>
            <a:off x="463044" y="1268760"/>
            <a:ext cx="82179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– SAMPLING METHODOLOGY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the method – Results </a:t>
            </a:r>
          </a:p>
        </p:txBody>
      </p:sp>
    </p:spTree>
    <p:extLst>
      <p:ext uri="{BB962C8B-B14F-4D97-AF65-F5344CB8AC3E}">
        <p14:creationId xmlns:p14="http://schemas.microsoft.com/office/powerpoint/2010/main" val="167974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2 - Ορθογώνιο"/>
          <p:cNvSpPr/>
          <p:nvPr/>
        </p:nvSpPr>
        <p:spPr>
          <a:xfrm>
            <a:off x="463044" y="1268760"/>
            <a:ext cx="8217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 SAMPLING AND CHARACTERIZATION METHODOLOGIES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3044" y="2053590"/>
            <a:ext cx="842156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600" dirty="0"/>
              <a:t>During the 43</a:t>
            </a:r>
            <a:r>
              <a:rPr lang="en-IE" sz="1600" baseline="30000" dirty="0"/>
              <a:t>d</a:t>
            </a:r>
            <a:r>
              <a:rPr lang="en-IE" sz="1600" dirty="0"/>
              <a:t> face-to-face meeting several projects were presented by the </a:t>
            </a:r>
            <a:r>
              <a:rPr lang="en-IE" sz="1600" dirty="0" smtClean="0"/>
              <a:t>stakeholders </a:t>
            </a:r>
            <a:r>
              <a:rPr lang="en-IE" sz="1600" dirty="0"/>
              <a:t>with different approaches regarding the sampling and measurement procedures. </a:t>
            </a:r>
            <a:endParaRPr lang="en-IE" sz="1600" dirty="0" smtClean="0"/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600" dirty="0" smtClean="0"/>
              <a:t>Need </a:t>
            </a:r>
            <a:r>
              <a:rPr lang="en-IE" sz="1600" dirty="0"/>
              <a:t>to </a:t>
            </a:r>
            <a:r>
              <a:rPr lang="en-IE" sz="1600" dirty="0" smtClean="0"/>
              <a:t>better define </a:t>
            </a:r>
            <a:r>
              <a:rPr lang="en-IE" sz="1600" dirty="0"/>
              <a:t>the </a:t>
            </a:r>
            <a:r>
              <a:rPr lang="en-IE" sz="1600" dirty="0" smtClean="0"/>
              <a:t>objectives of </a:t>
            </a:r>
            <a:r>
              <a:rPr lang="en-IE" sz="1600" dirty="0"/>
              <a:t>the methodology to be developed within the PMP group </a:t>
            </a:r>
            <a:endParaRPr lang="en-IE" sz="1600" dirty="0" smtClean="0"/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600" dirty="0" smtClean="0"/>
              <a:t>Need to coordinate </a:t>
            </a:r>
            <a:r>
              <a:rPr lang="en-IE" sz="1600" dirty="0"/>
              <a:t>the different activities in order to </a:t>
            </a:r>
            <a:r>
              <a:rPr lang="en-IE" sz="1600" dirty="0" smtClean="0"/>
              <a:t>be more effective and efficient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600" dirty="0" smtClean="0"/>
              <a:t>JRC </a:t>
            </a:r>
            <a:r>
              <a:rPr lang="en-IE" sz="1600" dirty="0"/>
              <a:t>proposed the formation of a second Task Force which will include mainly measurement </a:t>
            </a:r>
            <a:r>
              <a:rPr lang="en-IE" sz="1600" dirty="0" smtClean="0"/>
              <a:t>experts to speed up the process. </a:t>
            </a:r>
            <a:endParaRPr lang="en-US" altLang="en-US" sz="1600" b="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4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1295400"/>
            <a:ext cx="9144001" cy="4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800"/>
              </a:spcAft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STEPS 2 &amp; 3 - </a:t>
            </a:r>
            <a:r>
              <a:rPr lang="en-IE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SAMPLING AND MEASUREMENT METHODS</a:t>
            </a:r>
            <a:endParaRPr lang="en-IE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752" y="1828800"/>
            <a:ext cx="849649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existing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systems and methods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(Deadline: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November 2017)</a:t>
            </a:r>
          </a:p>
          <a:p>
            <a:pPr marL="6985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altLang="en-US" sz="1600" b="0" dirty="0" smtClean="0">
                <a:solidFill>
                  <a:srgbClr val="C00000"/>
                </a:solidFill>
                <a:latin typeface="Verdana" pitchFamily="34" charset="0"/>
              </a:rPr>
              <a:t>Several systems exist. Task Force will compare these systems and decide which ones are the most appropriate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testing and functional parameters (Deadline: March 2018) </a:t>
            </a:r>
          </a:p>
          <a:p>
            <a:pPr marL="6985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altLang="en-US" sz="1600" b="0" dirty="0" smtClean="0">
                <a:solidFill>
                  <a:srgbClr val="C00000"/>
                </a:solidFill>
                <a:latin typeface="Verdana" pitchFamily="34" charset="0"/>
              </a:rPr>
              <a:t>After the system selection the TF will work on the optimization of the testing and functional parameters</a:t>
            </a:r>
            <a:endParaRPr lang="en-US" altLang="en-US" sz="16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Testing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and Validation of the Selected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Configuration and methods (Deadline: To be defined depending on the progress)</a:t>
            </a:r>
          </a:p>
        </p:txBody>
      </p:sp>
    </p:spTree>
    <p:extLst>
      <p:ext uri="{BB962C8B-B14F-4D97-AF65-F5344CB8AC3E}">
        <p14:creationId xmlns:p14="http://schemas.microsoft.com/office/powerpoint/2010/main" val="25136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1600" y="2420939"/>
            <a:ext cx="4824536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JRC Science Hub:</a:t>
            </a:r>
            <a:br>
              <a:rPr lang="en-US" dirty="0" smtClean="0">
                <a:solidFill>
                  <a:srgbClr val="164194"/>
                </a:solidFill>
              </a:rPr>
            </a:br>
            <a:r>
              <a:rPr lang="en-US" b="1" i="1" dirty="0" err="1" smtClean="0">
                <a:solidFill>
                  <a:srgbClr val="164194"/>
                </a:solidFill>
              </a:rPr>
              <a:t>ec.europa.eu</a:t>
            </a:r>
            <a:r>
              <a:rPr lang="en-US" b="1" i="1" dirty="0" smtClean="0">
                <a:solidFill>
                  <a:srgbClr val="164194"/>
                </a:solidFill>
              </a:rPr>
              <a:t>/</a:t>
            </a:r>
            <a:r>
              <a:rPr lang="en-US" b="1" i="1" dirty="0" err="1" smtClean="0">
                <a:solidFill>
                  <a:srgbClr val="164194"/>
                </a:solidFill>
              </a:rPr>
              <a:t>jrc</a:t>
            </a:r>
            <a:endParaRPr lang="en-US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Twitter and Facebook: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@</a:t>
            </a:r>
            <a:r>
              <a:rPr lang="en-US" b="1" i="1" dirty="0" err="1" smtClean="0">
                <a:solidFill>
                  <a:srgbClr val="164194"/>
                </a:solidFill>
              </a:rPr>
              <a:t>EU_ScienceHub</a:t>
            </a:r>
            <a:r>
              <a:rPr lang="en-US" b="1" i="1" dirty="0" smtClean="0">
                <a:solidFill>
                  <a:srgbClr val="164194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LinkedIn: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european</a:t>
            </a:r>
            <a:r>
              <a:rPr lang="en-US" b="1" i="1" dirty="0" smtClean="0">
                <a:solidFill>
                  <a:srgbClr val="164194"/>
                </a:solidFill>
              </a:rPr>
              <a:t>-commission-joint-research-</a:t>
            </a:r>
            <a:r>
              <a:rPr lang="en-US" b="1" i="1" dirty="0" err="1" smtClean="0">
                <a:solidFill>
                  <a:srgbClr val="164194"/>
                </a:solidFill>
              </a:rPr>
              <a:t>centre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4" name="Picture 3" descr="H:\Desktop\NS_Visuals\Ppt\JRC ppt\2015 04 14 VS Expo\linkedi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4" y="3933056"/>
            <a:ext cx="389785" cy="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Desktop\NS_Visuals\Ppt\JRC ppt\2015 04 14 VS Expo\vime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22" y="3185797"/>
            <a:ext cx="384974" cy="3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Desktop\NS_Visuals\Ppt\JRC ppt\2015 04 14 VS Expo\youtub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6" y="2492896"/>
            <a:ext cx="382258" cy="3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" y="2492896"/>
            <a:ext cx="344277" cy="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00961" y="2420939"/>
            <a:ext cx="3239591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YouTube: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JRC Audiovisuals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164194"/>
                </a:solidFill>
              </a:rPr>
              <a:t>Vimeo</a:t>
            </a:r>
            <a:r>
              <a:rPr lang="en-US" dirty="0" smtClean="0">
                <a:solidFill>
                  <a:srgbClr val="16419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Science@EC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006" y="3429040"/>
            <a:ext cx="360000" cy="360000"/>
          </a:xfrm>
          <a:prstGeom prst="rect">
            <a:avLst/>
          </a:prstGeom>
        </p:spPr>
      </p:pic>
      <p:pic>
        <p:nvPicPr>
          <p:cNvPr id="10" name="Picture 3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" y="3029078"/>
            <a:ext cx="396000" cy="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63" cy="648072"/>
          </a:xfrm>
        </p:spPr>
        <p:txBody>
          <a:bodyPr/>
          <a:lstStyle/>
          <a:p>
            <a:pPr algn="ctr"/>
            <a:r>
              <a:rPr lang="en-US" sz="3200" dirty="0" smtClean="0"/>
              <a:t>EXHAUST PARTICLE EMISSIONS</a:t>
            </a:r>
            <a:br>
              <a:rPr lang="en-US" sz="3200" dirty="0" smtClean="0"/>
            </a:b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4443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Main open points</a:t>
            </a:r>
            <a:endParaRPr lang="en-IE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Round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Robin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Sub-23nm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Raw exhaust sampling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Round Robin PNC (Particle Number Counter)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Horizon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2020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projects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WLTP low temperature PN testing</a:t>
            </a:r>
          </a:p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0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Scope of the sub-23 Round Robin</a:t>
            </a:r>
            <a:endParaRPr lang="en-GB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of a sub23nm (cut-off size</a:t>
            </a:r>
            <a:r>
              <a:rPr lang="en-US" dirty="0" smtClean="0"/>
              <a:t>: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</a:t>
            </a:r>
            <a:r>
              <a:rPr lang="en-US" dirty="0"/>
              <a:t>10 nm) particle number measurement procedure based on the existing PMP methodology conveniently adapted.</a:t>
            </a:r>
            <a:endParaRPr lang="en-IE" dirty="0"/>
          </a:p>
          <a:p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/>
              <a:t>purpose: Monitoring particle emissions of new engine/after-treatment technologies.</a:t>
            </a:r>
            <a:endParaRPr lang="en-IE" dirty="0"/>
          </a:p>
          <a:p>
            <a:endParaRPr lang="en-US" dirty="0" smtClean="0"/>
          </a:p>
          <a:p>
            <a:r>
              <a:rPr lang="en-US" dirty="0" smtClean="0"/>
              <a:t>Assessment </a:t>
            </a:r>
            <a:r>
              <a:rPr lang="en-US" dirty="0"/>
              <a:t>of the repeatability/reproducibility of the proposed particle counting methodology by means of a “round robin”.</a:t>
            </a:r>
            <a:endParaRPr lang="en-IE" dirty="0"/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Investigation of sub23nm protocol</a:t>
            </a:r>
            <a:endParaRPr lang="en-IE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b="1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Two 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systems </a:t>
            </a: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with CS and 10nm CPC to circulate</a:t>
            </a:r>
          </a:p>
          <a:p>
            <a:endParaRPr lang="en-IE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Each lab PMP system plus a 10nm CPC (to circulate)</a:t>
            </a:r>
          </a:p>
          <a:p>
            <a:endParaRPr lang="en-IE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One golden vehicle (to be decided)</a:t>
            </a:r>
          </a:p>
          <a:p>
            <a:endParaRPr lang="en-IE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Different labs will test different engine technologies</a:t>
            </a: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Suggested setup</a:t>
            </a:r>
            <a:endParaRPr lang="en-IE" alt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4280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Investigation of sub23nm protocol</a:t>
            </a:r>
            <a:endParaRPr lang="en-IE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144" cy="4103687"/>
          </a:xfrm>
        </p:spPr>
        <p:txBody>
          <a:bodyPr/>
          <a:lstStyle/>
          <a:p>
            <a:pPr>
              <a:defRPr/>
            </a:pPr>
            <a:endParaRPr lang="en-US" altLang="en-US" sz="2000" kern="1200" dirty="0" smtClean="0"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Instruments to be delivered to JRC in July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At least 6 labs confirmed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participation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Most labs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would prefer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GDI+GPF as Golden vehicle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However Golden car with GPF might have bad reproducibility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Detailed program to be decided (desired timing and logistics do not match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it-IT" altLang="en-US" kern="1200" dirty="0" smtClean="0">
                <a:solidFill>
                  <a:srgbClr val="0F5494"/>
                </a:solidFill>
                <a:latin typeface="Verdana" pitchFamily="34" charset="0"/>
              </a:rPr>
              <a:t>JRC can start as soon as golden instrument and vehicle are available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defRPr/>
            </a:pPr>
            <a:endParaRPr lang="en-US" alt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11278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2459722"/>
            <a:ext cx="8563428" cy="4316566"/>
          </a:xfrm>
        </p:spPr>
        <p:txBody>
          <a:bodyPr/>
          <a:lstStyle/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Interest in this approach confirmed by some engine manufacturers and some instrument manufacturers</a:t>
            </a:r>
          </a:p>
          <a:p>
            <a:pPr marL="449263" lvl="4" indent="-274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01 </a:t>
            </a:r>
            <a:r>
              <a:rPr 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Series of amendments to Reg. 132 already includes such possibility but the procedure is not </a:t>
            </a: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defined</a:t>
            </a:r>
          </a:p>
          <a:p>
            <a:pPr marL="449263" lvl="4" indent="-274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First analysis of potential benefits/issues presented during the last meetings </a:t>
            </a: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Correlation with other methods (CVS and partial flow system) and advantages/disadvantages to be checked – Additional data required</a:t>
            </a:r>
            <a:endParaRPr lang="en-US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73813" y="6426200"/>
            <a:ext cx="2133600" cy="153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0CCFDD-3B4F-460D-BAFE-64D4EBC31C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6588" y="1322622"/>
            <a:ext cx="7870825" cy="861774"/>
          </a:xfrm>
        </p:spPr>
        <p:txBody>
          <a:bodyPr/>
          <a:lstStyle/>
          <a:p>
            <a:r>
              <a:rPr lang="en-IE" altLang="en-US" sz="2400" dirty="0">
                <a:solidFill>
                  <a:srgbClr val="0F5480"/>
                </a:solidFill>
              </a:rPr>
              <a:t>PN Counting from Raw Exhaust via Fixed Dilution</a:t>
            </a:r>
          </a:p>
        </p:txBody>
      </p:sp>
    </p:spTree>
    <p:extLst>
      <p:ext uri="{BB962C8B-B14F-4D97-AF65-F5344CB8AC3E}">
        <p14:creationId xmlns:p14="http://schemas.microsoft.com/office/powerpoint/2010/main" val="29681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1096</TotalTime>
  <Words>1212</Words>
  <Application>Microsoft Office PowerPoint</Application>
  <PresentationFormat>On-screen Show (4:3)</PresentationFormat>
  <Paragraphs>168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</vt:lpstr>
      <vt:lpstr>75th UNECE GRPE session</vt:lpstr>
      <vt:lpstr>PMP meetings in 2017</vt:lpstr>
      <vt:lpstr>EXHAUST PARTICLE EMISSIONS </vt:lpstr>
      <vt:lpstr>Main open points</vt:lpstr>
      <vt:lpstr>Scope of the sub-23 Round Robin</vt:lpstr>
      <vt:lpstr>Investigation of sub23nm protocol</vt:lpstr>
      <vt:lpstr>Suggested setup</vt:lpstr>
      <vt:lpstr>Investigation of sub23nm protocol</vt:lpstr>
      <vt:lpstr>PN Counting from Raw Exhaust via Fixed Dilution</vt:lpstr>
      <vt:lpstr>Raw exhaust (tailpipe) sampling</vt:lpstr>
      <vt:lpstr>Raw exhaust (tailpipe) sampling</vt:lpstr>
      <vt:lpstr>PNC Calibration Round Robin</vt:lpstr>
      <vt:lpstr>HORIZON 2020</vt:lpstr>
      <vt:lpstr>Gas engine testing</vt:lpstr>
      <vt:lpstr>Low Temperature testing</vt:lpstr>
      <vt:lpstr>NON-EXHAUST PARTICLE EMISSIONS  Steps for Building a Common Method  for Measuring Brake Wear Particles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in touch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onu</cp:lastModifiedBy>
  <cp:revision>122</cp:revision>
  <cp:lastPrinted>2015-11-04T12:43:10Z</cp:lastPrinted>
  <dcterms:created xsi:type="dcterms:W3CDTF">2015-11-03T14:12:48Z</dcterms:created>
  <dcterms:modified xsi:type="dcterms:W3CDTF">2017-06-08T14:46:02Z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44390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ProviderInitializationData">
    <vt:lpwstr>https://connected.cnect.cec.eu.int</vt:lpwstr>
  </property>
  <property fmtid="{D5CDD505-2E9C-101B-9397-08002B2CF9AE}" pid="5" name="Jive_VersionGuid">
    <vt:lpwstr>f95a7733-7079-4ae3-8753-6d10df702505</vt:lpwstr>
  </property>
  <property fmtid="{D5CDD505-2E9C-101B-9397-08002B2CF9AE}" pid="6" name="Offisync_UpdateToken">
    <vt:lpwstr>13</vt:lpwstr>
  </property>
  <property fmtid="{D5CDD505-2E9C-101B-9397-08002B2CF9AE}" pid="7" name="Jive_LatestUserAccountName">
    <vt:lpwstr>grigthe</vt:lpwstr>
  </property>
</Properties>
</file>