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7" r:id="rId3"/>
    <p:sldId id="274" r:id="rId4"/>
    <p:sldId id="267" r:id="rId5"/>
  </p:sldIdLst>
  <p:sldSz cx="9906000" cy="6858000" type="A4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28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CCDE1C-3164-4414-B929-FED0A3B47BBA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4C9AE88-60D9-4168-9F87-266B4EA5F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08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6627" name="Espace réservé du numéro de diapositive 3"/>
          <p:cNvSpPr txBox="1">
            <a:spLocks noGrp="1"/>
          </p:cNvSpPr>
          <p:nvPr/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 defTabSz="990600"/>
            <a:fld id="{A83C770D-A516-4578-9CF5-7FB4D4F1CBA5}" type="slidenum">
              <a:rPr lang="en-US" sz="1300">
                <a:latin typeface="Calibri" pitchFamily="34" charset="0"/>
              </a:rPr>
              <a:pPr algn="r" defTabSz="990600"/>
              <a:t>4</a:t>
            </a:fld>
            <a:endParaRPr lang="en-US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4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8834D57-7D2D-44DA-B089-ADD19118A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C6EDF26-EC27-44E3-AED5-DC62E1F6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8149CDD-DCF9-4458-A852-DF03EA481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F33E1D-A117-416A-B4C8-948D2F5A9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655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8655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D98CA6D-6456-4C97-8BA0-CBE7964D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3D265D4-63DA-4617-8A35-7F359E77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 txBox="1">
            <a:spLocks/>
          </p:cNvSpPr>
          <p:nvPr userDrawn="1"/>
        </p:nvSpPr>
        <p:spPr>
          <a:xfrm>
            <a:off x="833438" y="6508750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03/04/2017</a:t>
            </a:r>
            <a:endParaRPr lang="en-US" dirty="0"/>
          </a:p>
        </p:txBody>
      </p:sp>
      <p:sp>
        <p:nvSpPr>
          <p:cNvPr id="8" name="Espace réservé du pied de page 4"/>
          <p:cNvSpPr txBox="1">
            <a:spLocks/>
          </p:cNvSpPr>
          <p:nvPr userDrawn="1"/>
        </p:nvSpPr>
        <p:spPr>
          <a:xfrm>
            <a:off x="3433763" y="6508750"/>
            <a:ext cx="33432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VGL-06-05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8069C2-29A8-4DBD-A795-EF73525B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6D4ACA5-7F1C-43AB-A7E5-1C67E859D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69C0CD0-E19E-47B1-A6A0-B54B5C58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0C51E-4888-435A-BCFE-79098EA2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03/04/2017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VGL-06-05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A266779-F852-4407-AA12-3B007D23C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24/10/2017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VGL-10-09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3D6E41E-76C9-4DF1-87BB-55566313A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60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7/wp29gre/GRE-78-32e.pdf" TargetMode="External"/><Relationship Id="rId2" Type="http://schemas.openxmlformats.org/officeDocument/2006/relationships/hyperlink" Target="http://www.unece.org/fileadmin/DAM/trans/doc/2017/wp29gre/GRE-78-23e-Rev.1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worddav/preview.action?fileName=VGL-10-04+ToR+from+GRE-74-21+Rev.1+ToR+amended+by+the+Annex+3+of+the+report+GRE+74th.pdf&amp;pageId=544280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a date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24</a:t>
            </a:r>
            <a:r>
              <a:rPr lang="en-US" smtClean="0"/>
              <a:t>/</a:t>
            </a:r>
            <a:r>
              <a:rPr lang="pl-PL" smtClean="0"/>
              <a:t>10</a:t>
            </a:r>
            <a:r>
              <a:rPr lang="en-US" smtClean="0"/>
              <a:t>/2017</a:t>
            </a:r>
          </a:p>
        </p:txBody>
      </p:sp>
      <p:sp>
        <p:nvSpPr>
          <p:cNvPr id="14338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VGL-</a:t>
            </a:r>
            <a:r>
              <a:rPr lang="pl-PL" dirty="0" smtClean="0"/>
              <a:t>10</a:t>
            </a:r>
            <a:r>
              <a:rPr lang="fr-FR" dirty="0" smtClean="0"/>
              <a:t>-09</a:t>
            </a:r>
            <a:endParaRPr lang="en-US" dirty="0" smtClean="0"/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Page </a:t>
            </a:r>
            <a:fld id="{3028DC2F-D501-474B-8B93-505CB92966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846138" y="2114550"/>
            <a:ext cx="85439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GB" sz="4400" b="1" dirty="0">
                <a:latin typeface="Calibri Light"/>
              </a:rPr>
              <a:t>Status of the IWG VGL</a:t>
            </a:r>
            <a:r>
              <a:rPr lang="en-GB" sz="4400" dirty="0">
                <a:latin typeface="Calibri Light"/>
              </a:rPr>
              <a:t/>
            </a:r>
            <a:br>
              <a:rPr lang="en-GB" sz="4400" dirty="0">
                <a:latin typeface="Calibri Light"/>
              </a:rPr>
            </a:br>
            <a:r>
              <a:rPr lang="en-GB" sz="4400" dirty="0">
                <a:latin typeface="Calibri Light"/>
              </a:rPr>
              <a:t/>
            </a:r>
            <a:br>
              <a:rPr lang="en-GB" sz="4400" dirty="0">
                <a:latin typeface="Calibri Light"/>
              </a:rPr>
            </a:br>
            <a:r>
              <a:rPr lang="pl-PL" sz="3100" dirty="0">
                <a:latin typeface="Calibri Light"/>
              </a:rPr>
              <a:t>October </a:t>
            </a:r>
            <a:r>
              <a:rPr lang="fr-FR" sz="3100" dirty="0" smtClean="0">
                <a:latin typeface="Calibri Light"/>
              </a:rPr>
              <a:t>24</a:t>
            </a:r>
            <a:r>
              <a:rPr lang="fr-CH" sz="3100" dirty="0" smtClean="0">
                <a:latin typeface="Calibri Light"/>
              </a:rPr>
              <a:t>, </a:t>
            </a:r>
            <a:r>
              <a:rPr lang="fr-CH" sz="3100" dirty="0">
                <a:latin typeface="Calibri Light"/>
              </a:rPr>
              <a:t>2017</a:t>
            </a:r>
            <a:endParaRPr lang="en-US" sz="4400" dirty="0">
              <a:latin typeface="Calibri Light"/>
            </a:endParaRPr>
          </a:p>
        </p:txBody>
      </p:sp>
      <p:sp>
        <p:nvSpPr>
          <p:cNvPr id="14341" name="Espace réservé du pied de page 4"/>
          <p:cNvSpPr txBox="1">
            <a:spLocks/>
          </p:cNvSpPr>
          <p:nvPr/>
        </p:nvSpPr>
        <p:spPr bwMode="auto">
          <a:xfrm>
            <a:off x="6046788" y="5357813"/>
            <a:ext cx="3343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 dirty="0">
                <a:latin typeface="Calibri" pitchFamily="34" charset="0"/>
              </a:rPr>
              <a:t>VGL-</a:t>
            </a:r>
            <a:r>
              <a:rPr lang="pl-PL" sz="2400" dirty="0">
                <a:latin typeface="Calibri" pitchFamily="34" charset="0"/>
              </a:rPr>
              <a:t>10</a:t>
            </a:r>
            <a:r>
              <a:rPr lang="fr-FR" sz="2400" dirty="0" smtClean="0">
                <a:latin typeface="Calibri" pitchFamily="34" charset="0"/>
              </a:rPr>
              <a:t>-09</a:t>
            </a:r>
          </a:p>
        </p:txBody>
      </p:sp>
      <p:sp>
        <p:nvSpPr>
          <p:cNvPr id="14342" name="Espace réservé du pied de page 4"/>
          <p:cNvSpPr txBox="1">
            <a:spLocks/>
          </p:cNvSpPr>
          <p:nvPr/>
        </p:nvSpPr>
        <p:spPr bwMode="auto">
          <a:xfrm>
            <a:off x="4846638" y="523875"/>
            <a:ext cx="493553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2400" u="sng" dirty="0">
                <a:latin typeface="Calibri" pitchFamily="34" charset="0"/>
              </a:rPr>
              <a:t>Informal document </a:t>
            </a:r>
            <a:r>
              <a:rPr lang="fr-FR" sz="2400" b="1" dirty="0">
                <a:latin typeface="Calibri" pitchFamily="34" charset="0"/>
              </a:rPr>
              <a:t>GRE-7</a:t>
            </a:r>
            <a:r>
              <a:rPr lang="pl-PL" sz="2400" b="1" dirty="0">
                <a:latin typeface="Calibri" pitchFamily="34" charset="0"/>
              </a:rPr>
              <a:t>8</a:t>
            </a:r>
            <a:r>
              <a:rPr lang="fr-FR" sz="2400" b="1" smtClean="0">
                <a:latin typeface="Calibri" pitchFamily="34" charset="0"/>
              </a:rPr>
              <a:t>-36</a:t>
            </a:r>
            <a:endParaRPr lang="fr-FR" sz="2400" b="1" dirty="0">
              <a:latin typeface="Calibri" pitchFamily="34" charset="0"/>
            </a:endParaRPr>
          </a:p>
          <a:p>
            <a:pPr algn="r"/>
            <a:r>
              <a:rPr lang="fr-FR" sz="2400" dirty="0">
                <a:latin typeface="Calibri" pitchFamily="34" charset="0"/>
              </a:rPr>
              <a:t>(</a:t>
            </a:r>
            <a:r>
              <a:rPr lang="fr-FR" sz="2400" dirty="0" smtClean="0">
                <a:latin typeface="Calibri" pitchFamily="34" charset="0"/>
              </a:rPr>
              <a:t>78th </a:t>
            </a:r>
            <a:r>
              <a:rPr lang="fr-FR" sz="2400" dirty="0">
                <a:latin typeface="Calibri" pitchFamily="34" charset="0"/>
              </a:rPr>
              <a:t>GRE, </a:t>
            </a:r>
            <a:r>
              <a:rPr lang="pl-PL" sz="2400" dirty="0">
                <a:latin typeface="Calibri" pitchFamily="34" charset="0"/>
              </a:rPr>
              <a:t>24</a:t>
            </a:r>
            <a:r>
              <a:rPr lang="fr-FR" sz="2400" dirty="0">
                <a:latin typeface="Calibri" pitchFamily="34" charset="0"/>
              </a:rPr>
              <a:t> </a:t>
            </a:r>
            <a:r>
              <a:rPr lang="pl-PL" sz="2400" dirty="0">
                <a:latin typeface="Calibri" pitchFamily="34" charset="0"/>
              </a:rPr>
              <a:t>October</a:t>
            </a:r>
            <a:r>
              <a:rPr lang="fr-FR" sz="2400" dirty="0">
                <a:latin typeface="Calibri" pitchFamily="34" charset="0"/>
              </a:rPr>
              <a:t> 2017,</a:t>
            </a:r>
          </a:p>
          <a:p>
            <a:pPr algn="r"/>
            <a:r>
              <a:rPr lang="fr-FR" sz="2400" dirty="0">
                <a:latin typeface="Calibri" pitchFamily="34" charset="0"/>
              </a:rPr>
              <a:t>Agenda item 6 (b))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343" name="Espace réservé du pied de page 4"/>
          <p:cNvSpPr txBox="1">
            <a:spLocks/>
          </p:cNvSpPr>
          <p:nvPr/>
        </p:nvSpPr>
        <p:spPr bwMode="auto">
          <a:xfrm>
            <a:off x="-396875" y="523875"/>
            <a:ext cx="4730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>
                <a:latin typeface="Calibri" pitchFamily="34" charset="0"/>
              </a:rPr>
              <a:t>Submitted by the IWG VGL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153988" y="47625"/>
            <a:ext cx="9466262" cy="1047750"/>
          </a:xfrm>
        </p:spPr>
        <p:txBody>
          <a:bodyPr/>
          <a:lstStyle/>
          <a:p>
            <a:r>
              <a:rPr lang="pl-PL" b="1" dirty="0" smtClean="0"/>
              <a:t>Results work of the group work</a:t>
            </a:r>
            <a:endParaRPr lang="en-US" b="1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309563" y="1412875"/>
            <a:ext cx="9310687" cy="49434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fr-FR" sz="2400" dirty="0" smtClean="0"/>
              <a:t>Link to </a:t>
            </a:r>
            <a:r>
              <a:rPr lang="fr-FR" sz="2400" dirty="0" smtClean="0">
                <a:hlinkClick r:id="rId2"/>
              </a:rPr>
              <a:t>GRE-78-23 Rev.1 </a:t>
            </a:r>
            <a:r>
              <a:rPr lang="fr-FR" sz="2400" dirty="0" smtClean="0"/>
              <a:t>: Justification of the new </a:t>
            </a:r>
            <a:r>
              <a:rPr lang="fr-FR" sz="2400" dirty="0" err="1" smtClean="0"/>
              <a:t>diagram</a:t>
            </a:r>
            <a:endParaRPr lang="fr-FR" sz="2400" dirty="0" smtClean="0"/>
          </a:p>
          <a:p>
            <a:pPr eaLnBrk="1" hangingPunct="1">
              <a:lnSpc>
                <a:spcPct val="100000"/>
              </a:lnSpc>
            </a:pPr>
            <a:endParaRPr lang="fr-FR" sz="2400" dirty="0" smtClean="0"/>
          </a:p>
          <a:p>
            <a:pPr eaLnBrk="1" hangingPunct="1">
              <a:lnSpc>
                <a:spcPct val="100000"/>
              </a:lnSpc>
            </a:pPr>
            <a:r>
              <a:rPr lang="fr-FR" sz="2400" dirty="0" smtClean="0"/>
              <a:t>Link to </a:t>
            </a:r>
            <a:r>
              <a:rPr lang="fr-FR" sz="2400" dirty="0" smtClean="0">
                <a:hlinkClick r:id="rId3"/>
              </a:rPr>
              <a:t>GRE-78-32</a:t>
            </a:r>
            <a:r>
              <a:rPr lang="fr-FR" sz="2400" dirty="0" smtClean="0"/>
              <a:t> : Justification of the </a:t>
            </a:r>
            <a:r>
              <a:rPr lang="fr-FR" sz="2400" dirty="0" err="1" smtClean="0"/>
              <a:t>deletion</a:t>
            </a:r>
            <a:r>
              <a:rPr lang="fr-FR" sz="2400" dirty="0" smtClean="0"/>
              <a:t> of the 2000lm </a:t>
            </a:r>
            <a:r>
              <a:rPr lang="fr-FR" sz="2400" dirty="0" err="1" smtClean="0"/>
              <a:t>criterion</a:t>
            </a:r>
            <a:endParaRPr lang="en-GB" sz="2400" dirty="0" smtClean="0"/>
          </a:p>
          <a:p>
            <a:pPr eaLnBrk="1" hangingPunct="1">
              <a:lnSpc>
                <a:spcPct val="100000"/>
              </a:lnSpc>
            </a:pPr>
            <a:endParaRPr lang="en-GB" sz="2400" dirty="0" smtClean="0"/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6996113" y="6356350"/>
            <a:ext cx="2228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770AA567-DD3B-4BFE-BF65-B3A6820B6404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38366" y="6338062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24/10/2017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3238691" y="6338062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VGL-10-09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571310" y="0"/>
            <a:ext cx="8543925" cy="1325563"/>
          </a:xfrm>
        </p:spPr>
        <p:txBody>
          <a:bodyPr/>
          <a:lstStyle/>
          <a:p>
            <a:r>
              <a:rPr lang="fr-FR" b="1" dirty="0" smtClean="0"/>
              <a:t>Questions to GRE</a:t>
            </a:r>
            <a:endParaRPr lang="en-US" b="1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95694" y="1536192"/>
            <a:ext cx="8543925" cy="4620767"/>
          </a:xfrm>
        </p:spPr>
        <p:txBody>
          <a:bodyPr/>
          <a:lstStyle/>
          <a:p>
            <a:r>
              <a:rPr lang="fr-FR" dirty="0" smtClean="0"/>
              <a:t>Extension of the mandat of the IWG VGL ?</a:t>
            </a:r>
          </a:p>
          <a:p>
            <a:endParaRPr lang="fr-FR" dirty="0"/>
          </a:p>
          <a:p>
            <a:r>
              <a:rPr lang="fr-FR" dirty="0" err="1" smtClean="0"/>
              <a:t>According</a:t>
            </a:r>
            <a:r>
              <a:rPr lang="fr-FR" dirty="0" smtClean="0"/>
              <a:t> to the </a:t>
            </a:r>
            <a:r>
              <a:rPr lang="fr-FR" dirty="0" err="1">
                <a:hlinkClick r:id="rId2"/>
              </a:rPr>
              <a:t>T</a:t>
            </a:r>
            <a:r>
              <a:rPr lang="fr-FR" dirty="0" err="1" smtClean="0">
                <a:hlinkClick r:id="rId2"/>
              </a:rPr>
              <a:t>erms</a:t>
            </a:r>
            <a:r>
              <a:rPr lang="fr-FR" dirty="0" smtClean="0">
                <a:hlinkClick r:id="rId2"/>
              </a:rPr>
              <a:t> of Reference</a:t>
            </a:r>
            <a:r>
              <a:rPr lang="fr-FR" dirty="0" smtClean="0"/>
              <a:t> </a:t>
            </a:r>
            <a:r>
              <a:rPr lang="fr-FR" i="1" dirty="0" smtClean="0"/>
              <a:t>(VGL-10-04 = </a:t>
            </a:r>
            <a:r>
              <a:rPr lang="fr-FR" i="1" dirty="0" err="1" smtClean="0"/>
              <a:t>Annex</a:t>
            </a:r>
            <a:r>
              <a:rPr lang="fr-FR" i="1" dirty="0" smtClean="0"/>
              <a:t> III of the report of the GRE-74), </a:t>
            </a:r>
          </a:p>
          <a:p>
            <a:pPr lvl="1"/>
            <a:r>
              <a:rPr lang="fr-FR" dirty="0" smtClean="0"/>
              <a:t>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the Phase 2? </a:t>
            </a:r>
          </a:p>
          <a:p>
            <a:pPr lvl="1"/>
            <a:r>
              <a:rPr lang="fr-FR" dirty="0" smtClean="0"/>
              <a:t>And how?</a:t>
            </a:r>
            <a:endParaRPr lang="en-US" dirty="0" smtClean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24/10/2017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VGL-10-09</a:t>
            </a:r>
            <a:endParaRPr lang="en-US" dirty="0" smtClean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Page </a:t>
            </a:r>
            <a:fld id="{0C72C6E3-B516-40ED-A8FC-DC12E81ACBD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4294967295"/>
          </p:nvPr>
        </p:nvSpPr>
        <p:spPr>
          <a:xfrm>
            <a:off x="563563" y="2422525"/>
            <a:ext cx="8661400" cy="2457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4000" dirty="0" smtClean="0"/>
              <a:t>Thank you for attention</a:t>
            </a:r>
          </a:p>
        </p:txBody>
      </p:sp>
      <p:sp>
        <p:nvSpPr>
          <p:cNvPr id="256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24/10/2017</a:t>
            </a:r>
          </a:p>
        </p:txBody>
      </p:sp>
      <p:sp>
        <p:nvSpPr>
          <p:cNvPr id="256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VGL-10-09</a:t>
            </a:r>
            <a:endParaRPr lang="en-US" dirty="0" smtClean="0"/>
          </a:p>
        </p:txBody>
      </p:sp>
      <p:sp>
        <p:nvSpPr>
          <p:cNvPr id="256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Page </a:t>
            </a:r>
            <a:fld id="{33F2445E-6AA2-45ED-854A-EB935B552F7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126</Words>
  <Application>Microsoft Office PowerPoint</Application>
  <PresentationFormat>A4 Paper (210x297 mm)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Results work of the group work</vt:lpstr>
      <vt:lpstr>Questions to GRE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SILVANI Francoise</dc:creator>
  <cp:lastModifiedBy>Konstantin Glukhenkiy</cp:lastModifiedBy>
  <cp:revision>113</cp:revision>
  <dcterms:created xsi:type="dcterms:W3CDTF">2016-03-17T14:04:12Z</dcterms:created>
  <dcterms:modified xsi:type="dcterms:W3CDTF">2017-10-30T15:53:48Z</dcterms:modified>
</cp:coreProperties>
</file>