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62" r:id="rId5"/>
    <p:sldId id="258" r:id="rId6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37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94E90-3829-481B-916B-8D3266C6DD9B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582C0-BF3C-40ED-8742-7656E7FF7D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439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7787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26284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 smtClean="0"/>
              <a:t>Cliquez pour modifier les styles du texte du masque</a:t>
            </a:r>
          </a:p>
          <a:p>
            <a:pPr lvl="1"/>
            <a:r>
              <a:rPr lang="fr-FR" altLang="ja-JP" dirty="0" smtClean="0"/>
              <a:t>Deuxième niveau</a:t>
            </a:r>
          </a:p>
          <a:p>
            <a:pPr lvl="2"/>
            <a:r>
              <a:rPr lang="fr-FR" altLang="ja-JP" dirty="0" smtClean="0"/>
              <a:t>Troisième niveau</a:t>
            </a:r>
          </a:p>
          <a:p>
            <a:pPr lvl="3"/>
            <a:r>
              <a:rPr lang="fr-FR" altLang="ja-JP" dirty="0" smtClean="0"/>
              <a:t>Quatrième niveau</a:t>
            </a:r>
          </a:p>
          <a:p>
            <a:pPr lvl="4"/>
            <a:r>
              <a:rPr lang="fr-FR" altLang="ja-JP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 descr="oica_logolarge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1000"/>
            <a:ext cx="1447800" cy="780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6632"/>
            <a:ext cx="85324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Submitted </a:t>
            </a:r>
            <a:r>
              <a:rPr lang="en-US" sz="1000" dirty="0">
                <a:latin typeface="Times New Roman" panose="02020603050405020304" pitchFamily="18" charset="0"/>
                <a:ea typeface="MS Mincho" panose="02020609040205080304" pitchFamily="49" charset="-128"/>
              </a:rPr>
              <a:t>by the expert from </a:t>
            </a:r>
            <a:r>
              <a:rPr lang="en-US" sz="1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OICA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		               </a:t>
            </a:r>
            <a:r>
              <a:rPr lang="en-US" sz="1200" u="sng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Informal </a:t>
            </a:r>
            <a:r>
              <a:rPr lang="en-US" sz="1200" u="sng" dirty="0">
                <a:latin typeface="Times New Roman" panose="02020603050405020304" pitchFamily="18" charset="0"/>
                <a:ea typeface="MS Mincho" panose="02020609040205080304" pitchFamily="49" charset="-128"/>
              </a:rPr>
              <a:t>document</a:t>
            </a:r>
            <a:r>
              <a:rPr lang="en-US" sz="12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GRE-78-28</a:t>
            </a:r>
            <a:endParaRPr lang="fr-FR" sz="12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r">
              <a:lnSpc>
                <a:spcPts val="1200"/>
              </a:lnSpc>
              <a:spcAft>
                <a:spcPts val="0"/>
              </a:spcAft>
            </a:pPr>
            <a:r>
              <a:rPr lang="en-US" sz="12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	(78</a:t>
            </a:r>
            <a:r>
              <a:rPr lang="en-US" sz="1200" baseline="30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</a:t>
            </a:r>
            <a:r>
              <a:rPr lang="en-US" sz="12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 GRE, </a:t>
            </a:r>
            <a:r>
              <a:rPr lang="en-GB" sz="12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24-27 October </a:t>
            </a:r>
            <a:r>
              <a:rPr lang="en-US" sz="12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2017, </a:t>
            </a:r>
            <a:endParaRPr lang="fr-FR" sz="12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r">
              <a:lnSpc>
                <a:spcPts val="1200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MS Mincho" panose="02020609040205080304" pitchFamily="49" charset="-128"/>
              </a:rPr>
              <a:t>		agenda item </a:t>
            </a:r>
            <a:r>
              <a:rPr lang="en-US" sz="12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5)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endParaRPr lang="fr-FR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221" y="2849093"/>
            <a:ext cx="8532440" cy="291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OICA Comments to GRE/2017/17 and GRE/2017/22</a:t>
            </a:r>
            <a:r>
              <a:rPr lang="en-US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endParaRPr lang="fr-FR" sz="2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ja-JP" dirty="0" smtClean="0"/>
              <a:t>1</a:t>
            </a:r>
          </a:p>
          <a:p>
            <a:endParaRPr lang="fr-FR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1944" y="501938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Installation </a:t>
            </a:r>
            <a:r>
              <a:rPr lang="fr-FR" b="1" dirty="0" err="1" smtClean="0"/>
              <a:t>Approval</a:t>
            </a:r>
            <a:endParaRPr lang="fr-FR" b="1" dirty="0" smtClean="0"/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ECE R48,</a:t>
            </a:r>
          </a:p>
          <a:p>
            <a:pPr algn="ctr"/>
            <a:r>
              <a:rPr lang="fr-FR" dirty="0" smtClean="0"/>
              <a:t>03, 04, 05, 06 </a:t>
            </a:r>
            <a:r>
              <a:rPr lang="fr-FR" dirty="0" err="1" smtClean="0"/>
              <a:t>series</a:t>
            </a:r>
            <a:endParaRPr lang="fr-FR" dirty="0"/>
          </a:p>
          <a:p>
            <a:pPr algn="ctr"/>
            <a:r>
              <a:rPr lang="fr-FR" dirty="0" smtClean="0"/>
              <a:t>(</a:t>
            </a:r>
            <a:r>
              <a:rPr lang="fr-FR" i="1" dirty="0" smtClean="0"/>
              <a:t>GRE-2017-22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44610" y="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LED Substitute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ECE R128 &amp; R.E.5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244610" y="250969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Lamp</a:t>
            </a:r>
            <a:r>
              <a:rPr lang="fr-FR" b="1" dirty="0" smtClean="0"/>
              <a:t>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LSD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4336810" y="1841500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4344144" y="4353613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71600" y="3245774"/>
            <a:ext cx="1253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Theory</a:t>
            </a:r>
            <a:endParaRPr lang="fr-FR" sz="2400" b="1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2</a:t>
            </a:fld>
            <a:endParaRPr lang="fr-FR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1022" y="501938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Installation </a:t>
            </a:r>
            <a:r>
              <a:rPr lang="fr-FR" b="1" dirty="0" err="1" smtClean="0"/>
              <a:t>Approval</a:t>
            </a:r>
            <a:endParaRPr lang="fr-FR" b="1" dirty="0" smtClean="0"/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ECE R48,</a:t>
            </a:r>
          </a:p>
          <a:p>
            <a:pPr algn="ctr"/>
            <a:r>
              <a:rPr lang="fr-FR" dirty="0" smtClean="0"/>
              <a:t>03, 04, 05, 06 </a:t>
            </a:r>
            <a:r>
              <a:rPr lang="fr-FR" dirty="0" err="1" smtClean="0"/>
              <a:t>series</a:t>
            </a:r>
            <a:endParaRPr lang="fr-FR" dirty="0"/>
          </a:p>
          <a:p>
            <a:pPr algn="ctr"/>
            <a:r>
              <a:rPr lang="fr-FR" dirty="0" smtClean="0"/>
              <a:t>(</a:t>
            </a:r>
            <a:r>
              <a:rPr lang="fr-FR" i="1" dirty="0" smtClean="0"/>
              <a:t>GRE-2017-22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763688" y="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LED Substitute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ECE R128 &amp; R.E.5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63688" y="250969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Lamp</a:t>
            </a:r>
            <a:r>
              <a:rPr lang="fr-FR" b="1" dirty="0" smtClean="0"/>
              <a:t>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LSD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2855888" y="1841500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2863222" y="4353613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496" y="324577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</a:t>
            </a:r>
            <a:r>
              <a:rPr lang="fr-FR" sz="2000" b="1" baseline="30000" dirty="0" smtClean="0"/>
              <a:t>st </a:t>
            </a:r>
            <a:r>
              <a:rPr lang="fr-FR" sz="2000" b="1" dirty="0" err="1" smtClean="0"/>
              <a:t>Example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875478" y="501938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Installation </a:t>
            </a:r>
            <a:r>
              <a:rPr lang="fr-FR" b="1" dirty="0" err="1"/>
              <a:t>Approval</a:t>
            </a:r>
            <a:endParaRPr lang="fr-FR" b="1" dirty="0"/>
          </a:p>
          <a:p>
            <a:pPr algn="ctr"/>
            <a:r>
              <a:rPr lang="fr-FR" dirty="0" err="1"/>
              <a:t>based</a:t>
            </a:r>
            <a:r>
              <a:rPr lang="fr-FR" dirty="0"/>
              <a:t> on ECE R48-06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68144" y="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LED Substitute </a:t>
            </a:r>
            <a:r>
              <a:rPr lang="fr-FR" b="1" dirty="0" err="1"/>
              <a:t>Approval</a:t>
            </a:r>
            <a:r>
              <a:rPr lang="fr-FR" b="1" dirty="0"/>
              <a:t> </a:t>
            </a:r>
            <a:r>
              <a:rPr lang="fr-FR" dirty="0" err="1"/>
              <a:t>based</a:t>
            </a:r>
            <a:r>
              <a:rPr lang="fr-FR" dirty="0"/>
              <a:t> on ECE R128 &amp; R.E.5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8144" y="250969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Lamp</a:t>
            </a:r>
            <a:r>
              <a:rPr lang="fr-FR" b="1" dirty="0" smtClean="0"/>
              <a:t>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LSD</a:t>
            </a:r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>
            <a:off x="6960344" y="1841500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6967678" y="4353613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4572000" y="958831"/>
            <a:ext cx="1183808" cy="5035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3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5678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9014" y="501938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Installation </a:t>
            </a:r>
            <a:r>
              <a:rPr lang="fr-FR" b="1" dirty="0" err="1" smtClean="0"/>
              <a:t>Approval</a:t>
            </a:r>
            <a:endParaRPr lang="fr-FR" b="1" dirty="0" smtClean="0"/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ECE R48,</a:t>
            </a:r>
          </a:p>
          <a:p>
            <a:pPr algn="ctr"/>
            <a:r>
              <a:rPr lang="fr-FR" dirty="0" smtClean="0"/>
              <a:t>03, 04, 05, 06 </a:t>
            </a:r>
            <a:r>
              <a:rPr lang="fr-FR" dirty="0" err="1" smtClean="0"/>
              <a:t>series</a:t>
            </a:r>
            <a:endParaRPr lang="fr-FR" dirty="0"/>
          </a:p>
          <a:p>
            <a:pPr algn="ctr"/>
            <a:r>
              <a:rPr lang="fr-FR" dirty="0" smtClean="0"/>
              <a:t>(</a:t>
            </a:r>
            <a:r>
              <a:rPr lang="fr-FR" i="1" dirty="0" smtClean="0"/>
              <a:t>GRE-2017-22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75526" y="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LED Substitute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ECE R128 &amp; R.E.5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91680" y="250969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Lamp</a:t>
            </a:r>
            <a:r>
              <a:rPr lang="fr-FR" b="1" dirty="0" smtClean="0"/>
              <a:t>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LSD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2783880" y="1841500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2791214" y="4353613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496" y="324577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</a:t>
            </a:r>
            <a:r>
              <a:rPr lang="fr-FR" sz="2000" b="1" baseline="30000" dirty="0" smtClean="0"/>
              <a:t>nd </a:t>
            </a:r>
            <a:r>
              <a:rPr lang="fr-FR" sz="2000" b="1" dirty="0" err="1" smtClean="0"/>
              <a:t>Example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875478" y="501938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Installation </a:t>
            </a:r>
            <a:r>
              <a:rPr lang="fr-FR" b="1" dirty="0" err="1"/>
              <a:t>Approval</a:t>
            </a:r>
            <a:endParaRPr lang="fr-FR" b="1" dirty="0"/>
          </a:p>
          <a:p>
            <a:pPr algn="ctr"/>
            <a:r>
              <a:rPr lang="fr-FR" dirty="0" err="1"/>
              <a:t>based</a:t>
            </a:r>
            <a:r>
              <a:rPr lang="fr-FR" dirty="0"/>
              <a:t> on ECE R48-03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68144" y="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LED Substitute </a:t>
            </a:r>
            <a:r>
              <a:rPr lang="fr-FR" b="1" dirty="0" err="1"/>
              <a:t>Approval</a:t>
            </a:r>
            <a:r>
              <a:rPr lang="fr-FR" b="1" dirty="0"/>
              <a:t> </a:t>
            </a:r>
            <a:r>
              <a:rPr lang="fr-FR" dirty="0" err="1"/>
              <a:t>based</a:t>
            </a:r>
            <a:r>
              <a:rPr lang="fr-FR" dirty="0"/>
              <a:t> on ECE R128 &amp; R.E.5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8144" y="2509690"/>
            <a:ext cx="26162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Lamp</a:t>
            </a:r>
            <a:r>
              <a:rPr lang="fr-FR" b="1" dirty="0" smtClean="0"/>
              <a:t> </a:t>
            </a:r>
            <a:r>
              <a:rPr lang="fr-FR" b="1" dirty="0" err="1" smtClean="0"/>
              <a:t>Approval</a:t>
            </a:r>
            <a:r>
              <a:rPr lang="fr-FR" b="1" dirty="0" smtClean="0"/>
              <a:t> </a:t>
            </a:r>
          </a:p>
          <a:p>
            <a:pPr algn="ctr"/>
            <a:r>
              <a:rPr lang="fr-FR" dirty="0" err="1" smtClean="0"/>
              <a:t>based</a:t>
            </a:r>
            <a:r>
              <a:rPr lang="fr-FR" dirty="0" smtClean="0"/>
              <a:t> on LSD</a:t>
            </a:r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>
            <a:off x="6960344" y="1841500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6967678" y="4353613"/>
            <a:ext cx="4318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4499992" y="958831"/>
            <a:ext cx="1255816" cy="5035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Multiplication 21"/>
          <p:cNvSpPr/>
          <p:nvPr/>
        </p:nvSpPr>
        <p:spPr>
          <a:xfrm>
            <a:off x="5004544" y="4725144"/>
            <a:ext cx="4343400" cy="2362199"/>
          </a:xfrm>
          <a:prstGeom prst="mathMultiply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Pensées 16"/>
          <p:cNvSpPr/>
          <p:nvPr/>
        </p:nvSpPr>
        <p:spPr>
          <a:xfrm flipH="1">
            <a:off x="1475656" y="2928223"/>
            <a:ext cx="5400600" cy="2533300"/>
          </a:xfrm>
          <a:prstGeom prst="cloudCallout">
            <a:avLst>
              <a:gd name="adj1" fmla="val -42995"/>
              <a:gd name="adj2" fmla="val 47821"/>
            </a:avLst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LSD </a:t>
            </a:r>
            <a:r>
              <a:rPr lang="fr-FR" sz="2400" b="1" dirty="0" err="1" smtClean="0">
                <a:solidFill>
                  <a:srgbClr val="FF0000"/>
                </a:solidFill>
              </a:rPr>
              <a:t>is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only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introduced</a:t>
            </a:r>
            <a:r>
              <a:rPr lang="fr-FR" sz="2400" b="1" dirty="0" smtClean="0">
                <a:solidFill>
                  <a:srgbClr val="FF0000"/>
                </a:solidFill>
              </a:rPr>
              <a:t> for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ECE R48-04/05/06 </a:t>
            </a:r>
          </a:p>
          <a:p>
            <a:pPr algn="ctr"/>
            <a:r>
              <a:rPr lang="fr-FR" sz="2400" b="1" i="1" dirty="0" smtClean="0"/>
              <a:t>(GRE/2017/11 / </a:t>
            </a:r>
          </a:p>
          <a:p>
            <a:pPr algn="ctr"/>
            <a:r>
              <a:rPr lang="fr-FR" sz="2400" b="1" i="1" dirty="0" smtClean="0"/>
              <a:t>GRE-78-14/GRE-78-15)</a:t>
            </a:r>
            <a:endParaRPr lang="fr-FR" sz="2400" b="1" i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4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7010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OICA </a:t>
            </a:r>
            <a:r>
              <a:rPr lang="fr-FR" sz="3200" dirty="0" err="1" smtClean="0"/>
              <a:t>Statement</a:t>
            </a:r>
            <a:r>
              <a:rPr lang="fr-FR" sz="3200" dirty="0" smtClean="0"/>
              <a:t> </a:t>
            </a:r>
            <a:r>
              <a:rPr lang="fr-FR" sz="3200" dirty="0" err="1" smtClean="0"/>
              <a:t>regarding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3200" dirty="0" smtClean="0"/>
              <a:t>GRE/2017/17 and GRE/2017/22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Where a vehicle manufacturer sees potential problems with installing LED substitutes on a previously approved UN R48/03 or 48/04 vehicle type an extension of the approval maybe necessary in order to prevent the vehicle manufacturer being held accountable for misuse. </a:t>
            </a:r>
            <a:endParaRPr lang="en-US" sz="2800" dirty="0" smtClean="0"/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r>
              <a:rPr lang="en-US" sz="2800" b="1" dirty="0" smtClean="0"/>
              <a:t>That would be an </a:t>
            </a:r>
            <a:r>
              <a:rPr lang="en-US" sz="2800" b="1" dirty="0"/>
              <a:t>unacceptable burden for the vehicle </a:t>
            </a:r>
            <a:r>
              <a:rPr lang="en-US" sz="2800" b="1" dirty="0" smtClean="0"/>
              <a:t>manufacturer !</a:t>
            </a:r>
            <a:endParaRPr lang="fr-FR" sz="28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5</a:t>
            </a:fld>
            <a:endParaRPr lang="fr-FR" altLang="ja-JP"/>
          </a:p>
        </p:txBody>
      </p:sp>
      <p:sp>
        <p:nvSpPr>
          <p:cNvPr id="4" name="Rechteck 3"/>
          <p:cNvSpPr/>
          <p:nvPr/>
        </p:nvSpPr>
        <p:spPr>
          <a:xfrm>
            <a:off x="457200" y="4797152"/>
            <a:ext cx="8003232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8</TotalTime>
  <Words>226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Masque présentation OICA</vt:lpstr>
      <vt:lpstr>PowerPoint Presentation</vt:lpstr>
      <vt:lpstr>PowerPoint Presentation</vt:lpstr>
      <vt:lpstr>PowerPoint Presentation</vt:lpstr>
      <vt:lpstr>PowerPoint Presentation</vt:lpstr>
      <vt:lpstr>OICA Statement regarding  GRE/2017/17 and GRE/2017/22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Prigent</dc:creator>
  <cp:lastModifiedBy>Konstantin Glukhenkiy</cp:lastModifiedBy>
  <cp:revision>9</cp:revision>
  <dcterms:created xsi:type="dcterms:W3CDTF">2017-10-13T12:57:08Z</dcterms:created>
  <dcterms:modified xsi:type="dcterms:W3CDTF">2017-10-19T13:43:59Z</dcterms:modified>
</cp:coreProperties>
</file>