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0" r:id="rId2"/>
    <p:sldId id="272" r:id="rId3"/>
    <p:sldId id="273" r:id="rId4"/>
    <p:sldId id="274" r:id="rId5"/>
    <p:sldId id="267" r:id="rId6"/>
  </p:sldIdLst>
  <p:sldSz cx="9906000" cy="6858000" type="A4"/>
  <p:notesSz cx="7102475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1" autoAdjust="0"/>
    <p:restoredTop sz="94660"/>
  </p:normalViewPr>
  <p:slideViewPr>
    <p:cSldViewPr snapToGrid="0">
      <p:cViewPr varScale="1">
        <p:scale>
          <a:sx n="85" d="100"/>
          <a:sy n="85" d="100"/>
        </p:scale>
        <p:origin x="-1118" y="-8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 bwMode="auto">
          <a:xfrm>
            <a:off x="4022725" y="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C7C44234-3414-4360-9832-3A186ACB75EA}" type="datetimeFigureOut">
              <a:rPr lang="en-US"/>
              <a:pPr>
                <a:defRPr/>
              </a:pPr>
              <a:t>4/5/2017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55688" y="1279525"/>
            <a:ext cx="499110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926013"/>
            <a:ext cx="5683250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US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 bwMode="auto">
          <a:xfrm>
            <a:off x="4022725" y="972185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CD4A5BEB-E4D1-4EC7-88F1-2A20B9578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810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4A5BEB-E4D1-4EC7-88F1-2A20B9578A3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893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31747" name="Espace réservé du numéro de diapositive 3"/>
          <p:cNvSpPr txBox="1">
            <a:spLocks noGrp="1"/>
          </p:cNvSpPr>
          <p:nvPr/>
        </p:nvSpPr>
        <p:spPr bwMode="auto">
          <a:xfrm>
            <a:off x="4022725" y="972185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66" tIns="49533" rIns="99066" bIns="49533" anchor="b"/>
          <a:lstStyle/>
          <a:p>
            <a:pPr algn="r" defTabSz="990600"/>
            <a:fld id="{864C359B-B909-4493-AB92-90FE4E874397}" type="slidenum">
              <a:rPr lang="en-US" sz="1300">
                <a:latin typeface="Calibri" pitchFamily="34" charset="0"/>
              </a:rPr>
              <a:pPr algn="r" defTabSz="990600"/>
              <a:t>5</a:t>
            </a:fld>
            <a:endParaRPr lang="en-US" sz="13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206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03/04/2017</a:t>
            </a:r>
            <a:endParaRPr lang="en-US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VGL-06-05</a:t>
            </a:r>
            <a:endParaRPr lang="en-US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Page </a:t>
            </a:r>
            <a:fld id="{CA9DF510-1780-4E61-B641-6AE3F275CB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Page </a:t>
            </a:r>
            <a:fld id="{CA9DF510-1780-4E61-B641-6AE3F275CB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03/04/2017</a:t>
            </a:r>
            <a:endParaRPr lang="en-US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VGL-06-05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Page </a:t>
            </a:r>
            <a:fld id="{CA9DF510-1780-4E61-B641-6AE3F275CB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03/04/2017</a:t>
            </a:r>
            <a:endParaRPr lang="en-US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VGL-06-05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Page </a:t>
            </a:r>
            <a:fld id="{CA9DF510-1780-4E61-B641-6AE3F275CB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03/04/2017</a:t>
            </a:r>
            <a:endParaRPr lang="en-US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VGL-06-05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865505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62475"/>
            <a:ext cx="86550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Page </a:t>
            </a:r>
            <a:fld id="{0AEB56D6-F20C-45F2-B54F-26930C5F66E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03/04/2017</a:t>
            </a:r>
            <a:endParaRPr lang="en-US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VGL-06-05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Page </a:t>
            </a:r>
            <a:fld id="{CA9DF510-1780-4E61-B641-6AE3F275CB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03/04/2017</a:t>
            </a:r>
            <a:endParaRPr lang="en-US" dirty="0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VGL-06-05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03/04/2017</a:t>
            </a:r>
            <a:endParaRPr lang="en-US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VGL-06-05</a:t>
            </a:r>
            <a:endParaRPr lang="en-US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Page </a:t>
            </a:r>
            <a:fld id="{CA9DF510-1780-4E61-B641-6AE3F275CB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Espace réservé de la date 3"/>
          <p:cNvSpPr txBox="1">
            <a:spLocks/>
          </p:cNvSpPr>
          <p:nvPr userDrawn="1"/>
        </p:nvSpPr>
        <p:spPr>
          <a:xfrm>
            <a:off x="833438" y="6508750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mtClean="0"/>
              <a:t>03/04/2017</a:t>
            </a:r>
            <a:endParaRPr lang="en-US" dirty="0"/>
          </a:p>
        </p:txBody>
      </p:sp>
      <p:sp>
        <p:nvSpPr>
          <p:cNvPr id="14" name="Espace réservé du pied de page 4"/>
          <p:cNvSpPr txBox="1">
            <a:spLocks/>
          </p:cNvSpPr>
          <p:nvPr userDrawn="1"/>
        </p:nvSpPr>
        <p:spPr>
          <a:xfrm>
            <a:off x="3433763" y="6508750"/>
            <a:ext cx="33432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mtClean="0"/>
              <a:t>VGL-06-05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Page </a:t>
            </a:r>
            <a:fld id="{CA9DF510-1780-4E61-B641-6AE3F275CB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03/04/2017</a:t>
            </a:r>
            <a:endParaRPr lang="en-US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VGL-06-05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Page </a:t>
            </a:r>
            <a:fld id="{CA9DF510-1780-4E61-B641-6AE3F275CB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03/04/2017</a:t>
            </a:r>
            <a:endParaRPr lang="en-US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VGL-06-05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Page </a:t>
            </a:r>
            <a:fld id="{CA9DF510-1780-4E61-B641-6AE3F275CB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03/04/2017</a:t>
            </a:r>
            <a:endParaRPr lang="en-US" dirty="0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VGL-06-05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Page </a:t>
            </a:r>
            <a:fld id="{CA9DF510-1780-4E61-B641-6AE3F275CB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03/04/2017</a:t>
            </a:r>
            <a:endParaRPr lang="en-US" dirty="0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VGL-06-05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681038" y="365125"/>
            <a:ext cx="8543925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03/04/2017</a:t>
            </a:r>
            <a:endParaRPr lang="en-US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VGL-06-05</a:t>
            </a:r>
            <a:endParaRPr lang="en-US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Page </a:t>
            </a:r>
            <a:fld id="{CA9DF510-1780-4E61-B641-6AE3F275CB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03/04/2017</a:t>
            </a:r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VGL-06-05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A9DF510-1780-4E61-B641-6AE3F275CB7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846138" y="2114550"/>
            <a:ext cx="8543925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algn="ctr" eaLnBrk="1" hangingPunct="1"/>
            <a:r>
              <a:rPr lang="en-GB" b="1" dirty="0" smtClean="0"/>
              <a:t>Status of the IWG VGL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fr-CH" sz="3100" dirty="0" smtClean="0"/>
              <a:t>April 03, 2017</a:t>
            </a:r>
            <a:endParaRPr lang="en-US" dirty="0" smtClean="0"/>
          </a:p>
        </p:txBody>
      </p:sp>
      <p:sp>
        <p:nvSpPr>
          <p:cNvPr id="6" name="Espace réservé du pied de page 4"/>
          <p:cNvSpPr txBox="1">
            <a:spLocks/>
          </p:cNvSpPr>
          <p:nvPr/>
        </p:nvSpPr>
        <p:spPr bwMode="auto">
          <a:xfrm>
            <a:off x="6046788" y="5357812"/>
            <a:ext cx="3343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2400" dirty="0" smtClean="0">
                <a:latin typeface="Calibri" pitchFamily="34" charset="0"/>
              </a:rPr>
              <a:t>VGL-06-05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7" name="Espace réservé du pied de page 4"/>
          <p:cNvSpPr txBox="1">
            <a:spLocks/>
          </p:cNvSpPr>
          <p:nvPr/>
        </p:nvSpPr>
        <p:spPr bwMode="auto">
          <a:xfrm>
            <a:off x="4846320" y="523684"/>
            <a:ext cx="4935855" cy="957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fr-FR" sz="2400" u="sng" dirty="0" smtClean="0">
                <a:latin typeface="Calibri" pitchFamily="34" charset="0"/>
              </a:rPr>
              <a:t>Informal document </a:t>
            </a:r>
            <a:r>
              <a:rPr lang="fr-FR" sz="2400" b="1" dirty="0" smtClean="0">
                <a:latin typeface="Calibri" pitchFamily="34" charset="0"/>
              </a:rPr>
              <a:t>GRE-77-27</a:t>
            </a:r>
            <a:endParaRPr lang="fr-FR" sz="2400" b="1" dirty="0" smtClean="0">
              <a:latin typeface="Calibri" pitchFamily="34" charset="0"/>
            </a:endParaRPr>
          </a:p>
          <a:p>
            <a:pPr algn="r"/>
            <a:r>
              <a:rPr lang="fr-FR" sz="2400" dirty="0" smtClean="0">
                <a:latin typeface="Calibri" pitchFamily="34" charset="0"/>
              </a:rPr>
              <a:t>(77th GRE, 04-07 April 2017,</a:t>
            </a:r>
          </a:p>
          <a:p>
            <a:pPr algn="r"/>
            <a:r>
              <a:rPr lang="fr-FR" sz="2400" dirty="0" smtClean="0">
                <a:latin typeface="Calibri" pitchFamily="34" charset="0"/>
              </a:rPr>
              <a:t>Agenda item 6 (b))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8" name="Espace réservé du pied de page 4"/>
          <p:cNvSpPr txBox="1">
            <a:spLocks/>
          </p:cNvSpPr>
          <p:nvPr/>
        </p:nvSpPr>
        <p:spPr bwMode="auto">
          <a:xfrm>
            <a:off x="-396684" y="523684"/>
            <a:ext cx="4730940" cy="500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2400" dirty="0" err="1" smtClean="0">
                <a:latin typeface="Calibri" pitchFamily="34" charset="0"/>
              </a:rPr>
              <a:t>Submitted</a:t>
            </a:r>
            <a:r>
              <a:rPr lang="fr-FR" sz="2400" dirty="0" smtClean="0">
                <a:latin typeface="Calibri" pitchFamily="34" charset="0"/>
              </a:rPr>
              <a:t> by the IWG VGL</a:t>
            </a:r>
            <a:endParaRPr 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49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Diagram with limit values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(</a:t>
            </a:r>
            <a:r>
              <a:rPr lang="en-US" sz="3600" b="1" dirty="0"/>
              <a:t>left for glare/right for visibility)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A9DF510-1780-4E61-B641-6AE3F275CB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03/04/2017</a:t>
            </a:r>
            <a:endParaRPr lang="en-US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VGL-06-05</a:t>
            </a:r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219" y="1511559"/>
            <a:ext cx="9407241" cy="4844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79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546" y="47958"/>
            <a:ext cx="9465972" cy="1046745"/>
          </a:xfrm>
        </p:spPr>
        <p:txBody>
          <a:bodyPr/>
          <a:lstStyle/>
          <a:p>
            <a:r>
              <a:rPr lang="fr-FR" sz="2800" b="1" dirty="0" err="1" smtClean="0"/>
              <a:t>Concerns</a:t>
            </a:r>
            <a:r>
              <a:rPr lang="fr-FR" sz="2800" b="1" dirty="0" smtClean="0"/>
              <a:t> &amp; expectations by </a:t>
            </a:r>
            <a:r>
              <a:rPr lang="fr-FR" sz="2800" b="1" dirty="0" err="1" smtClean="0"/>
              <a:t>CPs</a:t>
            </a:r>
            <a:r>
              <a:rPr lang="fr-FR" sz="2800" b="1" dirty="0" smtClean="0"/>
              <a:t> for </a:t>
            </a:r>
            <a:r>
              <a:rPr lang="fr-FR" sz="2800" b="1" dirty="0" err="1" smtClean="0"/>
              <a:t>each</a:t>
            </a:r>
            <a:r>
              <a:rPr lang="fr-FR" sz="2800" b="1" dirty="0" smtClean="0"/>
              <a:t> part of the </a:t>
            </a:r>
            <a:r>
              <a:rPr lang="fr-FR" sz="2800" b="1" dirty="0" err="1" smtClean="0"/>
              <a:t>diagram</a:t>
            </a:r>
            <a:r>
              <a:rPr lang="fr-FR" sz="2800" b="1" dirty="0" smtClean="0"/>
              <a:t> </a:t>
            </a:r>
            <a:br>
              <a:rPr lang="fr-FR" sz="2800" b="1" dirty="0" smtClean="0"/>
            </a:br>
            <a:r>
              <a:rPr lang="fr-FR" sz="2800" b="1" dirty="0" smtClean="0">
                <a:sym typeface="Wingdings" panose="05000000000000000000" pitchFamily="2" charset="2"/>
              </a:rPr>
              <a:t> justifications to </a:t>
            </a:r>
            <a:r>
              <a:rPr lang="fr-FR" sz="2800" b="1" dirty="0" err="1" smtClean="0">
                <a:sym typeface="Wingdings" panose="05000000000000000000" pitchFamily="2" charset="2"/>
              </a:rPr>
              <a:t>be</a:t>
            </a:r>
            <a:r>
              <a:rPr lang="fr-FR" sz="2800" b="1" dirty="0" smtClean="0">
                <a:sym typeface="Wingdings" panose="05000000000000000000" pitchFamily="2" charset="2"/>
              </a:rPr>
              <a:t> </a:t>
            </a:r>
            <a:r>
              <a:rPr lang="fr-FR" sz="2800" b="1" dirty="0" err="1" smtClean="0">
                <a:sym typeface="Wingdings" panose="05000000000000000000" pitchFamily="2" charset="2"/>
              </a:rPr>
              <a:t>prepared</a:t>
            </a:r>
            <a:r>
              <a:rPr lang="fr-FR" sz="2800" b="1" dirty="0" smtClean="0">
                <a:sym typeface="Wingdings" panose="05000000000000000000" pitchFamily="2" charset="2"/>
              </a:rPr>
              <a:t> for the </a:t>
            </a:r>
            <a:r>
              <a:rPr lang="fr-FR" sz="2800" b="1" dirty="0" err="1" smtClean="0">
                <a:sym typeface="Wingdings" panose="05000000000000000000" pitchFamily="2" charset="2"/>
              </a:rPr>
              <a:t>next</a:t>
            </a:r>
            <a:r>
              <a:rPr lang="fr-FR" sz="2800" b="1" dirty="0" smtClean="0">
                <a:sym typeface="Wingdings" panose="05000000000000000000" pitchFamily="2" charset="2"/>
              </a:rPr>
              <a:t> meeting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93" y="1413121"/>
            <a:ext cx="9311425" cy="4943229"/>
          </a:xfrm>
        </p:spPr>
        <p:txBody>
          <a:bodyPr/>
          <a:lstStyle/>
          <a:p>
            <a:pPr lvl="0"/>
            <a:r>
              <a:rPr lang="en-US" sz="2000" b="1" dirty="0"/>
              <a:t>LINE 1</a:t>
            </a:r>
            <a:r>
              <a:rPr lang="en-US" sz="2000" dirty="0"/>
              <a:t> - </a:t>
            </a:r>
            <a:r>
              <a:rPr lang="en-US" sz="2000" dirty="0" smtClean="0">
                <a:solidFill>
                  <a:srgbClr val="00B0F0"/>
                </a:solidFill>
              </a:rPr>
              <a:t>0.0;0.5 </a:t>
            </a:r>
            <a:r>
              <a:rPr lang="en-US" sz="2000" dirty="0">
                <a:solidFill>
                  <a:srgbClr val="00B0F0"/>
                </a:solidFill>
              </a:rPr>
              <a:t>– 0.0;0.8   </a:t>
            </a:r>
            <a:r>
              <a:rPr lang="en-US" sz="2000" dirty="0"/>
              <a:t>UK and Poland: Why is necessary to deviate from existing requirement (</a:t>
            </a:r>
            <a:r>
              <a:rPr lang="en-US" sz="2000" dirty="0" smtClean="0"/>
              <a:t>0.2;0.5 </a:t>
            </a:r>
            <a:r>
              <a:rPr lang="en-US" sz="2000" dirty="0"/>
              <a:t>– 0.2;0.8) and assurance not to create glare issues </a:t>
            </a:r>
            <a:endParaRPr lang="en-US" sz="1200" dirty="0"/>
          </a:p>
          <a:p>
            <a:pPr lvl="0"/>
            <a:r>
              <a:rPr lang="en-US" sz="2000" b="1" dirty="0"/>
              <a:t>LINE 2</a:t>
            </a:r>
            <a:r>
              <a:rPr lang="en-US" sz="2000" dirty="0"/>
              <a:t> - </a:t>
            </a:r>
            <a:r>
              <a:rPr lang="en-US" sz="2000" dirty="0">
                <a:solidFill>
                  <a:srgbClr val="00B0F0"/>
                </a:solidFill>
              </a:rPr>
              <a:t>0.0;0.8 – 0.85;1.2  </a:t>
            </a:r>
            <a:r>
              <a:rPr lang="en-US" sz="2000" dirty="0"/>
              <a:t>Why is necessary to deviate from existing requirement (</a:t>
            </a:r>
            <a:r>
              <a:rPr lang="en-US" sz="2000" dirty="0" err="1"/>
              <a:t>CoP</a:t>
            </a:r>
            <a:r>
              <a:rPr lang="en-US" sz="2000" dirty="0"/>
              <a:t>) </a:t>
            </a:r>
            <a:r>
              <a:rPr lang="en-US" sz="2000" dirty="0" smtClean="0"/>
              <a:t>and </a:t>
            </a:r>
            <a:r>
              <a:rPr lang="en-US" sz="2000" dirty="0"/>
              <a:t>assurance not to create glare issues</a:t>
            </a:r>
            <a:endParaRPr lang="en-US" sz="1200" dirty="0"/>
          </a:p>
          <a:p>
            <a:pPr lvl="0"/>
            <a:r>
              <a:rPr lang="en-US" sz="2000" b="1" dirty="0"/>
              <a:t>LINES 3 and 4</a:t>
            </a:r>
            <a:endParaRPr lang="en-US" sz="1200" b="1" dirty="0"/>
          </a:p>
          <a:p>
            <a:pPr lvl="1"/>
            <a:r>
              <a:rPr lang="en-US" sz="2000" dirty="0">
                <a:solidFill>
                  <a:srgbClr val="00B0F0"/>
                </a:solidFill>
              </a:rPr>
              <a:t>1.6;0.5 – 1.6;0.8 </a:t>
            </a:r>
            <a:r>
              <a:rPr lang="en-US" sz="2000" dirty="0"/>
              <a:t>This vertical line was introduced because of the request by the industry to have a variation of 1.6 %. In consequence different mounting heights will led to different road illumination distances.  Request for clear justification for minimum 1.6% tolerance area.</a:t>
            </a:r>
          </a:p>
          <a:p>
            <a:pPr lvl="1"/>
            <a:r>
              <a:rPr lang="en-US" sz="2000" dirty="0"/>
              <a:t>Expectation of Poland to have the same road illumination distance independently on mounting height (</a:t>
            </a:r>
            <a:r>
              <a:rPr lang="en-US" sz="2000" dirty="0">
                <a:solidFill>
                  <a:srgbClr val="00B050"/>
                </a:solidFill>
              </a:rPr>
              <a:t>1.6;0.8 – 2.4;1.2 </a:t>
            </a:r>
            <a:r>
              <a:rPr lang="en-US" sz="2000" dirty="0"/>
              <a:t>green line)</a:t>
            </a:r>
          </a:p>
          <a:p>
            <a:pPr lvl="0"/>
            <a:r>
              <a:rPr lang="en-US" sz="2000" b="1" dirty="0" smtClean="0"/>
              <a:t>LINE 5</a:t>
            </a:r>
            <a:r>
              <a:rPr lang="en-US" sz="2000" dirty="0" smtClean="0"/>
              <a:t> (orange</a:t>
            </a:r>
            <a:r>
              <a:rPr lang="en-US" sz="2000" dirty="0"/>
              <a:t>): Expectation of Poland to have the same road illumination distance independently on mounting </a:t>
            </a:r>
            <a:r>
              <a:rPr lang="en-US" sz="2000" dirty="0" smtClean="0"/>
              <a:t>height (</a:t>
            </a:r>
            <a:r>
              <a:rPr lang="en-US" sz="2000" dirty="0" smtClean="0">
                <a:solidFill>
                  <a:schemeClr val="accent2"/>
                </a:solidFill>
              </a:rPr>
              <a:t>crossing 0;0 – 1.6;0.5</a:t>
            </a:r>
            <a:r>
              <a:rPr lang="en-US" sz="2000" dirty="0" smtClean="0"/>
              <a:t>)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03/04/2017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VGL-06-05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A9DF510-1780-4E61-B641-6AE3F275CB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83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Still to be done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Justifications to be built accordingly</a:t>
            </a:r>
          </a:p>
          <a:p>
            <a:pPr lvl="0"/>
            <a:r>
              <a:rPr lang="en-US" dirty="0" smtClean="0"/>
              <a:t>Conditions and process for loading</a:t>
            </a:r>
          </a:p>
          <a:p>
            <a:pPr lvl="0"/>
            <a:r>
              <a:rPr lang="en-US" dirty="0" smtClean="0"/>
              <a:t>Criteria of decision for the type of levelling device</a:t>
            </a:r>
          </a:p>
          <a:p>
            <a:pPr lvl="0"/>
            <a:r>
              <a:rPr lang="en-US" dirty="0" smtClean="0"/>
              <a:t>Next meetings:</a:t>
            </a:r>
          </a:p>
          <a:p>
            <a:pPr lvl="1"/>
            <a:r>
              <a:rPr lang="en-US" dirty="0" smtClean="0"/>
              <a:t>31 May-01 June 2017 – OICA/ Paris</a:t>
            </a:r>
          </a:p>
          <a:p>
            <a:pPr lvl="1"/>
            <a:r>
              <a:rPr lang="en-US" dirty="0" smtClean="0"/>
              <a:t>04-05 July 2017 – OICA/ Paris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03/04/2017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VGL-06-05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A9DF510-1780-4E61-B641-6AE3F275CB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11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Espace réservé du contenu 2"/>
          <p:cNvSpPr>
            <a:spLocks noGrp="1"/>
          </p:cNvSpPr>
          <p:nvPr>
            <p:ph idx="4294967295"/>
          </p:nvPr>
        </p:nvSpPr>
        <p:spPr>
          <a:xfrm>
            <a:off x="563563" y="2422525"/>
            <a:ext cx="8661400" cy="24574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GB" sz="4000" smtClean="0"/>
              <a:t>Thank you for attention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03/04/2017</a:t>
            </a:r>
            <a:endParaRPr lang="en-US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VGL-06-05</a:t>
            </a:r>
            <a:endParaRPr lang="en-US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A9DF510-1780-4E61-B641-6AE3F275CB7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5438</TotalTime>
  <Words>260</Words>
  <Application>Microsoft Office PowerPoint</Application>
  <PresentationFormat>A4 Paper (210x297 mm)</PresentationFormat>
  <Paragraphs>39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Thème Office</vt:lpstr>
      <vt:lpstr>PowerPoint Presentation</vt:lpstr>
      <vt:lpstr>Diagram with limit values  (left for glare/right for visibility)</vt:lpstr>
      <vt:lpstr>Concerns &amp; expectations by CPs for each part of the diagram   justifications to be prepared for the next meeting</vt:lpstr>
      <vt:lpstr>Still to be done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SILVANI Francoise</dc:creator>
  <cp:lastModifiedBy>Konstantin Glukhenkiy</cp:lastModifiedBy>
  <cp:revision>91</cp:revision>
  <dcterms:created xsi:type="dcterms:W3CDTF">2016-03-17T14:04:12Z</dcterms:created>
  <dcterms:modified xsi:type="dcterms:W3CDTF">2017-04-05T07:02:52Z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1811019990</vt:i4>
  </property>
  <property fmtid="{D5CDD505-2E9C-101B-9397-08002B2CF9AE}" pid="3" name="_NewReviewCycle">
    <vt:lpwstr/>
  </property>
  <property fmtid="{D5CDD505-2E9C-101B-9397-08002B2CF9AE}" pid="4" name="_EmailSubject">
    <vt:lpwstr>Status report of IWG VGL</vt:lpwstr>
  </property>
  <property fmtid="{D5CDD505-2E9C-101B-9397-08002B2CF9AE}" pid="5" name="_AuthorEmail">
    <vt:lpwstr>francoise.silvani@renault.com</vt:lpwstr>
  </property>
  <property fmtid="{D5CDD505-2E9C-101B-9397-08002B2CF9AE}" pid="6" name="_AuthorEmailDisplayName">
    <vt:lpwstr>SILVANI Francoise</vt:lpwstr>
  </property>
  <property fmtid="{D5CDD505-2E9C-101B-9397-08002B2CF9AE}" pid="7" name="_PreviousAdHocReviewCycleID">
    <vt:i4>1811019990</vt:i4>
  </property>
</Properties>
</file>