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72" r:id="rId3"/>
    <p:sldId id="276" r:id="rId4"/>
    <p:sldId id="270" r:id="rId5"/>
    <p:sldId id="267" r:id="rId6"/>
    <p:sldId id="275" r:id="rId7"/>
    <p:sldId id="273" r:id="rId8"/>
    <p:sldId id="265" r:id="rId9"/>
    <p:sldId id="274" r:id="rId10"/>
    <p:sldId id="268" r:id="rId11"/>
    <p:sldId id="277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9BBB59"/>
    <a:srgbClr val="C0504D"/>
    <a:srgbClr val="4F81BD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C08FA-6B56-42D9-A6E8-76D2A77F4FB6}" type="datetimeFigureOut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7F4F0-9C3D-4149-8865-3DEE8AE66A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05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7F4F0-9C3D-4149-8865-3DEE8AE66AA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805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C67DA6-082D-407E-8BF3-0211806DC93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59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12EF-8D56-4974-AE62-79704404DFFB}" type="datetime1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DC5E-5CC1-460B-B5EF-506099766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05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AE0F-9D51-41B1-871C-1B589AEC2D20}" type="datetime1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DC5E-5CC1-460B-B5EF-506099766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65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EF9B-2406-4CED-84B8-55D857240CC6}" type="datetime1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DC5E-5CC1-460B-B5EF-506099766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25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E442-2260-44C3-90EC-5064E213C11B}" type="datetime1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DC5E-5CC1-460B-B5EF-506099766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54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CB2D-9A28-483F-BFB2-73F8644589F7}" type="datetime1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DC5E-5CC1-460B-B5EF-506099766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79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EA45-5BA7-4D97-9FD9-38359B71722A}" type="datetime1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DC5E-5CC1-460B-B5EF-506099766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99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8095-2597-414F-9B6E-447234718609}" type="datetime1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DC5E-5CC1-460B-B5EF-506099766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46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AEA4-7258-4779-B665-110500E06D3F}" type="datetime1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DC5E-5CC1-460B-B5EF-506099766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98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5D6B-BA5D-4905-9517-DA99462DD927}" type="datetime1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DC5E-5CC1-460B-B5EF-506099766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33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FEA7-F8A4-40CB-9AA1-072C860FC2E0}" type="datetime1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DC5E-5CC1-460B-B5EF-506099766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23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678D-5600-43FE-BD97-EA582C1ADF84}" type="datetime1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DC5E-5CC1-460B-B5EF-506099766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67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7D2A1-9706-408E-A9A9-BC1446D272DC}" type="datetime1">
              <a:rPr kumimoji="1" lang="ja-JP" altLang="en-US" smtClean="0"/>
              <a:t>2017/8/29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ADC5E-5CC1-460B-B5EF-506099766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31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68" y="4949825"/>
            <a:ext cx="5006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2"/>
          <p:cNvSpPr txBox="1">
            <a:spLocks/>
          </p:cNvSpPr>
          <p:nvPr/>
        </p:nvSpPr>
        <p:spPr>
          <a:xfrm>
            <a:off x="561256" y="1340768"/>
            <a:ext cx="8229600" cy="23042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ja-JP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of Motorcycle Noise Regulation</a:t>
            </a:r>
            <a:br>
              <a:rPr lang="en-US" altLang="ja-JP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Japan</a:t>
            </a:r>
            <a:br>
              <a:rPr lang="en-US" altLang="ja-JP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(Review of UN R41-04 Limit Value)</a:t>
            </a:r>
            <a:endParaRPr lang="ja-JP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4"/>
          <p:cNvSpPr txBox="1"/>
          <p:nvPr/>
        </p:nvSpPr>
        <p:spPr>
          <a:xfrm>
            <a:off x="0" y="-27384"/>
            <a:ext cx="9144000" cy="430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618748" y="432174"/>
            <a:ext cx="25234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TT" altLang="de-DE" sz="1200" u="sng" dirty="0">
                <a:latin typeface="Arial" panose="020B0604020202020204" pitchFamily="34" charset="0"/>
                <a:cs typeface="Arial" panose="020B0604020202020204" pitchFamily="34" charset="0"/>
              </a:rPr>
              <a:t>Informal document</a:t>
            </a:r>
            <a:r>
              <a:rPr lang="en-TT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TT" alt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GRB-</a:t>
            </a:r>
            <a:r>
              <a:rPr lang="en-TT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en-TT" alt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-08</a:t>
            </a:r>
            <a:endParaRPr lang="en-US" altLang="zh-CN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TT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TT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66th GRB</a:t>
            </a:r>
            <a:r>
              <a:rPr lang="en-TT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TT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4-6 </a:t>
            </a:r>
            <a:r>
              <a:rPr lang="en-TT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September </a:t>
            </a:r>
            <a:r>
              <a:rPr lang="en-TT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2017,</a:t>
            </a:r>
            <a:endParaRPr lang="en-TT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TT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agenda item </a:t>
            </a:r>
            <a:r>
              <a:rPr lang="en-TT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7504" y="495912"/>
            <a:ext cx="39951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TT" altLang="zh-CN" sz="1200" dirty="0" smtClean="0">
                <a:effectLst/>
              </a:rPr>
              <a:t>Transmitted by the expert from Japan </a:t>
            </a:r>
            <a:r>
              <a:rPr lang="en-US" altLang="zh-CN" sz="1200" dirty="0" smtClean="0">
                <a:effectLst/>
              </a:rPr>
              <a:t> </a:t>
            </a:r>
            <a:endParaRPr lang="en-US" altLang="zh-CN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62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4" name="正方形/長方形 19"/>
          <p:cNvSpPr>
            <a:spLocks noChangeArrowheads="1"/>
          </p:cNvSpPr>
          <p:nvPr/>
        </p:nvSpPr>
        <p:spPr bwMode="auto">
          <a:xfrm>
            <a:off x="2041525" y="2354263"/>
            <a:ext cx="6338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000000"/>
                </a:solidFill>
              </a:rPr>
              <a:t> </a:t>
            </a:r>
            <a:endParaRPr lang="ja-JP" altLang="en-US" sz="1400" dirty="0"/>
          </a:p>
        </p:txBody>
      </p:sp>
      <p:sp>
        <p:nvSpPr>
          <p:cNvPr id="30" name="Textfeld 4"/>
          <p:cNvSpPr txBox="1"/>
          <p:nvPr/>
        </p:nvSpPr>
        <p:spPr>
          <a:xfrm>
            <a:off x="0" y="-27384"/>
            <a:ext cx="9144000" cy="430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 </a:t>
            </a:r>
            <a:r>
              <a:rPr lang="en-US" altLang="ja-JP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r>
              <a:rPr lang="en-US" altLang="ja-JP" sz="2800" dirty="0">
                <a:solidFill>
                  <a:schemeClr val="bg1"/>
                </a:solidFill>
                <a:cs typeface="Arial" panose="020B0604020202020204" pitchFamily="34" charset="0"/>
              </a:rPr>
              <a:t>. Summary</a:t>
            </a:r>
          </a:p>
        </p:txBody>
      </p:sp>
      <p:sp>
        <p:nvSpPr>
          <p:cNvPr id="33" name="スライド番号プレースホルダー 2"/>
          <p:cNvSpPr txBox="1">
            <a:spLocks noGrp="1" noChangeArrowheads="1"/>
          </p:cNvSpPr>
          <p:nvPr/>
        </p:nvSpPr>
        <p:spPr bwMode="auto">
          <a:xfrm>
            <a:off x="8460432" y="6525344"/>
            <a:ext cx="66516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9pPr>
          </a:lstStyle>
          <a:p>
            <a:pPr algn="r"/>
            <a:fld id="{E86B1AEF-8B07-4D93-A96A-1D37CED4DF4F}" type="slidenum">
              <a:rPr lang="en-US" altLang="ja-JP" sz="14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pPr algn="r"/>
              <a:t>10</a:t>
            </a:fld>
            <a:endParaRPr lang="en-US" altLang="ja-JP" sz="14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6" name="タイトル 2"/>
          <p:cNvSpPr txBox="1">
            <a:spLocks/>
          </p:cNvSpPr>
          <p:nvPr/>
        </p:nvSpPr>
        <p:spPr>
          <a:xfrm>
            <a:off x="106996" y="986804"/>
            <a:ext cx="8856984" cy="51064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975" indent="-180975"/>
            <a:r>
              <a:rPr lang="en-US" altLang="ja-JP" sz="2200" spc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	We </a:t>
            </a:r>
            <a:r>
              <a:rPr lang="en-US" altLang="ja-JP" sz="2200" spc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are considering reviewing the </a:t>
            </a:r>
            <a:r>
              <a:rPr lang="en-US" altLang="ja-JP" sz="2200" spc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limit </a:t>
            </a:r>
            <a:r>
              <a:rPr lang="en-US" altLang="ja-JP" sz="2200" spc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value for 2-wheeler acceleration noise regulation (UN R41-04</a:t>
            </a:r>
            <a:r>
              <a:rPr lang="en-US" altLang="ja-JP" sz="2200" spc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), </a:t>
            </a:r>
            <a:r>
              <a:rPr lang="en-US" altLang="ja-JP" sz="2200" spc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belief that there is a need to continue working toward better noise reductions.</a:t>
            </a:r>
          </a:p>
          <a:p>
            <a:pPr marL="180975" indent="-180975"/>
            <a:endParaRPr lang="en-US" altLang="ja-JP" sz="2200" spc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80975" indent="-180975"/>
            <a:r>
              <a:rPr lang="en-US" altLang="ja-JP" sz="2200" spc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	Japan </a:t>
            </a:r>
            <a:r>
              <a:rPr lang="en-US" altLang="ja-JP" sz="2200" spc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hopes </a:t>
            </a:r>
            <a:r>
              <a:rPr lang="en-US" altLang="ja-JP" sz="2200" spc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consideration </a:t>
            </a:r>
            <a:r>
              <a:rPr lang="en-US" altLang="ja-JP" sz="2200" spc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of reviewing limit value of UN </a:t>
            </a:r>
            <a:r>
              <a:rPr lang="en-US" altLang="ja-JP" sz="2200" spc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R41-04 will start on schedule in 2018-2023 at GRB and that </a:t>
            </a:r>
            <a:r>
              <a:rPr lang="en-US" altLang="ja-JP" sz="2200" spc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its deliberation schedule can be synchronized with the GRB deliberation schedule. </a:t>
            </a:r>
          </a:p>
          <a:p>
            <a:pPr marL="180975" indent="-180975"/>
            <a:endParaRPr lang="en-US" altLang="ja-JP" sz="2200" spc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80975" indent="-180975"/>
            <a:r>
              <a:rPr lang="en-US" altLang="ja-JP" sz="2200" spc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	Regarding </a:t>
            </a:r>
            <a:r>
              <a:rPr lang="en-US" altLang="ja-JP" sz="2200" spc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en-US" altLang="ja-JP" sz="2200" spc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review </a:t>
            </a:r>
            <a:r>
              <a:rPr lang="en-US" altLang="ja-JP" sz="2200" spc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of </a:t>
            </a:r>
            <a:r>
              <a:rPr lang="en-US" altLang="ja-JP" sz="2200" spc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limit </a:t>
            </a:r>
            <a:r>
              <a:rPr lang="en-US" altLang="ja-JP" sz="2200" spc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value for UN R41-04 and for other issues related to R41, we hope that </a:t>
            </a:r>
            <a:r>
              <a:rPr lang="en-US" altLang="ja-JP" sz="2200" spc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another </a:t>
            </a:r>
            <a:r>
              <a:rPr lang="en-US" altLang="ja-JP" sz="2200" spc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discussion arena will enable efficient discussions in order to move the plan ahead at a pace suitable to the GRB deliberation schedule. </a:t>
            </a:r>
          </a:p>
          <a:p>
            <a:pPr marL="180975" indent="-180975">
              <a:buFontTx/>
              <a:buChar char="-"/>
            </a:pPr>
            <a:endParaRPr lang="en-US" altLang="ja-JP" sz="2200" spc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80975" indent="-180975"/>
            <a:r>
              <a:rPr lang="en-US" altLang="ja-JP" sz="2200" spc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	If </a:t>
            </a:r>
            <a:r>
              <a:rPr lang="en-US" altLang="ja-JP" sz="2200" spc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there is to be discussions about measures for things like LAeq and LAmax within the deliberation on reviewing </a:t>
            </a:r>
            <a:r>
              <a:rPr lang="en-US" altLang="ja-JP" sz="2200" spc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limit </a:t>
            </a:r>
            <a:r>
              <a:rPr lang="en-US" altLang="ja-JP" sz="2200" spc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value for UN R41-04 at GRB, </a:t>
            </a:r>
            <a:r>
              <a:rPr lang="en-US" altLang="ja-JP" sz="2200" spc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we would like to support </a:t>
            </a:r>
            <a:r>
              <a:rPr lang="en-US" altLang="ja-JP" sz="2200" spc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such </a:t>
            </a:r>
            <a:r>
              <a:rPr lang="en-US" altLang="ja-JP" sz="2200" spc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deliberations as well. </a:t>
            </a:r>
            <a:endParaRPr lang="en-US" altLang="ja-JP" sz="2200" spc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4" name="正方形/長方形 19"/>
          <p:cNvSpPr>
            <a:spLocks noChangeArrowheads="1"/>
          </p:cNvSpPr>
          <p:nvPr/>
        </p:nvSpPr>
        <p:spPr bwMode="auto">
          <a:xfrm>
            <a:off x="2041525" y="2354263"/>
            <a:ext cx="6338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000000"/>
                </a:solidFill>
              </a:rPr>
              <a:t> </a:t>
            </a:r>
            <a:endParaRPr lang="ja-JP" altLang="en-US" sz="1400" dirty="0"/>
          </a:p>
        </p:txBody>
      </p:sp>
      <p:sp>
        <p:nvSpPr>
          <p:cNvPr id="30" name="Textfeld 4"/>
          <p:cNvSpPr txBox="1"/>
          <p:nvPr/>
        </p:nvSpPr>
        <p:spPr>
          <a:xfrm>
            <a:off x="0" y="-27384"/>
            <a:ext cx="9144000" cy="430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33" name="スライド番号プレースホルダー 2"/>
          <p:cNvSpPr txBox="1">
            <a:spLocks noGrp="1" noChangeArrowheads="1"/>
          </p:cNvSpPr>
          <p:nvPr/>
        </p:nvSpPr>
        <p:spPr bwMode="auto">
          <a:xfrm>
            <a:off x="8460432" y="6525344"/>
            <a:ext cx="66516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9pPr>
          </a:lstStyle>
          <a:p>
            <a:pPr algn="r"/>
            <a:fld id="{E86B1AEF-8B07-4D93-A96A-1D37CED4DF4F}" type="slidenum">
              <a:rPr lang="en-US" altLang="ja-JP" sz="14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pPr algn="r"/>
              <a:t>11</a:t>
            </a:fld>
            <a:endParaRPr lang="en-US" altLang="ja-JP" sz="14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タイトル 2"/>
          <p:cNvSpPr txBox="1">
            <a:spLocks/>
          </p:cNvSpPr>
          <p:nvPr/>
        </p:nvSpPr>
        <p:spPr>
          <a:xfrm>
            <a:off x="107504" y="2996952"/>
            <a:ext cx="8856984" cy="5699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975" indent="-180975" algn="ctr"/>
            <a:r>
              <a:rPr lang="en-US" altLang="ja-JP" sz="3600" spc="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Thank you for your attention.</a:t>
            </a:r>
            <a:endParaRPr lang="en-US" altLang="ja-JP" sz="36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68" y="4949825"/>
            <a:ext cx="5006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2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6052"/>
            <a:ext cx="9144000" cy="41071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altLang="ja-JP" sz="2800" dirty="0"/>
              <a:t>Contents</a:t>
            </a:r>
          </a:p>
        </p:txBody>
      </p:sp>
      <p:sp>
        <p:nvSpPr>
          <p:cNvPr id="4" name="スライド番号プレースホルダー 2"/>
          <p:cNvSpPr txBox="1">
            <a:spLocks noGrp="1" noChangeArrowheads="1"/>
          </p:cNvSpPr>
          <p:nvPr/>
        </p:nvSpPr>
        <p:spPr bwMode="auto">
          <a:xfrm>
            <a:off x="8460432" y="6525344"/>
            <a:ext cx="66516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9pPr>
          </a:lstStyle>
          <a:p>
            <a:pPr algn="r"/>
            <a:fld id="{E86B1AEF-8B07-4D93-A96A-1D37CED4DF4F}" type="slidenum">
              <a:rPr lang="en-US" altLang="ja-JP" sz="14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pPr algn="r"/>
              <a:t>2</a:t>
            </a:fld>
            <a:endParaRPr lang="en-US" altLang="ja-JP" sz="14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タイトル 2"/>
          <p:cNvSpPr txBox="1">
            <a:spLocks/>
          </p:cNvSpPr>
          <p:nvPr/>
        </p:nvSpPr>
        <p:spPr>
          <a:xfrm>
            <a:off x="395536" y="1052736"/>
            <a:ext cx="8568952" cy="38164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ja-JP" sz="30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altLang="ja-JP" sz="24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0" indent="-269875" defTabSz="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Outline </a:t>
            </a:r>
            <a:r>
              <a:rPr lang="en-US" altLang="ja-JP" sz="2400" dirty="0">
                <a:latin typeface="Arial" pitchFamily="34" charset="0"/>
                <a:cs typeface="Arial" pitchFamily="34" charset="0"/>
              </a:rPr>
              <a:t>of Current Noise Regulations in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Japan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en-US" altLang="ja-JP" sz="28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30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ja-JP" sz="30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</a:t>
            </a:r>
            <a:r>
              <a:rPr lang="en-US" altLang="ja-JP" sz="30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Considered </a:t>
            </a:r>
            <a:r>
              <a:rPr lang="en-US" altLang="ja-JP" sz="30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Future </a:t>
            </a:r>
            <a:endParaRPr lang="en-US" altLang="ja-JP" sz="30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buFontTx/>
              <a:buChar char="-"/>
            </a:pPr>
            <a:r>
              <a:rPr lang="en-US" altLang="ja-JP" sz="24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to be </a:t>
            </a:r>
            <a:r>
              <a:rPr lang="en-US" altLang="ja-JP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Considered </a:t>
            </a:r>
          </a:p>
          <a:p>
            <a:pPr marL="269875" indent="-269875">
              <a:buFontTx/>
              <a:buChar char="-"/>
            </a:pPr>
            <a:r>
              <a:rPr lang="en-US" altLang="ja-JP" sz="24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Deliberation Schedule</a:t>
            </a:r>
            <a:endParaRPr lang="en-US" altLang="ja-JP" sz="24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24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30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(Reference) </a:t>
            </a:r>
            <a:r>
              <a:rPr lang="en-US" altLang="ja-JP" sz="30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Contents</a:t>
            </a:r>
            <a:endParaRPr lang="en-US" altLang="ja-JP" sz="30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28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3000" spc="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ja-JP" sz="30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altLang="ja-JP" sz="3000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87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6052"/>
            <a:ext cx="9144000" cy="41071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altLang="ja-JP" sz="2800" dirty="0"/>
              <a:t>1. Introduction</a:t>
            </a:r>
          </a:p>
        </p:txBody>
      </p:sp>
      <p:sp>
        <p:nvSpPr>
          <p:cNvPr id="4" name="スライド番号プレースホルダー 2"/>
          <p:cNvSpPr txBox="1">
            <a:spLocks noGrp="1" noChangeArrowheads="1"/>
          </p:cNvSpPr>
          <p:nvPr/>
        </p:nvSpPr>
        <p:spPr bwMode="auto">
          <a:xfrm>
            <a:off x="8460432" y="6525344"/>
            <a:ext cx="66516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9pPr>
          </a:lstStyle>
          <a:p>
            <a:pPr algn="r"/>
            <a:fld id="{E86B1AEF-8B07-4D93-A96A-1D37CED4DF4F}" type="slidenum">
              <a:rPr lang="en-US" altLang="ja-JP" sz="14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pPr algn="r"/>
              <a:t>3</a:t>
            </a:fld>
            <a:endParaRPr lang="en-US" altLang="ja-JP" sz="14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タイトル 2"/>
          <p:cNvSpPr txBox="1">
            <a:spLocks/>
          </p:cNvSpPr>
          <p:nvPr/>
        </p:nvSpPr>
        <p:spPr>
          <a:xfrm>
            <a:off x="123575" y="476672"/>
            <a:ext cx="8856984" cy="432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Outline of Current Noise Regulations in Japan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(New Vehicles)</a:t>
            </a:r>
            <a:endParaRPr lang="ja-JP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タイトル 2"/>
          <p:cNvSpPr txBox="1">
            <a:spLocks/>
          </p:cNvSpPr>
          <p:nvPr/>
        </p:nvSpPr>
        <p:spPr>
          <a:xfrm>
            <a:off x="177111" y="908720"/>
            <a:ext cx="8820472" cy="432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spc="0" dirty="0">
                <a:latin typeface="Arial" panose="020B0604020202020204" pitchFamily="34" charset="0"/>
                <a:cs typeface="Arial" panose="020B0604020202020204" pitchFamily="34" charset="0"/>
              </a:rPr>
              <a:t>- Noise Regulation </a:t>
            </a:r>
            <a:r>
              <a:rPr lang="en-US" altLang="ja-JP" sz="20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</a:t>
            </a:r>
            <a:r>
              <a:rPr lang="en-US" altLang="ja-JP" sz="20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</a:t>
            </a:r>
            <a:r>
              <a:rPr lang="en-US" altLang="ja-JP" sz="2000" spc="0" dirty="0">
                <a:latin typeface="Arial" panose="020B0604020202020204" pitchFamily="34" charset="0"/>
                <a:cs typeface="Arial" panose="020B0604020202020204" pitchFamily="34" charset="0"/>
              </a:rPr>
              <a:t>to Introduction of UN </a:t>
            </a:r>
            <a:r>
              <a:rPr lang="en-US" altLang="ja-JP" sz="20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 </a:t>
            </a:r>
            <a:endParaRPr lang="ja-JP" altLang="en-US" sz="2000" i="1" spc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48754"/>
              </p:ext>
            </p:extLst>
          </p:nvPr>
        </p:nvGraphicFramePr>
        <p:xfrm>
          <a:off x="359718" y="1282700"/>
          <a:ext cx="6151942" cy="2154190"/>
        </p:xfrm>
        <a:graphic>
          <a:graphicData uri="http://schemas.openxmlformats.org/drawingml/2006/table">
            <a:tbl>
              <a:tblPr/>
              <a:tblGrid>
                <a:gridCol w="14298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2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8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  <a:sym typeface="Arial" pitchFamily="34" charset="0"/>
                        </a:rPr>
                        <a:t>Regulation method</a:t>
                      </a:r>
                    </a:p>
                  </a:txBody>
                  <a:tcPr marL="72000" marR="72000" marT="35994" marB="35994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128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  <a:sym typeface="ＭＳ Ｐゴシック" pitchFamily="50" charset="-128"/>
                        </a:rPr>
                        <a:t>Outline</a:t>
                      </a:r>
                    </a:p>
                  </a:txBody>
                  <a:tcPr marL="72000" marR="72000" marT="35994" marB="35994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128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308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  <a:sym typeface="Arial" pitchFamily="34" charset="0"/>
                        </a:rPr>
                        <a:t>Accelerating vehicle noise</a:t>
                      </a:r>
                      <a:r>
                        <a:rPr kumimoji="0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  <a:sym typeface="ＭＳ Ｐゴシック" pitchFamily="50" charset="-128"/>
                        </a:rPr>
                        <a:t> </a:t>
                      </a:r>
                      <a:r>
                        <a:rPr kumimoji="0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  <a:sym typeface="Arial" pitchFamily="34" charset="0"/>
                        </a:rPr>
                        <a:t> </a:t>
                      </a:r>
                      <a:endParaRPr kumimoji="0" lang="ja-JP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  <a:sym typeface="Times New Roman" pitchFamily="18" charset="0"/>
                      </a:endParaRPr>
                    </a:p>
                  </a:txBody>
                  <a:tcPr marL="108000" marR="108000" marT="107982" marB="107982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128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  <a:sym typeface="Arial" pitchFamily="34" charset="0"/>
                        </a:rPr>
                        <a:t>Regulate the noise generated when a vehicle with the acceleration pedal fully depressed has passed to reduce noise from an accelerating vehicle. </a:t>
                      </a:r>
                    </a:p>
                  </a:txBody>
                  <a:tcPr marL="108000" marR="108000" marT="107982" marB="107982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128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30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  <a:sym typeface="Arial" pitchFamily="34" charset="0"/>
                        </a:rPr>
                        <a:t>Cruising vehicle noise</a:t>
                      </a:r>
                      <a:r>
                        <a:rPr kumimoji="0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  <a:sym typeface="ＭＳ Ｐゴシック" pitchFamily="50" charset="-128"/>
                        </a:rPr>
                        <a:t> </a:t>
                      </a:r>
                      <a:r>
                        <a:rPr kumimoji="0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  <a:sym typeface="Arial" pitchFamily="34" charset="0"/>
                        </a:rPr>
                        <a:t> </a:t>
                      </a:r>
                      <a:endParaRPr kumimoji="0" lang="ja-JP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  <a:sym typeface="Times New Roman" pitchFamily="18" charset="0"/>
                      </a:endParaRPr>
                    </a:p>
                  </a:txBody>
                  <a:tcPr marL="108000" marR="108000" marT="107982" marB="107982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128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  <a:sym typeface="Arial" pitchFamily="34" charset="0"/>
                        </a:rPr>
                        <a:t>Regulate the noise generated when a vehicle has passed at a constant </a:t>
                      </a:r>
                      <a:r>
                        <a:rPr kumimoji="0" lang="en-US" altLang="ja-JP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  <a:sym typeface="Arial" pitchFamily="34" charset="0"/>
                        </a:rPr>
                        <a:t>s</a:t>
                      </a:r>
                      <a:r>
                        <a:rPr kumimoji="0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  <a:sym typeface="Arial" pitchFamily="34" charset="0"/>
                        </a:rPr>
                        <a:t>peed (50 km/h) to reduce noise from a cruising vehicle.</a:t>
                      </a:r>
                    </a:p>
                  </a:txBody>
                  <a:tcPr marL="108000" marR="108000" marT="107982" marB="107982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128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69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  <a:sym typeface="Arial" pitchFamily="34" charset="0"/>
                        </a:rPr>
                        <a:t>Proximity stationary noise</a:t>
                      </a:r>
                      <a:r>
                        <a:rPr kumimoji="0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  <a:sym typeface="ＭＳ Ｐゴシック" pitchFamily="50" charset="-128"/>
                        </a:rPr>
                        <a:t> </a:t>
                      </a:r>
                      <a:r>
                        <a:rPr kumimoji="0" lang="ja-JP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  <a:sym typeface="Arial" pitchFamily="34" charset="0"/>
                        </a:rPr>
                        <a:t> </a:t>
                      </a:r>
                      <a:endParaRPr kumimoji="0" lang="ja-JP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  <a:sym typeface="Times New Roman" pitchFamily="18" charset="0"/>
                      </a:endParaRPr>
                    </a:p>
                  </a:txBody>
                  <a:tcPr marL="108000" marR="108000" marT="107982" marB="107982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128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105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  <a:sym typeface="Arial" pitchFamily="34" charset="0"/>
                        </a:rPr>
                        <a:t>Measure the noise generated near the exhaust pipe outlet of a vehicle at a halt when the accelerator is quickly released after the engine speed has reached a certain level to clamp down on illegally modified vehicles on the street.</a:t>
                      </a:r>
                    </a:p>
                  </a:txBody>
                  <a:tcPr marL="108000" marR="108000" marT="107982" marB="107982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128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右中かっこ 4"/>
          <p:cNvSpPr>
            <a:spLocks/>
          </p:cNvSpPr>
          <p:nvPr/>
        </p:nvSpPr>
        <p:spPr bwMode="auto">
          <a:xfrm>
            <a:off x="6514563" y="2720348"/>
            <a:ext cx="298450" cy="697555"/>
          </a:xfrm>
          <a:prstGeom prst="rightBrace">
            <a:avLst>
              <a:gd name="adj1" fmla="val 22686"/>
              <a:gd name="adj2" fmla="val 3142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ja-JP" altLang="ja-JP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右中かっこ 49"/>
          <p:cNvSpPr>
            <a:spLocks/>
          </p:cNvSpPr>
          <p:nvPr/>
        </p:nvSpPr>
        <p:spPr bwMode="auto">
          <a:xfrm>
            <a:off x="6514563" y="1602087"/>
            <a:ext cx="298450" cy="1105624"/>
          </a:xfrm>
          <a:prstGeom prst="rightBrace">
            <a:avLst>
              <a:gd name="adj1" fmla="val 50865"/>
              <a:gd name="adj2" fmla="val 369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ja-JP" altLang="ja-JP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9"/>
          <p:cNvSpPr>
            <a:spLocks noChangeArrowheads="1"/>
          </p:cNvSpPr>
          <p:nvPr/>
        </p:nvSpPr>
        <p:spPr bwMode="auto">
          <a:xfrm>
            <a:off x="6813013" y="3285018"/>
            <a:ext cx="1980000" cy="40568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36000" anchor="ctr" anchorCtr="0">
            <a:spAutoFit/>
          </a:bodyPr>
          <a:lstStyle/>
          <a:p>
            <a:pPr algn="ctr" eaLnBrk="0" hangingPunct="0"/>
            <a:r>
              <a:rPr lang="ja-JP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sym typeface="ＭＳ Ｐゴシック" pitchFamily="50" charset="-128"/>
              </a:rPr>
              <a:t>Proximity stationary noise test</a:t>
            </a:r>
          </a:p>
          <a:p>
            <a:pPr algn="ctr" eaLnBrk="0" hangingPunct="0"/>
            <a:r>
              <a:rPr lang="ja-JP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sym typeface="ＭＳ Ｐゴシック" pitchFamily="50" charset="-128"/>
              </a:rPr>
              <a:t>(No test track is required.)</a:t>
            </a:r>
            <a:endParaRPr lang="en-US" altLang="ja-JP" sz="105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  <a:sym typeface="ＭＳ Ｐゴシック" pitchFamily="50" charset="-128"/>
            </a:endParaRPr>
          </a:p>
        </p:txBody>
      </p:sp>
      <p:sp>
        <p:nvSpPr>
          <p:cNvPr id="18" name="タイトル 2"/>
          <p:cNvSpPr txBox="1">
            <a:spLocks/>
          </p:cNvSpPr>
          <p:nvPr/>
        </p:nvSpPr>
        <p:spPr>
          <a:xfrm>
            <a:off x="461759" y="3701660"/>
            <a:ext cx="8461169" cy="100800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1288" indent="-141288"/>
            <a:r>
              <a:rPr lang="en-US" altLang="ja-JP" sz="1800" spc="0" dirty="0" smtClean="0">
                <a:latin typeface="Arial" pitchFamily="34" charset="0"/>
                <a:cs typeface="Arial" pitchFamily="34" charset="0"/>
              </a:rPr>
              <a:t>- Cruising </a:t>
            </a:r>
            <a:r>
              <a:rPr lang="en-US" altLang="ja-JP" sz="1800" spc="0" dirty="0">
                <a:latin typeface="Arial" pitchFamily="34" charset="0"/>
                <a:cs typeface="Arial" pitchFamily="34" charset="0"/>
              </a:rPr>
              <a:t>noise regulation was </a:t>
            </a:r>
            <a:r>
              <a:rPr lang="en-US" altLang="ja-JP" sz="1800" spc="0" dirty="0" smtClean="0">
                <a:latin typeface="Arial" pitchFamily="34" charset="0"/>
                <a:cs typeface="Arial" pitchFamily="34" charset="0"/>
              </a:rPr>
              <a:t>abolished </a:t>
            </a:r>
            <a:r>
              <a:rPr lang="en-US" altLang="ja-JP" sz="1800" spc="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altLang="ja-JP" sz="1800" spc="0" dirty="0" smtClean="0">
                <a:latin typeface="Arial" pitchFamily="34" charset="0"/>
                <a:cs typeface="Arial" pitchFamily="34" charset="0"/>
              </a:rPr>
              <a:t>two-wheelers </a:t>
            </a:r>
            <a:r>
              <a:rPr lang="en-US" altLang="ja-JP" sz="1800" spc="0" dirty="0">
                <a:latin typeface="Arial" pitchFamily="34" charset="0"/>
                <a:cs typeface="Arial" pitchFamily="34" charset="0"/>
              </a:rPr>
              <a:t>in 2013 and </a:t>
            </a:r>
            <a:r>
              <a:rPr lang="en-US" altLang="ja-JP" sz="1800" spc="0" dirty="0" smtClean="0">
                <a:latin typeface="Arial" pitchFamily="34" charset="0"/>
                <a:cs typeface="Arial" pitchFamily="34" charset="0"/>
              </a:rPr>
              <a:t>four-wheelers </a:t>
            </a:r>
            <a:r>
              <a:rPr lang="en-US" altLang="ja-JP" sz="1800" spc="0" dirty="0">
                <a:latin typeface="Arial" pitchFamily="34" charset="0"/>
                <a:cs typeface="Arial" pitchFamily="34" charset="0"/>
              </a:rPr>
              <a:t>in 2015. </a:t>
            </a:r>
          </a:p>
          <a:p>
            <a:pPr marL="141288" indent="-141288"/>
            <a:r>
              <a:rPr lang="en-US" altLang="ja-JP" sz="1800" spc="0" dirty="0" smtClean="0">
                <a:latin typeface="Arial" pitchFamily="34" charset="0"/>
                <a:cs typeface="Arial" pitchFamily="34" charset="0"/>
              </a:rPr>
              <a:t>- Proximity </a:t>
            </a:r>
            <a:r>
              <a:rPr lang="en-US" altLang="ja-JP" sz="1800" spc="0" dirty="0">
                <a:latin typeface="Arial" pitchFamily="34" charset="0"/>
                <a:cs typeface="Arial" pitchFamily="34" charset="0"/>
              </a:rPr>
              <a:t>stationary noise regulation was </a:t>
            </a:r>
            <a:r>
              <a:rPr lang="en-US" altLang="ja-JP" sz="1800" spc="0" dirty="0" smtClean="0">
                <a:latin typeface="Arial" pitchFamily="34" charset="0"/>
                <a:cs typeface="Arial" pitchFamily="34" charset="0"/>
              </a:rPr>
              <a:t>abolished </a:t>
            </a:r>
            <a:r>
              <a:rPr lang="en-US" altLang="ja-JP" sz="1800" spc="0" dirty="0">
                <a:latin typeface="Arial" pitchFamily="34" charset="0"/>
                <a:cs typeface="Arial" pitchFamily="34" charset="0"/>
              </a:rPr>
              <a:t>for both </a:t>
            </a:r>
            <a:r>
              <a:rPr lang="en-US" altLang="ja-JP" sz="1800" spc="0" dirty="0" smtClean="0">
                <a:latin typeface="Arial" pitchFamily="34" charset="0"/>
                <a:cs typeface="Arial" pitchFamily="34" charset="0"/>
              </a:rPr>
              <a:t>two-wheelers </a:t>
            </a:r>
            <a:r>
              <a:rPr lang="en-US" altLang="ja-JP" sz="1800" spc="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altLang="ja-JP" sz="1800" spc="0" dirty="0" smtClean="0">
                <a:latin typeface="Arial" pitchFamily="34" charset="0"/>
                <a:cs typeface="Arial" pitchFamily="34" charset="0"/>
              </a:rPr>
              <a:t>four-wheelers </a:t>
            </a:r>
            <a:r>
              <a:rPr lang="en-US" altLang="ja-JP" sz="1800" spc="0" dirty="0">
                <a:latin typeface="Arial" pitchFamily="34" charset="0"/>
                <a:cs typeface="Arial" pitchFamily="34" charset="0"/>
              </a:rPr>
              <a:t>in 2015. </a:t>
            </a:r>
            <a:endParaRPr lang="ja-JP" altLang="en-US" sz="180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タイトル 2"/>
          <p:cNvSpPr txBox="1">
            <a:spLocks/>
          </p:cNvSpPr>
          <p:nvPr/>
        </p:nvSpPr>
        <p:spPr>
          <a:xfrm>
            <a:off x="177111" y="4797152"/>
            <a:ext cx="8640960" cy="432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spc="0" dirty="0" smtClean="0">
                <a:latin typeface="Arial" pitchFamily="34" charset="0"/>
                <a:cs typeface="Arial" pitchFamily="34" charset="0"/>
              </a:rPr>
              <a:t>- Current </a:t>
            </a:r>
            <a:r>
              <a:rPr lang="en-US" altLang="ja-JP" sz="2000" spc="0" dirty="0">
                <a:latin typeface="Arial" pitchFamily="34" charset="0"/>
                <a:cs typeface="Arial" pitchFamily="34" charset="0"/>
              </a:rPr>
              <a:t>Noise Regulation Method </a:t>
            </a:r>
            <a:r>
              <a:rPr lang="en-US" altLang="ja-JP" sz="2000" spc="0" dirty="0" smtClean="0">
                <a:latin typeface="Arial" pitchFamily="34" charset="0"/>
                <a:cs typeface="Arial" pitchFamily="34" charset="0"/>
              </a:rPr>
              <a:t>after Introduction </a:t>
            </a:r>
            <a:r>
              <a:rPr lang="en-US" altLang="ja-JP" sz="2000" spc="0" dirty="0">
                <a:latin typeface="Arial" pitchFamily="34" charset="0"/>
                <a:cs typeface="Arial" pitchFamily="34" charset="0"/>
              </a:rPr>
              <a:t>of UN </a:t>
            </a:r>
            <a:r>
              <a:rPr lang="en-US" altLang="ja-JP" sz="2000" spc="0" dirty="0" smtClean="0">
                <a:latin typeface="Arial" pitchFamily="34" charset="0"/>
                <a:cs typeface="Arial" pitchFamily="34" charset="0"/>
              </a:rPr>
              <a:t>Regulation </a:t>
            </a:r>
            <a:r>
              <a:rPr lang="en-US" altLang="ja-JP" sz="1600" spc="0" dirty="0" smtClean="0">
                <a:latin typeface="Arial" pitchFamily="34" charset="0"/>
                <a:cs typeface="Arial" pitchFamily="34" charset="0"/>
              </a:rPr>
              <a:t>(New vehicles) </a:t>
            </a:r>
            <a:endParaRPr lang="ja-JP" altLang="en-US" sz="1600" i="1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タイトル 2"/>
          <p:cNvSpPr txBox="1">
            <a:spLocks/>
          </p:cNvSpPr>
          <p:nvPr/>
        </p:nvSpPr>
        <p:spPr>
          <a:xfrm>
            <a:off x="425984" y="5363597"/>
            <a:ext cx="4632490" cy="392485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Harmonizing</a:t>
            </a:r>
            <a:r>
              <a:rPr lang="ja-JP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International </a:t>
            </a:r>
            <a:r>
              <a:rPr lang="en-US" altLang="ja-JP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endParaRPr lang="ja-JP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タイトル 2"/>
          <p:cNvSpPr txBox="1">
            <a:spLocks/>
          </p:cNvSpPr>
          <p:nvPr/>
        </p:nvSpPr>
        <p:spPr>
          <a:xfrm>
            <a:off x="429889" y="5750369"/>
            <a:ext cx="8496944" cy="805193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spc="0" dirty="0">
                <a:latin typeface="Arial" panose="020B0604020202020204" pitchFamily="34" charset="0"/>
                <a:cs typeface="Arial" panose="020B0604020202020204" pitchFamily="34" charset="0"/>
              </a:rPr>
              <a:t>The Japanese noise regulations harmonize with international noise </a:t>
            </a:r>
            <a:r>
              <a:rPr lang="en-US" altLang="ja-JP" sz="18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en-US" altLang="ja-JP" sz="1800" spc="0" dirty="0">
                <a:latin typeface="Arial" panose="020B0604020202020204" pitchFamily="34" charset="0"/>
                <a:cs typeface="Arial" panose="020B0604020202020204" pitchFamily="34" charset="0"/>
              </a:rPr>
              <a:t>, with R41-04 for </a:t>
            </a:r>
            <a:r>
              <a:rPr lang="en-US" altLang="ja-JP" sz="18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two-wheelers</a:t>
            </a:r>
            <a:r>
              <a:rPr lang="en-US" altLang="ja-JP" sz="1800" spc="0" dirty="0">
                <a:latin typeface="Arial" panose="020B0604020202020204" pitchFamily="34" charset="0"/>
                <a:cs typeface="Arial" panose="020B0604020202020204" pitchFamily="34" charset="0"/>
              </a:rPr>
              <a:t>, R51-03 for </a:t>
            </a:r>
            <a:r>
              <a:rPr lang="en-US" altLang="ja-JP" sz="18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four-wheelers </a:t>
            </a:r>
            <a:r>
              <a:rPr lang="en-US" altLang="ja-JP" sz="1800" spc="0" dirty="0">
                <a:latin typeface="Arial" panose="020B0604020202020204" pitchFamily="34" charset="0"/>
                <a:cs typeface="Arial" panose="020B0604020202020204" pitchFamily="34" charset="0"/>
              </a:rPr>
              <a:t>and R117-02 for </a:t>
            </a:r>
            <a:r>
              <a:rPr lang="en-US" altLang="ja-JP" sz="1800" spc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altLang="ja-JP" sz="18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spc="0" dirty="0">
                <a:latin typeface="Arial" panose="020B0604020202020204" pitchFamily="34" charset="0"/>
                <a:cs typeface="Arial" panose="020B0604020202020204" pitchFamily="34" charset="0"/>
              </a:rPr>
              <a:t>noise being </a:t>
            </a:r>
            <a:r>
              <a:rPr lang="en-US" altLang="ja-JP" sz="18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adopted </a:t>
            </a:r>
            <a:r>
              <a:rPr lang="en-US" altLang="ja-JP" sz="1800" spc="0" dirty="0">
                <a:latin typeface="Arial" panose="020B0604020202020204" pitchFamily="34" charset="0"/>
                <a:cs typeface="Arial" panose="020B0604020202020204" pitchFamily="34" charset="0"/>
              </a:rPr>
              <a:t>as testing methods </a:t>
            </a:r>
            <a:r>
              <a:rPr lang="en-US" altLang="ja-JP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ja-JP" sz="18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</a:t>
            </a:r>
            <a:r>
              <a:rPr lang="en-US" altLang="ja-JP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en-US" altLang="ja-JP" sz="18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ja-JP" altLang="en-US" sz="1800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840" y="1412776"/>
            <a:ext cx="1745608" cy="906129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017" y="2394403"/>
            <a:ext cx="1725431" cy="8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3326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altLang="ja-JP" sz="2800" dirty="0"/>
              <a:t>2. Items to be Considered in the </a:t>
            </a:r>
            <a:r>
              <a:rPr lang="en-US" altLang="ja-JP" sz="2800" dirty="0" smtClean="0"/>
              <a:t>Future</a:t>
            </a:r>
            <a:endParaRPr kumimoji="1" lang="ja-JP" altLang="en-US" sz="2800" dirty="0"/>
          </a:p>
        </p:txBody>
      </p:sp>
      <p:sp>
        <p:nvSpPr>
          <p:cNvPr id="8" name="スライド番号プレースホルダー 2"/>
          <p:cNvSpPr txBox="1">
            <a:spLocks noGrp="1" noChangeArrowheads="1"/>
          </p:cNvSpPr>
          <p:nvPr/>
        </p:nvSpPr>
        <p:spPr bwMode="auto">
          <a:xfrm>
            <a:off x="8460432" y="6525344"/>
            <a:ext cx="66516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9pPr>
          </a:lstStyle>
          <a:p>
            <a:pPr algn="r"/>
            <a:fld id="{E86B1AEF-8B07-4D93-A96A-1D37CED4DF4F}" type="slidenum">
              <a:rPr lang="en-US" altLang="ja-JP" sz="14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pPr algn="r"/>
              <a:t>4</a:t>
            </a:fld>
            <a:endParaRPr lang="en-US" altLang="ja-JP" sz="14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タイトル 2"/>
          <p:cNvSpPr txBox="1">
            <a:spLocks/>
          </p:cNvSpPr>
          <p:nvPr/>
        </p:nvSpPr>
        <p:spPr>
          <a:xfrm>
            <a:off x="33714" y="583056"/>
            <a:ext cx="8640960" cy="395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</a:t>
            </a:r>
            <a:r>
              <a:rPr lang="en-US" altLang="ja-JP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</a:t>
            </a:r>
            <a:r>
              <a:rPr lang="en-US" altLang="ja-JP" sz="24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endParaRPr lang="en-US" altLang="ja-JP" sz="24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タイトル 2"/>
          <p:cNvSpPr txBox="1">
            <a:spLocks/>
          </p:cNvSpPr>
          <p:nvPr/>
        </p:nvSpPr>
        <p:spPr>
          <a:xfrm>
            <a:off x="395536" y="1008841"/>
            <a:ext cx="8064896" cy="7639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200" spc="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(These </a:t>
            </a:r>
            <a:r>
              <a:rPr lang="en-US" altLang="ja-JP" sz="2200" spc="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issues </a:t>
            </a:r>
            <a:r>
              <a:rPr lang="en-US" altLang="ja-JP" sz="2200" spc="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were raised </a:t>
            </a:r>
            <a:r>
              <a:rPr lang="en-US" altLang="ja-JP" sz="2200" spc="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in Informal Document GRB-62-12 </a:t>
            </a:r>
            <a:r>
              <a:rPr lang="en-US" altLang="ja-JP" sz="2200" spc="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at 62</a:t>
            </a:r>
            <a:r>
              <a:rPr lang="en-US" altLang="ja-JP" sz="2200" spc="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ja-JP" sz="22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GRB held in September </a:t>
            </a:r>
            <a:r>
              <a:rPr lang="en-US" altLang="ja-JP" sz="22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2015.) </a:t>
            </a:r>
            <a:endParaRPr lang="en-US" altLang="ja-JP" sz="22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タイトル 2"/>
          <p:cNvSpPr txBox="1">
            <a:spLocks/>
          </p:cNvSpPr>
          <p:nvPr/>
        </p:nvSpPr>
        <p:spPr>
          <a:xfrm>
            <a:off x="421060" y="1774586"/>
            <a:ext cx="5540966" cy="453948"/>
          </a:xfrm>
          <a:prstGeom prst="rect">
            <a:avLst/>
          </a:prstGeom>
          <a:solidFill>
            <a:srgbClr val="FF0000"/>
          </a:solidFill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8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 Measures for New Vehicles </a:t>
            </a:r>
            <a:endParaRPr lang="ja-JP" altLang="en-US" sz="28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タイトル 2"/>
          <p:cNvSpPr txBox="1">
            <a:spLocks/>
          </p:cNvSpPr>
          <p:nvPr/>
        </p:nvSpPr>
        <p:spPr>
          <a:xfrm>
            <a:off x="421060" y="2348880"/>
            <a:ext cx="8100901" cy="79493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Review of </a:t>
            </a:r>
            <a:r>
              <a:rPr lang="en-GB" altLang="ja-JP" sz="24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motorcycle noise regulation </a:t>
            </a:r>
            <a:r>
              <a:rPr lang="en-GB" altLang="ja-JP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ja-JP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ja-JP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altLang="ja-JP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n-GB" altLang="ja-JP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GB" altLang="ja-JP" sz="24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R41-04 Limit Value where necessary) </a:t>
            </a:r>
            <a:endParaRPr lang="en-US" altLang="ja-JP" sz="2000" spc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タイトル 2"/>
          <p:cNvSpPr txBox="1">
            <a:spLocks/>
          </p:cNvSpPr>
          <p:nvPr/>
        </p:nvSpPr>
        <p:spPr>
          <a:xfrm>
            <a:off x="421060" y="3501008"/>
            <a:ext cx="7560840" cy="39576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8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 Measures for</a:t>
            </a:r>
            <a:r>
              <a:rPr lang="ja-JP" altLang="en-US" sz="28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Vehicles in Current Usage </a:t>
            </a:r>
          </a:p>
        </p:txBody>
      </p:sp>
      <p:sp>
        <p:nvSpPr>
          <p:cNvPr id="14" name="タイトル 2"/>
          <p:cNvSpPr txBox="1">
            <a:spLocks/>
          </p:cNvSpPr>
          <p:nvPr/>
        </p:nvSpPr>
        <p:spPr>
          <a:xfrm>
            <a:off x="421060" y="4005064"/>
            <a:ext cx="8069562" cy="1944216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indent="-177800">
              <a:tabLst>
                <a:tab pos="177800" algn="l"/>
              </a:tabLst>
            </a:pPr>
            <a:r>
              <a:rPr lang="en-US" altLang="ja-JP" sz="23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Review of check system for issues such as muffler performance (review of </a:t>
            </a:r>
            <a:r>
              <a:rPr lang="en-US" altLang="ja-JP" sz="23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replacement </a:t>
            </a:r>
            <a:r>
              <a:rPr lang="en-US" altLang="ja-JP" sz="23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muffler </a:t>
            </a:r>
            <a:r>
              <a:rPr lang="en-US" altLang="ja-JP" sz="23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where necessary) </a:t>
            </a:r>
            <a:endParaRPr lang="en-US" altLang="ja-JP" sz="23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tabLst>
                <a:tab pos="177800" algn="l"/>
              </a:tabLst>
            </a:pPr>
            <a:r>
              <a:rPr lang="en-US" altLang="ja-JP" sz="23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Consideration of effective date </a:t>
            </a:r>
            <a:r>
              <a:rPr lang="en-US" altLang="ja-JP" sz="23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ja-JP" sz="2300" spc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altLang="ja-JP" sz="23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noise regulation </a:t>
            </a:r>
            <a:r>
              <a:rPr lang="en-US" altLang="ja-JP" sz="23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ja-JP" sz="23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 outside of vehicles </a:t>
            </a:r>
            <a:r>
              <a:rPr lang="en-US" altLang="ja-JP" sz="23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current usage (application of R117-02 on vehicles in current usage) </a:t>
            </a:r>
          </a:p>
        </p:txBody>
      </p:sp>
    </p:spTree>
    <p:extLst>
      <p:ext uri="{BB962C8B-B14F-4D97-AF65-F5344CB8AC3E}">
        <p14:creationId xmlns:p14="http://schemas.microsoft.com/office/powerpoint/2010/main" val="3822972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2. Items to be Considered in the Future</a:t>
            </a:r>
          </a:p>
        </p:txBody>
      </p:sp>
      <p:sp>
        <p:nvSpPr>
          <p:cNvPr id="15" name="スライド番号プレースホルダー 2"/>
          <p:cNvSpPr txBox="1">
            <a:spLocks noGrp="1" noChangeArrowheads="1"/>
          </p:cNvSpPr>
          <p:nvPr/>
        </p:nvSpPr>
        <p:spPr bwMode="auto">
          <a:xfrm>
            <a:off x="8460432" y="6525344"/>
            <a:ext cx="66516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9pPr>
          </a:lstStyle>
          <a:p>
            <a:pPr algn="r"/>
            <a:fld id="{E86B1AEF-8B07-4D93-A96A-1D37CED4DF4F}" type="slidenum">
              <a:rPr lang="en-US" altLang="ja-JP" sz="14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pPr algn="r"/>
              <a:t>5</a:t>
            </a:fld>
            <a:endParaRPr lang="en-US" altLang="ja-JP" sz="14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タイトル 2"/>
          <p:cNvSpPr txBox="1">
            <a:spLocks/>
          </p:cNvSpPr>
          <p:nvPr/>
        </p:nvSpPr>
        <p:spPr>
          <a:xfrm>
            <a:off x="48228" y="565515"/>
            <a:ext cx="6900036" cy="7734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8775" indent="-358775"/>
            <a:r>
              <a:rPr lang="en-US" altLang="ja-JP" sz="26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Deliberation </a:t>
            </a:r>
            <a:r>
              <a:rPr lang="en-US" altLang="ja-JP" sz="26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lang="en-US" altLang="ja-JP" sz="26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/>
            <a:r>
              <a:rPr lang="en-US" altLang="ja-JP" sz="2400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Schedule proposed by Japan (draft)</a:t>
            </a:r>
            <a:endParaRPr lang="ja-JP" altLang="en-US" sz="2400" spc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49562"/>
              </p:ext>
            </p:extLst>
          </p:nvPr>
        </p:nvGraphicFramePr>
        <p:xfrm>
          <a:off x="179512" y="1355628"/>
          <a:ext cx="8640960" cy="4560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3991759277"/>
                    </a:ext>
                  </a:extLst>
                </a:gridCol>
                <a:gridCol w="6624736">
                  <a:extLst>
                    <a:ext uri="{9D8B030D-6E8A-4147-A177-3AD203B41FA5}">
                      <a16:colId xmlns="" xmlns:a16="http://schemas.microsoft.com/office/drawing/2014/main" val="1151086982"/>
                    </a:ext>
                  </a:extLst>
                </a:gridCol>
              </a:tblGrid>
              <a:tr h="6228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Outline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6287230"/>
                  </a:ext>
                </a:extLst>
              </a:tr>
              <a:tr h="622868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April 2017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 committee </a:t>
                      </a:r>
                      <a:r>
                        <a:rPr lang="en-US" altLang="ja-JP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 Central Environment Council (CEC) </a:t>
                      </a:r>
                      <a:r>
                        <a:rPr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commence investigations related </a:t>
                      </a:r>
                      <a:r>
                        <a:rPr lang="en-US" altLang="ja-JP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</a:t>
                      </a:r>
                      <a:r>
                        <a:rPr lang="en-US" altLang="ja-JP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motorcycle </a:t>
                      </a:r>
                      <a:r>
                        <a:rPr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</a:t>
                      </a:r>
                      <a:r>
                        <a:rPr lang="en-US" altLang="ja-JP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regulations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6519125"/>
                  </a:ext>
                </a:extLst>
              </a:tr>
              <a:tr h="622868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2017 to August 2018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Hearings 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relevant 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bodies will be held 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8640786"/>
                  </a:ext>
                </a:extLst>
              </a:tr>
              <a:tr h="622868">
                <a:tc>
                  <a:txBody>
                    <a:bodyPr/>
                    <a:lstStyle/>
                    <a:p>
                      <a:r>
                        <a:rPr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2017 to August 2018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Japanese proposal related to </a:t>
                      </a:r>
                      <a:r>
                        <a:rPr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</a:t>
                      </a:r>
                      <a:r>
                        <a:rPr lang="en-US" altLang="ja-JP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 </a:t>
                      </a:r>
                      <a:r>
                        <a:rPr lang="en-US" altLang="ja-JP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for R41-04 will be considered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957639"/>
                  </a:ext>
                </a:extLst>
              </a:tr>
              <a:tr h="622868">
                <a:tc>
                  <a:txBody>
                    <a:bodyPr/>
                    <a:lstStyle/>
                    <a:p>
                      <a:r>
                        <a:rPr lang="en-US" altLang="ja-JP" sz="1600" u="non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2018</a:t>
                      </a:r>
                      <a:endParaRPr kumimoji="1" lang="ja-JP" altLang="en-US" sz="1600" u="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 u="non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Japanese proposal for reviewing limit value</a:t>
                      </a:r>
                      <a:r>
                        <a:rPr lang="en-US" altLang="ja-JP" sz="1600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R41-04 based on the domestic study will be presented</a:t>
                      </a:r>
                      <a:r>
                        <a:rPr lang="en-US" altLang="ja-JP" sz="1600" u="non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Working Party on Noise (GRB)</a:t>
                      </a:r>
                      <a:endParaRPr kumimoji="1" lang="ja-JP" altLang="en-US" sz="16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649933"/>
                  </a:ext>
                </a:extLst>
              </a:tr>
              <a:tr h="622868">
                <a:tc>
                  <a:txBody>
                    <a:bodyPr/>
                    <a:lstStyle/>
                    <a:p>
                      <a:r>
                        <a:rPr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2018 to January 2020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 on state of discussion at GRB, Japan will consider proposal for reviewing </a:t>
                      </a:r>
                      <a:r>
                        <a:rPr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 </a:t>
                      </a:r>
                      <a:r>
                        <a:rPr lang="en-US" altLang="ja-JP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for R41-04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3364893"/>
                  </a:ext>
                </a:extLst>
              </a:tr>
              <a:tr h="622868">
                <a:tc>
                  <a:txBody>
                    <a:bodyPr/>
                    <a:lstStyle/>
                    <a:p>
                      <a:r>
                        <a:rPr lang="en-US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2020 to March 2020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ja-JP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Collate review of Motorcycle Noise Regulation</a:t>
                      </a:r>
                      <a:endParaRPr kumimoji="1" lang="ja-JP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6088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56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800" dirty="0"/>
              <a:t>2. Items to be Considered in the Future</a:t>
            </a:r>
          </a:p>
        </p:txBody>
      </p:sp>
      <p:sp>
        <p:nvSpPr>
          <p:cNvPr id="32" name="スライド番号プレースホルダー 2"/>
          <p:cNvSpPr txBox="1">
            <a:spLocks noGrp="1" noChangeArrowheads="1"/>
          </p:cNvSpPr>
          <p:nvPr/>
        </p:nvSpPr>
        <p:spPr bwMode="auto">
          <a:xfrm>
            <a:off x="8460432" y="6525344"/>
            <a:ext cx="66516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9pPr>
          </a:lstStyle>
          <a:p>
            <a:pPr algn="r"/>
            <a:fld id="{E86B1AEF-8B07-4D93-A96A-1D37CED4DF4F}" type="slidenum">
              <a:rPr lang="en-US" altLang="ja-JP" sz="14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pPr algn="r"/>
              <a:t>6</a:t>
            </a:fld>
            <a:endParaRPr lang="en-US" altLang="ja-JP" sz="14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3" name="タイトル 2"/>
          <p:cNvSpPr txBox="1">
            <a:spLocks/>
          </p:cNvSpPr>
          <p:nvPr/>
        </p:nvSpPr>
        <p:spPr>
          <a:xfrm>
            <a:off x="251520" y="692696"/>
            <a:ext cx="8699330" cy="7308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indent="-182563"/>
            <a:r>
              <a:rPr lang="en-US" altLang="ja-JP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ja-JP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Deliberation Schedule for Reviewing </a:t>
            </a:r>
            <a:r>
              <a:rPr lang="en-GB" altLang="ja-JP" sz="24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</a:t>
            </a:r>
            <a:r>
              <a:rPr lang="en-GB" altLang="ja-JP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en-GB" altLang="ja-JP" sz="24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altLang="ja-JP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R41-04 in Japan </a:t>
            </a:r>
            <a:r>
              <a:rPr lang="en-US" altLang="ja-JP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ja-JP" altLang="en-US" sz="24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GRB</a:t>
            </a:r>
            <a:endParaRPr lang="ja-JP" altLang="en-US" sz="24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グループ化 35"/>
          <p:cNvGrpSpPr/>
          <p:nvPr/>
        </p:nvGrpSpPr>
        <p:grpSpPr>
          <a:xfrm>
            <a:off x="215516" y="1641157"/>
            <a:ext cx="8741568" cy="3948083"/>
            <a:chOff x="215516" y="2043180"/>
            <a:chExt cx="8741568" cy="3948083"/>
          </a:xfrm>
        </p:grpSpPr>
        <p:cxnSp>
          <p:nvCxnSpPr>
            <p:cNvPr id="37" name="直線コネクタ 36"/>
            <p:cNvCxnSpPr/>
            <p:nvPr/>
          </p:nvCxnSpPr>
          <p:spPr>
            <a:xfrm>
              <a:off x="7564929" y="2354859"/>
              <a:ext cx="0" cy="363640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604156" y="2341774"/>
              <a:ext cx="0" cy="35981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4780620" y="2351178"/>
              <a:ext cx="0" cy="363640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3388465" y="2351178"/>
              <a:ext cx="0" cy="363640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正方形/長方形 40"/>
            <p:cNvSpPr/>
            <p:nvPr/>
          </p:nvSpPr>
          <p:spPr>
            <a:xfrm>
              <a:off x="245885" y="2373901"/>
              <a:ext cx="343442" cy="175245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kumimoji="1" lang="en-US" altLang="ja-JP" sz="1600" dirty="0">
                  <a:latin typeface="Arial" pitchFamily="34" charset="0"/>
                  <a:cs typeface="Arial" pitchFamily="34" charset="0"/>
                </a:rPr>
                <a:t>JAPAN</a:t>
              </a:r>
              <a:endParaRPr kumimoji="1" lang="ja-JP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" name="グループ化 41"/>
            <p:cNvGrpSpPr/>
            <p:nvPr/>
          </p:nvGrpSpPr>
          <p:grpSpPr>
            <a:xfrm>
              <a:off x="604156" y="2043180"/>
              <a:ext cx="8352928" cy="307998"/>
              <a:chOff x="604156" y="2043180"/>
              <a:chExt cx="8352928" cy="307998"/>
            </a:xfrm>
          </p:grpSpPr>
          <p:sp>
            <p:nvSpPr>
              <p:cNvPr id="55" name="正方形/長方形 54"/>
              <p:cNvSpPr/>
              <p:nvPr/>
            </p:nvSpPr>
            <p:spPr>
              <a:xfrm>
                <a:off x="604156" y="2043180"/>
                <a:ext cx="1392155" cy="307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2017</a:t>
                </a:r>
                <a:endParaRPr kumimoji="1" lang="ja-JP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正方形/長方形 55"/>
              <p:cNvSpPr/>
              <p:nvPr/>
            </p:nvSpPr>
            <p:spPr>
              <a:xfrm>
                <a:off x="1996311" y="2043180"/>
                <a:ext cx="1392155" cy="307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2018</a:t>
                </a:r>
                <a:endParaRPr kumimoji="1" lang="ja-JP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正方形/長方形 56"/>
              <p:cNvSpPr/>
              <p:nvPr/>
            </p:nvSpPr>
            <p:spPr>
              <a:xfrm>
                <a:off x="3388465" y="2043180"/>
                <a:ext cx="1392155" cy="307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2019</a:t>
                </a:r>
                <a:endParaRPr kumimoji="1" lang="ja-JP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正方形/長方形 57"/>
              <p:cNvSpPr/>
              <p:nvPr/>
            </p:nvSpPr>
            <p:spPr>
              <a:xfrm>
                <a:off x="4780620" y="2043180"/>
                <a:ext cx="1392155" cy="307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2020</a:t>
                </a:r>
                <a:endParaRPr kumimoji="1" lang="ja-JP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正方形/長方形 58"/>
              <p:cNvSpPr/>
              <p:nvPr/>
            </p:nvSpPr>
            <p:spPr>
              <a:xfrm>
                <a:off x="6172774" y="2043180"/>
                <a:ext cx="1392155" cy="307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2021</a:t>
                </a:r>
                <a:endParaRPr kumimoji="1" lang="ja-JP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正方形/長方形 59"/>
              <p:cNvSpPr/>
              <p:nvPr/>
            </p:nvSpPr>
            <p:spPr>
              <a:xfrm>
                <a:off x="7564929" y="2043180"/>
                <a:ext cx="1392155" cy="307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2022</a:t>
                </a:r>
                <a:endParaRPr kumimoji="1" lang="ja-JP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3" name="正方形/長方形 42"/>
            <p:cNvSpPr/>
            <p:nvPr/>
          </p:nvSpPr>
          <p:spPr>
            <a:xfrm>
              <a:off x="245885" y="4182571"/>
              <a:ext cx="343442" cy="175730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kumimoji="1"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GRB</a:t>
              </a:r>
              <a:endPara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下矢印 43"/>
            <p:cNvSpPr/>
            <p:nvPr/>
          </p:nvSpPr>
          <p:spPr>
            <a:xfrm>
              <a:off x="1996311" y="4173061"/>
              <a:ext cx="1392154" cy="568034"/>
            </a:xfrm>
            <a:prstGeom prst="downArrow">
              <a:avLst>
                <a:gd name="adj1" fmla="val 50000"/>
                <a:gd name="adj2" fmla="val 45976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直線コネクタ 44"/>
            <p:cNvCxnSpPr/>
            <p:nvPr/>
          </p:nvCxnSpPr>
          <p:spPr>
            <a:xfrm>
              <a:off x="6172774" y="2312876"/>
              <a:ext cx="0" cy="36364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1996311" y="2351178"/>
              <a:ext cx="0" cy="35981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215516" y="4149080"/>
              <a:ext cx="8735334" cy="33386"/>
            </a:xfrm>
            <a:prstGeom prst="line">
              <a:avLst/>
            </a:prstGeom>
            <a:ln w="254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右矢印 47"/>
            <p:cNvSpPr/>
            <p:nvPr/>
          </p:nvSpPr>
          <p:spPr>
            <a:xfrm>
              <a:off x="604157" y="2720975"/>
              <a:ext cx="4471900" cy="709332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kumimoji="1" lang="en-GB" altLang="ja-JP" sz="1100" dirty="0">
                  <a:latin typeface="Arial" panose="020B0604020202020204" pitchFamily="34" charset="0"/>
                  <a:cs typeface="Arial" panose="020B0604020202020204" pitchFamily="34" charset="0"/>
                </a:rPr>
                <a:t>Deliberation on review of </a:t>
              </a:r>
              <a:r>
                <a:rPr kumimoji="1" lang="en-GB" altLang="ja-JP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motorcycle noise regulation </a:t>
              </a:r>
              <a:r>
                <a:rPr kumimoji="1" lang="en-GB" altLang="ja-JP" sz="11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kumimoji="1" lang="en-GB" altLang="ja-JP" sz="11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GB" altLang="ja-JP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(Limit </a:t>
              </a:r>
              <a:r>
                <a:rPr kumimoji="1" lang="en-GB" altLang="ja-JP" sz="1100" dirty="0">
                  <a:latin typeface="Arial" panose="020B0604020202020204" pitchFamily="34" charset="0"/>
                  <a:cs typeface="Arial" panose="020B0604020202020204" pitchFamily="34" charset="0"/>
                </a:rPr>
                <a:t>value for R41-04</a:t>
              </a:r>
              <a:r>
                <a:rPr kumimoji="1" lang="en-US" altLang="ja-JP" sz="11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1996311" y="3359728"/>
              <a:ext cx="1392154" cy="7893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Japanese proposal on reviewing </a:t>
              </a:r>
              <a:r>
                <a:rPr kumimoji="1" lang="en-US" altLang="ja-JP" sz="105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limit </a:t>
              </a:r>
              <a:r>
                <a:rPr kumimoji="1" lang="en-US" altLang="ja-JP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value</a:t>
              </a:r>
              <a:r>
                <a:rPr kumimoji="1" lang="ja-JP" altLang="en-US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ja-JP" sz="105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(in Sep.) </a:t>
              </a:r>
            </a:p>
            <a:p>
              <a:pPr algn="ctr"/>
              <a:r>
                <a:rPr kumimoji="1" lang="en-US" altLang="ja-JP" sz="105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necessary</a:t>
              </a:r>
              <a:endParaRPr kumimoji="1" lang="ja-JP" altLang="en-U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右矢印 49"/>
            <p:cNvSpPr/>
            <p:nvPr/>
          </p:nvSpPr>
          <p:spPr>
            <a:xfrm>
              <a:off x="1996311" y="4640073"/>
              <a:ext cx="6954539" cy="504056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b="1" dirty="0">
                  <a:solidFill>
                    <a:schemeClr val="bg1"/>
                  </a:solidFill>
                  <a:latin typeface="Arial" pitchFamily="34" charset="0"/>
                  <a:cs typeface="Arial" panose="020B0604020202020204" pitchFamily="34" charset="0"/>
                </a:rPr>
                <a:t>Deliberation on reviewing </a:t>
              </a:r>
              <a:r>
                <a:rPr kumimoji="1" lang="en-US" altLang="ja-JP" sz="1100" b="1" dirty="0" smtClean="0">
                  <a:solidFill>
                    <a:schemeClr val="bg1"/>
                  </a:solidFill>
                  <a:latin typeface="Arial" pitchFamily="34" charset="0"/>
                  <a:cs typeface="Arial" panose="020B0604020202020204" pitchFamily="34" charset="0"/>
                </a:rPr>
                <a:t>limit </a:t>
              </a:r>
              <a:r>
                <a:rPr kumimoji="1" lang="en-US" altLang="ja-JP" sz="1100" b="1" dirty="0">
                  <a:solidFill>
                    <a:schemeClr val="bg1"/>
                  </a:solidFill>
                  <a:latin typeface="Arial" pitchFamily="34" charset="0"/>
                  <a:cs typeface="Arial" panose="020B0604020202020204" pitchFamily="34" charset="0"/>
                </a:rPr>
                <a:t>value for R41-04 </a:t>
              </a:r>
              <a:r>
                <a:rPr kumimoji="1" lang="en-US" altLang="ja-JP" sz="1100" b="1" dirty="0" smtClean="0">
                  <a:solidFill>
                    <a:schemeClr val="bg1"/>
                  </a:solidFill>
                  <a:latin typeface="Arial" pitchFamily="34" charset="0"/>
                  <a:cs typeface="Arial" panose="020B0604020202020204" pitchFamily="34" charset="0"/>
                </a:rPr>
                <a:t>(list </a:t>
              </a:r>
              <a:r>
                <a:rPr kumimoji="1" lang="en-US" altLang="ja-JP" sz="1100" b="1" dirty="0">
                  <a:solidFill>
                    <a:schemeClr val="bg1"/>
                  </a:solidFill>
                  <a:latin typeface="Arial" pitchFamily="34" charset="0"/>
                  <a:cs typeface="Arial" panose="020B0604020202020204" pitchFamily="34" charset="0"/>
                </a:rPr>
                <a:t>of future issues) within five years from 2018</a:t>
              </a:r>
            </a:p>
          </p:txBody>
        </p:sp>
        <p:sp>
          <p:nvSpPr>
            <p:cNvPr id="51" name="右矢印 50"/>
            <p:cNvSpPr/>
            <p:nvPr/>
          </p:nvSpPr>
          <p:spPr>
            <a:xfrm>
              <a:off x="604157" y="2398065"/>
              <a:ext cx="1663587" cy="504056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50" dirty="0">
                  <a:latin typeface="Arial" pitchFamily="34" charset="0"/>
                  <a:cs typeface="Arial" panose="020B0604020202020204" pitchFamily="34" charset="0"/>
                </a:rPr>
                <a:t>Review study</a:t>
              </a:r>
            </a:p>
          </p:txBody>
        </p:sp>
        <p:cxnSp>
          <p:nvCxnSpPr>
            <p:cNvPr id="52" name="直線コネクタ 51"/>
            <p:cNvCxnSpPr/>
            <p:nvPr/>
          </p:nvCxnSpPr>
          <p:spPr>
            <a:xfrm>
              <a:off x="8956758" y="2330878"/>
              <a:ext cx="0" cy="36364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正方形/長方形 52"/>
            <p:cNvSpPr/>
            <p:nvPr/>
          </p:nvSpPr>
          <p:spPr>
            <a:xfrm>
              <a:off x="2258306" y="2544379"/>
              <a:ext cx="1130159" cy="2718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Till March 2018</a:t>
              </a:r>
              <a:endParaRPr kumimoji="1" lang="ja-JP" alt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4997698" y="3075641"/>
              <a:ext cx="1224136" cy="2084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Until Feb. or March 2020</a:t>
              </a:r>
              <a:endParaRPr kumimoji="1" lang="ja-JP" alt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" name="下矢印 60"/>
          <p:cNvSpPr/>
          <p:nvPr/>
        </p:nvSpPr>
        <p:spPr>
          <a:xfrm rot="10800000">
            <a:off x="3714933" y="3117190"/>
            <a:ext cx="273600" cy="1080000"/>
          </a:xfrm>
          <a:prstGeom prst="downArrow">
            <a:avLst>
              <a:gd name="adj1" fmla="val 50000"/>
              <a:gd name="adj2" fmla="val 4597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下矢印 61"/>
          <p:cNvSpPr/>
          <p:nvPr/>
        </p:nvSpPr>
        <p:spPr>
          <a:xfrm>
            <a:off x="4283968" y="3116094"/>
            <a:ext cx="273225" cy="1081096"/>
          </a:xfrm>
          <a:prstGeom prst="downArrow">
            <a:avLst>
              <a:gd name="adj1" fmla="val 50000"/>
              <a:gd name="adj2" fmla="val 4597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6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(Reference) Survey Contents</a:t>
            </a:r>
          </a:p>
        </p:txBody>
      </p:sp>
      <p:sp>
        <p:nvSpPr>
          <p:cNvPr id="5" name="スライド番号プレースホルダー 2"/>
          <p:cNvSpPr txBox="1">
            <a:spLocks noGrp="1" noChangeArrowheads="1"/>
          </p:cNvSpPr>
          <p:nvPr/>
        </p:nvSpPr>
        <p:spPr bwMode="auto">
          <a:xfrm>
            <a:off x="8460432" y="6525344"/>
            <a:ext cx="66516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9pPr>
          </a:lstStyle>
          <a:p>
            <a:pPr algn="r"/>
            <a:fld id="{E86B1AEF-8B07-4D93-A96A-1D37CED4DF4F}" type="slidenum">
              <a:rPr lang="en-US" altLang="ja-JP" sz="14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pPr algn="r"/>
              <a:t>7</a:t>
            </a:fld>
            <a:endParaRPr lang="en-US" altLang="ja-JP" sz="14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タイトル 2"/>
          <p:cNvSpPr txBox="1">
            <a:spLocks/>
          </p:cNvSpPr>
          <p:nvPr/>
        </p:nvSpPr>
        <p:spPr>
          <a:xfrm>
            <a:off x="251520" y="620688"/>
            <a:ext cx="8640960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2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on </a:t>
            </a:r>
            <a:r>
              <a:rPr lang="en-US" altLang="ja-JP" sz="2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Reviewing R41-04 </a:t>
            </a:r>
            <a:r>
              <a:rPr lang="en-US" altLang="ja-JP" sz="22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</a:t>
            </a:r>
            <a:r>
              <a:rPr lang="en-US" altLang="ja-JP" sz="2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marL="180975" indent="-180975"/>
            <a:r>
              <a:rPr lang="en-US" altLang="ja-JP" sz="2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Noise Fact-Finding Investigation on Vehicles that conform to Latest Noise Regulations (R41-04) </a:t>
            </a:r>
            <a:endParaRPr lang="ja-JP" altLang="en-US" sz="22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59754"/>
              </p:ext>
            </p:extLst>
          </p:nvPr>
        </p:nvGraphicFramePr>
        <p:xfrm>
          <a:off x="467544" y="1700808"/>
          <a:ext cx="7842250" cy="405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ワークシート" r:id="rId4" imgW="4705249" imgH="1381175" progId="Excel.Sheet.12">
                  <p:embed/>
                </p:oleObj>
              </mc:Choice>
              <mc:Fallback>
                <p:oleObj name="ワークシート" r:id="rId4" imgW="4705249" imgH="1381175" progId="Excel.Sheet.12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700808"/>
                        <a:ext cx="7842250" cy="405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877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4"/>
          <p:cNvSpPr txBox="1"/>
          <p:nvPr/>
        </p:nvSpPr>
        <p:spPr>
          <a:xfrm>
            <a:off x="0" y="-27384"/>
            <a:ext cx="9144000" cy="430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 (</a:t>
            </a:r>
            <a:r>
              <a:rPr lang="en-US" altLang="ja-JP" sz="2800" dirty="0">
                <a:solidFill>
                  <a:schemeClr val="bg1"/>
                </a:solidFill>
              </a:rPr>
              <a:t>Reference) Survey Contents</a:t>
            </a:r>
          </a:p>
        </p:txBody>
      </p:sp>
      <p:sp>
        <p:nvSpPr>
          <p:cNvPr id="51" name="スライド番号プレースホルダー 2"/>
          <p:cNvSpPr txBox="1">
            <a:spLocks noGrp="1" noChangeArrowheads="1"/>
          </p:cNvSpPr>
          <p:nvPr/>
        </p:nvSpPr>
        <p:spPr bwMode="auto">
          <a:xfrm>
            <a:off x="8460432" y="6525344"/>
            <a:ext cx="66516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9pPr>
          </a:lstStyle>
          <a:p>
            <a:pPr algn="r"/>
            <a:fld id="{E86B1AEF-8B07-4D93-A96A-1D37CED4DF4F}" type="slidenum">
              <a:rPr lang="en-US" altLang="ja-JP" sz="14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pPr algn="r"/>
              <a:t>8</a:t>
            </a:fld>
            <a:endParaRPr lang="en-US" altLang="ja-JP" sz="14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251520" y="1484784"/>
            <a:ext cx="4222262" cy="3816424"/>
            <a:chOff x="2666270" y="1278620"/>
            <a:chExt cx="3096344" cy="2984815"/>
          </a:xfrm>
        </p:grpSpPr>
        <p:graphicFrame>
          <p:nvGraphicFramePr>
            <p:cNvPr id="53" name="グラフ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2958726"/>
                </p:ext>
              </p:extLst>
            </p:nvPr>
          </p:nvGraphicFramePr>
          <p:xfrm>
            <a:off x="2666270" y="1690671"/>
            <a:ext cx="3096344" cy="2088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" name="グラフ" r:id="rId4" imgW="8608298" imgH="3926164" progId="Excel.Chart.8">
                    <p:embed/>
                  </p:oleObj>
                </mc:Choice>
                <mc:Fallback>
                  <p:oleObj name="グラフ" r:id="rId4" imgW="8608298" imgH="3926164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6270" y="1690671"/>
                          <a:ext cx="3096344" cy="2088232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正方形/長方形 53"/>
            <p:cNvSpPr/>
            <p:nvPr/>
          </p:nvSpPr>
          <p:spPr>
            <a:xfrm>
              <a:off x="2666270" y="1278620"/>
              <a:ext cx="3096344" cy="41205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class</a:t>
              </a:r>
              <a:r>
                <a:rPr kumimoji="1" lang="ja-JP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US" altLang="ja-JP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 (25&lt;PMR</a:t>
              </a:r>
              <a:r>
                <a:rPr kumimoji="1" lang="ja-JP" altLang="en-US" dirty="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rPr>
                <a:t></a:t>
              </a:r>
              <a:r>
                <a:rPr kumimoji="1" lang="en-US" altLang="ja-JP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50</a:t>
              </a:r>
              <a:r>
                <a:rPr kumimoji="1" lang="en-US" altLang="ja-JP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kumimoji="1" lang="ja-JP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タイトル 2"/>
            <p:cNvSpPr txBox="1">
              <a:spLocks/>
            </p:cNvSpPr>
            <p:nvPr/>
          </p:nvSpPr>
          <p:spPr>
            <a:xfrm>
              <a:off x="2666270" y="3781367"/>
              <a:ext cx="3096344" cy="48206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kumimoji="1" sz="8000" kern="1200" spc="-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ja-JP" alt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4689806" y="1484784"/>
            <a:ext cx="4248472" cy="3787881"/>
            <a:chOff x="5940151" y="1268760"/>
            <a:chExt cx="3115565" cy="2971597"/>
          </a:xfrm>
        </p:grpSpPr>
        <p:graphicFrame>
          <p:nvGraphicFramePr>
            <p:cNvPr id="57" name="グラフ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471966"/>
                </p:ext>
              </p:extLst>
            </p:nvPr>
          </p:nvGraphicFramePr>
          <p:xfrm>
            <a:off x="5940151" y="1680811"/>
            <a:ext cx="3096344" cy="20959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name="グラフ" r:id="rId6" imgW="8175445" imgH="4176122" progId="Excel.Chart.8">
                    <p:embed/>
                  </p:oleObj>
                </mc:Choice>
                <mc:Fallback>
                  <p:oleObj name="グラフ" r:id="rId6" imgW="8175445" imgH="4176122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0151" y="1680811"/>
                          <a:ext cx="3096344" cy="2095916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正方形/長方形 57"/>
            <p:cNvSpPr/>
            <p:nvPr/>
          </p:nvSpPr>
          <p:spPr>
            <a:xfrm>
              <a:off x="5940152" y="1268760"/>
              <a:ext cx="3096344" cy="41205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class</a:t>
              </a:r>
              <a:r>
                <a:rPr kumimoji="1" lang="ja-JP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US" altLang="ja-JP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 (</a:t>
              </a:r>
              <a:r>
                <a:rPr kumimoji="1" lang="en-US" altLang="ja-JP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50&lt;PMR)</a:t>
              </a:r>
              <a:endParaRPr kumimoji="1" lang="ja-JP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タイトル 2"/>
            <p:cNvSpPr txBox="1">
              <a:spLocks/>
            </p:cNvSpPr>
            <p:nvPr/>
          </p:nvSpPr>
          <p:spPr>
            <a:xfrm>
              <a:off x="5953328" y="3776728"/>
              <a:ext cx="3102388" cy="463629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kumimoji="1" sz="8000" kern="1200" spc="-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ja-JP" alt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タイトル 2"/>
          <p:cNvSpPr txBox="1">
            <a:spLocks/>
          </p:cNvSpPr>
          <p:nvPr/>
        </p:nvSpPr>
        <p:spPr>
          <a:xfrm>
            <a:off x="326388" y="4941168"/>
            <a:ext cx="8676456" cy="7303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-Noise </a:t>
            </a:r>
            <a:r>
              <a:rPr lang="en-US" altLang="ja-JP" sz="2000" spc="0" dirty="0">
                <a:latin typeface="Arial" panose="020B0604020202020204" pitchFamily="34" charset="0"/>
                <a:cs typeface="Arial" panose="020B0604020202020204" pitchFamily="34" charset="0"/>
              </a:rPr>
              <a:t>fact-finding investigations on </a:t>
            </a:r>
            <a:r>
              <a:rPr lang="en-US" altLang="ja-JP" sz="20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10 more motorcycles are planned and noise value distribution status to be considered by </a:t>
            </a:r>
            <a:r>
              <a:rPr lang="en-US" altLang="ja-JP" sz="2000" spc="0" dirty="0">
                <a:latin typeface="Arial" panose="020B0604020202020204" pitchFamily="34" charset="0"/>
                <a:cs typeface="Arial" panose="020B0604020202020204" pitchFamily="34" charset="0"/>
              </a:rPr>
              <a:t>March </a:t>
            </a:r>
            <a:r>
              <a:rPr lang="en-US" altLang="ja-JP" sz="20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endParaRPr lang="ja-JP" altLang="en-US" sz="2000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330037" y="5743492"/>
            <a:ext cx="87554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1288" indent="-141288"/>
            <a:r>
              <a:rPr lang="en-US" altLang="ja-JP" sz="2000" dirty="0" smtClean="0">
                <a:latin typeface="Arial" pitchFamily="34" charset="0"/>
                <a:cs typeface="Arial" panose="020B0604020202020204" pitchFamily="34" charset="0"/>
              </a:rPr>
              <a:t>-Based on the study above, estimates to be made </a:t>
            </a:r>
            <a:r>
              <a:rPr lang="en-US" altLang="ja-JP" sz="2000" dirty="0">
                <a:latin typeface="Arial" pitchFamily="34" charset="0"/>
                <a:cs typeface="Arial" panose="020B0604020202020204" pitchFamily="34" charset="0"/>
              </a:rPr>
              <a:t>on the impact to road traffic noise by boosting noise </a:t>
            </a:r>
            <a:r>
              <a:rPr lang="en-US" altLang="ja-JP" sz="2000" dirty="0" smtClean="0">
                <a:latin typeface="Arial" pitchFamily="34" charset="0"/>
                <a:cs typeface="Arial" panose="020B0604020202020204" pitchFamily="34" charset="0"/>
              </a:rPr>
              <a:t>limit </a:t>
            </a:r>
            <a:r>
              <a:rPr lang="en-US" altLang="ja-JP" sz="2000" dirty="0">
                <a:latin typeface="Arial" pitchFamily="34" charset="0"/>
                <a:cs typeface="Arial" panose="020B0604020202020204" pitchFamily="34" charset="0"/>
              </a:rPr>
              <a:t>values for </a:t>
            </a:r>
            <a:r>
              <a:rPr lang="en-US" altLang="ja-JP" sz="2000" dirty="0" smtClean="0">
                <a:latin typeface="Arial" pitchFamily="34" charset="0"/>
                <a:cs typeface="Arial" panose="020B0604020202020204" pitchFamily="34" charset="0"/>
              </a:rPr>
              <a:t>2-wheelers.</a:t>
            </a:r>
            <a:endParaRPr lang="en-US" altLang="ja-JP" sz="2000" dirty="0">
              <a:latin typeface="Arial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グループ化 61"/>
          <p:cNvGrpSpPr/>
          <p:nvPr/>
        </p:nvGrpSpPr>
        <p:grpSpPr>
          <a:xfrm>
            <a:off x="3381840" y="2625502"/>
            <a:ext cx="1076780" cy="600174"/>
            <a:chOff x="3381840" y="1689398"/>
            <a:chExt cx="1076780" cy="600174"/>
          </a:xfrm>
        </p:grpSpPr>
        <p:sp>
          <p:nvSpPr>
            <p:cNvPr id="63" name="テキスト ボックス 62"/>
            <p:cNvSpPr txBox="1"/>
            <p:nvPr/>
          </p:nvSpPr>
          <p:spPr>
            <a:xfrm>
              <a:off x="3865767" y="1689398"/>
              <a:ext cx="490209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ts val="700"/>
                </a:lnSpc>
              </a:pPr>
              <a:r>
                <a:rPr kumimoji="1" lang="en-US" altLang="ja-JP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(2-wheeler)</a:t>
              </a:r>
              <a:endParaRPr kumimoji="1" lang="ja-JP" alt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3864620" y="1930140"/>
              <a:ext cx="594000" cy="269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kumimoji="1" lang="en-US" altLang="ja-JP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(Motorcycle</a:t>
              </a:r>
              <a:r>
                <a:rPr kumimoji="1" lang="en-US" altLang="ja-JP" sz="600" dirty="0">
                  <a:latin typeface="Arial" panose="020B0604020202020204" pitchFamily="34" charset="0"/>
                  <a:cs typeface="Arial" panose="020B0604020202020204" pitchFamily="34" charset="0"/>
                </a:rPr>
                <a:t>, less than or equal to </a:t>
              </a:r>
              <a:r>
                <a:rPr kumimoji="1" lang="en-US" altLang="ja-JP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125 cc)</a:t>
              </a:r>
              <a:endParaRPr kumimoji="1" lang="ja-JP" alt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3381840" y="2145572"/>
              <a:ext cx="37101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ts val="700"/>
                </a:lnSpc>
              </a:pPr>
              <a:r>
                <a:rPr kumimoji="1" lang="en-US" altLang="ja-JP" sz="700" dirty="0">
                  <a:latin typeface="Arial" panose="020B0604020202020204" pitchFamily="34" charset="0"/>
                  <a:cs typeface="Arial" panose="020B0604020202020204" pitchFamily="34" charset="0"/>
                </a:rPr>
                <a:t>Average</a:t>
              </a:r>
              <a:endPara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テキスト ボックス 65"/>
          <p:cNvSpPr txBox="1"/>
          <p:nvPr/>
        </p:nvSpPr>
        <p:spPr>
          <a:xfrm>
            <a:off x="827584" y="4400880"/>
            <a:ext cx="2156224" cy="179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Upper limit value </a:t>
            </a:r>
            <a:r>
              <a:rPr kumimoji="1" lang="en-US" altLang="ja-JP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(limit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value [</a:t>
            </a:r>
            <a:r>
              <a:rPr kumimoji="1" lang="en-US" altLang="ja-JP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74 dB] + 5 dB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) - measured value for fully open acceleration [dB]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 rot="16200000">
            <a:off x="-538766" y="3321287"/>
            <a:ext cx="1788687" cy="179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kumimoji="1" lang="en-US" altLang="ja-JP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Limit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value (</a:t>
            </a:r>
            <a:r>
              <a:rPr kumimoji="1" lang="en-US" altLang="ja-JP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74 dB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) - measured value for acceleration noise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 rot="16200000">
            <a:off x="3953534" y="3232788"/>
            <a:ext cx="1788687" cy="179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kumimoji="1" lang="en-US" altLang="ja-JP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Limit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value (</a:t>
            </a:r>
            <a:r>
              <a:rPr kumimoji="1" lang="en-US" altLang="ja-JP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77 dB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) - measured value for acceleration noise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436096" y="4279539"/>
            <a:ext cx="2156224" cy="179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Upper limit value </a:t>
            </a:r>
            <a:r>
              <a:rPr kumimoji="1" lang="en-US" altLang="ja-JP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(limit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value [</a:t>
            </a:r>
            <a:r>
              <a:rPr kumimoji="1" lang="en-US" altLang="ja-JP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77 dB] + 5 dB) </a:t>
            </a:r>
            <a:r>
              <a:rPr kumimoji="1" lang="en-US" altLang="ja-JP" sz="700" dirty="0">
                <a:latin typeface="Arial" panose="020B0604020202020204" pitchFamily="34" charset="0"/>
                <a:cs typeface="Arial" panose="020B0604020202020204" pitchFamily="34" charset="0"/>
              </a:rPr>
              <a:t>- measured value for fully open acceleration [dB]</a:t>
            </a:r>
            <a:endParaRPr kumimoji="1" lang="ja-JP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8015064" y="2610452"/>
            <a:ext cx="894547" cy="595365"/>
            <a:chOff x="3347864" y="1690586"/>
            <a:chExt cx="894547" cy="595365"/>
          </a:xfrm>
        </p:grpSpPr>
        <p:sp>
          <p:nvSpPr>
            <p:cNvPr id="71" name="テキスト ボックス 70"/>
            <p:cNvSpPr txBox="1"/>
            <p:nvPr/>
          </p:nvSpPr>
          <p:spPr>
            <a:xfrm>
              <a:off x="3662811" y="1690586"/>
              <a:ext cx="579600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ts val="700"/>
                </a:lnSpc>
              </a:pPr>
              <a:r>
                <a:rPr kumimoji="1" lang="en-US" altLang="ja-JP" sz="600" spc="-2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(Small 2-wheeler)</a:t>
              </a:r>
              <a:endParaRPr kumimoji="1" lang="ja-JP" altLang="en-US" sz="600" spc="-2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3347864" y="2141951"/>
              <a:ext cx="37336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ts val="700"/>
                </a:lnSpc>
              </a:pPr>
              <a:r>
                <a:rPr kumimoji="1" lang="en-US" altLang="ja-JP" sz="700" dirty="0">
                  <a:latin typeface="Arial" panose="020B0604020202020204" pitchFamily="34" charset="0"/>
                  <a:cs typeface="Arial" panose="020B0604020202020204" pitchFamily="34" charset="0"/>
                </a:rPr>
                <a:t>Average</a:t>
              </a:r>
              <a:endPara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3675756" y="1910845"/>
              <a:ext cx="540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ts val="700"/>
                </a:lnSpc>
              </a:pPr>
              <a:r>
                <a:rPr kumimoji="1" lang="en-US" altLang="ja-JP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(2-wheeler)</a:t>
              </a:r>
              <a:endParaRPr kumimoji="1" lang="ja-JP" alt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タイトル 2"/>
          <p:cNvSpPr txBox="1">
            <a:spLocks/>
          </p:cNvSpPr>
          <p:nvPr/>
        </p:nvSpPr>
        <p:spPr>
          <a:xfrm>
            <a:off x="235491" y="604293"/>
            <a:ext cx="8640960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2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results of Noise Fact-Finding Investigation.</a:t>
            </a:r>
          </a:p>
          <a:p>
            <a:r>
              <a:rPr lang="en-US" altLang="ja-JP" sz="22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(Relationship between </a:t>
            </a:r>
            <a:r>
              <a:rPr lang="en-US" altLang="ja-JP" sz="2200" spc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Lrban</a:t>
            </a:r>
            <a:r>
              <a:rPr lang="en-US" altLang="ja-JP" sz="22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ja-JP" sz="2200" spc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Lwot</a:t>
            </a:r>
            <a:r>
              <a:rPr lang="en-US" altLang="ja-JP" sz="2200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ja-JP" altLang="en-US" sz="22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4"/>
          <p:cNvSpPr txBox="1"/>
          <p:nvPr/>
        </p:nvSpPr>
        <p:spPr>
          <a:xfrm>
            <a:off x="0" y="-27384"/>
            <a:ext cx="9144000" cy="430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 </a:t>
            </a:r>
            <a:r>
              <a:rPr lang="en-US" altLang="ja-JP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altLang="ja-JP" sz="2800" dirty="0">
                <a:solidFill>
                  <a:schemeClr val="bg1"/>
                </a:solidFill>
                <a:cs typeface="Arial" panose="020B0604020202020204" pitchFamily="34" charset="0"/>
              </a:rPr>
              <a:t>Reference) Survey Contents</a:t>
            </a:r>
          </a:p>
        </p:txBody>
      </p:sp>
      <p:sp>
        <p:nvSpPr>
          <p:cNvPr id="38" name="スライド番号プレースホルダー 2"/>
          <p:cNvSpPr txBox="1">
            <a:spLocks noGrp="1" noChangeArrowheads="1"/>
          </p:cNvSpPr>
          <p:nvPr/>
        </p:nvSpPr>
        <p:spPr bwMode="auto">
          <a:xfrm>
            <a:off x="8503562" y="6525344"/>
            <a:ext cx="66516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bg1"/>
                </a:solidFill>
                <a:latin typeface="Verdana" pitchFamily="34" charset="0"/>
                <a:ea typeface="HGS創英角ｺﾞｼｯｸUB" pitchFamily="50" charset="-128"/>
              </a:defRPr>
            </a:lvl9pPr>
          </a:lstStyle>
          <a:p>
            <a:pPr algn="r"/>
            <a:fld id="{E86B1AEF-8B07-4D93-A96A-1D37CED4DF4F}" type="slidenum">
              <a:rPr lang="en-US" altLang="ja-JP" sz="14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pPr algn="r"/>
              <a:t>9</a:t>
            </a:fld>
            <a:endParaRPr lang="en-US" altLang="ja-JP" sz="14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9" name="タイトル 2"/>
          <p:cNvSpPr txBox="1">
            <a:spLocks/>
          </p:cNvSpPr>
          <p:nvPr/>
        </p:nvSpPr>
        <p:spPr>
          <a:xfrm>
            <a:off x="234833" y="483174"/>
            <a:ext cx="6551236" cy="3874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/>
              <a:t>Hearings Survey </a:t>
            </a:r>
            <a:r>
              <a:rPr lang="en-US" altLang="ja-JP" sz="2400" dirty="0"/>
              <a:t>Results from the </a:t>
            </a:r>
            <a:r>
              <a:rPr lang="en-US" altLang="ja-JP" sz="2400" dirty="0" smtClean="0"/>
              <a:t>Relevant Bodies</a:t>
            </a:r>
            <a:endParaRPr lang="en-US" altLang="ja-JP" sz="2400" dirty="0"/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156" y="839133"/>
            <a:ext cx="5036913" cy="4190063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2483768" y="886622"/>
            <a:ext cx="3960440" cy="50359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en-US" altLang="ja-JP" sz="1400" dirty="0" smtClean="0"/>
              <a:t>Cumulative Frequency Curve of the TA Value of the Motorcycles (L3 category) Sold in Japan</a:t>
            </a:r>
            <a:endParaRPr kumimoji="1" lang="ja-JP" altLang="en-US" sz="1400" dirty="0"/>
          </a:p>
        </p:txBody>
      </p:sp>
      <p:graphicFrame>
        <p:nvGraphicFramePr>
          <p:cNvPr id="42" name="表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675940"/>
              </p:ext>
            </p:extLst>
          </p:nvPr>
        </p:nvGraphicFramePr>
        <p:xfrm>
          <a:off x="1111961" y="5032604"/>
          <a:ext cx="6704054" cy="1341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86397">
                  <a:extLst>
                    <a:ext uri="{9D8B030D-6E8A-4147-A177-3AD203B41FA5}">
                      <a16:colId xmlns="" xmlns:a16="http://schemas.microsoft.com/office/drawing/2014/main" val="1097560126"/>
                    </a:ext>
                  </a:extLst>
                </a:gridCol>
                <a:gridCol w="1639219">
                  <a:extLst>
                    <a:ext uri="{9D8B030D-6E8A-4147-A177-3AD203B41FA5}">
                      <a16:colId xmlns="" xmlns:a16="http://schemas.microsoft.com/office/drawing/2014/main" val="537647909"/>
                    </a:ext>
                  </a:extLst>
                </a:gridCol>
                <a:gridCol w="1639219">
                  <a:extLst>
                    <a:ext uri="{9D8B030D-6E8A-4147-A177-3AD203B41FA5}">
                      <a16:colId xmlns="" xmlns:a16="http://schemas.microsoft.com/office/drawing/2014/main" val="2864442511"/>
                    </a:ext>
                  </a:extLst>
                </a:gridCol>
                <a:gridCol w="1639219">
                  <a:extLst>
                    <a:ext uri="{9D8B030D-6E8A-4147-A177-3AD203B41FA5}">
                      <a16:colId xmlns="" xmlns:a16="http://schemas.microsoft.com/office/drawing/2014/main" val="877587820"/>
                    </a:ext>
                  </a:extLst>
                </a:gridCol>
              </a:tblGrid>
              <a:tr h="330330"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Class 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Class</a:t>
                      </a:r>
                      <a:r>
                        <a:rPr kumimoji="1" lang="en-US" altLang="ja-JP" sz="1600" baseline="0" dirty="0" smtClean="0"/>
                        <a:t> 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Class</a:t>
                      </a:r>
                      <a:r>
                        <a:rPr kumimoji="1" lang="en-US" altLang="ja-JP" sz="1600" baseline="0" dirty="0" smtClean="0"/>
                        <a:t> 3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6679558"/>
                  </a:ext>
                </a:extLst>
              </a:tr>
              <a:tr h="189442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Current Limit Value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73dB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74dB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77dB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0116271"/>
                  </a:ext>
                </a:extLst>
              </a:tr>
              <a:tr h="189442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-1dB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72dB (100%)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73dB</a:t>
                      </a:r>
                      <a:r>
                        <a:rPr kumimoji="1" lang="en-US" altLang="ja-JP" sz="1600" baseline="0" dirty="0" smtClean="0"/>
                        <a:t> (100%)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76dB (92.4%)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8261669"/>
                  </a:ext>
                </a:extLst>
              </a:tr>
              <a:tr h="189442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-2dB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71dB (75.0%)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72dB (78.8%)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75dB (77.95%)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9394263"/>
                  </a:ext>
                </a:extLst>
              </a:tr>
            </a:tbl>
          </a:graphicData>
        </a:graphic>
      </p:graphicFrame>
      <p:cxnSp>
        <p:nvCxnSpPr>
          <p:cNvPr id="3" name="直線コネクタ 2"/>
          <p:cNvCxnSpPr/>
          <p:nvPr/>
        </p:nvCxnSpPr>
        <p:spPr>
          <a:xfrm>
            <a:off x="5090400" y="1584000"/>
            <a:ext cx="0" cy="2844000"/>
          </a:xfrm>
          <a:prstGeom prst="line">
            <a:avLst/>
          </a:prstGeom>
          <a:ln w="28575">
            <a:solidFill>
              <a:srgbClr val="C0504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5382000" y="1584000"/>
            <a:ext cx="0" cy="2844000"/>
          </a:xfrm>
          <a:prstGeom prst="line">
            <a:avLst/>
          </a:prstGeom>
          <a:ln w="28575">
            <a:solidFill>
              <a:srgbClr val="9BBB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6246000" y="1593112"/>
            <a:ext cx="0" cy="2844000"/>
          </a:xfrm>
          <a:prstGeom prst="line">
            <a:avLst/>
          </a:prstGeom>
          <a:ln w="28575">
            <a:solidFill>
              <a:srgbClr val="8064A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152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822</Words>
  <Application>Microsoft Office PowerPoint</Application>
  <PresentationFormat>On-screen Show (4:3)</PresentationFormat>
  <Paragraphs>137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​​テーマ</vt:lpstr>
      <vt:lpstr>ワークシート</vt:lpstr>
      <vt:lpstr>グラフ</vt:lpstr>
      <vt:lpstr>PowerPoint Presentation</vt:lpstr>
      <vt:lpstr>Contents</vt:lpstr>
      <vt:lpstr>1. Introduction</vt:lpstr>
      <vt:lpstr>2. Items to be Considered in the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jasic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yamaguchi</dc:creator>
  <cp:lastModifiedBy>Konstantin Glukhenkiy</cp:lastModifiedBy>
  <cp:revision>31</cp:revision>
  <dcterms:created xsi:type="dcterms:W3CDTF">2017-06-16T01:34:54Z</dcterms:created>
  <dcterms:modified xsi:type="dcterms:W3CDTF">2017-08-29T12:26:15Z</dcterms:modified>
</cp:coreProperties>
</file>