
<file path=[Content_Types].xml><?xml version="1.0" encoding="utf-8"?>
<Types xmlns="http://schemas.openxmlformats.org/package/2006/content-types">
  <Default Extension="bin" ContentType="application/vnd.ms-office.activeX"/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activeX/activeX1.xml" ContentType="application/vnd.ms-office.activeX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74" r:id="rId2"/>
    <p:sldId id="303" r:id="rId3"/>
    <p:sldId id="277" r:id="rId4"/>
    <p:sldId id="275" r:id="rId5"/>
    <p:sldId id="300" r:id="rId6"/>
    <p:sldId id="301" r:id="rId7"/>
    <p:sldId id="276" r:id="rId8"/>
    <p:sldId id="278" r:id="rId9"/>
    <p:sldId id="304" r:id="rId10"/>
    <p:sldId id="319" r:id="rId11"/>
    <p:sldId id="313" r:id="rId12"/>
    <p:sldId id="305" r:id="rId13"/>
    <p:sldId id="314" r:id="rId14"/>
    <p:sldId id="306" r:id="rId15"/>
    <p:sldId id="315" r:id="rId16"/>
    <p:sldId id="307" r:id="rId17"/>
    <p:sldId id="308" r:id="rId18"/>
    <p:sldId id="323" r:id="rId19"/>
    <p:sldId id="324" r:id="rId20"/>
    <p:sldId id="327" r:id="rId21"/>
    <p:sldId id="295" r:id="rId22"/>
    <p:sldId id="320" r:id="rId23"/>
    <p:sldId id="309" r:id="rId24"/>
    <p:sldId id="328" r:id="rId25"/>
    <p:sldId id="322" r:id="rId26"/>
    <p:sldId id="279" r:id="rId27"/>
    <p:sldId id="302" r:id="rId28"/>
    <p:sldId id="326" r:id="rId29"/>
  </p:sldIdLst>
  <p:sldSz cx="9144000" cy="6858000" type="screen4x3"/>
  <p:notesSz cx="6805613" cy="99441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71" autoAdjust="0"/>
    <p:restoredTop sz="83153" autoAdjust="0"/>
  </p:normalViewPr>
  <p:slideViewPr>
    <p:cSldViewPr>
      <p:cViewPr varScale="1">
        <p:scale>
          <a:sx n="85" d="100"/>
          <a:sy n="85" d="100"/>
        </p:scale>
        <p:origin x="-1248" y="-18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-3120" y="-77"/>
      </p:cViewPr>
      <p:guideLst>
        <p:guide orient="horz" pos="3132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4C599241-6926-101B-9992-00000B65C6F9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32F2D3-154B-4429-B287-43AF2FC490EE}" type="datetimeFigureOut">
              <a:rPr lang="nl-NL" smtClean="0"/>
              <a:t>5-9-2017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09DAC1-E15F-4253-AF1B-38E610C8FD3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19487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9BEC5-FE72-4B8B-B457-BE0D30A43471}" type="datetimeFigureOut">
              <a:rPr lang="nl-NL" smtClean="0"/>
              <a:t>5-9-2017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A3D027-27CE-4C2F-9D69-A818A9D5149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1457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A3D027-27CE-4C2F-9D69-A818A9D5149F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4285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A3D027-27CE-4C2F-9D69-A818A9D5149F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2167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w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B28C6-6E4E-4313-B842-7EE6CED4B959}" type="datetimeFigureOut">
              <a:rPr lang="nl-NL" smtClean="0"/>
              <a:t>5-9-2017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33C45-6AEC-4B7E-A987-37C3A42913A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6442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B28C6-6E4E-4313-B842-7EE6CED4B959}" type="datetimeFigureOut">
              <a:rPr lang="nl-NL" smtClean="0"/>
              <a:t>5-9-2017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33C45-6AEC-4B7E-A987-37C3A42913A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6334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B28C6-6E4E-4313-B842-7EE6CED4B959}" type="datetimeFigureOut">
              <a:rPr lang="nl-NL" smtClean="0"/>
              <a:t>5-9-2017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33C45-6AEC-4B7E-A987-37C3A42913A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9804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sdia Ooms Civi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0" y="0"/>
            <a:ext cx="9144000" cy="1447200"/>
          </a:xfrm>
          <a:prstGeom prst="rect">
            <a:avLst/>
          </a:prstGeom>
          <a:solidFill>
            <a:srgbClr val="2F74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 userDrawn="1"/>
        </p:nvSpPr>
        <p:spPr>
          <a:xfrm>
            <a:off x="3491856" y="728640"/>
            <a:ext cx="720096" cy="720096"/>
          </a:xfrm>
          <a:prstGeom prst="rect">
            <a:avLst/>
          </a:prstGeom>
          <a:solidFill>
            <a:srgbClr val="005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/>
          <p:cNvSpPr/>
          <p:nvPr userDrawn="1"/>
        </p:nvSpPr>
        <p:spPr>
          <a:xfrm>
            <a:off x="4932363" y="733878"/>
            <a:ext cx="720000" cy="720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971550" y="2708275"/>
            <a:ext cx="7200900" cy="6307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367B3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 dirty="0" err="1" smtClean="0"/>
              <a:t>Koptekst</a:t>
            </a:r>
            <a:endParaRPr lang="nl-NL" dirty="0" smtClean="0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1"/>
          </p:nvPr>
        </p:nvSpPr>
        <p:spPr>
          <a:xfrm>
            <a:off x="971550" y="3429000"/>
            <a:ext cx="7200900" cy="2430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64" name="Image1" r:id="rId2" imgW="723960" imgH="723960"/>
        </mc:Choice>
        <mc:Fallback>
          <p:control name="Image1" r:id="rId2" imgW="723960" imgH="723960">
            <p:pic>
              <p:nvPicPr>
                <p:cNvPr id="0" name="Image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11638" y="1412875"/>
                  <a:ext cx="720725" cy="7207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07628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sdia Ooms Civi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0" y="0"/>
            <a:ext cx="9144000" cy="1447200"/>
          </a:xfrm>
          <a:prstGeom prst="rect">
            <a:avLst/>
          </a:prstGeom>
          <a:solidFill>
            <a:srgbClr val="2F74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 userDrawn="1"/>
        </p:nvSpPr>
        <p:spPr>
          <a:xfrm>
            <a:off x="3491856" y="728640"/>
            <a:ext cx="720096" cy="720096"/>
          </a:xfrm>
          <a:prstGeom prst="rect">
            <a:avLst/>
          </a:prstGeom>
          <a:solidFill>
            <a:srgbClr val="005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/>
          <p:cNvSpPr/>
          <p:nvPr userDrawn="1"/>
        </p:nvSpPr>
        <p:spPr>
          <a:xfrm>
            <a:off x="4932363" y="733878"/>
            <a:ext cx="720000" cy="720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971550" y="2708275"/>
            <a:ext cx="7200900" cy="6307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367B3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 dirty="0" err="1" smtClean="0"/>
              <a:t>Koptekst</a:t>
            </a:r>
            <a:endParaRPr lang="nl-NL" dirty="0" smtClean="0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1"/>
          </p:nvPr>
        </p:nvSpPr>
        <p:spPr>
          <a:xfrm>
            <a:off x="971550" y="3429000"/>
            <a:ext cx="7200900" cy="2430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4127807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B28C6-6E4E-4313-B842-7EE6CED4B959}" type="datetimeFigureOut">
              <a:rPr lang="nl-NL" smtClean="0"/>
              <a:t>5-9-2017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33C45-6AEC-4B7E-A987-37C3A42913A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434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B28C6-6E4E-4313-B842-7EE6CED4B959}" type="datetimeFigureOut">
              <a:rPr lang="nl-NL" smtClean="0"/>
              <a:t>5-9-2017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33C45-6AEC-4B7E-A987-37C3A42913A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8460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B28C6-6E4E-4313-B842-7EE6CED4B959}" type="datetimeFigureOut">
              <a:rPr lang="nl-NL" smtClean="0"/>
              <a:t>5-9-2017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33C45-6AEC-4B7E-A987-37C3A42913A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2929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B28C6-6E4E-4313-B842-7EE6CED4B959}" type="datetimeFigureOut">
              <a:rPr lang="nl-NL" smtClean="0"/>
              <a:t>5-9-2017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33C45-6AEC-4B7E-A987-37C3A42913A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9469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B28C6-6E4E-4313-B842-7EE6CED4B959}" type="datetimeFigureOut">
              <a:rPr lang="nl-NL" smtClean="0"/>
              <a:t>5-9-2017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33C45-6AEC-4B7E-A987-37C3A42913A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0469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B28C6-6E4E-4313-B842-7EE6CED4B959}" type="datetimeFigureOut">
              <a:rPr lang="nl-NL" smtClean="0"/>
              <a:t>5-9-2017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33C45-6AEC-4B7E-A987-37C3A42913A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1167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B28C6-6E4E-4313-B842-7EE6CED4B959}" type="datetimeFigureOut">
              <a:rPr lang="nl-NL" smtClean="0"/>
              <a:t>5-9-2017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33C45-6AEC-4B7E-A987-37C3A42913A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251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B28C6-6E4E-4313-B842-7EE6CED4B959}" type="datetimeFigureOut">
              <a:rPr lang="nl-NL" smtClean="0"/>
              <a:t>5-9-2017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33C45-6AEC-4B7E-A987-37C3A42913A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6223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B28C6-6E4E-4313-B842-7EE6CED4B959}" type="datetimeFigureOut">
              <a:rPr lang="nl-NL" smtClean="0"/>
              <a:t>5-9-2017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33C45-6AEC-4B7E-A987-37C3A42913A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9023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nece.org/trans/main/wp29/meeting_docs_wp29.html" TargetMode="Externa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fbijleveld@ooms.nl" TargetMode="External"/><Relationship Id="rId2" Type="http://schemas.openxmlformats.org/officeDocument/2006/relationships/hyperlink" Target="http://www.unece.org/fileadmin/DAM/trans/doc/2017/wp29grb/GRB-66-05e.pdf" TargetMode="Externa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899592" y="2276873"/>
            <a:ext cx="5616624" cy="1062116"/>
          </a:xfrm>
        </p:spPr>
        <p:txBody>
          <a:bodyPr>
            <a:noAutofit/>
          </a:bodyPr>
          <a:lstStyle/>
          <a:p>
            <a:r>
              <a:rPr lang="en-GB" sz="2200" dirty="0" smtClean="0"/>
              <a:t>Labelling road surfaces</a:t>
            </a:r>
          </a:p>
          <a:p>
            <a:r>
              <a:rPr lang="en-GB" sz="2000" dirty="0" smtClean="0"/>
              <a:t>-</a:t>
            </a:r>
          </a:p>
          <a:p>
            <a:r>
              <a:rPr lang="en-GB" sz="2000" dirty="0" smtClean="0"/>
              <a:t>An initiative from the Netherlands</a:t>
            </a:r>
            <a:endParaRPr lang="en-GB" sz="20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899592" y="3429000"/>
            <a:ext cx="8244408" cy="2430463"/>
          </a:xfrm>
        </p:spPr>
        <p:txBody>
          <a:bodyPr>
            <a:noAutofit/>
          </a:bodyPr>
          <a:lstStyle/>
          <a:p>
            <a:endParaRPr lang="en-GB" sz="1800" dirty="0" smtClean="0"/>
          </a:p>
          <a:p>
            <a:endParaRPr lang="en-GB" sz="1800" dirty="0" smtClean="0"/>
          </a:p>
          <a:p>
            <a:r>
              <a:rPr lang="en-GB" dirty="0" smtClean="0"/>
              <a:t>Dr.ir. </a:t>
            </a:r>
            <a:r>
              <a:rPr lang="en-GB" u="sng" dirty="0" smtClean="0"/>
              <a:t>Arian de </a:t>
            </a:r>
            <a:r>
              <a:rPr lang="en-GB" u="sng" dirty="0" err="1" smtClean="0"/>
              <a:t>Bondt</a:t>
            </a:r>
            <a:r>
              <a:rPr lang="en-GB" dirty="0" smtClean="0"/>
              <a:t> and dr.ir. Frank </a:t>
            </a:r>
            <a:r>
              <a:rPr lang="en-GB" dirty="0"/>
              <a:t>Bijleveld </a:t>
            </a:r>
            <a:r>
              <a:rPr lang="en-GB" dirty="0" smtClean="0"/>
              <a:t>– Ooms Civiel / Strukton Civiel</a:t>
            </a:r>
          </a:p>
          <a:p>
            <a:r>
              <a:rPr lang="en-GB" u="sng" dirty="0" smtClean="0"/>
              <a:t>Berry Bobbink</a:t>
            </a:r>
            <a:r>
              <a:rPr lang="en-GB" dirty="0" smtClean="0"/>
              <a:t> and Jan Spoelstra MSc. </a:t>
            </a:r>
            <a:r>
              <a:rPr lang="en-GB" dirty="0"/>
              <a:t>– </a:t>
            </a:r>
            <a:r>
              <a:rPr lang="en-GB" dirty="0" smtClean="0"/>
              <a:t>Province of Gelderland</a:t>
            </a:r>
          </a:p>
          <a:p>
            <a:r>
              <a:rPr lang="en-GB" dirty="0" err="1" smtClean="0"/>
              <a:t>Drs.</a:t>
            </a:r>
            <a:r>
              <a:rPr lang="en-GB" dirty="0" smtClean="0"/>
              <a:t> Kees van </a:t>
            </a:r>
            <a:r>
              <a:rPr lang="en-GB" dirty="0" err="1" smtClean="0"/>
              <a:t>Oostenrijk</a:t>
            </a:r>
            <a:r>
              <a:rPr lang="en-GB" dirty="0" smtClean="0"/>
              <a:t> and </a:t>
            </a:r>
            <a:r>
              <a:rPr lang="en-GB" dirty="0" err="1" smtClean="0"/>
              <a:t>ing</a:t>
            </a:r>
            <a:r>
              <a:rPr lang="en-GB" dirty="0" smtClean="0"/>
              <a:t>. Michiel van Koeverden – </a:t>
            </a:r>
            <a:r>
              <a:rPr lang="nl-NL" dirty="0"/>
              <a:t>Dutch </a:t>
            </a:r>
            <a:r>
              <a:rPr lang="nl-NL" dirty="0" err="1"/>
              <a:t>Tyre</a:t>
            </a:r>
            <a:r>
              <a:rPr lang="nl-NL" dirty="0"/>
              <a:t> </a:t>
            </a:r>
            <a:r>
              <a:rPr lang="nl-NL" dirty="0" smtClean="0"/>
              <a:t>Association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en-US" dirty="0" smtClean="0"/>
              <a:t>Dutch Federation of Rubber and Plastics Industry</a:t>
            </a:r>
            <a:endParaRPr lang="en-GB" dirty="0" smtClean="0"/>
          </a:p>
          <a:p>
            <a:r>
              <a:rPr lang="en-GB" dirty="0" err="1" smtClean="0"/>
              <a:t>Prof.</a:t>
            </a:r>
            <a:r>
              <a:rPr lang="en-GB" dirty="0" smtClean="0"/>
              <a:t> dr. </a:t>
            </a:r>
            <a:r>
              <a:rPr lang="en-GB" dirty="0" err="1" smtClean="0"/>
              <a:t>Dik</a:t>
            </a:r>
            <a:r>
              <a:rPr lang="en-GB" dirty="0" smtClean="0"/>
              <a:t> </a:t>
            </a:r>
            <a:r>
              <a:rPr lang="en-GB" dirty="0" err="1" smtClean="0"/>
              <a:t>Schipper</a:t>
            </a:r>
            <a:r>
              <a:rPr lang="en-GB" dirty="0" smtClean="0"/>
              <a:t> and dr.ir. Henny </a:t>
            </a:r>
            <a:r>
              <a:rPr lang="en-GB" dirty="0" err="1" smtClean="0"/>
              <a:t>ter</a:t>
            </a:r>
            <a:r>
              <a:rPr lang="en-GB" dirty="0" smtClean="0"/>
              <a:t> </a:t>
            </a:r>
            <a:r>
              <a:rPr lang="en-GB" dirty="0" err="1" smtClean="0"/>
              <a:t>Huerne</a:t>
            </a:r>
            <a:r>
              <a:rPr lang="en-GB" dirty="0" smtClean="0"/>
              <a:t> – University of </a:t>
            </a:r>
            <a:r>
              <a:rPr lang="en-GB" dirty="0" err="1" smtClean="0"/>
              <a:t>Twente</a:t>
            </a:r>
            <a:endParaRPr lang="en-GB" dirty="0" smtClean="0"/>
          </a:p>
          <a:p>
            <a:endParaRPr lang="en-GB" sz="1200" dirty="0" smtClean="0"/>
          </a:p>
          <a:p>
            <a:endParaRPr lang="en-GB" sz="1200" dirty="0" smtClean="0"/>
          </a:p>
          <a:p>
            <a:r>
              <a:rPr lang="en-GB" dirty="0" smtClean="0"/>
              <a:t>UNECE Working Party on Noise (GRB)</a:t>
            </a:r>
          </a:p>
          <a:p>
            <a:r>
              <a:rPr lang="en-GB" dirty="0" smtClean="0"/>
              <a:t>5</a:t>
            </a:r>
            <a:r>
              <a:rPr lang="en-GB" baseline="30000" dirty="0" smtClean="0"/>
              <a:t>th</a:t>
            </a:r>
            <a:r>
              <a:rPr lang="en-GB" dirty="0" smtClean="0"/>
              <a:t> September 2017, Geneva</a:t>
            </a:r>
          </a:p>
          <a:p>
            <a:endParaRPr lang="en-GB" sz="1800" dirty="0" smtClean="0"/>
          </a:p>
          <a:p>
            <a:endParaRPr lang="en-GB" sz="1800" dirty="0" smtClean="0"/>
          </a:p>
          <a:p>
            <a:endParaRPr lang="en-GB" sz="1800" dirty="0"/>
          </a:p>
        </p:txBody>
      </p:sp>
      <p:pic>
        <p:nvPicPr>
          <p:cNvPr id="5" name="Picture 3" descr="H:\Labelling wegdekken\JPG\JPG\STRC17001-01 iconen_zoab_hor_NL_GB-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6632"/>
            <a:ext cx="3816000" cy="389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9055" y="15604"/>
            <a:ext cx="210467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kumimoji="1" lang="en-TT" altLang="zh-CN" sz="1200" dirty="0">
                <a:solidFill>
                  <a:schemeClr val="bg1"/>
                </a:solidFill>
              </a:rPr>
              <a:t>Transmitted by the expert </a:t>
            </a:r>
            <a:endParaRPr kumimoji="1" lang="en-TT" altLang="zh-CN" sz="1200" dirty="0" smtClean="0">
              <a:solidFill>
                <a:schemeClr val="bg1"/>
              </a:solidFill>
            </a:endParaRPr>
          </a:p>
          <a:p>
            <a:r>
              <a:rPr kumimoji="1" lang="en-TT" altLang="zh-CN" sz="1200" dirty="0" smtClean="0">
                <a:solidFill>
                  <a:schemeClr val="bg1"/>
                </a:solidFill>
              </a:rPr>
              <a:t>from </a:t>
            </a:r>
            <a:r>
              <a:rPr kumimoji="1" lang="en-TT" altLang="zh-CN" sz="1200" dirty="0" smtClean="0">
                <a:solidFill>
                  <a:schemeClr val="bg1"/>
                </a:solidFill>
              </a:rPr>
              <a:t>the Netherlands </a:t>
            </a:r>
            <a:endParaRPr kumimoji="1" lang="en-US" altLang="zh-CN" sz="1200" dirty="0">
              <a:solidFill>
                <a:schemeClr val="bg1"/>
              </a:solidFill>
            </a:endParaRP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2483768" y="32488"/>
            <a:ext cx="25923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TT" altLang="zh-CN" sz="1200" dirty="0">
                <a:solidFill>
                  <a:schemeClr val="bg1"/>
                </a:solidFill>
              </a:rPr>
              <a:t>Informal </a:t>
            </a:r>
            <a:r>
              <a:rPr lang="en-TT" altLang="zh-CN" sz="1200">
                <a:solidFill>
                  <a:schemeClr val="bg1"/>
                </a:solidFill>
              </a:rPr>
              <a:t>document </a:t>
            </a:r>
            <a:r>
              <a:rPr lang="en-TT" altLang="zh-CN" sz="1200" smtClean="0">
                <a:solidFill>
                  <a:schemeClr val="bg1"/>
                </a:solidFill>
              </a:rPr>
              <a:t>GRB-66-05-Add.1</a:t>
            </a:r>
            <a:endParaRPr lang="en-US" altLang="zh-CN" sz="1200" dirty="0">
              <a:solidFill>
                <a:schemeClr val="bg1"/>
              </a:solidFill>
            </a:endParaRPr>
          </a:p>
          <a:p>
            <a:r>
              <a:rPr lang="en-TT" altLang="zh-CN" sz="1200" dirty="0">
                <a:solidFill>
                  <a:schemeClr val="bg1"/>
                </a:solidFill>
              </a:rPr>
              <a:t>(66th GRB, 4-6 September 2017,</a:t>
            </a:r>
          </a:p>
          <a:p>
            <a:r>
              <a:rPr lang="en-TT" altLang="zh-CN" sz="1200" dirty="0">
                <a:solidFill>
                  <a:schemeClr val="bg1"/>
                </a:solidFill>
              </a:rPr>
              <a:t> agenda item </a:t>
            </a:r>
            <a:r>
              <a:rPr lang="en-TT" altLang="zh-CN" sz="1200" dirty="0" smtClean="0">
                <a:solidFill>
                  <a:schemeClr val="bg1"/>
                </a:solidFill>
              </a:rPr>
              <a:t>11)</a:t>
            </a:r>
            <a:r>
              <a:rPr lang="en-US" altLang="zh-CN" sz="1200" dirty="0" smtClean="0">
                <a:solidFill>
                  <a:schemeClr val="bg1"/>
                </a:solidFill>
              </a:rPr>
              <a:t> </a:t>
            </a:r>
            <a:endParaRPr lang="en-US" altLang="zh-CN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25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Noise reduction</a:t>
            </a:r>
            <a:endParaRPr lang="en-GB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971550" y="3429000"/>
            <a:ext cx="7200900" cy="2664296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Silent and safe road traffic: </a:t>
            </a:r>
          </a:p>
          <a:p>
            <a:r>
              <a:rPr lang="en-GB" dirty="0" smtClean="0"/>
              <a:t>test sections at airport </a:t>
            </a:r>
            <a:r>
              <a:rPr lang="en-GB" dirty="0" err="1" smtClean="0"/>
              <a:t>Twente</a:t>
            </a:r>
            <a:endParaRPr lang="en-GB" dirty="0" smtClean="0"/>
          </a:p>
          <a:p>
            <a:r>
              <a:rPr lang="en-GB" dirty="0" smtClean="0"/>
              <a:t>(PhD research M. </a:t>
            </a:r>
            <a:r>
              <a:rPr lang="en-GB" dirty="0" err="1" smtClean="0"/>
              <a:t>Bezemer</a:t>
            </a:r>
            <a:r>
              <a:rPr lang="en-GB" dirty="0" smtClean="0"/>
              <a:t>, </a:t>
            </a:r>
          </a:p>
          <a:p>
            <a:r>
              <a:rPr lang="en-GB" dirty="0" smtClean="0"/>
              <a:t>University of </a:t>
            </a:r>
            <a:r>
              <a:rPr lang="en-GB" dirty="0" err="1" smtClean="0"/>
              <a:t>Twente</a:t>
            </a:r>
            <a:r>
              <a:rPr lang="en-GB" dirty="0" smtClean="0"/>
              <a:t>) </a:t>
            </a:r>
          </a:p>
          <a:p>
            <a:endParaRPr lang="en-GB" dirty="0" smtClean="0"/>
          </a:p>
          <a:p>
            <a:r>
              <a:rPr lang="en-GB" dirty="0" smtClean="0"/>
              <a:t>Up to 9 dB(A) seems possible with </a:t>
            </a:r>
          </a:p>
          <a:p>
            <a:r>
              <a:rPr lang="en-GB" dirty="0" smtClean="0"/>
              <a:t>optimal tyre-road combination</a:t>
            </a:r>
          </a:p>
          <a:p>
            <a:r>
              <a:rPr lang="en-GB" dirty="0" smtClean="0"/>
              <a:t>compared to ref. tyre and ref. road</a:t>
            </a:r>
          </a:p>
          <a:p>
            <a:r>
              <a:rPr lang="en-GB" dirty="0" smtClean="0"/>
              <a:t>(SRTT, ISOR117, CPX 80 km/h)</a:t>
            </a: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t="1787"/>
          <a:stretch/>
        </p:blipFill>
        <p:spPr bwMode="auto">
          <a:xfrm>
            <a:off x="4260272" y="3338111"/>
            <a:ext cx="4848231" cy="2827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357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Rolling resistance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3376"/>
            <a:ext cx="8432956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:\Energiezuinige weg - rolweerstand\Proefvak Hoorn\Foto's\Selectie\P1020029 - kopi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12" r="48402"/>
          <a:stretch/>
        </p:blipFill>
        <p:spPr bwMode="auto">
          <a:xfrm rot="5400000">
            <a:off x="6298655" y="423079"/>
            <a:ext cx="2684247" cy="235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6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Rolling resistance</a:t>
            </a:r>
            <a:endParaRPr lang="en-GB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971550" y="3429000"/>
            <a:ext cx="7200900" cy="2880320"/>
          </a:xfrm>
        </p:spPr>
        <p:txBody>
          <a:bodyPr>
            <a:normAutofit/>
          </a:bodyPr>
          <a:lstStyle/>
          <a:p>
            <a:r>
              <a:rPr lang="en-GB" dirty="0" smtClean="0"/>
              <a:t>10-30 % reduction of </a:t>
            </a:r>
          </a:p>
          <a:p>
            <a:r>
              <a:rPr lang="en-GB" dirty="0" smtClean="0"/>
              <a:t>the rolling resistance </a:t>
            </a:r>
          </a:p>
          <a:p>
            <a:r>
              <a:rPr lang="en-GB" dirty="0" smtClean="0"/>
              <a:t>possible. </a:t>
            </a:r>
          </a:p>
          <a:p>
            <a:endParaRPr lang="en-GB" dirty="0"/>
          </a:p>
          <a:p>
            <a:r>
              <a:rPr lang="en-GB" dirty="0" smtClean="0"/>
              <a:t>This leads to app. </a:t>
            </a:r>
          </a:p>
          <a:p>
            <a:r>
              <a:rPr lang="en-GB" dirty="0" smtClean="0"/>
              <a:t>2-6 % fuel savings. </a:t>
            </a:r>
          </a:p>
          <a:p>
            <a:endParaRPr lang="en-GB" dirty="0"/>
          </a:p>
          <a:p>
            <a:r>
              <a:rPr lang="en-GB" dirty="0" smtClean="0"/>
              <a:t>NL: 488 </a:t>
            </a:r>
            <a:r>
              <a:rPr lang="en-GB" dirty="0" err="1" smtClean="0"/>
              <a:t>mln</a:t>
            </a:r>
            <a:r>
              <a:rPr lang="en-GB" dirty="0" smtClean="0"/>
              <a:t>. litres and </a:t>
            </a:r>
          </a:p>
          <a:p>
            <a:r>
              <a:rPr lang="en-GB" dirty="0" smtClean="0"/>
              <a:t>1000 </a:t>
            </a:r>
            <a:r>
              <a:rPr lang="en-GB" dirty="0" err="1" smtClean="0"/>
              <a:t>kton</a:t>
            </a:r>
            <a:r>
              <a:rPr lang="en-GB" dirty="0" smtClean="0"/>
              <a:t> CO</a:t>
            </a:r>
            <a:r>
              <a:rPr lang="en-GB" baseline="-25000" dirty="0" smtClean="0"/>
              <a:t>2</a:t>
            </a:r>
            <a:r>
              <a:rPr lang="en-GB" dirty="0"/>
              <a:t> </a:t>
            </a:r>
            <a:r>
              <a:rPr lang="en-GB" dirty="0" smtClean="0"/>
              <a:t>annually.</a:t>
            </a: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" r="24418" b="14418"/>
          <a:stretch/>
        </p:blipFill>
        <p:spPr bwMode="auto">
          <a:xfrm>
            <a:off x="3275856" y="3136928"/>
            <a:ext cx="5806636" cy="3676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326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Skid resistance (wet)</a:t>
            </a:r>
            <a:endParaRPr lang="en-GB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16" y="3213376"/>
            <a:ext cx="8432956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277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Skid resistance (wet)</a:t>
            </a:r>
            <a:endParaRPr lang="en-GB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971550" y="3429000"/>
            <a:ext cx="7200900" cy="2952328"/>
          </a:xfrm>
        </p:spPr>
        <p:txBody>
          <a:bodyPr>
            <a:normAutofit/>
          </a:bodyPr>
          <a:lstStyle/>
          <a:p>
            <a:r>
              <a:rPr lang="en-GB" dirty="0" smtClean="0"/>
              <a:t>Risk of accidents app. 3x </a:t>
            </a:r>
          </a:p>
          <a:p>
            <a:r>
              <a:rPr lang="en-GB" dirty="0" smtClean="0"/>
              <a:t>smaller at a proper skid</a:t>
            </a:r>
          </a:p>
          <a:p>
            <a:r>
              <a:rPr lang="en-GB" dirty="0" smtClean="0"/>
              <a:t>resistance.</a:t>
            </a:r>
          </a:p>
          <a:p>
            <a:endParaRPr lang="en-GB" dirty="0" smtClean="0"/>
          </a:p>
          <a:p>
            <a:r>
              <a:rPr lang="en-GB" dirty="0" smtClean="0"/>
              <a:t>Accidents costs NL app.</a:t>
            </a:r>
          </a:p>
          <a:p>
            <a:r>
              <a:rPr lang="en-GB" dirty="0" smtClean="0"/>
              <a:t>€ 8 bn. annually.</a:t>
            </a:r>
          </a:p>
          <a:p>
            <a:endParaRPr lang="en-GB" dirty="0"/>
          </a:p>
          <a:p>
            <a:r>
              <a:rPr lang="en-GB" dirty="0" smtClean="0"/>
              <a:t>Estimated saving due to </a:t>
            </a:r>
          </a:p>
          <a:p>
            <a:r>
              <a:rPr lang="en-GB" dirty="0" smtClean="0"/>
              <a:t>labelling:1.25% = 100 </a:t>
            </a:r>
            <a:r>
              <a:rPr lang="en-GB" dirty="0" err="1" smtClean="0"/>
              <a:t>mln</a:t>
            </a:r>
            <a:r>
              <a:rPr lang="en-GB" dirty="0" smtClean="0"/>
              <a:t>. 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393" r="11852" b="11818"/>
          <a:stretch/>
        </p:blipFill>
        <p:spPr bwMode="auto">
          <a:xfrm>
            <a:off x="3408496" y="3284984"/>
            <a:ext cx="5700008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:\Labelling wegdekken\Stroefheid en ongevalle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18"/>
          <a:stretch/>
        </p:blipFill>
        <p:spPr bwMode="auto">
          <a:xfrm rot="5400000">
            <a:off x="3679399" y="-1655062"/>
            <a:ext cx="2448273" cy="613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91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Lifespan</a:t>
            </a:r>
            <a:endParaRPr lang="en-GB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3376"/>
            <a:ext cx="8432956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394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Lifespan</a:t>
            </a:r>
            <a:endParaRPr lang="en-GB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Ravelling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Rutting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Cracking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"/>
          <a:stretch/>
        </p:blipFill>
        <p:spPr bwMode="auto">
          <a:xfrm>
            <a:off x="5220071" y="1637984"/>
            <a:ext cx="3741909" cy="280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 descr="Afbeeldingsresultaat voor rut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808" y="4287122"/>
            <a:ext cx="3272328" cy="245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94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Measurement methods in-situ: Noise reduction</a:t>
            </a:r>
            <a:endParaRPr lang="en-GB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971550" y="3429000"/>
            <a:ext cx="7776914" cy="316835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Noise reduction based on Noise Directive 2015/996/EC for m=1 (light motor vehicles) and A-weighted over all octave bands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Reference road surface: Reference conditions of Noise Directive 2015/996/EC measured according to ISO 11819-1:1997 SPB-method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In-situ monitoring: CPX-method (ISO 11819-2:2017</a:t>
            </a:r>
            <a:r>
              <a:rPr lang="en-GB" dirty="0" smtClean="0"/>
              <a:t>)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Label scale: Noise reduction at 80 km/hr, light motor vehicles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CEN-TC227/WG 5 (Road materials, pavement surface characteristics): Harmonising noise measurement methods, still under development. Possible to use this in the future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" t="11949" r="2200" b="15028"/>
          <a:stretch/>
        </p:blipFill>
        <p:spPr bwMode="auto">
          <a:xfrm>
            <a:off x="5100764" y="188640"/>
            <a:ext cx="3855701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670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Measurement methods in-situ: Wet Skid Resistance</a:t>
            </a:r>
            <a:endParaRPr lang="en-GB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971550" y="3429000"/>
            <a:ext cx="7632898" cy="3312368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Wet sideway force skid resistance coefficient at 80 km/hr using German SKM (CEN/TS 15901-8), according to TP Griff-</a:t>
            </a:r>
            <a:r>
              <a:rPr lang="en-GB" dirty="0" err="1" smtClean="0"/>
              <a:t>StB</a:t>
            </a:r>
            <a:r>
              <a:rPr lang="en-GB" dirty="0" smtClean="0"/>
              <a:t> 07 (SKM)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German SKM and British SCRIM (CEN/TS 15901-8 and -6) are similar, but procedures still differ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Possible to work with conversion tables in the future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Measurement method for tyre label not possible because deceleration (from 80 to 20 km/hr) not applicable in in-traffic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Label scale: Wet skid resistance after 3-6 months of traffic (can fluctuate significantly directly after construction)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Prediction: Friction After Polishing (NEN-EN 12697-49:2014) and SR-ITD machine developed in EU-project SKIDSAFE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European harmonisation is being worked on by CEN, but not yet achieved. </a:t>
            </a:r>
            <a:endParaRPr lang="en-GB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1" r="22915" b="3668"/>
          <a:stretch/>
        </p:blipFill>
        <p:spPr bwMode="auto">
          <a:xfrm>
            <a:off x="5364088" y="116632"/>
            <a:ext cx="3657601" cy="2501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874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Measurement methods in-situ: Rolling resistance</a:t>
            </a:r>
            <a:endParaRPr lang="en-GB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Rolling resistance coefficient: Ratio horizontal force over vertical force (N/N or kg/ton)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Direct measurement: TU Gdansk trailer measuring rolling resistance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Indirect: Macrotexture of the road, MPD (mean profile depth) according to ISO 13473-1:1997 and ISO 13473-2:2002 + MPD-RR model [M+P.PGEL.17.06.1] </a:t>
            </a:r>
            <a:endParaRPr lang="en-GB" dirty="0"/>
          </a:p>
        </p:txBody>
      </p:sp>
      <p:pic>
        <p:nvPicPr>
          <p:cNvPr id="5122" name="Picture 2" descr="pb_20161021D7200-004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2" b="7133"/>
          <a:stretch/>
        </p:blipFill>
        <p:spPr bwMode="auto">
          <a:xfrm>
            <a:off x="5076056" y="188639"/>
            <a:ext cx="3916644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874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Content of the presentation</a:t>
            </a:r>
            <a:endParaRPr lang="en-GB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Why road surface labels?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How does it benefit society?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Boundary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Methodology and measurement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Implementation of road surface labels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How to use the road surface label in tenders for roads construction &amp; maintenance?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Conclusions and recommendations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How to proceed? </a:t>
            </a:r>
          </a:p>
        </p:txBody>
      </p:sp>
    </p:spTree>
    <p:extLst>
      <p:ext uri="{BB962C8B-B14F-4D97-AF65-F5344CB8AC3E}">
        <p14:creationId xmlns:p14="http://schemas.microsoft.com/office/powerpoint/2010/main" val="159266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Measurement methods in-situ: Lifespan</a:t>
            </a:r>
            <a:endParaRPr lang="en-GB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971550" y="3429000"/>
            <a:ext cx="7488882" cy="3429000"/>
          </a:xfrm>
        </p:spPr>
        <p:txBody>
          <a:bodyPr>
            <a:normAutofit/>
          </a:bodyPr>
          <a:lstStyle/>
          <a:p>
            <a:r>
              <a:rPr lang="en-GB" dirty="0" smtClean="0"/>
              <a:t>The lifespan encompasses all types of distress: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Unevenness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Cracking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Ravelling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 smtClean="0"/>
              <a:t>Type of distress that first reaches the serviceability limit values (defined in contract or in national or international regulations) defines the ultimate lifespan</a:t>
            </a:r>
          </a:p>
          <a:p>
            <a:endParaRPr lang="en-GB" dirty="0"/>
          </a:p>
          <a:p>
            <a:r>
              <a:rPr lang="en-GB" dirty="0" smtClean="0"/>
              <a:t>Laboratory (indicative) tests: NEN-EN 12697 (test methods for hot mix asphalt)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" b="11099"/>
          <a:stretch/>
        </p:blipFill>
        <p:spPr bwMode="auto">
          <a:xfrm>
            <a:off x="5292080" y="116632"/>
            <a:ext cx="3741909" cy="2491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29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Measurements methods in the laboratory</a:t>
            </a:r>
            <a:endParaRPr lang="en-GB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 dirty="0"/>
          </a:p>
          <a:p>
            <a:endParaRPr lang="nl-NL" dirty="0" smtClean="0"/>
          </a:p>
        </p:txBody>
      </p:sp>
      <p:pic>
        <p:nvPicPr>
          <p:cNvPr id="6" name="Tijdelijke aanduiding voor inhoud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7" t="2254" r="1257" b="2254"/>
          <a:stretch>
            <a:fillRect/>
          </a:stretch>
        </p:blipFill>
        <p:spPr bwMode="auto">
          <a:xfrm>
            <a:off x="1403648" y="4665975"/>
            <a:ext cx="3814603" cy="20848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/>
        </p:spPr>
      </p:pic>
      <p:pic>
        <p:nvPicPr>
          <p:cNvPr id="8" name="Picture 2" descr="P102008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7"/>
          <a:stretch>
            <a:fillRect/>
          </a:stretch>
        </p:blipFill>
        <p:spPr bwMode="auto">
          <a:xfrm>
            <a:off x="150864" y="3212975"/>
            <a:ext cx="3052983" cy="1922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s://www.mp.nl/sites/all/files/styles/node-afbeelding/public/DSC_0015.JPG?itok=zLRDfMI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56913"/>
            <a:ext cx="4176464" cy="254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97"/>
          <a:stretch/>
        </p:blipFill>
        <p:spPr bwMode="auto">
          <a:xfrm>
            <a:off x="4069886" y="121896"/>
            <a:ext cx="4962128" cy="2506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060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Modelling: Acoustic Optimization Tool</a:t>
            </a:r>
            <a:endParaRPr lang="en-GB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/>
              <a:t>Calibrated noise prediction</a:t>
            </a:r>
          </a:p>
          <a:p>
            <a:r>
              <a:rPr lang="en-GB" dirty="0" smtClean="0"/>
              <a:t>model based on: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Tortuosity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Porosity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Flow resistivity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Layer thickness</a:t>
            </a:r>
            <a:endParaRPr lang="en-GB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9"/>
          <a:stretch/>
        </p:blipFill>
        <p:spPr bwMode="auto">
          <a:xfrm>
            <a:off x="3563889" y="3189518"/>
            <a:ext cx="5400600" cy="36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042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971550" y="2708275"/>
            <a:ext cx="7200900" cy="792733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Different measurement methods </a:t>
            </a:r>
          </a:p>
          <a:p>
            <a:r>
              <a:rPr lang="en-GB" dirty="0" smtClean="0"/>
              <a:t>road and tyre industry</a:t>
            </a:r>
            <a:endParaRPr lang="en-GB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4" b="12052"/>
          <a:stretch/>
        </p:blipFill>
        <p:spPr bwMode="auto">
          <a:xfrm>
            <a:off x="1041832" y="3501008"/>
            <a:ext cx="3818200" cy="3356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263" y="4077071"/>
            <a:ext cx="3600000" cy="261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2017-03-28-PHOTO-0000000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263" y="1628800"/>
            <a:ext cx="3600000" cy="2017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859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Examples different (Dutch) road surface labels</a:t>
            </a:r>
            <a:endParaRPr lang="en-GB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/>
              <a:t>Currently best available: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DCDC (focus on lifespan and noise)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CCDD (focus on rolling resistance and noise) 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617928"/>
            <a:ext cx="8640961" cy="2008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440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373553"/>
              </p:ext>
            </p:extLst>
          </p:nvPr>
        </p:nvGraphicFramePr>
        <p:xfrm>
          <a:off x="107504" y="3212976"/>
          <a:ext cx="9001000" cy="35867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36304"/>
                <a:gridCol w="2088232"/>
                <a:gridCol w="2088232"/>
                <a:gridCol w="2088232"/>
              </a:tblGrid>
              <a:tr h="210881">
                <a:tc>
                  <a:txBody>
                    <a:bodyPr/>
                    <a:lstStyle/>
                    <a:p>
                      <a:pPr marL="449580">
                        <a:spcAft>
                          <a:spcPts val="0"/>
                        </a:spcAft>
                      </a:pPr>
                      <a:r>
                        <a:rPr lang="en-GB" sz="2000" noProof="0" dirty="0" smtClean="0">
                          <a:effectLst/>
                          <a:latin typeface="+mn-lt"/>
                          <a:ea typeface="Times New Roman"/>
                        </a:rPr>
                        <a:t>Criterion</a:t>
                      </a:r>
                      <a:endParaRPr lang="en-GB" sz="2000" noProof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49580">
                        <a:spcAft>
                          <a:spcPts val="0"/>
                        </a:spcAft>
                      </a:pPr>
                      <a:r>
                        <a:rPr lang="en-GB" sz="2000" noProof="0" dirty="0" smtClean="0">
                          <a:effectLst/>
                          <a:latin typeface="+mn-lt"/>
                          <a:ea typeface="Times New Roman"/>
                        </a:rPr>
                        <a:t>Value</a:t>
                      </a:r>
                      <a:endParaRPr lang="en-GB" sz="2000" noProof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49580">
                        <a:spcAft>
                          <a:spcPts val="0"/>
                        </a:spcAft>
                      </a:pPr>
                      <a:endParaRPr lang="en-GB" sz="1600" noProof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49580">
                        <a:spcAft>
                          <a:spcPts val="0"/>
                        </a:spcAft>
                      </a:pPr>
                      <a:endParaRPr lang="en-GB" sz="1600" noProof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10881">
                <a:tc>
                  <a:txBody>
                    <a:bodyPr/>
                    <a:lstStyle/>
                    <a:p>
                      <a:pPr marL="44958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600" noProof="0" dirty="0" smtClean="0">
                          <a:effectLst/>
                        </a:rPr>
                        <a:t>Price (road construction)</a:t>
                      </a:r>
                      <a:endParaRPr lang="en-GB" sz="1600" noProof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4958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600" noProof="0" dirty="0" smtClean="0">
                          <a:effectLst/>
                        </a:rPr>
                        <a:t>40 %</a:t>
                      </a:r>
                      <a:endParaRPr lang="en-GB" sz="1600" noProof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rowSpan="2" gridSpan="2">
                  <a:txBody>
                    <a:bodyPr/>
                    <a:lstStyle/>
                    <a:p>
                      <a:pPr marL="44958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600" noProof="0" dirty="0" smtClean="0">
                          <a:effectLst/>
                        </a:rPr>
                        <a:t> </a:t>
                      </a:r>
                      <a:r>
                        <a:rPr lang="en-GB" sz="1300" noProof="0" dirty="0" smtClean="0">
                          <a:effectLst/>
                          <a:latin typeface="+mn-lt"/>
                          <a:ea typeface="+mn-ea"/>
                        </a:rPr>
                        <a:t>*</a:t>
                      </a:r>
                      <a:r>
                        <a:rPr lang="en-GB" sz="1300" baseline="0" noProof="0" dirty="0" smtClean="0"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sz="1300" baseline="0" noProof="0" dirty="0" smtClean="0">
                          <a:effectLst/>
                          <a:latin typeface="+mn-lt"/>
                          <a:ea typeface="+mn-ea"/>
                        </a:rPr>
                        <a:t>most economically advantageous tender (MEAT)</a:t>
                      </a:r>
                      <a:endParaRPr lang="en-GB" sz="1300" noProof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rowSpan="2" hMerge="1">
                  <a:txBody>
                    <a:bodyPr/>
                    <a:lstStyle/>
                    <a:p>
                      <a:pPr marL="44958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GB" sz="1600" noProof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10881">
                <a:tc>
                  <a:txBody>
                    <a:bodyPr/>
                    <a:lstStyle/>
                    <a:p>
                      <a:pPr marL="44958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600" noProof="0" dirty="0" smtClean="0">
                          <a:effectLst/>
                        </a:rPr>
                        <a:t>Road Surface Label</a:t>
                      </a:r>
                      <a:endParaRPr lang="en-GB" sz="1600" noProof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4958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600" noProof="0" dirty="0" smtClean="0">
                          <a:effectLst/>
                        </a:rPr>
                        <a:t>60 %</a:t>
                      </a:r>
                      <a:endParaRPr lang="en-GB" sz="1600" noProof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gridSpan="2" vMerge="1">
                  <a:txBody>
                    <a:bodyPr/>
                    <a:lstStyle/>
                    <a:p>
                      <a:pPr marL="44958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GB" sz="1600" noProof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 vMerge="1">
                  <a:txBody>
                    <a:bodyPr/>
                    <a:lstStyle/>
                    <a:p>
                      <a:pPr marL="44958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GB" sz="1600" noProof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10881">
                <a:tc>
                  <a:txBody>
                    <a:bodyPr/>
                    <a:lstStyle/>
                    <a:p>
                      <a:pPr marL="44958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600" noProof="0" dirty="0" smtClean="0">
                          <a:effectLst/>
                        </a:rPr>
                        <a:t> </a:t>
                      </a:r>
                      <a:endParaRPr lang="en-GB" sz="1600" noProof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4958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600" noProof="0" dirty="0" smtClean="0">
                          <a:effectLst/>
                        </a:rPr>
                        <a:t> </a:t>
                      </a:r>
                      <a:endParaRPr lang="en-GB" sz="1600" noProof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4958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600" noProof="0" dirty="0" smtClean="0">
                          <a:effectLst/>
                        </a:rPr>
                        <a:t> </a:t>
                      </a:r>
                      <a:endParaRPr lang="en-GB" sz="1600" noProof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4958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600" noProof="0" dirty="0" smtClean="0">
                          <a:effectLst/>
                        </a:rPr>
                        <a:t> </a:t>
                      </a:r>
                      <a:endParaRPr lang="en-GB" sz="1600" noProof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10881">
                <a:tc>
                  <a:txBody>
                    <a:bodyPr/>
                    <a:lstStyle/>
                    <a:p>
                      <a:pPr marL="44958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600" noProof="0" dirty="0" smtClean="0">
                          <a:effectLst/>
                        </a:rPr>
                        <a:t> </a:t>
                      </a:r>
                      <a:endParaRPr lang="en-GB" sz="1600" noProof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4958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600" noProof="0" dirty="0" smtClean="0">
                          <a:effectLst/>
                        </a:rPr>
                        <a:t>Minimum</a:t>
                      </a:r>
                      <a:endParaRPr lang="en-GB" sz="1600" noProof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4958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600" noProof="0" dirty="0" smtClean="0">
                          <a:effectLst/>
                        </a:rPr>
                        <a:t>1 label category higher</a:t>
                      </a:r>
                      <a:endParaRPr lang="en-GB" sz="1600" noProof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4958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600" noProof="0" dirty="0" smtClean="0">
                          <a:effectLst/>
                        </a:rPr>
                        <a:t>2 label</a:t>
                      </a:r>
                      <a:r>
                        <a:rPr lang="en-GB" sz="1600" baseline="0" noProof="0" dirty="0" smtClean="0">
                          <a:effectLst/>
                        </a:rPr>
                        <a:t> categories higher</a:t>
                      </a:r>
                      <a:endParaRPr lang="en-GB" sz="1600" noProof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10881">
                <a:tc>
                  <a:txBody>
                    <a:bodyPr/>
                    <a:lstStyle/>
                    <a:p>
                      <a:pPr marL="44958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600" noProof="0" dirty="0" smtClean="0">
                          <a:effectLst/>
                        </a:rPr>
                        <a:t>Wet skid resistance</a:t>
                      </a:r>
                      <a:endParaRPr lang="en-GB" sz="1600" noProof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4958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600" noProof="0" dirty="0" smtClean="0">
                          <a:effectLst/>
                        </a:rPr>
                        <a:t>E (0.38-0.45)</a:t>
                      </a:r>
                      <a:endParaRPr lang="en-GB" sz="1600" noProof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4958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600" noProof="0" dirty="0" smtClean="0">
                          <a:effectLst/>
                        </a:rPr>
                        <a:t>D: 10%</a:t>
                      </a:r>
                      <a:endParaRPr lang="en-GB" sz="1600" noProof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49580" indent="0" algn="l" defTabSz="914400" rtl="0" eaLnBrk="1" latinLnBrk="0" hangingPunct="1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60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C: 15%</a:t>
                      </a:r>
                      <a:endParaRPr lang="en-GB" sz="1600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210881">
                <a:tc>
                  <a:txBody>
                    <a:bodyPr/>
                    <a:lstStyle/>
                    <a:p>
                      <a:pPr marL="44958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600" noProof="0" dirty="0" smtClean="0">
                          <a:effectLst/>
                          <a:latin typeface="+mn-lt"/>
                          <a:ea typeface="+mn-ea"/>
                        </a:rPr>
                        <a:t>Noise</a:t>
                      </a:r>
                      <a:r>
                        <a:rPr lang="en-GB" sz="1600" baseline="0" noProof="0" dirty="0" smtClean="0">
                          <a:effectLst/>
                          <a:latin typeface="+mn-lt"/>
                          <a:ea typeface="+mn-ea"/>
                        </a:rPr>
                        <a:t> reduction</a:t>
                      </a:r>
                      <a:endParaRPr lang="en-GB" sz="1600" noProof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4958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600" noProof="0" dirty="0" smtClean="0">
                          <a:effectLst/>
                        </a:rPr>
                        <a:t>D (2-5 dB(A))</a:t>
                      </a:r>
                      <a:endParaRPr lang="en-GB" sz="1600" noProof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4958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600" noProof="0" dirty="0" smtClean="0">
                          <a:effectLst/>
                        </a:rPr>
                        <a:t>C: 20% </a:t>
                      </a:r>
                      <a:endParaRPr lang="en-GB" sz="1600" noProof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4958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600" noProof="0" dirty="0" smtClean="0">
                          <a:effectLst/>
                        </a:rPr>
                        <a:t>B: 20 %</a:t>
                      </a:r>
                      <a:endParaRPr lang="en-GB" sz="1600" noProof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10881">
                <a:tc>
                  <a:txBody>
                    <a:bodyPr/>
                    <a:lstStyle/>
                    <a:p>
                      <a:pPr marL="44958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600" noProof="0" dirty="0" smtClean="0">
                          <a:effectLst/>
                        </a:rPr>
                        <a:t>Rolling resistance</a:t>
                      </a:r>
                      <a:endParaRPr lang="en-GB" sz="1600" noProof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4958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600" noProof="0" dirty="0" smtClean="0">
                          <a:effectLst/>
                        </a:rPr>
                        <a:t>E (8.5-9.0 kg/ton)</a:t>
                      </a:r>
                      <a:endParaRPr lang="en-GB" sz="1600" noProof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4958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600" noProof="0" dirty="0" smtClean="0">
                          <a:effectLst/>
                        </a:rPr>
                        <a:t>D: 10% </a:t>
                      </a:r>
                      <a:endParaRPr lang="en-GB" sz="1600" noProof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4958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60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C: 15 %</a:t>
                      </a:r>
                      <a:endParaRPr lang="en-GB" sz="1600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210881">
                <a:tc>
                  <a:txBody>
                    <a:bodyPr/>
                    <a:lstStyle/>
                    <a:p>
                      <a:pPr marL="44958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600" noProof="0" dirty="0" smtClean="0">
                          <a:effectLst/>
                        </a:rPr>
                        <a:t>Lifespan</a:t>
                      </a:r>
                      <a:endParaRPr lang="en-GB" sz="1600" noProof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4958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600" noProof="0" dirty="0" smtClean="0">
                          <a:effectLst/>
                        </a:rPr>
                        <a:t>E (8-10 years)</a:t>
                      </a:r>
                      <a:endParaRPr lang="en-GB" sz="1600" noProof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4958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600" noProof="0" dirty="0" smtClean="0">
                          <a:effectLst/>
                        </a:rPr>
                        <a:t>D: 20% </a:t>
                      </a:r>
                      <a:endParaRPr lang="en-GB" sz="1600" noProof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4958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600" noProof="0" dirty="0" smtClean="0">
                          <a:effectLst/>
                        </a:rPr>
                        <a:t>C: 35% </a:t>
                      </a:r>
                      <a:endParaRPr lang="en-GB" sz="1600" noProof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10881">
                <a:tc>
                  <a:txBody>
                    <a:bodyPr/>
                    <a:lstStyle/>
                    <a:p>
                      <a:pPr marL="44958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600" noProof="0" dirty="0" smtClean="0">
                          <a:effectLst/>
                        </a:rPr>
                        <a:t> </a:t>
                      </a:r>
                      <a:endParaRPr lang="en-GB" sz="1600" noProof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4958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600" noProof="0" dirty="0" smtClean="0">
                          <a:effectLst/>
                        </a:rPr>
                        <a:t> </a:t>
                      </a:r>
                      <a:endParaRPr lang="en-GB" sz="1600" noProof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4958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600" noProof="0" dirty="0" smtClean="0">
                          <a:effectLst/>
                        </a:rPr>
                        <a:t> </a:t>
                      </a:r>
                      <a:endParaRPr lang="en-GB" sz="1600" noProof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4958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600" noProof="0" dirty="0" smtClean="0">
                          <a:effectLst/>
                        </a:rPr>
                        <a:t> </a:t>
                      </a:r>
                      <a:endParaRPr lang="en-GB" sz="1600" noProof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843522">
                <a:tc>
                  <a:txBody>
                    <a:bodyPr/>
                    <a:lstStyle/>
                    <a:p>
                      <a:pPr marL="44958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600" noProof="0" dirty="0" smtClean="0">
                          <a:effectLst/>
                        </a:rPr>
                        <a:t>Degree</a:t>
                      </a:r>
                      <a:r>
                        <a:rPr lang="en-GB" sz="1600" baseline="0" noProof="0" dirty="0" smtClean="0">
                          <a:effectLst/>
                        </a:rPr>
                        <a:t> of reliability / evidence </a:t>
                      </a:r>
                      <a:endParaRPr lang="en-GB" sz="1600" noProof="0" dirty="0" smtClean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4958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600" noProof="0" dirty="0" smtClean="0">
                          <a:effectLst/>
                        </a:rPr>
                        <a:t>For each indicator</a:t>
                      </a:r>
                      <a:r>
                        <a:rPr lang="en-GB" sz="1600" baseline="0" noProof="0" dirty="0" smtClean="0">
                          <a:effectLst/>
                        </a:rPr>
                        <a:t> 1x evidence</a:t>
                      </a:r>
                      <a:endParaRPr lang="en-GB" sz="1600" noProof="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4958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600" noProof="0" dirty="0" smtClean="0">
                          <a:effectLst/>
                        </a:rPr>
                        <a:t>For each indicator</a:t>
                      </a:r>
                      <a:r>
                        <a:rPr lang="en-GB" sz="1600" baseline="0" noProof="0" dirty="0" smtClean="0">
                          <a:effectLst/>
                        </a:rPr>
                        <a:t> 2x evidence</a:t>
                      </a:r>
                      <a:r>
                        <a:rPr lang="en-GB" sz="1600" noProof="0" dirty="0" smtClean="0">
                          <a:effectLst/>
                        </a:rPr>
                        <a:t>: 5 %</a:t>
                      </a:r>
                      <a:endParaRPr lang="en-GB" sz="1600" noProof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4958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600" noProof="0" dirty="0" smtClean="0">
                          <a:effectLst/>
                        </a:rPr>
                        <a:t>For each indicator</a:t>
                      </a:r>
                      <a:r>
                        <a:rPr lang="en-GB" sz="1600" baseline="0" noProof="0" dirty="0" smtClean="0">
                          <a:effectLst/>
                        </a:rPr>
                        <a:t> 3x evidence</a:t>
                      </a:r>
                      <a:r>
                        <a:rPr lang="en-GB" sz="1600" noProof="0" dirty="0" smtClean="0">
                          <a:effectLst/>
                        </a:rPr>
                        <a:t>: 10 %</a:t>
                      </a:r>
                      <a:endParaRPr lang="en-GB" sz="1600" noProof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971550" y="2708275"/>
            <a:ext cx="7200900" cy="630713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Example of using the Road Surface Label in tenders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95479"/>
            <a:ext cx="3460585" cy="2595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811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Conclusions and recommendations</a:t>
            </a:r>
            <a:endParaRPr lang="en-GB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971550" y="3429000"/>
            <a:ext cx="7992938" cy="324036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 road surface label would be a step forward towards professionalising and industrialising the road construction industry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described methodology and labels are a first step based on existing practical experience and the latest scientific knowledge – possibly upgrade in i.e. 5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Enormous steps forward seem to be possible regarding improved skid resistance, noise reduction, rolling resistance and lifespan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Possible to practically use it in tenders for roads and underpin it with existing (national) measurement methods</a:t>
            </a:r>
          </a:p>
        </p:txBody>
      </p:sp>
    </p:spTree>
    <p:extLst>
      <p:ext uri="{BB962C8B-B14F-4D97-AF65-F5344CB8AC3E}">
        <p14:creationId xmlns:p14="http://schemas.microsoft.com/office/powerpoint/2010/main" val="275251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How to proceed? </a:t>
            </a:r>
            <a:endParaRPr lang="en-GB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971550" y="3429000"/>
            <a:ext cx="8172450" cy="34290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First pilot Province of Gelderland, the Netherlands (demonstration) in 2017</a:t>
            </a:r>
          </a:p>
          <a:p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Input on our proposal (Informal document) </a:t>
            </a:r>
            <a:r>
              <a:rPr lang="en-US" dirty="0" smtClean="0">
                <a:sym typeface="Wingdings" panose="05000000000000000000" pitchFamily="2" charset="2"/>
              </a:rPr>
              <a:t> working document  </a:t>
            </a:r>
            <a:r>
              <a:rPr lang="en-US" dirty="0" smtClean="0">
                <a:sym typeface="Wingdings" panose="05000000000000000000" pitchFamily="2" charset="2"/>
                <a:hlinkClick r:id="rId2"/>
              </a:rPr>
              <a:t>WP 29</a:t>
            </a:r>
            <a:endParaRPr lang="en-US" dirty="0" smtClean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ym typeface="Wingdings" panose="05000000000000000000" pitchFamily="2" charset="2"/>
              </a:rPr>
              <a:t>Format and methodology available for everyone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ym typeface="Wingdings" panose="05000000000000000000" pitchFamily="2" charset="2"/>
              </a:rPr>
              <a:t>No normative legislation desired, but voluntarily use and apply the road surface label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Include </a:t>
            </a:r>
            <a:r>
              <a:rPr lang="en-GB" dirty="0"/>
              <a:t>European working groups, i.e. CEN-TC227/WG5 and Rosanne EU-project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Optimisation pavement-tyre interaction: Discuss </a:t>
            </a:r>
            <a:r>
              <a:rPr lang="en-GB" dirty="0"/>
              <a:t>with the automotive and tyre </a:t>
            </a:r>
            <a:r>
              <a:rPr lang="en-GB" dirty="0" smtClean="0"/>
              <a:t>industry</a:t>
            </a: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727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For more information</a:t>
            </a:r>
            <a:endParaRPr lang="en-GB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971550" y="3429000"/>
            <a:ext cx="7200900" cy="2664296"/>
          </a:xfrm>
        </p:spPr>
        <p:txBody>
          <a:bodyPr>
            <a:normAutofit/>
          </a:bodyPr>
          <a:lstStyle/>
          <a:p>
            <a:r>
              <a:rPr lang="en-GB" sz="1800" dirty="0" smtClean="0"/>
              <a:t>Informal document: </a:t>
            </a:r>
            <a:r>
              <a:rPr lang="nl-NL" sz="1800" dirty="0" smtClean="0">
                <a:hlinkClick r:id="rId2"/>
              </a:rPr>
              <a:t>http</a:t>
            </a:r>
            <a:r>
              <a:rPr lang="nl-NL" sz="1800" dirty="0">
                <a:hlinkClick r:id="rId2"/>
              </a:rPr>
              <a:t>://</a:t>
            </a:r>
            <a:r>
              <a:rPr lang="nl-NL" sz="1800" dirty="0" smtClean="0">
                <a:hlinkClick r:id="rId2"/>
              </a:rPr>
              <a:t>www.unece.org/fileadmin/DAM/trans/doc/2017/wp29grb/GRB-66-05e.pdf</a:t>
            </a:r>
            <a:r>
              <a:rPr lang="nl-NL" sz="18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 dirty="0"/>
          </a:p>
          <a:p>
            <a:r>
              <a:rPr lang="en-GB" sz="1800" dirty="0" smtClean="0"/>
              <a:t>Questions: </a:t>
            </a:r>
          </a:p>
          <a:p>
            <a:r>
              <a:rPr lang="en-US" sz="1800" dirty="0" smtClean="0"/>
              <a:t>Frank Bijleveld, </a:t>
            </a:r>
            <a:r>
              <a:rPr lang="en-US" sz="1800" dirty="0" smtClean="0">
                <a:hlinkClick r:id="rId3"/>
              </a:rPr>
              <a:t>fbijleveld@ooms.nl</a:t>
            </a:r>
            <a:r>
              <a:rPr lang="en-US" sz="1800" dirty="0" smtClean="0"/>
              <a:t>, +31 6 51618194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0931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971550" y="2708275"/>
            <a:ext cx="7920930" cy="630713"/>
          </a:xfrm>
        </p:spPr>
        <p:txBody>
          <a:bodyPr>
            <a:noAutofit/>
          </a:bodyPr>
          <a:lstStyle/>
          <a:p>
            <a:r>
              <a:rPr lang="en-GB" sz="2000" dirty="0" smtClean="0"/>
              <a:t>Follow-up on EU research project: Safe and Silent Road Traffic</a:t>
            </a:r>
            <a:endParaRPr lang="en-GB" sz="20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126211"/>
            <a:ext cx="5832648" cy="372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95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Why road surface labels?</a:t>
            </a:r>
            <a:endParaRPr lang="en-GB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Recognition for society and politicians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To acknowledge that a road surface is a product that can industrially be developed, designed, built, maintained and removed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To facilitate the collaboration between tyre manufacturers and road builders and other relevant industrial partners </a:t>
            </a:r>
            <a:r>
              <a:rPr lang="en-GB" sz="1400" dirty="0" smtClean="0">
                <a:sym typeface="Wingdings" panose="05000000000000000000" pitchFamily="2" charset="2"/>
              </a:rPr>
              <a:t> shorter innovation cycles (shorter time-to-market)</a:t>
            </a:r>
            <a:endParaRPr lang="en-GB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It makes the optimisation of tyre-road interaction really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It facilitates the interaction and communication with road users and residents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Focus on the road surface label, not on changing the existing tyre label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603" y="1556792"/>
            <a:ext cx="1689947" cy="118743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700808"/>
            <a:ext cx="1471123" cy="1915525"/>
          </a:xfrm>
          <a:prstGeom prst="rect">
            <a:avLst/>
          </a:prstGeom>
        </p:spPr>
      </p:pic>
      <p:pic>
        <p:nvPicPr>
          <p:cNvPr id="4098" name="Picture 2" descr="http://www.duurzaambouwloket.nl/mindcms/js/ckf/userfiles/images/Label_wasmachin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832349"/>
            <a:ext cx="1514306" cy="113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84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How does it benefit society?</a:t>
            </a:r>
            <a:endParaRPr lang="en-GB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1043608" y="3294357"/>
            <a:ext cx="7632848" cy="3447010"/>
          </a:xfrm>
        </p:spPr>
        <p:txBody>
          <a:bodyPr>
            <a:noAutofit/>
          </a:bodyPr>
          <a:lstStyle/>
          <a:p>
            <a:r>
              <a:rPr lang="en-GB" dirty="0" smtClean="0"/>
              <a:t>Labelling is a method to encourage progress and stimulates optimisation: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Safety - Skid resistance;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Liveability, health - Noise (reduction);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Sustainability and economics (road user) - Rolling resistance;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Availability, durability and economics (road owner) - Lifespan. </a:t>
            </a:r>
          </a:p>
          <a:p>
            <a:endParaRPr lang="nl-NL" dirty="0"/>
          </a:p>
          <a:p>
            <a:r>
              <a:rPr lang="en-GB" dirty="0" smtClean="0"/>
              <a:t>Line of thought (for each item):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At </a:t>
            </a:r>
            <a:r>
              <a:rPr lang="en-US" dirty="0"/>
              <a:t>present, </a:t>
            </a:r>
            <a:r>
              <a:rPr lang="en-US" dirty="0" smtClean="0"/>
              <a:t>on average approximately </a:t>
            </a:r>
            <a:r>
              <a:rPr lang="en-US" dirty="0"/>
              <a:t>label </a:t>
            </a:r>
            <a:r>
              <a:rPr lang="en-US" dirty="0" smtClean="0"/>
              <a:t>F/E;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Short </a:t>
            </a:r>
            <a:r>
              <a:rPr lang="en-US" dirty="0"/>
              <a:t>term potentially to label D/C </a:t>
            </a:r>
            <a:r>
              <a:rPr lang="en-US" dirty="0" smtClean="0"/>
              <a:t>via </a:t>
            </a:r>
            <a:r>
              <a:rPr lang="en-US" dirty="0"/>
              <a:t>smart contracts of the </a:t>
            </a:r>
            <a:r>
              <a:rPr lang="en-US" dirty="0" smtClean="0"/>
              <a:t>client + innovations from the contractor;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Medium </a:t>
            </a:r>
            <a:r>
              <a:rPr lang="en-US" dirty="0"/>
              <a:t>term (5-7 years) label B possible;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Long </a:t>
            </a:r>
            <a:r>
              <a:rPr lang="en-US" dirty="0"/>
              <a:t>term (7-10 years) label A possible.</a:t>
            </a:r>
          </a:p>
          <a:p>
            <a:endParaRPr lang="nl-NL" dirty="0"/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1"/>
          <a:stretch/>
        </p:blipFill>
        <p:spPr bwMode="auto">
          <a:xfrm>
            <a:off x="6599886" y="1506682"/>
            <a:ext cx="2508618" cy="17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265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Benefits – the numbers (NL)</a:t>
            </a:r>
            <a:endParaRPr lang="en-GB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1043608" y="3429000"/>
            <a:ext cx="7632848" cy="3024336"/>
          </a:xfrm>
        </p:spPr>
        <p:txBody>
          <a:bodyPr>
            <a:normAutofit/>
          </a:bodyPr>
          <a:lstStyle/>
          <a:p>
            <a:r>
              <a:rPr lang="en-GB" dirty="0" smtClean="0"/>
              <a:t>Labelling is a method to encourage progress and stimulates optimisation.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Skid resistance – risk of accidents 3x smaller at a proper skid resistance (road accidents cost NL approximately €8 billion annually).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Noise (reduction) – 9 dB(A) noise reduction seems possible by optimum tyre-road combination (EU-project ‘Safe and Silent Road Traffic’)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Rolling resistance – 10-30% reduction rolling resistance </a:t>
            </a:r>
            <a:r>
              <a:rPr lang="en-GB" dirty="0" smtClean="0">
                <a:sym typeface="Wingdings" panose="05000000000000000000" pitchFamily="2" charset="2"/>
              </a:rPr>
              <a:t> 2-6% fuel savings  saving 488 </a:t>
            </a:r>
            <a:r>
              <a:rPr lang="en-GB" dirty="0" err="1" smtClean="0">
                <a:sym typeface="Wingdings" panose="05000000000000000000" pitchFamily="2" charset="2"/>
              </a:rPr>
              <a:t>mln</a:t>
            </a:r>
            <a:r>
              <a:rPr lang="en-GB" dirty="0" smtClean="0">
                <a:sym typeface="Wingdings" panose="05000000000000000000" pitchFamily="2" charset="2"/>
              </a:rPr>
              <a:t>. litres and 1000 </a:t>
            </a:r>
            <a:r>
              <a:rPr lang="en-GB" dirty="0" err="1" smtClean="0">
                <a:sym typeface="Wingdings" panose="05000000000000000000" pitchFamily="2" charset="2"/>
              </a:rPr>
              <a:t>kton</a:t>
            </a:r>
            <a:r>
              <a:rPr lang="en-GB" dirty="0" smtClean="0">
                <a:sym typeface="Wingdings" panose="05000000000000000000" pitchFamily="2" charset="2"/>
              </a:rPr>
              <a:t> CO</a:t>
            </a:r>
            <a:r>
              <a:rPr lang="en-GB" baseline="-25000" dirty="0" smtClean="0">
                <a:sym typeface="Wingdings" panose="05000000000000000000" pitchFamily="2" charset="2"/>
              </a:rPr>
              <a:t>2</a:t>
            </a:r>
            <a:r>
              <a:rPr lang="en-GB" baseline="30000" dirty="0" smtClean="0">
                <a:sym typeface="Wingdings" panose="05000000000000000000" pitchFamily="2" charset="2"/>
              </a:rPr>
              <a:t> </a:t>
            </a:r>
            <a:r>
              <a:rPr lang="en-GB" dirty="0" smtClean="0">
                <a:sym typeface="Wingdings" panose="05000000000000000000" pitchFamily="2" charset="2"/>
              </a:rPr>
              <a:t>(NL)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Lifespan – from 9 years to 10-12 years (i.e. for porous asphalt)</a:t>
            </a:r>
          </a:p>
          <a:p>
            <a:endParaRPr lang="en-GB" dirty="0" smtClean="0"/>
          </a:p>
          <a:p>
            <a:r>
              <a:rPr lang="en-GB" sz="1200" dirty="0" smtClean="0"/>
              <a:t>* Benefits determined for the Netherlands; still to be determined for Europe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50625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Boundary conditions and assumptions</a:t>
            </a:r>
            <a:endParaRPr lang="en-GB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971550" y="3429000"/>
            <a:ext cx="8064946" cy="331236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500" dirty="0" smtClean="0"/>
              <a:t>Relate to the existing labels for tyres (same properties or performance indicators)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500" dirty="0" smtClean="0"/>
              <a:t>Suitable for current and future vehicle fleet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500" dirty="0" smtClean="0"/>
              <a:t>Covers the essential road surface functionalities for existing and new roads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500" dirty="0" smtClean="0"/>
              <a:t>Should provide opportunities for innovations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500" dirty="0" smtClean="0"/>
              <a:t>Label is </a:t>
            </a:r>
            <a:r>
              <a:rPr lang="en-GB" sz="1500" dirty="0"/>
              <a:t>based on in-situ properties, based on advanced laboratory </a:t>
            </a:r>
            <a:r>
              <a:rPr lang="en-GB" sz="1500" dirty="0" smtClean="0"/>
              <a:t>research tests, </a:t>
            </a:r>
            <a:r>
              <a:rPr lang="en-GB" sz="1500" dirty="0"/>
              <a:t>predictive models and previous in-situ experience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500" dirty="0"/>
              <a:t>Product development not on the road (high risks and time consuming), but preferably using (advanced) laboratory methods and modelling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500" dirty="0" smtClean="0"/>
              <a:t>Self-regulating and an independent authority that validates the self-regulation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500" dirty="0" smtClean="0"/>
              <a:t>Label-requirements will be determined per project and thoroughly underpinned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500" dirty="0" smtClean="0"/>
              <a:t>Used by professional road authorities and contractors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500" dirty="0" smtClean="0"/>
              <a:t>Label directly after construction, but possibly also requirements over time (end of life)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900" dirty="0"/>
          </a:p>
        </p:txBody>
      </p:sp>
    </p:spTree>
    <p:extLst>
      <p:ext uri="{BB962C8B-B14F-4D97-AF65-F5344CB8AC3E}">
        <p14:creationId xmlns:p14="http://schemas.microsoft.com/office/powerpoint/2010/main" val="314504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Picture 3" descr="H:\Labelling wegdekken\JPG\JPG\STRC17001-01 iconen_zoab_hor_NL_GB-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8640"/>
            <a:ext cx="6480000" cy="661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87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Noise reduction</a:t>
            </a:r>
            <a:endParaRPr lang="en-GB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3376"/>
            <a:ext cx="8432956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221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1288</TotalTime>
  <Words>1435</Words>
  <Application>Microsoft Office PowerPoint</Application>
  <PresentationFormat>On-screen Show (4:3)</PresentationFormat>
  <Paragraphs>218</Paragraphs>
  <Slides>28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Kantoorthema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Strukton Civiel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Frank Bijleveld</dc:creator>
  <cp:lastModifiedBy>Konstantin Glukhenkiy</cp:lastModifiedBy>
  <cp:revision>142</cp:revision>
  <cp:lastPrinted>2017-08-29T14:47:20Z</cp:lastPrinted>
  <dcterms:created xsi:type="dcterms:W3CDTF">2015-03-06T10:02:27Z</dcterms:created>
  <dcterms:modified xsi:type="dcterms:W3CDTF">2017-09-05T12:18:11Z</dcterms:modified>
</cp:coreProperties>
</file>