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2" r:id="rId5"/>
    <p:sldId id="283" r:id="rId6"/>
    <p:sldId id="259" r:id="rId7"/>
    <p:sldId id="260" r:id="rId8"/>
    <p:sldId id="262" r:id="rId9"/>
    <p:sldId id="263" r:id="rId10"/>
    <p:sldId id="261" r:id="rId11"/>
    <p:sldId id="265" r:id="rId12"/>
    <p:sldId id="264" r:id="rId13"/>
    <p:sldId id="271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de Graaff" initials="EdG" lastIdx="5" clrIdx="0">
    <p:extLst>
      <p:ext uri="{19B8F6BF-5375-455C-9EA6-DF929625EA0E}">
        <p15:presenceInfo xmlns:p15="http://schemas.microsoft.com/office/powerpoint/2012/main" xmlns="" userId="S-1-5-21-3644164406-732664914-1752841470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1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8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6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66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55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5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91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7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9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76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5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E5C6-E9DD-4181-A95E-054422F6ED8F}" type="datetimeFigureOut">
              <a:rPr lang="nl-NL" smtClean="0"/>
              <a:t>6-9-2017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DCE8-4F34-45AB-9A76-41B69B1B3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2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850"/>
            <a:ext cx="9144000" cy="2152650"/>
          </a:xfrm>
        </p:spPr>
        <p:txBody>
          <a:bodyPr>
            <a:normAutofit/>
          </a:bodyPr>
          <a:lstStyle/>
          <a:p>
            <a:r>
              <a:rPr lang="en-US" b="1" dirty="0"/>
              <a:t>Tyres in Europe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Tightening of tyre limits and further suggestions for improvement</a:t>
            </a:r>
            <a:endParaRPr lang="nl-NL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5498"/>
            <a:ext cx="9144000" cy="1082778"/>
          </a:xfrm>
        </p:spPr>
        <p:txBody>
          <a:bodyPr>
            <a:normAutofit/>
          </a:bodyPr>
          <a:lstStyle/>
          <a:p>
            <a:r>
              <a:rPr lang="en-US" sz="2800" dirty="0"/>
              <a:t>Johan Sliggers (Ministry of Infrastructure and Environment) </a:t>
            </a:r>
          </a:p>
          <a:p>
            <a:r>
              <a:rPr lang="en-US" sz="2800" dirty="0"/>
              <a:t>Erik de Graaff (M+P)</a:t>
            </a:r>
            <a:endParaRPr lang="nl-NL" sz="28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8422" y="108324"/>
            <a:ext cx="4733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TT" altLang="zh-CN" sz="1200" dirty="0"/>
              <a:t>Transmitted by the expert from </a:t>
            </a:r>
            <a:r>
              <a:rPr kumimoji="1" lang="en-TT" altLang="zh-CN" sz="1200" dirty="0" smtClean="0"/>
              <a:t>the Netherlands </a:t>
            </a:r>
            <a:endParaRPr kumimoji="1" lang="en-US" altLang="zh-CN" sz="12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109075" y="108324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TT" altLang="zh-CN" sz="1200" dirty="0"/>
              <a:t>Informal document </a:t>
            </a:r>
            <a:r>
              <a:rPr lang="en-TT" altLang="zh-CN" sz="1200" dirty="0" smtClean="0"/>
              <a:t>GRB-66-01-Add.1</a:t>
            </a:r>
            <a:endParaRPr lang="en-US" altLang="zh-CN" sz="1200" dirty="0"/>
          </a:p>
          <a:p>
            <a:r>
              <a:rPr lang="en-TT" altLang="zh-CN" sz="1200" dirty="0"/>
              <a:t>(66th GRB, 4-6 September 2017,</a:t>
            </a:r>
          </a:p>
          <a:p>
            <a:r>
              <a:rPr lang="en-TT" altLang="zh-CN" sz="1200" dirty="0"/>
              <a:t> agenda item </a:t>
            </a:r>
            <a:r>
              <a:rPr lang="en-TT" altLang="zh-CN" sz="1200" dirty="0" smtClean="0"/>
              <a:t>6)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752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65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" y="2"/>
            <a:ext cx="11982450" cy="723902"/>
          </a:xfrm>
        </p:spPr>
        <p:txBody>
          <a:bodyPr>
            <a:normAutofit/>
          </a:bodyPr>
          <a:lstStyle/>
          <a:p>
            <a:r>
              <a:rPr lang="nl-NL" sz="3600" b="1" dirty="0" err="1"/>
              <a:t>Potential</a:t>
            </a:r>
            <a:r>
              <a:rPr lang="nl-NL" sz="3600" b="1" dirty="0"/>
              <a:t> benefits Stage 3, 4 </a:t>
            </a:r>
            <a:r>
              <a:rPr lang="nl-NL" sz="3600" b="1" dirty="0" err="1"/>
              <a:t>and</a:t>
            </a:r>
            <a:r>
              <a:rPr lang="nl-NL" sz="3600" b="1" dirty="0"/>
              <a:t> Proper tyre </a:t>
            </a:r>
            <a:r>
              <a:rPr lang="nl-NL" sz="3600" b="1" dirty="0" err="1"/>
              <a:t>pressure</a:t>
            </a:r>
            <a:r>
              <a:rPr lang="nl-NL" sz="3600" b="1" dirty="0"/>
              <a:t> in </a:t>
            </a:r>
            <a:r>
              <a:rPr lang="nl-NL" sz="3600" b="1" dirty="0" err="1"/>
              <a:t>the</a:t>
            </a:r>
            <a:r>
              <a:rPr lang="nl-NL" sz="3600" b="1" dirty="0"/>
              <a:t> EU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74663"/>
              </p:ext>
            </p:extLst>
          </p:nvPr>
        </p:nvGraphicFramePr>
        <p:xfrm>
          <a:off x="781050" y="723903"/>
          <a:ext cx="10915649" cy="6001065"/>
        </p:xfrm>
        <a:graphic>
          <a:graphicData uri="http://schemas.openxmlformats.org/drawingml/2006/table">
            <a:tbl>
              <a:tblPr firstRow="1" firstCol="1" bandRow="1"/>
              <a:tblGrid>
                <a:gridCol w="3752850">
                  <a:extLst>
                    <a:ext uri="{9D8B030D-6E8A-4147-A177-3AD203B41FA5}">
                      <a16:colId xmlns:a16="http://schemas.microsoft.com/office/drawing/2014/main" xmlns="" val="446106727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651392077"/>
                    </a:ext>
                  </a:extLst>
                </a:gridCol>
                <a:gridCol w="2276727">
                  <a:extLst>
                    <a:ext uri="{9D8B030D-6E8A-4147-A177-3AD203B41FA5}">
                      <a16:colId xmlns:a16="http://schemas.microsoft.com/office/drawing/2014/main" xmlns="" val="1902862277"/>
                    </a:ext>
                  </a:extLst>
                </a:gridCol>
                <a:gridCol w="2657222">
                  <a:extLst>
                    <a:ext uri="{9D8B030D-6E8A-4147-A177-3AD203B41FA5}">
                      <a16:colId xmlns:a16="http://schemas.microsoft.com/office/drawing/2014/main" xmlns="" val="3257136636"/>
                    </a:ext>
                  </a:extLst>
                </a:gridCol>
              </a:tblGrid>
              <a:tr h="6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en-US" sz="2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limits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 limits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 pressure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770773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savings [billion l/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9004206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CO2 </a:t>
                      </a: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[Mt/</a:t>
                      </a: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914405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</a:t>
                      </a:r>
                      <a:r>
                        <a:rPr lang="nl-NL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fatalities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2567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853706"/>
                  </a:ext>
                </a:extLst>
              </a:tr>
              <a:tr h="874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# of slight/ serious injuries 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19631/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12353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10000/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1100/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368989"/>
                  </a:ext>
                </a:extLst>
              </a:tr>
              <a:tr h="95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# of annoyed people [millions]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351769"/>
                  </a:ext>
                </a:extLst>
              </a:tr>
              <a:tr h="95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# of sleep disturbed people [mill.]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13870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nl-NL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</a:t>
                      </a: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€/y]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617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98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9199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Potential</a:t>
            </a:r>
            <a:r>
              <a:rPr lang="nl-NL" b="1" dirty="0"/>
              <a:t> benefits A label tyres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fuel</a:t>
            </a:r>
            <a:r>
              <a:rPr lang="nl-NL" b="1" dirty="0"/>
              <a:t> efficiency equivalent Stage 4 </a:t>
            </a:r>
            <a:r>
              <a:rPr lang="nl-NL" sz="4000" dirty="0"/>
              <a:t>(incl. proper tyre </a:t>
            </a:r>
            <a:r>
              <a:rPr lang="nl-NL" sz="4000" dirty="0" err="1"/>
              <a:t>pressure</a:t>
            </a:r>
            <a:r>
              <a:rPr lang="nl-NL" sz="4000" dirty="0"/>
              <a:t>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3430"/>
              </p:ext>
            </p:extLst>
          </p:nvPr>
        </p:nvGraphicFramePr>
        <p:xfrm>
          <a:off x="361949" y="1219202"/>
          <a:ext cx="11544301" cy="5105397"/>
        </p:xfrm>
        <a:graphic>
          <a:graphicData uri="http://schemas.openxmlformats.org/drawingml/2006/table">
            <a:tbl>
              <a:tblPr firstRow="1" firstCol="1" bandRow="1"/>
              <a:tblGrid>
                <a:gridCol w="3563908">
                  <a:extLst>
                    <a:ext uri="{9D8B030D-6E8A-4147-A177-3AD203B41FA5}">
                      <a16:colId xmlns:a16="http://schemas.microsoft.com/office/drawing/2014/main" xmlns="" val="3043723425"/>
                    </a:ext>
                  </a:extLst>
                </a:gridCol>
                <a:gridCol w="1875532">
                  <a:extLst>
                    <a:ext uri="{9D8B030D-6E8A-4147-A177-3AD203B41FA5}">
                      <a16:colId xmlns:a16="http://schemas.microsoft.com/office/drawing/2014/main" xmlns="" val="2786265919"/>
                    </a:ext>
                  </a:extLst>
                </a:gridCol>
                <a:gridCol w="2955804">
                  <a:extLst>
                    <a:ext uri="{9D8B030D-6E8A-4147-A177-3AD203B41FA5}">
                      <a16:colId xmlns:a16="http://schemas.microsoft.com/office/drawing/2014/main" xmlns="" val="3098462346"/>
                    </a:ext>
                  </a:extLst>
                </a:gridCol>
                <a:gridCol w="3149057">
                  <a:extLst>
                    <a:ext uri="{9D8B030D-6E8A-4147-A177-3AD203B41FA5}">
                      <a16:colId xmlns:a16="http://schemas.microsoft.com/office/drawing/2014/main" xmlns="" val="1228837109"/>
                    </a:ext>
                  </a:extLst>
                </a:gridCol>
              </a:tblGrid>
              <a:tr h="108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type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Km/year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savings/year [l]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savings/year [€]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750681"/>
                  </a:ext>
                </a:extLst>
              </a:tr>
              <a:tr h="717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Passenger car (Petrol)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(19)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(27)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858148"/>
                  </a:ext>
                </a:extLst>
              </a:tr>
              <a:tr h="659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Passenger car (Diesel)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35.000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(31)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(34)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46086"/>
                  </a:ext>
                </a:extLst>
              </a:tr>
              <a:tr h="63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van (D)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 (41)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(45)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144980"/>
                  </a:ext>
                </a:extLst>
              </a:tr>
              <a:tr h="63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truck (D)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 (70)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 (78)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921432"/>
                  </a:ext>
                </a:extLst>
              </a:tr>
              <a:tr h="75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 duty truck (D)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2150 (414)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2365 (456)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6342351"/>
                  </a:ext>
                </a:extLst>
              </a:tr>
              <a:tr h="63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(D)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 (155)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 (171)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11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67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1451"/>
            <a:ext cx="11868150" cy="914399"/>
          </a:xfrm>
        </p:spPr>
        <p:txBody>
          <a:bodyPr>
            <a:normAutofit fontScale="90000"/>
          </a:bodyPr>
          <a:lstStyle/>
          <a:p>
            <a:r>
              <a:rPr lang="nl-NL" sz="5300" b="1" dirty="0"/>
              <a:t>Clean Vehicle Directive</a:t>
            </a:r>
            <a:r>
              <a:rPr lang="nl-NL" b="1" dirty="0"/>
              <a:t>: </a:t>
            </a:r>
            <a:r>
              <a:rPr lang="nl-NL" sz="4000" dirty="0" err="1"/>
              <a:t>Potential</a:t>
            </a:r>
            <a:r>
              <a:rPr lang="nl-NL" sz="4000" dirty="0"/>
              <a:t> benefits </a:t>
            </a:r>
            <a:r>
              <a:rPr lang="nl-NL" sz="4000" dirty="0" err="1"/>
              <a:t>for</a:t>
            </a:r>
            <a:r>
              <a:rPr lang="nl-NL" sz="4000" dirty="0"/>
              <a:t> </a:t>
            </a:r>
            <a:r>
              <a:rPr lang="nl-NL" sz="4000" dirty="0" err="1"/>
              <a:t>car</a:t>
            </a:r>
            <a:r>
              <a:rPr lang="nl-NL" sz="4000" dirty="0"/>
              <a:t> </a:t>
            </a:r>
            <a:r>
              <a:rPr lang="nl-NL" sz="4000" dirty="0" err="1"/>
              <a:t>fleets</a:t>
            </a:r>
            <a:endParaRPr lang="nl-NL" sz="40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93250"/>
              </p:ext>
            </p:extLst>
          </p:nvPr>
        </p:nvGraphicFramePr>
        <p:xfrm>
          <a:off x="0" y="1219201"/>
          <a:ext cx="12192000" cy="5693053"/>
        </p:xfrm>
        <a:graphic>
          <a:graphicData uri="http://schemas.openxmlformats.org/drawingml/2006/table">
            <a:tbl>
              <a:tblPr firstRow="1" firstCol="1" bandRow="1"/>
              <a:tblGrid>
                <a:gridCol w="5010150">
                  <a:extLst>
                    <a:ext uri="{9D8B030D-6E8A-4147-A177-3AD203B41FA5}">
                      <a16:colId xmlns:a16="http://schemas.microsoft.com/office/drawing/2014/main" xmlns="" val="30557611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3472154677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xmlns="" val="12225572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4192395602"/>
                    </a:ext>
                  </a:extLst>
                </a:gridCol>
              </a:tblGrid>
              <a:tr h="110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benefits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Dutch National Road Authority (RWS)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Amsterdam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Rotterdam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857627"/>
                  </a:ext>
                </a:extLst>
              </a:tr>
              <a:tr h="915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nl-NL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nl-NL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vehicles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1575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1097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9814484"/>
                  </a:ext>
                </a:extLst>
              </a:tr>
              <a:tr h="51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Vehicle average [ km/yr ]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334149"/>
                  </a:ext>
                </a:extLst>
              </a:tr>
              <a:tr h="90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savings (correct pressure)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[thousands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ltr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(26.500)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(33.000)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(45.000)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0316878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CO2</a:t>
                      </a:r>
                      <a:r>
                        <a:rPr lang="en-US" sz="2800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[ton/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 (66) 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 (86)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 (116)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848139"/>
                  </a:ext>
                </a:extLst>
              </a:tr>
              <a:tr h="935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savings [€/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237.500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(42.000)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(51.000) 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303.000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(69.000)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176814"/>
                  </a:ext>
                </a:extLst>
              </a:tr>
              <a:tr h="733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 savings per vehicle [€/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yr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(36)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 (65)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 (63)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858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8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Tyre </a:t>
            </a:r>
            <a:r>
              <a:rPr lang="nl-NL" sz="5400" b="1" dirty="0" err="1"/>
              <a:t>pressure</a:t>
            </a:r>
            <a:endParaRPr lang="nl-NL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60% of </a:t>
            </a:r>
            <a:r>
              <a:rPr lang="nl-NL" sz="4400" dirty="0" err="1"/>
              <a:t>cars</a:t>
            </a:r>
            <a:r>
              <a:rPr lang="nl-NL" sz="4400" dirty="0"/>
              <a:t> have </a:t>
            </a:r>
            <a:r>
              <a:rPr lang="nl-NL" sz="4400" dirty="0" err="1"/>
              <a:t>underinflated</a:t>
            </a:r>
            <a:r>
              <a:rPr lang="nl-NL" sz="4400" dirty="0"/>
              <a:t> tyres</a:t>
            </a:r>
          </a:p>
          <a:p>
            <a:r>
              <a:rPr lang="nl-NL" sz="4400" dirty="0"/>
              <a:t>Tyres </a:t>
            </a:r>
            <a:r>
              <a:rPr lang="nl-NL" sz="4400" dirty="0" err="1"/>
              <a:t>deflate</a:t>
            </a:r>
            <a:r>
              <a:rPr lang="nl-NL" sz="4400" dirty="0"/>
              <a:t> 3-5% a </a:t>
            </a:r>
            <a:r>
              <a:rPr lang="nl-NL" sz="4400" dirty="0" err="1"/>
              <a:t>month</a:t>
            </a:r>
            <a:endParaRPr lang="nl-NL" sz="4400" dirty="0"/>
          </a:p>
          <a:p>
            <a:r>
              <a:rPr lang="nl-NL" sz="4400" dirty="0"/>
              <a:t>User </a:t>
            </a:r>
            <a:r>
              <a:rPr lang="nl-NL" sz="4400" dirty="0" err="1"/>
              <a:t>manuals</a:t>
            </a:r>
            <a:r>
              <a:rPr lang="nl-NL" sz="4400" dirty="0"/>
              <a:t> </a:t>
            </a:r>
            <a:r>
              <a:rPr lang="nl-NL" sz="4400" dirty="0" err="1"/>
              <a:t>prescribe</a:t>
            </a:r>
            <a:r>
              <a:rPr lang="nl-NL" sz="4400" dirty="0"/>
              <a:t>: ‘</a:t>
            </a:r>
            <a:r>
              <a:rPr lang="nl-NL" sz="4400" dirty="0" err="1"/>
              <a:t>inflate</a:t>
            </a:r>
            <a:r>
              <a:rPr lang="nl-NL" sz="4400" dirty="0"/>
              <a:t> </a:t>
            </a:r>
            <a:r>
              <a:rPr lang="nl-NL" sz="4400" dirty="0" err="1"/>
              <a:t>when</a:t>
            </a:r>
            <a:r>
              <a:rPr lang="nl-NL" sz="4400" dirty="0"/>
              <a:t> </a:t>
            </a:r>
            <a:r>
              <a:rPr lang="nl-NL" sz="4400" dirty="0" err="1"/>
              <a:t>cold</a:t>
            </a:r>
            <a:r>
              <a:rPr lang="nl-NL" sz="4400" dirty="0"/>
              <a:t>’</a:t>
            </a:r>
          </a:p>
          <a:p>
            <a:pPr lvl="1"/>
            <a:r>
              <a:rPr lang="en-US" sz="4000" dirty="0"/>
              <a:t>Frequency?</a:t>
            </a:r>
          </a:p>
          <a:p>
            <a:pPr lvl="1"/>
            <a:r>
              <a:rPr lang="en-US" sz="4000" dirty="0"/>
              <a:t>Warm tyres? What then?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7192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00050"/>
            <a:ext cx="104965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66700"/>
            <a:ext cx="11144249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nl-NL" sz="4800" b="1" dirty="0"/>
              <a:t>Tyre </a:t>
            </a:r>
            <a:r>
              <a:rPr lang="nl-NL" sz="4800" b="1" dirty="0" err="1"/>
              <a:t>pressure</a:t>
            </a:r>
            <a:r>
              <a:rPr lang="nl-NL" sz="4800" b="1" dirty="0"/>
              <a:t> monitoring systems </a:t>
            </a:r>
            <a:r>
              <a:rPr lang="nl-NL" dirty="0"/>
              <a:t>(TPMS)</a:t>
            </a:r>
          </a:p>
        </p:txBody>
      </p:sp>
      <p:pic>
        <p:nvPicPr>
          <p:cNvPr id="3" name="Afbeelding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76400"/>
            <a:ext cx="52768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76400"/>
            <a:ext cx="50673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15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Tyre </a:t>
            </a:r>
            <a:r>
              <a:rPr lang="nl-NL" sz="5400" b="1" dirty="0" err="1"/>
              <a:t>wear</a:t>
            </a:r>
            <a:endParaRPr lang="nl-NL" sz="54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/>
              <a:t>In </a:t>
            </a:r>
            <a:r>
              <a:rPr lang="nl-NL" sz="4000" dirty="0" err="1"/>
              <a:t>NLs</a:t>
            </a:r>
            <a:r>
              <a:rPr lang="nl-NL" sz="4000" dirty="0"/>
              <a:t> 1 kg per capita, in EU 0.5 </a:t>
            </a:r>
            <a:r>
              <a:rPr lang="nl-NL" sz="4000" dirty="0" err="1"/>
              <a:t>Mton</a:t>
            </a:r>
            <a:r>
              <a:rPr lang="nl-NL" sz="4000" dirty="0"/>
              <a:t>/</a:t>
            </a:r>
            <a:r>
              <a:rPr lang="nl-NL" sz="4000" dirty="0" err="1"/>
              <a:t>yr</a:t>
            </a:r>
            <a:endParaRPr lang="nl-NL" sz="4000" dirty="0"/>
          </a:p>
          <a:p>
            <a:r>
              <a:rPr lang="nl-NL" sz="4000" dirty="0"/>
              <a:t>40% of </a:t>
            </a:r>
            <a:r>
              <a:rPr lang="nl-NL" sz="4000" dirty="0" err="1"/>
              <a:t>total</a:t>
            </a:r>
            <a:r>
              <a:rPr lang="nl-NL" sz="4000" dirty="0"/>
              <a:t> microplastics </a:t>
            </a:r>
            <a:r>
              <a:rPr lang="nl-NL" sz="4000" dirty="0" err="1"/>
              <a:t>emissions</a:t>
            </a:r>
            <a:endParaRPr lang="nl-NL" sz="4000" dirty="0"/>
          </a:p>
          <a:p>
            <a:r>
              <a:rPr lang="nl-NL" sz="4000" dirty="0"/>
              <a:t>30% </a:t>
            </a:r>
            <a:r>
              <a:rPr lang="nl-NL" sz="4000" dirty="0" err="1"/>
              <a:t>under</a:t>
            </a:r>
            <a:r>
              <a:rPr lang="nl-NL" sz="4000" dirty="0"/>
              <a:t> </a:t>
            </a:r>
            <a:r>
              <a:rPr lang="nl-NL" sz="4000" dirty="0" err="1"/>
              <a:t>inflation</a:t>
            </a:r>
            <a:r>
              <a:rPr lang="nl-NL" sz="4000" dirty="0"/>
              <a:t> </a:t>
            </a:r>
            <a:r>
              <a:rPr lang="nl-NL" sz="4000" dirty="0" err="1"/>
              <a:t>increases</a:t>
            </a:r>
            <a:r>
              <a:rPr lang="nl-NL" sz="4000" dirty="0"/>
              <a:t> </a:t>
            </a:r>
            <a:r>
              <a:rPr lang="nl-NL" sz="4000" dirty="0" err="1"/>
              <a:t>wear</a:t>
            </a:r>
            <a:r>
              <a:rPr lang="nl-NL" sz="4000" dirty="0"/>
              <a:t> </a:t>
            </a:r>
            <a:r>
              <a:rPr lang="nl-NL" sz="4000" dirty="0" err="1"/>
              <a:t>by</a:t>
            </a:r>
            <a:r>
              <a:rPr lang="nl-NL" sz="4000" dirty="0"/>
              <a:t> 50%</a:t>
            </a:r>
          </a:p>
          <a:p>
            <a:r>
              <a:rPr lang="nl-NL" sz="4000" dirty="0"/>
              <a:t>No </a:t>
            </a:r>
            <a:r>
              <a:rPr lang="nl-NL" sz="4000" dirty="0" err="1"/>
              <a:t>standards</a:t>
            </a:r>
            <a:r>
              <a:rPr lang="nl-NL" sz="4000" dirty="0"/>
              <a:t>/</a:t>
            </a:r>
            <a:r>
              <a:rPr lang="nl-NL" sz="4000" dirty="0" err="1"/>
              <a:t>limits</a:t>
            </a:r>
            <a:r>
              <a:rPr lang="nl-NL" sz="4000" dirty="0"/>
              <a:t> </a:t>
            </a:r>
            <a:r>
              <a:rPr lang="nl-NL" sz="4000" dirty="0" err="1"/>
              <a:t>for</a:t>
            </a:r>
            <a:r>
              <a:rPr lang="nl-NL" sz="4000" dirty="0"/>
              <a:t> tyre </a:t>
            </a:r>
            <a:r>
              <a:rPr lang="nl-NL" sz="4000" dirty="0" err="1"/>
              <a:t>wear</a:t>
            </a:r>
            <a:endParaRPr lang="nl-NL" sz="4000" dirty="0"/>
          </a:p>
          <a:p>
            <a:r>
              <a:rPr lang="en-US" sz="4000" dirty="0"/>
              <a:t>Wear/Durability/Abrasion rate on tyre label?</a:t>
            </a:r>
            <a:endParaRPr lang="nl-NL" sz="4000" dirty="0"/>
          </a:p>
          <a:p>
            <a:r>
              <a:rPr lang="nl-NL" sz="4000" dirty="0"/>
              <a:t>Wheel </a:t>
            </a:r>
            <a:r>
              <a:rPr lang="nl-NL" sz="4000" dirty="0" err="1"/>
              <a:t>alignment</a:t>
            </a:r>
            <a:r>
              <a:rPr lang="nl-NL" sz="4000" dirty="0"/>
              <a:t> in </a:t>
            </a:r>
            <a:r>
              <a:rPr lang="nl-NL" sz="4000" dirty="0" err="1"/>
              <a:t>periodic</a:t>
            </a:r>
            <a:r>
              <a:rPr lang="nl-NL" sz="4000" dirty="0"/>
              <a:t> </a:t>
            </a:r>
            <a:r>
              <a:rPr lang="nl-NL" sz="4000" dirty="0" err="1"/>
              <a:t>road</a:t>
            </a:r>
            <a:r>
              <a:rPr lang="nl-NL" sz="4000" dirty="0"/>
              <a:t> </a:t>
            </a:r>
            <a:r>
              <a:rPr lang="nl-NL" sz="4000" dirty="0" err="1"/>
              <a:t>worthiness</a:t>
            </a:r>
            <a:r>
              <a:rPr lang="nl-NL" sz="4000" dirty="0"/>
              <a:t> tests?</a:t>
            </a:r>
          </a:p>
        </p:txBody>
      </p:sp>
    </p:spTree>
    <p:extLst>
      <p:ext uri="{BB962C8B-B14F-4D97-AF65-F5344CB8AC3E}">
        <p14:creationId xmlns:p14="http://schemas.microsoft.com/office/powerpoint/2010/main" val="70417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nl-NL" sz="4800" b="1" dirty="0"/>
              <a:t>Tyre </a:t>
            </a:r>
            <a:r>
              <a:rPr lang="nl-NL" sz="4800" b="1" dirty="0" err="1"/>
              <a:t>quality</a:t>
            </a:r>
            <a:r>
              <a:rPr lang="nl-NL" sz="4800" b="1" dirty="0"/>
              <a:t> NL 2015 </a:t>
            </a:r>
            <a:r>
              <a:rPr lang="nl-NL" dirty="0"/>
              <a:t>(8 </a:t>
            </a:r>
            <a:r>
              <a:rPr lang="nl-NL" dirty="0" err="1"/>
              <a:t>million</a:t>
            </a:r>
            <a:r>
              <a:rPr lang="nl-NL" dirty="0"/>
              <a:t> </a:t>
            </a:r>
            <a:r>
              <a:rPr lang="nl-NL" dirty="0" err="1"/>
              <a:t>cars</a:t>
            </a:r>
            <a:r>
              <a:rPr lang="nl-NL" dirty="0"/>
              <a:t>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71839"/>
              </p:ext>
            </p:extLst>
          </p:nvPr>
        </p:nvGraphicFramePr>
        <p:xfrm>
          <a:off x="838200" y="1371601"/>
          <a:ext cx="10706100" cy="5181889"/>
        </p:xfrm>
        <a:graphic>
          <a:graphicData uri="http://schemas.openxmlformats.org/drawingml/2006/table">
            <a:tbl>
              <a:tblPr firstRow="1" firstCol="1" bandRow="1"/>
              <a:tblGrid>
                <a:gridCol w="5283888">
                  <a:extLst>
                    <a:ext uri="{9D8B030D-6E8A-4147-A177-3AD203B41FA5}">
                      <a16:colId xmlns:a16="http://schemas.microsoft.com/office/drawing/2014/main" xmlns="" val="736488646"/>
                    </a:ext>
                  </a:extLst>
                </a:gridCol>
                <a:gridCol w="2641945">
                  <a:extLst>
                    <a:ext uri="{9D8B030D-6E8A-4147-A177-3AD203B41FA5}">
                      <a16:colId xmlns:a16="http://schemas.microsoft.com/office/drawing/2014/main" xmlns="" val="3375032491"/>
                    </a:ext>
                  </a:extLst>
                </a:gridCol>
                <a:gridCol w="2780267">
                  <a:extLst>
                    <a:ext uri="{9D8B030D-6E8A-4147-A177-3AD203B41FA5}">
                      <a16:colId xmlns:a16="http://schemas.microsoft.com/office/drawing/2014/main" xmlns="" val="827683747"/>
                    </a:ext>
                  </a:extLst>
                </a:gridCol>
              </a:tblGrid>
              <a:tr h="1217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Passenger cars with at least one tyre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NLs (million)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432586"/>
                  </a:ext>
                </a:extLst>
              </a:tr>
              <a:tr h="63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 wear or damage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451669"/>
                  </a:ext>
                </a:extLst>
              </a:tr>
              <a:tr h="63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241246"/>
                  </a:ext>
                </a:extLst>
              </a:tr>
              <a:tr h="63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 </a:t>
                      </a:r>
                      <a:r>
                        <a:rPr lang="en-US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wear</a:t>
                      </a:r>
                      <a:endParaRPr lang="nl-NL" sz="3600" strike="sng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9403870"/>
                  </a:ext>
                </a:extLst>
              </a:tr>
              <a:tr h="77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(Ageing) little cracks or tear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</a:t>
                      </a:r>
                      <a:r>
                        <a:rPr lang="nl-NL" sz="36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3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850539"/>
                  </a:ext>
                </a:extLst>
              </a:tr>
              <a:tr h="63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Danger to traffic safety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60309"/>
                  </a:ext>
                </a:extLst>
              </a:tr>
              <a:tr h="63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Underinflation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&gt;60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802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02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Tyre Limits</a:t>
            </a:r>
            <a:endParaRPr lang="nl-NL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2014: On the agenda GRB: </a:t>
            </a:r>
            <a:r>
              <a:rPr lang="en-GB" sz="4000" dirty="0" smtClean="0"/>
              <a:t>GRB-59-11</a:t>
            </a:r>
            <a:endParaRPr lang="en-GB" sz="4000" dirty="0"/>
          </a:p>
          <a:p>
            <a:r>
              <a:rPr lang="en-GB" sz="4000" dirty="0"/>
              <a:t>2015: Proposals for </a:t>
            </a:r>
            <a:r>
              <a:rPr lang="en-GB" sz="4000" dirty="0">
                <a:solidFill>
                  <a:srgbClr val="FF0000"/>
                </a:solidFill>
              </a:rPr>
              <a:t>Noise limits (stage 3)</a:t>
            </a:r>
            <a:r>
              <a:rPr lang="en-GB" sz="4000" dirty="0"/>
              <a:t>: GRB-61-03, GRB-62-11</a:t>
            </a:r>
          </a:p>
          <a:p>
            <a:r>
              <a:rPr lang="en-GB" sz="4000" dirty="0"/>
              <a:t>2016: Proposal for </a:t>
            </a:r>
            <a:r>
              <a:rPr lang="en-GB" sz="4000" dirty="0">
                <a:solidFill>
                  <a:srgbClr val="FF0000"/>
                </a:solidFill>
              </a:rPr>
              <a:t>all three tyre limits (stage 3)</a:t>
            </a:r>
            <a:r>
              <a:rPr lang="en-GB" sz="4000" dirty="0"/>
              <a:t>: </a:t>
            </a:r>
            <a:r>
              <a:rPr lang="en-GB" sz="4000" dirty="0" smtClean="0"/>
              <a:t>GRB-62-11-REV.1 </a:t>
            </a:r>
            <a:r>
              <a:rPr lang="en-GB" sz="4000" dirty="0"/>
              <a:t>(at </a:t>
            </a:r>
            <a:r>
              <a:rPr lang="en-GB" sz="4000" dirty="0" smtClean="0"/>
              <a:t>GRB-64</a:t>
            </a:r>
            <a:r>
              <a:rPr lang="en-GB" sz="4000" dirty="0"/>
              <a:t>)</a:t>
            </a:r>
          </a:p>
          <a:p>
            <a:r>
              <a:rPr lang="en-GB" sz="4000" dirty="0"/>
              <a:t>2017: Revised proposal for</a:t>
            </a:r>
            <a:r>
              <a:rPr lang="en-GB" sz="4000" dirty="0">
                <a:solidFill>
                  <a:srgbClr val="FF0000"/>
                </a:solidFill>
              </a:rPr>
              <a:t> all three tyre limits (stage 3 and 4)</a:t>
            </a:r>
            <a:r>
              <a:rPr lang="en-GB" sz="4000" dirty="0"/>
              <a:t>: </a:t>
            </a:r>
            <a:r>
              <a:rPr lang="en-GB" sz="4000" dirty="0" smtClean="0"/>
              <a:t>GRB-66-03</a:t>
            </a:r>
            <a:endParaRPr lang="en-GB" sz="4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2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Tyre label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/>
              <a:t>Label </a:t>
            </a:r>
            <a:r>
              <a:rPr lang="nl-NL" sz="4400" dirty="0" err="1"/>
              <a:t>lacks</a:t>
            </a:r>
            <a:r>
              <a:rPr lang="nl-NL" sz="4400" dirty="0"/>
              <a:t> information</a:t>
            </a:r>
          </a:p>
          <a:p>
            <a:r>
              <a:rPr lang="nl-NL" sz="4400" dirty="0" err="1"/>
              <a:t>Not</a:t>
            </a:r>
            <a:r>
              <a:rPr lang="nl-NL" sz="4400" dirty="0"/>
              <a:t> fit </a:t>
            </a:r>
            <a:r>
              <a:rPr lang="nl-NL" sz="4400" dirty="0" err="1"/>
              <a:t>for</a:t>
            </a:r>
            <a:r>
              <a:rPr lang="nl-NL" sz="4400" dirty="0"/>
              <a:t> </a:t>
            </a:r>
            <a:r>
              <a:rPr lang="nl-NL" sz="4400" dirty="0" err="1"/>
              <a:t>all</a:t>
            </a:r>
            <a:r>
              <a:rPr lang="nl-NL" sz="4400" dirty="0"/>
              <a:t> </a:t>
            </a:r>
            <a:r>
              <a:rPr lang="nl-NL" sz="4400" dirty="0" err="1"/>
              <a:t>season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winter tyres</a:t>
            </a:r>
          </a:p>
          <a:p>
            <a:r>
              <a:rPr lang="nl-NL" sz="4400" dirty="0"/>
              <a:t>Market surveillance</a:t>
            </a:r>
          </a:p>
          <a:p>
            <a:r>
              <a:rPr lang="en-US" sz="4400" dirty="0"/>
              <a:t>Stakeholder consultation EU on Tyre label Regulation, September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80610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99D1287-FDBE-414F-8237-ECADD5777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2701" y="0"/>
            <a:ext cx="557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599D1287-FDBE-414F-8237-ECADD5777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0"/>
            <a:ext cx="5124449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7AEC2F5-186A-46AC-8E25-A162367785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43650" y="0"/>
            <a:ext cx="5238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E457D749-B417-4D3A-AE33-190B85E72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265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F534AA9-F3B3-4F94-94A0-13FF5DCC5D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600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0549"/>
          </a:xfrm>
        </p:spPr>
        <p:txBody>
          <a:bodyPr>
            <a:noAutofit/>
          </a:bodyPr>
          <a:lstStyle/>
          <a:p>
            <a:r>
              <a:rPr lang="nl-NL" sz="4800" b="1" dirty="0" err="1"/>
              <a:t>Interaction</a:t>
            </a:r>
            <a:r>
              <a:rPr lang="nl-NL" sz="4800" b="1" dirty="0"/>
              <a:t> tyres </a:t>
            </a:r>
            <a:r>
              <a:rPr lang="nl-NL" sz="4800" b="1" dirty="0" err="1"/>
              <a:t>with</a:t>
            </a:r>
            <a:r>
              <a:rPr lang="nl-NL" sz="4800" b="1" dirty="0"/>
              <a:t> </a:t>
            </a:r>
            <a:r>
              <a:rPr lang="nl-NL" sz="4800" b="1" dirty="0" err="1"/>
              <a:t>roads</a:t>
            </a:r>
            <a:endParaRPr lang="nl-NL" sz="4800" b="1" dirty="0"/>
          </a:p>
        </p:txBody>
      </p:sp>
      <p:pic>
        <p:nvPicPr>
          <p:cNvPr id="3" name="Picture 3" descr="H:\Labelling wegdekken\JPG\JPG\STRC17001-01 iconen_zoab_hor_NL_GB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90550"/>
            <a:ext cx="68961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4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765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Thank you for your attention !</a:t>
            </a:r>
            <a:endParaRPr lang="nl-NL" sz="5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2000250"/>
            <a:ext cx="4319588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61011E-54D3-4ECE-AA87-E8BFB5A9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Statistics</a:t>
            </a:r>
            <a:r>
              <a:rPr lang="nl-NL" dirty="0"/>
              <a:t> of  C1 label </a:t>
            </a:r>
            <a:r>
              <a:rPr lang="nl-NL" dirty="0" err="1"/>
              <a:t>values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(</a:t>
            </a:r>
            <a:r>
              <a:rPr lang="nl-NL" dirty="0" err="1"/>
              <a:t>suggested</a:t>
            </a:r>
            <a:r>
              <a:rPr lang="nl-NL" dirty="0"/>
              <a:t>) stages of limit </a:t>
            </a:r>
            <a:r>
              <a:rPr lang="nl-NL" dirty="0" err="1"/>
              <a:t>values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4C7FE8D-91B8-4432-9CFE-F0466DB1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17" y="1690688"/>
            <a:ext cx="8196569" cy="50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61011E-54D3-4ECE-AA87-E8BFB5A9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Statistics</a:t>
            </a:r>
            <a:r>
              <a:rPr lang="nl-NL" dirty="0"/>
              <a:t> of  C2 label </a:t>
            </a:r>
            <a:r>
              <a:rPr lang="nl-NL" dirty="0" err="1"/>
              <a:t>values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(</a:t>
            </a:r>
            <a:r>
              <a:rPr lang="nl-NL" dirty="0" err="1"/>
              <a:t>suggested</a:t>
            </a:r>
            <a:r>
              <a:rPr lang="nl-NL" dirty="0"/>
              <a:t>) stages of limit </a:t>
            </a:r>
            <a:r>
              <a:rPr lang="nl-NL" dirty="0" err="1"/>
              <a:t>values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525CCB5-E29C-4074-86E2-375AD80F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08" y="1690688"/>
            <a:ext cx="8205143" cy="50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61011E-54D3-4ECE-AA87-E8BFB5A9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Statistics</a:t>
            </a:r>
            <a:r>
              <a:rPr lang="nl-NL" dirty="0"/>
              <a:t> of  C3 label </a:t>
            </a:r>
            <a:r>
              <a:rPr lang="nl-NL" dirty="0" err="1"/>
              <a:t>values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(</a:t>
            </a:r>
            <a:r>
              <a:rPr lang="nl-NL" dirty="0" err="1"/>
              <a:t>suggested</a:t>
            </a:r>
            <a:r>
              <a:rPr lang="nl-NL" dirty="0"/>
              <a:t>) stages of limit </a:t>
            </a:r>
            <a:r>
              <a:rPr lang="nl-NL" dirty="0" err="1"/>
              <a:t>values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F742BC6-C75C-4EF7-A038-7F35605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1" y="1690688"/>
            <a:ext cx="8255362" cy="50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Developments</a:t>
            </a:r>
            <a:endParaRPr lang="nl-NL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5101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Rapid improvements tyres (noise) 2007-2013</a:t>
            </a:r>
          </a:p>
          <a:p>
            <a:r>
              <a:rPr lang="en-GB" sz="3200" dirty="0"/>
              <a:t>Premium tyres are dominant in the market (&gt;90% in OEM) (&gt;50% in replacement)</a:t>
            </a:r>
          </a:p>
          <a:p>
            <a:r>
              <a:rPr lang="en-GB" sz="3200" dirty="0" smtClean="0"/>
              <a:t>Premium OEM </a:t>
            </a:r>
            <a:r>
              <a:rPr lang="en-GB" sz="3200" dirty="0"/>
              <a:t>tyres perform (much) better than </a:t>
            </a:r>
            <a:r>
              <a:rPr lang="en-GB" sz="3200" dirty="0" smtClean="0"/>
              <a:t>aftersales tyres</a:t>
            </a:r>
          </a:p>
          <a:p>
            <a:r>
              <a:rPr lang="en-GB" sz="3200" dirty="0" smtClean="0"/>
              <a:t>Updated </a:t>
            </a:r>
            <a:r>
              <a:rPr lang="en-GB" sz="3200" dirty="0"/>
              <a:t>Stage 3 limits at 50 Percentile of 2016 data</a:t>
            </a:r>
          </a:p>
          <a:p>
            <a:r>
              <a:rPr lang="en-GB" sz="3200" dirty="0"/>
              <a:t>New stage 4 limits at 20 Percentile of 2016 data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96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Rolling Resistance coefficient (N/</a:t>
            </a:r>
            <a:r>
              <a:rPr lang="en-GB" sz="4800" b="1" dirty="0" err="1"/>
              <a:t>kN</a:t>
            </a:r>
            <a:r>
              <a:rPr lang="en-GB" sz="4800" b="1" dirty="0"/>
              <a:t>)</a:t>
            </a:r>
            <a:endParaRPr lang="nl-NL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342071"/>
              </p:ext>
            </p:extLst>
          </p:nvPr>
        </p:nvGraphicFramePr>
        <p:xfrm>
          <a:off x="838200" y="1825625"/>
          <a:ext cx="1052252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853302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818314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202417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3763112860"/>
                    </a:ext>
                  </a:extLst>
                </a:gridCol>
                <a:gridCol w="2110047">
                  <a:extLst>
                    <a:ext uri="{9D8B030D-6E8A-4147-A177-3AD203B41FA5}">
                      <a16:colId xmlns:a16="http://schemas.microsoft.com/office/drawing/2014/main" xmlns="" val="330563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Tyre type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Current limit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GRB-62-11-Rev.1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4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77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10.5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9.0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8.0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3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C2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9.0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8.0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7.0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3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6.5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6.0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5.5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5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6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Wet Grip index (G)</a:t>
            </a:r>
            <a:endParaRPr lang="nl-NL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24935"/>
              </p:ext>
            </p:extLst>
          </p:nvPr>
        </p:nvGraphicFramePr>
        <p:xfrm>
          <a:off x="838200" y="1825625"/>
          <a:ext cx="1052252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853302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818314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202417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3763112860"/>
                    </a:ext>
                  </a:extLst>
                </a:gridCol>
                <a:gridCol w="2110047">
                  <a:extLst>
                    <a:ext uri="{9D8B030D-6E8A-4147-A177-3AD203B41FA5}">
                      <a16:colId xmlns:a16="http://schemas.microsoft.com/office/drawing/2014/main" xmlns="" val="330563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/>
                        <a:t>Tyre type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Current limit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GRB-62-11-Rev.1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4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77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1.45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1.6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3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C2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1.25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1.35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3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1.2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5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26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Noise</a:t>
            </a:r>
            <a:r>
              <a:rPr lang="en-GB" sz="4800" b="1" dirty="0"/>
              <a:t> </a:t>
            </a:r>
            <a:r>
              <a:rPr lang="en-GB" b="1" dirty="0"/>
              <a:t>(rolling sound emissions dB(A))</a:t>
            </a:r>
            <a:endParaRPr lang="nl-NL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76517"/>
              </p:ext>
            </p:extLst>
          </p:nvPr>
        </p:nvGraphicFramePr>
        <p:xfrm>
          <a:off x="838200" y="1825625"/>
          <a:ext cx="1052252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xmlns="" val="285330295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1818314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202417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3763112860"/>
                    </a:ext>
                  </a:extLst>
                </a:gridCol>
                <a:gridCol w="2110047">
                  <a:extLst>
                    <a:ext uri="{9D8B030D-6E8A-4147-A177-3AD203B41FA5}">
                      <a16:colId xmlns:a16="http://schemas.microsoft.com/office/drawing/2014/main" xmlns="" val="3305639418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r>
                        <a:rPr lang="en-GB" sz="4000" dirty="0"/>
                        <a:t>Tyre type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Current limit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GRB-62-11-Rev.1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Stage 4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77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70-74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67-71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69-73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67-71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3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C2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72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70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3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71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69</a:t>
                      </a:r>
                      <a:endParaRPr lang="nl-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5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56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761</Words>
  <Application>Microsoft Office PowerPoint</Application>
  <PresentationFormat>Custom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Tyres in Europe Tightening of tyre limits and further suggestions for improvement</vt:lpstr>
      <vt:lpstr>Tyre Limits</vt:lpstr>
      <vt:lpstr>Statistics of  C1 label values and (suggested) stages of limit values</vt:lpstr>
      <vt:lpstr>Statistics of  C2 label values and (suggested) stages of limit values</vt:lpstr>
      <vt:lpstr>Statistics of  C3 label values and (suggested) stages of limit values</vt:lpstr>
      <vt:lpstr>Developments</vt:lpstr>
      <vt:lpstr>Rolling Resistance coefficient (N/kN)</vt:lpstr>
      <vt:lpstr>Wet Grip index (G)</vt:lpstr>
      <vt:lpstr>Noise (rolling sound emissions dB(A))</vt:lpstr>
      <vt:lpstr>PowerPoint Presentation</vt:lpstr>
      <vt:lpstr>Potential benefits Stage 3, 4 and Proper tyre pressure in the EU</vt:lpstr>
      <vt:lpstr>Potential benefits A label tyres for fuel efficiency equivalent Stage 4 (incl. proper tyre pressure)</vt:lpstr>
      <vt:lpstr>Clean Vehicle Directive: Potential benefits for car fleets</vt:lpstr>
      <vt:lpstr>Tyre pressure</vt:lpstr>
      <vt:lpstr>PowerPoint Presentation</vt:lpstr>
      <vt:lpstr>PowerPoint Presentation</vt:lpstr>
      <vt:lpstr>Tyre pressure monitoring systems (TPMS)</vt:lpstr>
      <vt:lpstr>Tyre wear</vt:lpstr>
      <vt:lpstr>Tyre quality NL 2015 (8 million cars)</vt:lpstr>
      <vt:lpstr>Tyre label</vt:lpstr>
      <vt:lpstr>PowerPoint Presentation</vt:lpstr>
      <vt:lpstr>PowerPoint Presentation</vt:lpstr>
      <vt:lpstr>PowerPoint Presentation</vt:lpstr>
      <vt:lpstr>Interaction tyres with roads</vt:lpstr>
      <vt:lpstr>Thank you for your attention !</vt:lpstr>
    </vt:vector>
  </TitlesOfParts>
  <Company>Rijksoverheid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Tyres in Europe Tightening of tyre limits and further suggestions for improvement</dc:title>
  <dc:creator>Sliggers, C.J. (Johan) - DGMI</dc:creator>
  <cp:lastModifiedBy>Konstantin Glukhenkiy</cp:lastModifiedBy>
  <cp:revision>46</cp:revision>
  <dcterms:created xsi:type="dcterms:W3CDTF">2017-08-01T12:26:59Z</dcterms:created>
  <dcterms:modified xsi:type="dcterms:W3CDTF">2017-09-06T10:58:19Z</dcterms:modified>
</cp:coreProperties>
</file>