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56" r:id="rId4"/>
    <p:sldId id="261" r:id="rId5"/>
    <p:sldId id="257" r:id="rId6"/>
    <p:sldId id="268" r:id="rId7"/>
    <p:sldId id="258" r:id="rId8"/>
    <p:sldId id="270" r:id="rId9"/>
    <p:sldId id="269" r:id="rId10"/>
    <p:sldId id="264" r:id="rId11"/>
    <p:sldId id="271" r:id="rId12"/>
    <p:sldId id="260" r:id="rId13"/>
    <p:sldId id="259" r:id="rId14"/>
    <p:sldId id="267" r:id="rId15"/>
    <p:sldId id="266" r:id="rId16"/>
  </p:sldIdLst>
  <p:sldSz cx="12192000" cy="6858000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85" d="100"/>
          <a:sy n="85" d="100"/>
        </p:scale>
        <p:origin x="-365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E66A-63D4-40C9-A745-375047DD98F8}" type="datetimeFigureOut">
              <a:rPr lang="tr-TR" smtClean="0"/>
              <a:t>09.02.2017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8789-76D3-4F6C-9C1D-8D5AA3AC4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419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E66A-63D4-40C9-A745-375047DD98F8}" type="datetimeFigureOut">
              <a:rPr lang="tr-TR" smtClean="0"/>
              <a:t>09.02.2017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8789-76D3-4F6C-9C1D-8D5AA3AC4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759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E66A-63D4-40C9-A745-375047DD98F8}" type="datetimeFigureOut">
              <a:rPr lang="tr-TR" smtClean="0"/>
              <a:t>09.02.2017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8789-76D3-4F6C-9C1D-8D5AA3AC4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192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E66A-63D4-40C9-A745-375047DD98F8}" type="datetimeFigureOut">
              <a:rPr lang="tr-TR" smtClean="0"/>
              <a:t>09.02.2017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8789-76D3-4F6C-9C1D-8D5AA3AC4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623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E66A-63D4-40C9-A745-375047DD98F8}" type="datetimeFigureOut">
              <a:rPr lang="tr-TR" smtClean="0"/>
              <a:t>09.02.2017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8789-76D3-4F6C-9C1D-8D5AA3AC4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385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E66A-63D4-40C9-A745-375047DD98F8}" type="datetimeFigureOut">
              <a:rPr lang="tr-TR" smtClean="0"/>
              <a:t>09.02.2017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8789-76D3-4F6C-9C1D-8D5AA3AC4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416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E66A-63D4-40C9-A745-375047DD98F8}" type="datetimeFigureOut">
              <a:rPr lang="tr-TR" smtClean="0"/>
              <a:t>09.02.2017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8789-76D3-4F6C-9C1D-8D5AA3AC4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2131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E66A-63D4-40C9-A745-375047DD98F8}" type="datetimeFigureOut">
              <a:rPr lang="tr-TR" smtClean="0"/>
              <a:t>09.02.2017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8789-76D3-4F6C-9C1D-8D5AA3AC4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8955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E66A-63D4-40C9-A745-375047DD98F8}" type="datetimeFigureOut">
              <a:rPr lang="tr-TR" smtClean="0"/>
              <a:t>09.02.2017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8789-76D3-4F6C-9C1D-8D5AA3AC4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1501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E66A-63D4-40C9-A745-375047DD98F8}" type="datetimeFigureOut">
              <a:rPr lang="tr-TR" smtClean="0"/>
              <a:t>09.02.2017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8789-76D3-4F6C-9C1D-8D5AA3AC4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2964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E66A-63D4-40C9-A745-375047DD98F8}" type="datetimeFigureOut">
              <a:rPr lang="tr-TR" smtClean="0"/>
              <a:t>09.02.2017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8789-76D3-4F6C-9C1D-8D5AA3AC4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475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1E66A-63D4-40C9-A745-375047DD98F8}" type="datetimeFigureOut">
              <a:rPr lang="tr-TR" smtClean="0"/>
              <a:t>09.02.2017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18789-76D3-4F6C-9C1D-8D5AA3AC48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80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fatih.ozcinar@sanayi.gov.t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vren.nacar@sanayi.gov.t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5040" y="2254983"/>
            <a:ext cx="10380454" cy="2722651"/>
          </a:xfrm>
        </p:spPr>
        <p:txBody>
          <a:bodyPr>
            <a:normAutofit/>
          </a:bodyPr>
          <a:lstStyle/>
          <a:p>
            <a:r>
              <a:rPr lang="tr-TR" sz="5400" b="1" dirty="0" smtClean="0"/>
              <a:t>R</a:t>
            </a:r>
            <a:r>
              <a:rPr lang="en-US" sz="5400" b="1" dirty="0" err="1" smtClean="0"/>
              <a:t>eversing</a:t>
            </a:r>
            <a:r>
              <a:rPr lang="en-US" sz="5400" b="1" dirty="0" smtClean="0"/>
              <a:t> </a:t>
            </a:r>
            <a:r>
              <a:rPr lang="en-US" sz="5400" b="1" dirty="0"/>
              <a:t>audible warning devices </a:t>
            </a:r>
            <a:r>
              <a:rPr lang="tr-TR" sz="5400" b="1" dirty="0" err="1" smtClean="0"/>
              <a:t>for</a:t>
            </a:r>
            <a:r>
              <a:rPr lang="en-US" sz="5400" b="1" dirty="0" smtClean="0"/>
              <a:t> </a:t>
            </a:r>
            <a:r>
              <a:rPr lang="en-US" sz="5400" b="1" dirty="0"/>
              <a:t>M- and </a:t>
            </a:r>
            <a:r>
              <a:rPr lang="en-US" sz="5400" b="1" dirty="0" smtClean="0"/>
              <a:t>N-</a:t>
            </a:r>
            <a:r>
              <a:rPr lang="tr-TR" sz="5400" b="1" dirty="0" smtClean="0"/>
              <a:t> </a:t>
            </a:r>
            <a:r>
              <a:rPr lang="en-US" sz="5400" b="1" dirty="0" smtClean="0"/>
              <a:t>Vehicles</a:t>
            </a:r>
            <a:endParaRPr lang="tr-TR" sz="5400" dirty="0"/>
          </a:p>
        </p:txBody>
      </p:sp>
      <p:pic>
        <p:nvPicPr>
          <p:cNvPr id="3" name="Resim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22" y="689014"/>
            <a:ext cx="7625751" cy="128992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hteck 1"/>
          <p:cNvSpPr>
            <a:spLocks noChangeArrowheads="1"/>
          </p:cNvSpPr>
          <p:nvPr/>
        </p:nvSpPr>
        <p:spPr bwMode="auto">
          <a:xfrm>
            <a:off x="9394167" y="696271"/>
            <a:ext cx="22961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u="sng" dirty="0"/>
              <a:t>Informal </a:t>
            </a:r>
            <a:r>
              <a:rPr lang="de-DE" altLang="de-DE" sz="1200" u="sng" dirty="0" err="1"/>
              <a:t>document</a:t>
            </a:r>
            <a:r>
              <a:rPr lang="de-DE" altLang="de-DE" sz="1200" u="sng"/>
              <a:t> </a:t>
            </a:r>
            <a:r>
              <a:rPr lang="de-DE" altLang="de-DE" sz="1200" b="1" smtClean="0"/>
              <a:t>GRB-65-14</a:t>
            </a:r>
            <a:endParaRPr lang="de-DE" altLang="de-DE" sz="1200" b="1" dirty="0"/>
          </a:p>
          <a:p>
            <a:pPr eaLnBrk="1" hangingPunct="1"/>
            <a:r>
              <a:rPr lang="de-DE" altLang="de-DE" sz="1200" dirty="0"/>
              <a:t>(65th GRB, 15 – 17.02.2017,</a:t>
            </a:r>
          </a:p>
          <a:p>
            <a:pPr eaLnBrk="1" hangingPunct="1"/>
            <a:r>
              <a:rPr lang="de-DE" altLang="de-DE" sz="1200" dirty="0" err="1"/>
              <a:t>agenda</a:t>
            </a:r>
            <a:r>
              <a:rPr lang="de-DE" altLang="de-DE" sz="1200" dirty="0"/>
              <a:t> item 2)</a:t>
            </a:r>
          </a:p>
        </p:txBody>
      </p:sp>
    </p:spTree>
    <p:extLst>
      <p:ext uri="{BB962C8B-B14F-4D97-AF65-F5344CB8AC3E}">
        <p14:creationId xmlns:p14="http://schemas.microsoft.com/office/powerpoint/2010/main" val="217465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58506" y="469374"/>
            <a:ext cx="9144000" cy="928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3200" b="1" dirty="0" err="1" smtClean="0"/>
              <a:t>Comparison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between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Noise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Levels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and</a:t>
            </a:r>
            <a:r>
              <a:rPr lang="tr-TR" sz="3200" b="1" dirty="0"/>
              <a:t> </a:t>
            </a:r>
            <a:r>
              <a:rPr lang="tr-TR" sz="3200" b="1" dirty="0" err="1"/>
              <a:t>Common</a:t>
            </a:r>
            <a:r>
              <a:rPr lang="tr-TR" sz="3200" b="1" dirty="0"/>
              <a:t> </a:t>
            </a:r>
            <a:r>
              <a:rPr lang="tr-TR" sz="3200" b="1" dirty="0" err="1" smtClean="0"/>
              <a:t>Environmental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Noise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Levels</a:t>
            </a:r>
            <a:r>
              <a:rPr lang="tr-TR" sz="3200" b="1" dirty="0" smtClean="0"/>
              <a:t> </a:t>
            </a:r>
            <a:endParaRPr lang="tr-TR" sz="32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342" y="1696070"/>
            <a:ext cx="4977293" cy="4351942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516779"/>
              </p:ext>
            </p:extLst>
          </p:nvPr>
        </p:nvGraphicFramePr>
        <p:xfrm>
          <a:off x="6525664" y="3348505"/>
          <a:ext cx="4639857" cy="1339064"/>
        </p:xfrm>
        <a:graphic>
          <a:graphicData uri="http://schemas.openxmlformats.org/drawingml/2006/table">
            <a:tbl>
              <a:tblPr firstRow="1" firstCol="1" bandRow="1"/>
              <a:tblGrid>
                <a:gridCol w="2319414"/>
                <a:gridCol w="2320443"/>
              </a:tblGrid>
              <a:tr h="41224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Turkey’s</a:t>
                      </a:r>
                      <a:r>
                        <a:rPr lang="tr-T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0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Proposal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33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Limit </a:t>
                      </a:r>
                      <a:r>
                        <a:rPr lang="tr-TR" sz="2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dB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02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[N2], [M2], M3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[64 – 78]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[70 – 84]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94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907540" y="942509"/>
            <a:ext cx="10229639" cy="1202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 smtClean="0"/>
              <a:t>Manual </a:t>
            </a:r>
            <a:r>
              <a:rPr lang="tr-TR" sz="2400" dirty="0" err="1"/>
              <a:t>switch</a:t>
            </a:r>
            <a:r>
              <a:rPr lang="tr-TR" sz="2400" dirty="0"/>
              <a:t> </a:t>
            </a:r>
            <a:r>
              <a:rPr lang="tr-TR" sz="2400" dirty="0" err="1"/>
              <a:t>proposal</a:t>
            </a:r>
            <a:r>
              <a:rPr lang="tr-TR" sz="2400" dirty="0"/>
              <a:t> in GRB-64-05 </a:t>
            </a:r>
            <a:r>
              <a:rPr lang="tr-TR" sz="2400" dirty="0" err="1"/>
              <a:t>requires</a:t>
            </a:r>
            <a:r>
              <a:rPr lang="tr-TR" sz="2400" dirty="0"/>
              <a:t> </a:t>
            </a:r>
            <a:r>
              <a:rPr lang="tr-TR" sz="2400" dirty="0" err="1"/>
              <a:t>much</a:t>
            </a:r>
            <a:r>
              <a:rPr lang="tr-TR" sz="2400" dirty="0"/>
              <a:t> </a:t>
            </a:r>
            <a:r>
              <a:rPr lang="tr-TR" sz="2400" dirty="0" err="1"/>
              <a:t>more</a:t>
            </a:r>
            <a:r>
              <a:rPr lang="tr-TR" sz="2400" dirty="0"/>
              <a:t> time </a:t>
            </a:r>
            <a:r>
              <a:rPr lang="tr-TR" sz="2400" dirty="0" err="1"/>
              <a:t>to</a:t>
            </a:r>
            <a:r>
              <a:rPr lang="tr-TR" sz="2400" dirty="0"/>
              <a:t> be </a:t>
            </a:r>
            <a:r>
              <a:rPr lang="tr-TR" sz="2400" dirty="0" err="1"/>
              <a:t>applied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will</a:t>
            </a:r>
            <a:r>
              <a:rPr lang="tr-TR" sz="2400" dirty="0"/>
              <a:t> not be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advantage</a:t>
            </a:r>
            <a:r>
              <a:rPr lang="tr-TR" sz="2400" dirty="0"/>
              <a:t> of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sector</a:t>
            </a:r>
            <a:r>
              <a:rPr lang="tr-TR" sz="2400" dirty="0"/>
              <a:t> </a:t>
            </a:r>
            <a:r>
              <a:rPr lang="tr-TR" sz="2400" dirty="0" err="1"/>
              <a:t>from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point</a:t>
            </a:r>
            <a:r>
              <a:rPr lang="tr-TR" sz="2400" dirty="0"/>
              <a:t> of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cost-benefit</a:t>
            </a:r>
            <a:r>
              <a:rPr lang="tr-TR" sz="2400" dirty="0"/>
              <a:t> </a:t>
            </a:r>
            <a:r>
              <a:rPr lang="tr-TR" sz="2400" dirty="0" err="1"/>
              <a:t>ratio</a:t>
            </a:r>
            <a:r>
              <a:rPr lang="tr-TR" sz="2400" dirty="0" smtClean="0"/>
              <a:t>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50365" y="184701"/>
            <a:ext cx="9144000" cy="757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err="1" smtClean="0"/>
              <a:t>Turkey’s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Proposal</a:t>
            </a:r>
            <a:endParaRPr lang="tr-TR" sz="40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07541" y="2442860"/>
            <a:ext cx="10229639" cy="23223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 err="1" smtClean="0"/>
              <a:t>In</a:t>
            </a:r>
            <a:r>
              <a:rPr lang="tr-TR" sz="2400" dirty="0" smtClean="0"/>
              <a:t> GRB-64-05, </a:t>
            </a:r>
            <a:r>
              <a:rPr lang="en-US" sz="2400" dirty="0"/>
              <a:t>if a vehicle is equipped with a </a:t>
            </a:r>
            <a:r>
              <a:rPr lang="en-US" sz="2400" dirty="0" smtClean="0"/>
              <a:t>Rear-View-Camera </a:t>
            </a:r>
            <a:r>
              <a:rPr lang="en-US" sz="2400" dirty="0"/>
              <a:t>in accordance to 2003/97/EC or UN-R 46 Revision </a:t>
            </a:r>
            <a:r>
              <a:rPr lang="en-US" sz="2400" dirty="0" smtClean="0"/>
              <a:t>5</a:t>
            </a:r>
            <a:r>
              <a:rPr lang="tr-TR" sz="2400" dirty="0" smtClean="0"/>
              <a:t>, </a:t>
            </a:r>
            <a:r>
              <a:rPr lang="tr-TR" sz="2400" dirty="0" err="1" smtClean="0"/>
              <a:t>reversing</a:t>
            </a:r>
            <a:r>
              <a:rPr lang="tr-TR" sz="2400" dirty="0" smtClean="0"/>
              <a:t> </a:t>
            </a:r>
            <a:r>
              <a:rPr lang="tr-TR" sz="2400" dirty="0" err="1" smtClean="0"/>
              <a:t>audible</a:t>
            </a:r>
            <a:r>
              <a:rPr lang="tr-TR" sz="2400" dirty="0" smtClean="0"/>
              <a:t> </a:t>
            </a:r>
            <a:r>
              <a:rPr lang="tr-TR" sz="2400" dirty="0" err="1" smtClean="0"/>
              <a:t>warning</a:t>
            </a:r>
            <a:r>
              <a:rPr lang="tr-TR" sz="2400" dirty="0" smtClean="0"/>
              <a:t> </a:t>
            </a:r>
            <a:r>
              <a:rPr lang="tr-TR" sz="2400" dirty="0" err="1" smtClean="0"/>
              <a:t>devices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not </a:t>
            </a:r>
            <a:r>
              <a:rPr lang="tr-TR" sz="2400" dirty="0" err="1" smtClean="0"/>
              <a:t>mandatory</a:t>
            </a:r>
            <a:r>
              <a:rPr lang="tr-TR" sz="2400" dirty="0" smtClean="0"/>
              <a:t>. </a:t>
            </a: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item</a:t>
            </a:r>
            <a:r>
              <a:rPr lang="tr-TR" sz="2400" dirty="0" smtClean="0"/>
              <a:t> </a:t>
            </a:r>
            <a:r>
              <a:rPr lang="tr-TR" sz="2400" dirty="0" err="1" smtClean="0"/>
              <a:t>increases</a:t>
            </a:r>
            <a:r>
              <a:rPr lang="tr-TR" sz="2400" dirty="0" smtClean="0"/>
              <a:t> </a:t>
            </a:r>
            <a:r>
              <a:rPr lang="tr-TR" sz="2400" dirty="0" err="1" smtClean="0"/>
              <a:t>driver’s</a:t>
            </a:r>
            <a:r>
              <a:rPr lang="tr-TR" sz="2400" dirty="0" smtClean="0"/>
              <a:t> </a:t>
            </a:r>
            <a:r>
              <a:rPr lang="tr-TR" sz="2400" dirty="0" err="1" smtClean="0"/>
              <a:t>vision</a:t>
            </a:r>
            <a:r>
              <a:rPr lang="tr-TR" sz="2400" dirty="0" smtClean="0"/>
              <a:t>, but </a:t>
            </a:r>
            <a:r>
              <a:rPr lang="tr-TR" sz="2400" dirty="0" err="1" smtClean="0"/>
              <a:t>warning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pedesterians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sound</a:t>
            </a:r>
            <a:r>
              <a:rPr lang="tr-TR" sz="2400" dirty="0" smtClean="0"/>
              <a:t> is </a:t>
            </a:r>
            <a:r>
              <a:rPr lang="tr-TR" sz="2400" dirty="0" err="1" smtClean="0"/>
              <a:t>much</a:t>
            </a:r>
            <a:r>
              <a:rPr lang="tr-TR" sz="2400" dirty="0" smtClean="0"/>
              <a:t> </a:t>
            </a:r>
            <a:r>
              <a:rPr lang="tr-TR" sz="2400" dirty="0" err="1" smtClean="0"/>
              <a:t>more</a:t>
            </a:r>
            <a:r>
              <a:rPr lang="tr-TR" sz="2400" dirty="0" smtClean="0"/>
              <a:t> </a:t>
            </a:r>
            <a:r>
              <a:rPr lang="tr-TR" sz="2400" dirty="0" err="1" smtClean="0"/>
              <a:t>effective</a:t>
            </a:r>
            <a:r>
              <a:rPr lang="tr-TR" sz="2400" dirty="0" smtClean="0"/>
              <a:t> in </a:t>
            </a:r>
            <a:r>
              <a:rPr lang="tr-TR" sz="2400" dirty="0" err="1" smtClean="0"/>
              <a:t>preventing</a:t>
            </a:r>
            <a:r>
              <a:rPr lang="tr-TR" sz="2400" dirty="0" smtClean="0"/>
              <a:t> </a:t>
            </a:r>
            <a:r>
              <a:rPr lang="tr-TR" sz="2400" dirty="0" err="1" smtClean="0"/>
              <a:t>accidents</a:t>
            </a:r>
            <a:r>
              <a:rPr lang="tr-TR" sz="2400" dirty="0" smtClean="0"/>
              <a:t>, </a:t>
            </a:r>
            <a:r>
              <a:rPr lang="tr-TR" sz="2400" dirty="0" err="1" smtClean="0"/>
              <a:t>therefore</a:t>
            </a:r>
            <a:r>
              <a:rPr lang="tr-TR" sz="2400" dirty="0" smtClean="0"/>
              <a:t> </a:t>
            </a: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item</a:t>
            </a:r>
            <a:r>
              <a:rPr lang="tr-TR" sz="2400" dirty="0" smtClean="0"/>
              <a:t> is </a:t>
            </a:r>
            <a:r>
              <a:rPr lang="tr-TR" sz="2400" dirty="0" err="1" smtClean="0"/>
              <a:t>removed</a:t>
            </a:r>
            <a:r>
              <a:rPr lang="tr-TR" sz="2400" dirty="0" smtClean="0"/>
              <a:t> </a:t>
            </a:r>
            <a:r>
              <a:rPr lang="tr-TR" sz="2400" dirty="0" err="1" smtClean="0"/>
              <a:t>from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revision</a:t>
            </a:r>
            <a:r>
              <a:rPr lang="tr-TR" sz="2400" dirty="0" smtClean="0"/>
              <a:t> </a:t>
            </a:r>
            <a:r>
              <a:rPr lang="tr-TR" sz="2400" dirty="0" err="1" smtClean="0"/>
              <a:t>proposal</a:t>
            </a:r>
            <a:r>
              <a:rPr lang="tr-TR" sz="2400" dirty="0" smtClean="0"/>
              <a:t>.</a:t>
            </a:r>
            <a:endParaRPr lang="tr-TR" sz="2000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907542" y="4765242"/>
            <a:ext cx="10229639" cy="5279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 err="1" smtClean="0"/>
              <a:t>It</a:t>
            </a:r>
            <a:r>
              <a:rPr lang="tr-TR" sz="2400" dirty="0" smtClean="0"/>
              <a:t> </a:t>
            </a:r>
            <a:r>
              <a:rPr lang="tr-TR" sz="2400" dirty="0"/>
              <a:t>is </a:t>
            </a:r>
            <a:r>
              <a:rPr lang="tr-TR" sz="2400" dirty="0" err="1"/>
              <a:t>necessary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focus</a:t>
            </a:r>
            <a:r>
              <a:rPr lang="tr-TR" sz="2400" dirty="0"/>
              <a:t> on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benefits</a:t>
            </a:r>
            <a:r>
              <a:rPr lang="tr-TR" sz="2400" dirty="0"/>
              <a:t> of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preventing</a:t>
            </a:r>
            <a:r>
              <a:rPr lang="tr-TR" sz="2400" dirty="0"/>
              <a:t> </a:t>
            </a:r>
            <a:r>
              <a:rPr lang="tr-TR" sz="2400" dirty="0" err="1"/>
              <a:t>accidents</a:t>
            </a:r>
            <a:r>
              <a:rPr lang="tr-TR" sz="2400" dirty="0"/>
              <a:t> </a:t>
            </a:r>
            <a:r>
              <a:rPr lang="tr-TR" sz="2400" dirty="0" err="1"/>
              <a:t>with</a:t>
            </a:r>
            <a:r>
              <a:rPr lang="tr-TR" sz="2400" dirty="0"/>
              <a:t> </a:t>
            </a:r>
            <a:r>
              <a:rPr lang="tr-TR" sz="2400" dirty="0" err="1"/>
              <a:t>this</a:t>
            </a:r>
            <a:r>
              <a:rPr lang="tr-TR" sz="2400" dirty="0"/>
              <a:t> </a:t>
            </a:r>
            <a:r>
              <a:rPr lang="tr-TR" sz="2400" dirty="0" err="1"/>
              <a:t>reversing</a:t>
            </a:r>
            <a:r>
              <a:rPr lang="tr-TR" sz="2400" dirty="0"/>
              <a:t> </a:t>
            </a:r>
            <a:r>
              <a:rPr lang="tr-TR" sz="2400" dirty="0" err="1"/>
              <a:t>audio</a:t>
            </a:r>
            <a:r>
              <a:rPr lang="tr-TR" sz="2400" dirty="0"/>
              <a:t> </a:t>
            </a:r>
            <a:r>
              <a:rPr lang="tr-TR" sz="2400" dirty="0" err="1"/>
              <a:t>warning</a:t>
            </a:r>
            <a:r>
              <a:rPr lang="tr-TR" sz="2400" dirty="0"/>
              <a:t> </a:t>
            </a:r>
            <a:r>
              <a:rPr lang="tr-TR" sz="2400" dirty="0" err="1"/>
              <a:t>system</a:t>
            </a:r>
            <a:r>
              <a:rPr lang="tr-TR" sz="2400" dirty="0"/>
              <a:t> </a:t>
            </a:r>
            <a:r>
              <a:rPr lang="tr-TR" sz="2400" dirty="0" err="1"/>
              <a:t>instead</a:t>
            </a:r>
            <a:r>
              <a:rPr lang="tr-TR" sz="2400" dirty="0"/>
              <a:t> of </a:t>
            </a:r>
            <a:r>
              <a:rPr lang="tr-TR" sz="2400" dirty="0" err="1"/>
              <a:t>causing</a:t>
            </a:r>
            <a:r>
              <a:rPr lang="tr-TR" sz="2400" dirty="0"/>
              <a:t> </a:t>
            </a:r>
            <a:r>
              <a:rPr lang="tr-TR" sz="2400" dirty="0" err="1"/>
              <a:t>disturbance</a:t>
            </a:r>
            <a:r>
              <a:rPr lang="tr-TR" sz="2400" dirty="0"/>
              <a:t> </a:t>
            </a:r>
            <a:r>
              <a:rPr lang="tr-TR" sz="2400" dirty="0" err="1"/>
              <a:t>by</a:t>
            </a:r>
            <a:r>
              <a:rPr lang="tr-TR" sz="2400" dirty="0"/>
              <a:t> </a:t>
            </a:r>
            <a:r>
              <a:rPr lang="tr-TR" sz="2400" dirty="0" err="1"/>
              <a:t>making</a:t>
            </a:r>
            <a:r>
              <a:rPr lang="tr-TR" sz="2400" dirty="0"/>
              <a:t> </a:t>
            </a:r>
            <a:r>
              <a:rPr lang="tr-TR" sz="2400" dirty="0" err="1"/>
              <a:t>noise</a:t>
            </a:r>
            <a:r>
              <a:rPr lang="tr-TR" sz="2400" dirty="0"/>
              <a:t> in a </a:t>
            </a:r>
            <a:r>
              <a:rPr lang="tr-TR" sz="2400" dirty="0" err="1"/>
              <a:t>quiet</a:t>
            </a:r>
            <a:r>
              <a:rPr lang="tr-TR" sz="2400" dirty="0"/>
              <a:t> </a:t>
            </a:r>
            <a:r>
              <a:rPr lang="tr-TR" sz="2400" dirty="0" err="1"/>
              <a:t>environment</a:t>
            </a:r>
            <a:r>
              <a:rPr lang="tr-TR" sz="2400" dirty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55846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450365" y="184701"/>
            <a:ext cx="9144000" cy="757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err="1" smtClean="0"/>
              <a:t>Turkey’s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Proposal</a:t>
            </a:r>
            <a:endParaRPr lang="tr-TR" sz="4000" b="1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907542" y="2004789"/>
            <a:ext cx="10229639" cy="5279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 err="1" smtClean="0"/>
              <a:t>Pause</a:t>
            </a:r>
            <a:r>
              <a:rPr lang="tr-TR" sz="2400" dirty="0" smtClean="0"/>
              <a:t> </a:t>
            </a:r>
            <a:r>
              <a:rPr lang="tr-TR" sz="2400" dirty="0" err="1" smtClean="0"/>
              <a:t>switch</a:t>
            </a:r>
            <a:r>
              <a:rPr lang="tr-TR" sz="2400" dirty="0" smtClean="0"/>
              <a:t> in GRB-64-05 </a:t>
            </a:r>
            <a:r>
              <a:rPr lang="tr-TR" sz="2400" dirty="0" err="1" smtClean="0"/>
              <a:t>also</a:t>
            </a:r>
            <a:r>
              <a:rPr lang="tr-TR" sz="2400" dirty="0" smtClean="0"/>
              <a:t> </a:t>
            </a:r>
            <a:r>
              <a:rPr lang="tr-TR" sz="2400" dirty="0" err="1" smtClean="0"/>
              <a:t>removed</a:t>
            </a:r>
            <a:r>
              <a:rPr lang="tr-TR" sz="2400" dirty="0" smtClean="0"/>
              <a:t> </a:t>
            </a:r>
            <a:r>
              <a:rPr lang="tr-TR" sz="2400" dirty="0" err="1" smtClean="0"/>
              <a:t>from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revision</a:t>
            </a:r>
            <a:r>
              <a:rPr lang="tr-TR" sz="2400" dirty="0" smtClean="0"/>
              <a:t> </a:t>
            </a:r>
            <a:r>
              <a:rPr lang="tr-TR" sz="2400" dirty="0" err="1" smtClean="0"/>
              <a:t>proposal</a:t>
            </a:r>
            <a:r>
              <a:rPr lang="tr-TR" sz="2400" dirty="0" smtClean="0"/>
              <a:t> in </a:t>
            </a:r>
            <a:r>
              <a:rPr lang="tr-TR" sz="2400" dirty="0" err="1" smtClean="0"/>
              <a:t>order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prevent</a:t>
            </a:r>
            <a:r>
              <a:rPr lang="tr-TR" sz="2400" dirty="0" smtClean="0"/>
              <a:t> </a:t>
            </a:r>
            <a:r>
              <a:rPr lang="tr-TR" sz="2400" dirty="0" err="1" smtClean="0"/>
              <a:t>any</a:t>
            </a:r>
            <a:r>
              <a:rPr lang="tr-TR" sz="2400" dirty="0" smtClean="0"/>
              <a:t> risk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accidents</a:t>
            </a:r>
            <a:r>
              <a:rPr lang="tr-TR" sz="2400" dirty="0" smtClean="0"/>
              <a:t>.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07542" y="3726405"/>
            <a:ext cx="10229639" cy="5279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 err="1" smtClean="0"/>
              <a:t>These</a:t>
            </a:r>
            <a:r>
              <a:rPr lang="tr-TR" sz="2400" dirty="0" smtClean="0"/>
              <a:t> </a:t>
            </a:r>
            <a:r>
              <a:rPr lang="tr-TR" sz="2400" dirty="0" err="1" smtClean="0"/>
              <a:t>changes</a:t>
            </a:r>
            <a:r>
              <a:rPr lang="tr-TR" sz="2400" dirty="0" smtClean="0"/>
              <a:t> </a:t>
            </a:r>
            <a:r>
              <a:rPr lang="tr-TR" sz="2400" dirty="0" err="1" smtClean="0"/>
              <a:t>also</a:t>
            </a:r>
            <a:r>
              <a:rPr lang="tr-TR" sz="2400" dirty="0" smtClean="0"/>
              <a:t> </a:t>
            </a:r>
            <a:r>
              <a:rPr lang="tr-TR" sz="2400" dirty="0" err="1" smtClean="0"/>
              <a:t>correspond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b="1" dirty="0" err="1" smtClean="0"/>
              <a:t>Regulation</a:t>
            </a:r>
            <a:r>
              <a:rPr lang="tr-TR" sz="2400" b="1" dirty="0" smtClean="0"/>
              <a:t> No. 138.01 </a:t>
            </a:r>
            <a:r>
              <a:rPr lang="tr-TR" sz="2400" b="1" dirty="0" err="1" smtClean="0"/>
              <a:t>series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proposal</a:t>
            </a:r>
            <a:r>
              <a:rPr lang="tr-TR" sz="2400" dirty="0" smtClean="0"/>
              <a:t> (ECE/TRANS/WP.29/GRB/2016/9).</a:t>
            </a:r>
          </a:p>
          <a:p>
            <a:pPr marL="324000" indent="-324000" algn="just"/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69086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907549" y="1245575"/>
            <a:ext cx="10376899" cy="2244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 smtClean="0"/>
              <a:t>GRB-64-05 </a:t>
            </a:r>
            <a:r>
              <a:rPr lang="tr-TR" sz="2400" dirty="0" err="1" smtClean="0"/>
              <a:t>propose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measurement</a:t>
            </a:r>
            <a:r>
              <a:rPr lang="tr-TR" sz="2400" dirty="0" smtClean="0"/>
              <a:t> of </a:t>
            </a:r>
            <a:r>
              <a:rPr lang="tr-TR" sz="2400" dirty="0" err="1" smtClean="0"/>
              <a:t>sound</a:t>
            </a:r>
            <a:r>
              <a:rPr lang="tr-TR" sz="2400" dirty="0" smtClean="0"/>
              <a:t> </a:t>
            </a:r>
            <a:r>
              <a:rPr lang="tr-TR" sz="2400" dirty="0" err="1" smtClean="0"/>
              <a:t>level</a:t>
            </a:r>
            <a:r>
              <a:rPr lang="tr-TR" sz="2400" dirty="0" smtClean="0"/>
              <a:t> </a:t>
            </a:r>
            <a:r>
              <a:rPr lang="tr-TR" sz="2400" dirty="0" err="1" smtClean="0"/>
              <a:t>from</a:t>
            </a:r>
            <a:r>
              <a:rPr lang="tr-TR" sz="2400" dirty="0" smtClean="0"/>
              <a:t> 7 </a:t>
            </a:r>
            <a:r>
              <a:rPr lang="tr-TR" sz="2400" dirty="0" err="1" smtClean="0"/>
              <a:t>meters</a:t>
            </a:r>
            <a:r>
              <a:rPr lang="tr-TR" sz="2400" dirty="0" smtClean="0"/>
              <a:t>. </a:t>
            </a:r>
            <a:r>
              <a:rPr lang="tr-TR" sz="2400" dirty="0" err="1" smtClean="0"/>
              <a:t>This</a:t>
            </a:r>
            <a:r>
              <a:rPr lang="tr-TR" sz="2400" dirty="0" smtClean="0"/>
              <a:t> is </a:t>
            </a:r>
            <a:r>
              <a:rPr lang="tr-TR" sz="2400" dirty="0" err="1" smtClean="0"/>
              <a:t>kept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proposal</a:t>
            </a:r>
            <a:r>
              <a:rPr lang="tr-TR" sz="2400" dirty="0" smtClean="0"/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95" y="3176736"/>
            <a:ext cx="2473719" cy="351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973237"/>
              </p:ext>
            </p:extLst>
          </p:nvPr>
        </p:nvGraphicFramePr>
        <p:xfrm>
          <a:off x="3461108" y="4360446"/>
          <a:ext cx="7206891" cy="1219200"/>
        </p:xfrm>
        <a:graphic>
          <a:graphicData uri="http://schemas.openxmlformats.org/drawingml/2006/table">
            <a:tbl>
              <a:tblPr firstRow="1" firstCol="1" bandRow="1"/>
              <a:tblGrid>
                <a:gridCol w="1967339"/>
                <a:gridCol w="2619776"/>
                <a:gridCol w="2619776"/>
              </a:tblGrid>
              <a:tr h="21034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Measurement Positions</a:t>
                      </a:r>
                      <a:endParaRPr lang="tr-TR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 Values of Vehicle Categories (dB(A))</a:t>
                      </a:r>
                      <a:endParaRPr lang="tr-TR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de-DE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N2</a:t>
                      </a:r>
                      <a:r>
                        <a:rPr lang="tr-T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de-DE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tr-T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de-DE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M2</a:t>
                      </a:r>
                      <a:r>
                        <a:rPr lang="tr-T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de-DE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M3</a:t>
                      </a:r>
                      <a:endParaRPr lang="tr-T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N3</a:t>
                      </a:r>
                      <a:endParaRPr lang="tr-T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/ B</a:t>
                      </a:r>
                      <a:endParaRPr lang="tr-TR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de-DE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tr-T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de-DE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tr-T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6]</a:t>
                      </a:r>
                      <a:endParaRPr lang="tr-T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de-DE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tr-T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de-DE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r>
                        <a:rPr lang="tr-T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tr-T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tr-T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de-DE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tr-T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de-DE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de-DE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78</a:t>
                      </a:r>
                      <a:r>
                        <a:rPr lang="tr-T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tr-T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de-DE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tr-T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de-DE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r>
                        <a:rPr lang="tr-T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tr-TR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Subtitle 2"/>
          <p:cNvSpPr txBox="1">
            <a:spLocks/>
          </p:cNvSpPr>
          <p:nvPr/>
        </p:nvSpPr>
        <p:spPr>
          <a:xfrm>
            <a:off x="3332969" y="3799632"/>
            <a:ext cx="8919713" cy="860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dirty="0" err="1"/>
              <a:t>Proposal</a:t>
            </a:r>
            <a:r>
              <a:rPr lang="tr-TR" sz="2000" dirty="0"/>
              <a:t> limit </a:t>
            </a:r>
            <a:r>
              <a:rPr lang="tr-TR" sz="2000" dirty="0" err="1"/>
              <a:t>values</a:t>
            </a:r>
            <a:r>
              <a:rPr lang="tr-TR" sz="2000" dirty="0"/>
              <a:t> </a:t>
            </a:r>
            <a:r>
              <a:rPr lang="tr-TR" sz="2000" dirty="0" err="1"/>
              <a:t>and</a:t>
            </a:r>
            <a:r>
              <a:rPr lang="tr-TR" sz="2000" dirty="0"/>
              <a:t> </a:t>
            </a:r>
            <a:r>
              <a:rPr lang="tr-TR" sz="2000" dirty="0" err="1"/>
              <a:t>measurement</a:t>
            </a:r>
            <a:r>
              <a:rPr lang="tr-TR" sz="2000" dirty="0"/>
              <a:t> </a:t>
            </a:r>
            <a:r>
              <a:rPr lang="tr-TR" sz="2000" dirty="0" err="1"/>
              <a:t>locations</a:t>
            </a:r>
            <a:r>
              <a:rPr lang="tr-TR" sz="2000" dirty="0"/>
              <a:t> can be </a:t>
            </a:r>
            <a:r>
              <a:rPr lang="tr-TR" sz="2000" dirty="0" err="1"/>
              <a:t>seen</a:t>
            </a:r>
            <a:r>
              <a:rPr lang="tr-TR" sz="2000" dirty="0"/>
              <a:t> </a:t>
            </a:r>
            <a:r>
              <a:rPr lang="tr-TR" sz="2000" dirty="0" err="1" smtClean="0"/>
              <a:t>below</a:t>
            </a:r>
            <a:r>
              <a:rPr lang="tr-TR" sz="2000" dirty="0"/>
              <a:t>:</a:t>
            </a:r>
          </a:p>
          <a:p>
            <a:pPr marL="324000" indent="-324000"/>
            <a:endParaRPr lang="tr-TR" sz="18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23999" y="348604"/>
            <a:ext cx="9144000" cy="757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err="1" smtClean="0"/>
              <a:t>Turkey’s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Proposal</a:t>
            </a:r>
            <a:endParaRPr lang="tr-TR" sz="4000" b="1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907548" y="1835170"/>
            <a:ext cx="10376899" cy="2244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 algn="just">
              <a:lnSpc>
                <a:spcPct val="100000"/>
              </a:lnSpc>
              <a:spcBef>
                <a:spcPts val="0"/>
              </a:spcBef>
            </a:pPr>
            <a:endParaRPr lang="tr-TR" sz="2400" dirty="0"/>
          </a:p>
          <a:p>
            <a:pPr marL="324000" indent="-324000"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 err="1"/>
              <a:t>Regulation</a:t>
            </a:r>
            <a:r>
              <a:rPr lang="tr-TR" sz="2400" dirty="0"/>
              <a:t> No.138 </a:t>
            </a:r>
            <a:r>
              <a:rPr lang="tr-TR" sz="2400" dirty="0" err="1" smtClean="0"/>
              <a:t>brings</a:t>
            </a:r>
            <a:r>
              <a:rPr lang="tr-TR" sz="2400" dirty="0" smtClean="0"/>
              <a:t> </a:t>
            </a:r>
            <a:r>
              <a:rPr lang="tr-TR" sz="2400" dirty="0" err="1" smtClean="0"/>
              <a:t>new</a:t>
            </a:r>
            <a:r>
              <a:rPr lang="tr-TR" sz="2400" dirty="0" smtClean="0"/>
              <a:t> </a:t>
            </a:r>
            <a:r>
              <a:rPr lang="tr-TR" sz="2400" dirty="0" err="1" smtClean="0"/>
              <a:t>measurement</a:t>
            </a:r>
            <a:r>
              <a:rPr lang="tr-TR" sz="2400" dirty="0" smtClean="0"/>
              <a:t> </a:t>
            </a:r>
            <a:r>
              <a:rPr lang="tr-TR" sz="2400" dirty="0" err="1" smtClean="0"/>
              <a:t>locations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reversing</a:t>
            </a:r>
            <a:r>
              <a:rPr lang="tr-TR" sz="2400" dirty="0" smtClean="0"/>
              <a:t> </a:t>
            </a:r>
            <a:r>
              <a:rPr lang="tr-TR" sz="2400" dirty="0" err="1" smtClean="0"/>
              <a:t>sound</a:t>
            </a:r>
            <a:r>
              <a:rPr lang="tr-TR" sz="2400" dirty="0" smtClean="0"/>
              <a:t>. </a:t>
            </a:r>
            <a:r>
              <a:rPr lang="tr-TR" sz="2400" dirty="0" err="1" smtClean="0"/>
              <a:t>Newly</a:t>
            </a:r>
            <a:r>
              <a:rPr lang="tr-TR" sz="2400" dirty="0" smtClean="0"/>
              <a:t> </a:t>
            </a:r>
            <a:r>
              <a:rPr lang="tr-TR" sz="2400" dirty="0" err="1" smtClean="0"/>
              <a:t>accepted</a:t>
            </a:r>
            <a:r>
              <a:rPr lang="tr-TR" sz="2400" dirty="0" smtClean="0"/>
              <a:t> </a:t>
            </a:r>
            <a:r>
              <a:rPr lang="tr-TR" sz="2400" dirty="0" err="1" smtClean="0"/>
              <a:t>methods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implemented</a:t>
            </a:r>
            <a:r>
              <a:rPr lang="tr-TR" sz="2400" dirty="0" smtClean="0"/>
              <a:t> </a:t>
            </a:r>
            <a:r>
              <a:rPr lang="tr-TR" sz="2400" dirty="0" err="1" smtClean="0"/>
              <a:t>into</a:t>
            </a:r>
            <a:r>
              <a:rPr lang="tr-TR" sz="2400" dirty="0" smtClean="0"/>
              <a:t> </a:t>
            </a:r>
            <a:r>
              <a:rPr lang="tr-TR" sz="2400" dirty="0" err="1" smtClean="0"/>
              <a:t>proposal</a:t>
            </a:r>
            <a:r>
              <a:rPr lang="tr-T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359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149090" y="1589491"/>
            <a:ext cx="10030744" cy="358250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288000">
              <a:buNone/>
            </a:pPr>
            <a:endParaRPr lang="tr-TR" sz="2400" dirty="0"/>
          </a:p>
          <a:p>
            <a:pPr marL="0" indent="0" algn="just" defTabSz="2880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400" dirty="0" err="1" smtClean="0"/>
              <a:t>Alternatively</a:t>
            </a:r>
            <a:r>
              <a:rPr lang="tr-TR" sz="2400" dirty="0" smtClean="0"/>
              <a:t>, </a:t>
            </a:r>
            <a:r>
              <a:rPr lang="tr-TR" sz="2400" dirty="0" err="1" smtClean="0"/>
              <a:t>if</a:t>
            </a:r>
            <a:r>
              <a:rPr lang="tr-TR" sz="2400" dirty="0" smtClean="0"/>
              <a:t> </a:t>
            </a:r>
            <a:r>
              <a:rPr lang="tr-TR" sz="2400" dirty="0"/>
              <a:t>GRB </a:t>
            </a:r>
            <a:r>
              <a:rPr lang="tr-TR" sz="2400" dirty="0" err="1" smtClean="0"/>
              <a:t>agree</a:t>
            </a:r>
            <a:r>
              <a:rPr lang="tr-TR" sz="2400" dirty="0" smtClean="0"/>
              <a:t>;</a:t>
            </a:r>
          </a:p>
          <a:p>
            <a:pPr marL="0" indent="0" algn="just" defTabSz="2880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b="1" dirty="0" smtClean="0"/>
              <a:t>New </a:t>
            </a:r>
            <a:r>
              <a:rPr lang="tr-TR" b="1" dirty="0" err="1" smtClean="0"/>
              <a:t>Regulation</a:t>
            </a:r>
            <a:r>
              <a:rPr lang="tr-TR" b="1" dirty="0" smtClean="0"/>
              <a:t> </a:t>
            </a:r>
            <a:r>
              <a:rPr lang="tr-TR" b="1" dirty="0" err="1" smtClean="0"/>
              <a:t>proposed</a:t>
            </a:r>
            <a:r>
              <a:rPr lang="en-US" b="1" dirty="0" smtClean="0"/>
              <a:t> </a:t>
            </a:r>
            <a:r>
              <a:rPr lang="tr-TR" b="1" dirty="0" err="1" smtClean="0"/>
              <a:t>for</a:t>
            </a:r>
            <a:r>
              <a:rPr lang="tr-TR" b="1" dirty="0" smtClean="0"/>
              <a:t> </a:t>
            </a:r>
            <a:r>
              <a:rPr lang="en-US" b="1" dirty="0"/>
              <a:t>reversing audible warning devices </a:t>
            </a:r>
            <a:r>
              <a:rPr lang="tr-TR" b="1" dirty="0" smtClean="0"/>
              <a:t>in </a:t>
            </a:r>
            <a:r>
              <a:rPr lang="en-US" b="1" dirty="0" smtClean="0"/>
              <a:t>WP29-168-04</a:t>
            </a:r>
            <a:r>
              <a:rPr lang="tr-TR" b="1" dirty="0" smtClean="0"/>
              <a:t> </a:t>
            </a:r>
            <a:r>
              <a:rPr lang="tr-TR" b="1" dirty="0" err="1" smtClean="0"/>
              <a:t>may</a:t>
            </a:r>
            <a:r>
              <a:rPr lang="tr-TR" b="1" dirty="0" smtClean="0"/>
              <a:t> </a:t>
            </a:r>
            <a:r>
              <a:rPr lang="tr-TR" b="1" dirty="0" err="1" smtClean="0"/>
              <a:t>also</a:t>
            </a:r>
            <a:r>
              <a:rPr lang="tr-TR" b="1" dirty="0" smtClean="0"/>
              <a:t> </a:t>
            </a:r>
            <a:r>
              <a:rPr lang="tr-TR" b="1" u="sng" dirty="0" err="1" smtClean="0"/>
              <a:t>continue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to</a:t>
            </a:r>
            <a:r>
              <a:rPr lang="tr-TR" b="1" u="sng" dirty="0" smtClean="0"/>
              <a:t> be </a:t>
            </a:r>
            <a:r>
              <a:rPr lang="tr-TR" b="1" u="sng" dirty="0" err="1" smtClean="0"/>
              <a:t>developed</a:t>
            </a:r>
            <a:r>
              <a:rPr lang="tr-TR" b="1" u="sng" dirty="0" smtClean="0"/>
              <a:t> </a:t>
            </a:r>
            <a:r>
              <a:rPr lang="tr-TR" b="1" u="sng" dirty="0" err="1"/>
              <a:t>with</a:t>
            </a:r>
            <a:r>
              <a:rPr lang="tr-TR" b="1" u="sng" dirty="0"/>
              <a:t> </a:t>
            </a:r>
            <a:r>
              <a:rPr lang="tr-TR" b="1" u="sng" dirty="0" err="1" smtClean="0"/>
              <a:t>the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approach</a:t>
            </a:r>
            <a:r>
              <a:rPr lang="tr-TR" b="1" u="sng" dirty="0" smtClean="0"/>
              <a:t> in </a:t>
            </a:r>
            <a:r>
              <a:rPr lang="tr-TR" b="1" u="sng" dirty="0" err="1" smtClean="0"/>
              <a:t>this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Proposal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new</a:t>
            </a:r>
            <a:r>
              <a:rPr lang="tr-TR" b="1" dirty="0" smtClean="0"/>
              <a:t> </a:t>
            </a:r>
            <a:r>
              <a:rPr lang="tr-TR" b="1" dirty="0" err="1"/>
              <a:t>Informal</a:t>
            </a:r>
            <a:r>
              <a:rPr lang="tr-TR" b="1" dirty="0"/>
              <a:t> </a:t>
            </a:r>
            <a:r>
              <a:rPr lang="tr-TR" b="1" dirty="0" err="1" smtClean="0"/>
              <a:t>Document</a:t>
            </a:r>
            <a:r>
              <a:rPr lang="tr-TR" b="1" dirty="0" smtClean="0"/>
              <a:t> </a:t>
            </a:r>
            <a:r>
              <a:rPr lang="tr-TR" b="1" dirty="0"/>
              <a:t>can </a:t>
            </a:r>
            <a:r>
              <a:rPr lang="tr-TR" b="1" dirty="0" smtClean="0"/>
              <a:t>be </a:t>
            </a:r>
            <a:r>
              <a:rPr lang="tr-TR" b="1" dirty="0" err="1" smtClean="0"/>
              <a:t>submitted</a:t>
            </a:r>
            <a:r>
              <a:rPr lang="tr-TR" b="1" dirty="0" smtClean="0"/>
              <a:t> </a:t>
            </a:r>
            <a:r>
              <a:rPr lang="tr-TR" b="1" dirty="0" err="1" smtClean="0"/>
              <a:t>to</a:t>
            </a:r>
            <a:r>
              <a:rPr lang="tr-TR" b="1" dirty="0" smtClean="0"/>
              <a:t> </a:t>
            </a:r>
            <a:r>
              <a:rPr lang="tr-TR" b="1" dirty="0" err="1" smtClean="0"/>
              <a:t>next</a:t>
            </a:r>
            <a:r>
              <a:rPr lang="tr-TR" b="1" dirty="0" smtClean="0"/>
              <a:t> GRB </a:t>
            </a:r>
            <a:r>
              <a:rPr lang="tr-TR" b="1" dirty="0" err="1" smtClean="0"/>
              <a:t>meeting</a:t>
            </a:r>
            <a:r>
              <a:rPr lang="tr-TR" b="1" dirty="0" smtClean="0"/>
              <a:t>.</a:t>
            </a:r>
          </a:p>
          <a:p>
            <a:pPr marL="342900" indent="-342900" algn="just"/>
            <a:endParaRPr lang="tr-TR" sz="1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550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6168" y="3080453"/>
            <a:ext cx="8055429" cy="856343"/>
          </a:xfrm>
        </p:spPr>
        <p:txBody>
          <a:bodyPr/>
          <a:lstStyle/>
          <a:p>
            <a:pPr marL="0" indent="0" algn="ctr">
              <a:buNone/>
            </a:pPr>
            <a:r>
              <a:rPr lang="tr-TR" sz="3600" b="1" dirty="0" err="1" smtClean="0"/>
              <a:t>Thank</a:t>
            </a:r>
            <a:r>
              <a:rPr lang="tr-TR" sz="3600" b="1" dirty="0" smtClean="0"/>
              <a:t> </a:t>
            </a:r>
            <a:r>
              <a:rPr lang="tr-TR" sz="3600" b="1" dirty="0" err="1"/>
              <a:t>y</a:t>
            </a:r>
            <a:r>
              <a:rPr lang="tr-TR" sz="3600" b="1" dirty="0" err="1" smtClean="0"/>
              <a:t>ou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for</a:t>
            </a:r>
            <a:r>
              <a:rPr lang="tr-TR" sz="3600" b="1" dirty="0" smtClean="0"/>
              <a:t> </a:t>
            </a:r>
            <a:r>
              <a:rPr lang="tr-TR" sz="3600" b="1" dirty="0" err="1"/>
              <a:t>y</a:t>
            </a:r>
            <a:r>
              <a:rPr lang="tr-TR" sz="3600" b="1" dirty="0" err="1" smtClean="0"/>
              <a:t>our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attention</a:t>
            </a:r>
            <a:r>
              <a:rPr lang="tr-TR" sz="3600" b="1" dirty="0" smtClean="0"/>
              <a:t>!</a:t>
            </a:r>
            <a:endParaRPr lang="tr-TR" sz="3600" b="1" dirty="0"/>
          </a:p>
          <a:p>
            <a:endParaRPr lang="tr-TR" dirty="0"/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008" y="585497"/>
            <a:ext cx="7625751" cy="12899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30410" y="5141828"/>
            <a:ext cx="2429092" cy="111232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3600" b="1" dirty="0" err="1" smtClean="0"/>
              <a:t>Contact</a:t>
            </a:r>
            <a:r>
              <a:rPr lang="tr-TR" sz="3600" b="1" dirty="0" smtClean="0"/>
              <a:t>: </a:t>
            </a:r>
            <a:endParaRPr lang="tr-TR" sz="3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3600" dirty="0" err="1" smtClean="0"/>
              <a:t>Mr</a:t>
            </a:r>
            <a:r>
              <a:rPr lang="tr-TR" sz="3600" dirty="0" smtClean="0"/>
              <a:t>. </a:t>
            </a:r>
            <a:r>
              <a:rPr lang="tr-TR" sz="3600" dirty="0"/>
              <a:t>Fatih </a:t>
            </a:r>
            <a:r>
              <a:rPr lang="tr-TR" sz="3600" dirty="0" smtClean="0"/>
              <a:t>ÖZÇINAR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3600" dirty="0" err="1" smtClean="0"/>
              <a:t>Mr</a:t>
            </a:r>
            <a:r>
              <a:rPr lang="tr-TR" sz="3600" dirty="0"/>
              <a:t>. </a:t>
            </a:r>
            <a:r>
              <a:rPr lang="tr-TR" sz="3600"/>
              <a:t>Evren </a:t>
            </a:r>
            <a:r>
              <a:rPr lang="tr-TR" sz="3600" smtClean="0"/>
              <a:t>NACAR</a:t>
            </a:r>
            <a:endParaRPr lang="tr-TR" sz="3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3600" dirty="0" smtClean="0">
                <a:hlinkClick r:id="rId3"/>
              </a:rPr>
              <a:t>fatih.ozcinar@sanayi.gov.tr</a:t>
            </a:r>
            <a:endParaRPr lang="tr-TR" sz="36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3600" dirty="0" smtClean="0">
                <a:hlinkClick r:id="rId4"/>
              </a:rPr>
              <a:t>evren.nacar@sanayi.gov.tr</a:t>
            </a:r>
            <a:endParaRPr lang="tr-TR" sz="36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3600" dirty="0" smtClean="0"/>
              <a:t>Tel</a:t>
            </a:r>
            <a:r>
              <a:rPr lang="de-DE" sz="3600" dirty="0"/>
              <a:t>: +90 312 201 5512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3600" dirty="0" smtClean="0"/>
              <a:t>Tel</a:t>
            </a:r>
            <a:r>
              <a:rPr lang="de-DE" sz="3600" dirty="0"/>
              <a:t>: +90 312 201 55</a:t>
            </a:r>
            <a:r>
              <a:rPr lang="tr-TR" sz="3600" dirty="0" smtClean="0"/>
              <a:t>08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600" dirty="0" smtClean="0"/>
              <a:t>Directorate </a:t>
            </a:r>
            <a:r>
              <a:rPr lang="en-US" sz="3600" dirty="0"/>
              <a:t>General for </a:t>
            </a:r>
            <a:r>
              <a:rPr lang="en-US" sz="3600" dirty="0" smtClean="0"/>
              <a:t>Industry</a:t>
            </a:r>
            <a:endParaRPr lang="tr-TR" sz="36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600" dirty="0" smtClean="0"/>
              <a:t>Ministry </a:t>
            </a:r>
            <a:r>
              <a:rPr lang="en-US" sz="3600" dirty="0"/>
              <a:t>of Science, Industry and Technology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3600" dirty="0"/>
              <a:t>Ankara/TURKEY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3600" dirty="0" smtClean="0"/>
              <a:t>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25356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004" y="2661937"/>
            <a:ext cx="10515600" cy="216885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/>
              <a:t>Development </a:t>
            </a:r>
            <a:r>
              <a:rPr lang="tr-TR" dirty="0" err="1"/>
              <a:t>Steps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 err="1"/>
              <a:t>Developments</a:t>
            </a:r>
            <a:r>
              <a:rPr lang="tr-TR" dirty="0"/>
              <a:t> in </a:t>
            </a:r>
            <a:r>
              <a:rPr lang="tr-TR" dirty="0" smtClean="0"/>
              <a:t>UN/ECE </a:t>
            </a:r>
            <a:r>
              <a:rPr lang="tr-TR" dirty="0"/>
              <a:t>Platform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Evaluation of </a:t>
            </a:r>
            <a:r>
              <a:rPr lang="tr-TR" dirty="0" err="1"/>
              <a:t>Applicability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Benefits</a:t>
            </a:r>
            <a:r>
              <a:rPr lang="tr-TR" dirty="0"/>
              <a:t> of </a:t>
            </a:r>
            <a:r>
              <a:rPr lang="tr-TR" dirty="0" err="1"/>
              <a:t>Proposal</a:t>
            </a:r>
            <a:r>
              <a:rPr lang="tr-TR" dirty="0"/>
              <a:t> GRB-64-05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/>
              <a:t>Turkey’s</a:t>
            </a:r>
            <a:r>
              <a:rPr lang="tr-TR" dirty="0"/>
              <a:t> </a:t>
            </a:r>
            <a:r>
              <a:rPr lang="tr-TR" dirty="0" err="1" smtClean="0"/>
              <a:t>Proposal</a:t>
            </a:r>
            <a:endParaRPr lang="tr-T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66004" y="1450904"/>
            <a:ext cx="9829800" cy="10557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000" b="1" dirty="0" err="1" smtClean="0"/>
              <a:t>Contents</a:t>
            </a:r>
            <a:r>
              <a:rPr lang="tr-TR" sz="4000" b="1" dirty="0" smtClean="0"/>
              <a:t>: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288947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547" y="1721153"/>
            <a:ext cx="10376899" cy="1192189"/>
          </a:xfrm>
        </p:spPr>
        <p:txBody>
          <a:bodyPr>
            <a:normAutofit/>
          </a:bodyPr>
          <a:lstStyle/>
          <a:p>
            <a:pPr marL="324000" indent="-3240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dirty="0" err="1" smtClean="0"/>
              <a:t>Turkish</a:t>
            </a:r>
            <a:r>
              <a:rPr lang="tr-TR" dirty="0" smtClean="0"/>
              <a:t> </a:t>
            </a:r>
            <a:r>
              <a:rPr lang="tr-TR" dirty="0" err="1" smtClean="0"/>
              <a:t>experts</a:t>
            </a:r>
            <a:r>
              <a:rPr lang="tr-TR" dirty="0" smtClean="0"/>
              <a:t> </a:t>
            </a:r>
            <a:r>
              <a:rPr lang="tr-TR" dirty="0" err="1" smtClean="0"/>
              <a:t>proposed</a:t>
            </a:r>
            <a:r>
              <a:rPr lang="tr-TR" dirty="0" smtClean="0"/>
              <a:t> WP29-168-04 in WP29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develop</a:t>
            </a:r>
            <a:r>
              <a:rPr lang="tr-TR" dirty="0" smtClean="0"/>
              <a:t> a </a:t>
            </a:r>
            <a:r>
              <a:rPr lang="tr-TR" b="1" dirty="0" smtClean="0"/>
              <a:t>New </a:t>
            </a:r>
            <a:r>
              <a:rPr lang="tr-TR" b="1" dirty="0" err="1" smtClean="0"/>
              <a:t>Regulation</a:t>
            </a:r>
            <a:r>
              <a:rPr lang="tr-TR" b="1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reversing</a:t>
            </a:r>
            <a:r>
              <a:rPr lang="tr-TR" dirty="0" smtClean="0"/>
              <a:t> </a:t>
            </a:r>
            <a:r>
              <a:rPr lang="tr-TR" dirty="0" err="1" smtClean="0"/>
              <a:t>audible</a:t>
            </a:r>
            <a:r>
              <a:rPr lang="tr-TR" dirty="0" smtClean="0"/>
              <a:t> </a:t>
            </a:r>
            <a:r>
              <a:rPr lang="tr-TR" dirty="0" err="1" smtClean="0"/>
              <a:t>warning</a:t>
            </a:r>
            <a:r>
              <a:rPr lang="tr-TR" dirty="0" smtClean="0"/>
              <a:t> </a:t>
            </a:r>
            <a:r>
              <a:rPr lang="tr-TR" dirty="0" err="1" smtClean="0"/>
              <a:t>devices</a:t>
            </a:r>
            <a:r>
              <a:rPr lang="tr-TR" dirty="0" smtClean="0"/>
              <a:t>.</a:t>
            </a:r>
            <a:endParaRPr lang="tr-TR" sz="2000" dirty="0"/>
          </a:p>
          <a:p>
            <a:endParaRPr lang="tr-TR" sz="28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0" y="547011"/>
            <a:ext cx="9144000" cy="10557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smtClean="0"/>
              <a:t>Development </a:t>
            </a:r>
            <a:r>
              <a:rPr lang="tr-TR" sz="4000" b="1" dirty="0" err="1" smtClean="0"/>
              <a:t>Steps</a:t>
            </a:r>
            <a:endParaRPr lang="tr-TR" sz="40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07547" y="2805176"/>
            <a:ext cx="10376899" cy="43322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defTabSz="2880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The World Forum took note of a proposal by Turkey to establish a </a:t>
            </a:r>
            <a:r>
              <a:rPr lang="tr-TR" dirty="0" smtClean="0"/>
              <a:t>N</a:t>
            </a:r>
            <a:r>
              <a:rPr lang="en-US" dirty="0" err="1" smtClean="0"/>
              <a:t>ew</a:t>
            </a:r>
            <a:r>
              <a:rPr lang="en-US" dirty="0" smtClean="0"/>
              <a:t> Regulation on vehicle reversing sound warning devices (WP.29-168-04) and invited GRB to consider this issue.</a:t>
            </a:r>
            <a:r>
              <a:rPr lang="tr-TR" dirty="0" smtClean="0"/>
              <a:t> </a:t>
            </a:r>
            <a:endParaRPr lang="tr-TR" sz="2000" dirty="0" smtClean="0"/>
          </a:p>
          <a:p>
            <a:endParaRPr lang="tr-TR" sz="28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07548" y="4213697"/>
            <a:ext cx="10376899" cy="43322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defTabSz="2880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The expert from Germany presented an example of a possible solution</a:t>
            </a:r>
            <a:r>
              <a:rPr lang="tr-TR" dirty="0" smtClean="0"/>
              <a:t> </a:t>
            </a:r>
            <a:r>
              <a:rPr lang="tr-TR" b="1" dirty="0" smtClean="0"/>
              <a:t>a</a:t>
            </a:r>
            <a:r>
              <a:rPr lang="en-US" b="1" dirty="0" smtClean="0"/>
              <a:t>mending Regulation No. 28</a:t>
            </a:r>
            <a:r>
              <a:rPr lang="en-US" dirty="0" smtClean="0"/>
              <a:t> with the provisions on reversing alarms</a:t>
            </a:r>
            <a:r>
              <a:rPr lang="tr-TR" dirty="0" smtClean="0"/>
              <a:t> (GRB-64-05)</a:t>
            </a:r>
            <a:r>
              <a:rPr lang="en-US" dirty="0" smtClean="0"/>
              <a:t> </a:t>
            </a:r>
            <a:r>
              <a:rPr lang="tr-TR" dirty="0" smtClean="0"/>
              <a:t>on GRB 64th </a:t>
            </a:r>
            <a:r>
              <a:rPr lang="tr-TR" dirty="0" err="1" smtClean="0"/>
              <a:t>session</a:t>
            </a:r>
            <a:r>
              <a:rPr lang="tr-TR" dirty="0" smtClean="0"/>
              <a:t>.</a:t>
            </a:r>
            <a:r>
              <a:rPr lang="tr-TR" sz="2000" dirty="0" smtClean="0"/>
              <a:t> 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71017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47955" y="512505"/>
            <a:ext cx="9144000" cy="757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err="1" smtClean="0"/>
              <a:t>Developments</a:t>
            </a:r>
            <a:r>
              <a:rPr lang="tr-TR" sz="4000" b="1" dirty="0" smtClean="0"/>
              <a:t> in UN/ECE Platform</a:t>
            </a:r>
            <a:endParaRPr lang="tr-TR" sz="4000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60901" y="1360646"/>
            <a:ext cx="10376899" cy="1287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 algn="just" defTabSz="288000">
              <a:lnSpc>
                <a:spcPct val="100000"/>
              </a:lnSpc>
              <a:spcBef>
                <a:spcPts val="0"/>
              </a:spcBef>
            </a:pPr>
            <a:r>
              <a:rPr lang="tr-TR" sz="2400" dirty="0"/>
              <a:t>GRB-64-05 </a:t>
            </a:r>
            <a:r>
              <a:rPr lang="tr-TR" sz="2400" dirty="0" err="1" smtClean="0"/>
              <a:t>proposal</a:t>
            </a:r>
            <a:r>
              <a:rPr lang="tr-TR" sz="2400" dirty="0" smtClean="0"/>
              <a:t> has 4 </a:t>
            </a:r>
            <a:r>
              <a:rPr lang="tr-TR" sz="2400" dirty="0" err="1" smtClean="0"/>
              <a:t>options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reversing</a:t>
            </a:r>
            <a:r>
              <a:rPr lang="tr-TR" sz="2400" dirty="0" smtClean="0"/>
              <a:t> </a:t>
            </a:r>
            <a:r>
              <a:rPr lang="tr-TR" sz="2400" dirty="0" err="1" smtClean="0"/>
              <a:t>sound</a:t>
            </a:r>
            <a:r>
              <a:rPr lang="tr-TR" sz="2400" dirty="0" smtClean="0"/>
              <a:t> </a:t>
            </a:r>
            <a:r>
              <a:rPr lang="tr-TR" sz="2400" dirty="0" err="1" smtClean="0"/>
              <a:t>level</a:t>
            </a:r>
            <a:r>
              <a:rPr lang="tr-TR" sz="2400" dirty="0" smtClean="0"/>
              <a:t> </a:t>
            </a:r>
            <a:r>
              <a:rPr lang="tr-TR" sz="2400" dirty="0" err="1" smtClean="0"/>
              <a:t>stages</a:t>
            </a:r>
            <a:r>
              <a:rPr lang="tr-TR" sz="2400" dirty="0" smtClean="0"/>
              <a:t>, it </a:t>
            </a:r>
            <a:r>
              <a:rPr lang="tr-TR" sz="2400" dirty="0" err="1"/>
              <a:t>was</a:t>
            </a:r>
            <a:r>
              <a:rPr lang="tr-TR" sz="2400" dirty="0"/>
              <a:t> </a:t>
            </a:r>
            <a:r>
              <a:rPr lang="tr-TR" sz="2400" dirty="0" err="1"/>
              <a:t>anticipated</a:t>
            </a:r>
            <a:r>
              <a:rPr lang="tr-TR" sz="2400" dirty="0"/>
              <a:t> </a:t>
            </a:r>
            <a:r>
              <a:rPr lang="tr-TR" sz="2400" dirty="0" err="1"/>
              <a:t>that</a:t>
            </a:r>
            <a:r>
              <a:rPr lang="tr-TR" sz="2400" dirty="0"/>
              <a:t> </a:t>
            </a:r>
            <a:r>
              <a:rPr lang="tr-TR" sz="2400" dirty="0" err="1"/>
              <a:t>this</a:t>
            </a:r>
            <a:r>
              <a:rPr lang="tr-TR" sz="2400" dirty="0"/>
              <a:t> </a:t>
            </a:r>
            <a:r>
              <a:rPr lang="tr-TR" sz="2400" dirty="0" err="1"/>
              <a:t>adjustment</a:t>
            </a:r>
            <a:r>
              <a:rPr lang="tr-TR" sz="2400" dirty="0"/>
              <a:t> </a:t>
            </a:r>
            <a:r>
              <a:rPr lang="tr-TR" sz="2400" dirty="0" err="1"/>
              <a:t>will</a:t>
            </a:r>
            <a:r>
              <a:rPr lang="tr-TR" sz="2400" dirty="0"/>
              <a:t> be </a:t>
            </a:r>
            <a:r>
              <a:rPr lang="tr-TR" sz="2400" dirty="0" err="1"/>
              <a:t>made</a:t>
            </a:r>
            <a:r>
              <a:rPr lang="tr-TR" sz="2400" dirty="0"/>
              <a:t> </a:t>
            </a:r>
            <a:r>
              <a:rPr lang="tr-TR" sz="2400" dirty="0" err="1"/>
              <a:t>with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manual</a:t>
            </a:r>
            <a:r>
              <a:rPr lang="tr-TR" sz="2400" dirty="0"/>
              <a:t> </a:t>
            </a:r>
            <a:r>
              <a:rPr lang="tr-TR" sz="2400" dirty="0" err="1"/>
              <a:t>switch</a:t>
            </a:r>
            <a:r>
              <a:rPr lang="tr-TR" sz="2400" dirty="0"/>
              <a:t> </a:t>
            </a:r>
            <a:r>
              <a:rPr lang="tr-TR" sz="2400" dirty="0" err="1"/>
              <a:t>from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driver</a:t>
            </a:r>
            <a:r>
              <a:rPr lang="tr-TR" sz="2400" dirty="0"/>
              <a:t> </a:t>
            </a:r>
            <a:r>
              <a:rPr lang="tr-TR" sz="2400" dirty="0" err="1" smtClean="0"/>
              <a:t>position</a:t>
            </a:r>
            <a:r>
              <a:rPr lang="tr-TR" sz="2400" dirty="0" smtClean="0"/>
              <a:t>. </a:t>
            </a:r>
            <a:endParaRPr lang="tr-TR" sz="2000" dirty="0" smtClean="0"/>
          </a:p>
          <a:p>
            <a:pPr marL="342900" indent="-342900" algn="just"/>
            <a:endParaRPr lang="tr-TR" sz="1800" dirty="0" smtClean="0"/>
          </a:p>
          <a:p>
            <a:endParaRPr lang="tr-T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743687"/>
              </p:ext>
            </p:extLst>
          </p:nvPr>
        </p:nvGraphicFramePr>
        <p:xfrm>
          <a:off x="1794690" y="3966638"/>
          <a:ext cx="8597265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4297680"/>
                <a:gridCol w="4299585"/>
              </a:tblGrid>
              <a:tr h="26644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GRB-64-05 </a:t>
                      </a:r>
                      <a:r>
                        <a:rPr lang="tr-TR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Example</a:t>
                      </a:r>
                      <a:r>
                        <a:rPr lang="tr-TR" sz="24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Solution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664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Stages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Limit </a:t>
                      </a: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dB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64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Normal Level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68-78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4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 Level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80-94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4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Level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52-58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4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Pause</a:t>
                      </a: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Switch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Subtitle 2"/>
          <p:cNvSpPr txBox="1">
            <a:spLocks/>
          </p:cNvSpPr>
          <p:nvPr/>
        </p:nvSpPr>
        <p:spPr>
          <a:xfrm>
            <a:off x="760900" y="2720744"/>
            <a:ext cx="10376899" cy="1023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 algn="just" defTabSz="288000">
              <a:lnSpc>
                <a:spcPct val="100000"/>
              </a:lnSpc>
              <a:spcBef>
                <a:spcPts val="0"/>
              </a:spcBef>
            </a:pPr>
            <a:r>
              <a:rPr lang="tr-TR" sz="2400" dirty="0" err="1" smtClean="0"/>
              <a:t>Pause</a:t>
            </a:r>
            <a:r>
              <a:rPr lang="tr-TR" sz="2400" dirty="0" smtClean="0"/>
              <a:t> </a:t>
            </a:r>
            <a:r>
              <a:rPr lang="tr-TR" sz="2400" dirty="0" err="1" smtClean="0"/>
              <a:t>switch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warning</a:t>
            </a:r>
            <a:r>
              <a:rPr lang="tr-TR" sz="2400" dirty="0" smtClean="0"/>
              <a:t> </a:t>
            </a:r>
            <a:r>
              <a:rPr lang="tr-TR" sz="2400" dirty="0" err="1" smtClean="0"/>
              <a:t>also</a:t>
            </a:r>
            <a:r>
              <a:rPr lang="tr-TR" sz="2400" dirty="0" smtClean="0"/>
              <a:t> </a:t>
            </a:r>
            <a:r>
              <a:rPr lang="tr-TR" sz="2400" dirty="0" err="1" smtClean="0"/>
              <a:t>added</a:t>
            </a:r>
            <a:r>
              <a:rPr lang="tr-TR" sz="2400" dirty="0" smtClean="0"/>
              <a:t> as </a:t>
            </a:r>
            <a:r>
              <a:rPr lang="tr-TR" sz="2400" dirty="0" err="1" smtClean="0"/>
              <a:t>option</a:t>
            </a:r>
            <a:r>
              <a:rPr lang="tr-TR" sz="2400" dirty="0" smtClean="0"/>
              <a:t>. </a:t>
            </a:r>
            <a:r>
              <a:rPr lang="tr-TR" sz="2400" dirty="0" err="1" smtClean="0"/>
              <a:t>Also</a:t>
            </a:r>
            <a:r>
              <a:rPr lang="tr-TR" sz="2400" dirty="0" smtClean="0"/>
              <a:t>, </a:t>
            </a:r>
            <a:r>
              <a:rPr lang="tr-TR" sz="2400" dirty="0" err="1" smtClean="0"/>
              <a:t>automatic</a:t>
            </a:r>
            <a:r>
              <a:rPr lang="tr-TR" sz="2400" dirty="0" smtClean="0"/>
              <a:t> </a:t>
            </a:r>
            <a:r>
              <a:rPr lang="tr-TR" sz="2400" dirty="0" err="1" smtClean="0"/>
              <a:t>level</a:t>
            </a:r>
            <a:r>
              <a:rPr lang="tr-TR" sz="2400" dirty="0" smtClean="0"/>
              <a:t> </a:t>
            </a:r>
            <a:r>
              <a:rPr lang="tr-TR" sz="2400" dirty="0" err="1" smtClean="0"/>
              <a:t>adjustment</a:t>
            </a:r>
            <a:r>
              <a:rPr lang="tr-TR" sz="2400" dirty="0" smtClean="0"/>
              <a:t> is </a:t>
            </a:r>
            <a:r>
              <a:rPr lang="tr-TR" sz="2400" dirty="0" err="1" smtClean="0"/>
              <a:t>acceptable</a:t>
            </a:r>
            <a:r>
              <a:rPr lang="tr-TR" sz="2400" dirty="0" smtClean="0"/>
              <a:t>.</a:t>
            </a:r>
          </a:p>
          <a:p>
            <a:pPr marL="324000" indent="-324000" algn="just" defTabSz="288000"/>
            <a:endParaRPr lang="tr-TR" sz="2000" dirty="0" smtClean="0"/>
          </a:p>
          <a:p>
            <a:pPr marL="342900" indent="-342900" algn="just"/>
            <a:endParaRPr lang="tr-TR" sz="1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511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50125" y="486624"/>
            <a:ext cx="9453663" cy="9632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smtClean="0"/>
              <a:t>Evaluation of </a:t>
            </a:r>
            <a:r>
              <a:rPr lang="tr-TR" sz="4000" b="1" dirty="0" err="1" smtClean="0"/>
              <a:t>Applicability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and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Benefits</a:t>
            </a:r>
            <a:r>
              <a:rPr lang="tr-TR" sz="4000" b="1" dirty="0" smtClean="0"/>
              <a:t> of </a:t>
            </a:r>
            <a:r>
              <a:rPr lang="tr-TR" sz="4000" b="1" dirty="0" err="1" smtClean="0"/>
              <a:t>Proposal</a:t>
            </a:r>
            <a:r>
              <a:rPr lang="tr-TR" sz="4000" b="1" dirty="0" smtClean="0"/>
              <a:t> GRB-64-05</a:t>
            </a:r>
            <a:endParaRPr lang="tr-TR" sz="4000" b="1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54015" y="1958873"/>
            <a:ext cx="10843404" cy="911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 err="1" smtClean="0"/>
              <a:t>Proposal</a:t>
            </a:r>
            <a:r>
              <a:rPr lang="tr-TR" sz="2400" dirty="0"/>
              <a:t> </a:t>
            </a:r>
            <a:r>
              <a:rPr lang="tr-TR" sz="2400" dirty="0" smtClean="0"/>
              <a:t>GRB-64-05 has </a:t>
            </a:r>
            <a:r>
              <a:rPr lang="tr-TR" sz="2400" dirty="0" err="1" smtClean="0"/>
              <a:t>similarities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/>
              <a:t>Regulation</a:t>
            </a:r>
            <a:r>
              <a:rPr lang="tr-TR" sz="2400" dirty="0"/>
              <a:t> No. </a:t>
            </a:r>
            <a:r>
              <a:rPr lang="tr-TR" sz="2400" dirty="0" smtClean="0"/>
              <a:t>48 </a:t>
            </a:r>
            <a:r>
              <a:rPr lang="tr-TR" sz="2400" dirty="0" err="1" smtClean="0"/>
              <a:t>headlamp</a:t>
            </a:r>
            <a:r>
              <a:rPr lang="tr-TR" sz="2400" dirty="0" smtClean="0"/>
              <a:t> </a:t>
            </a:r>
            <a:r>
              <a:rPr lang="tr-TR" sz="2400" dirty="0" err="1" smtClean="0"/>
              <a:t>levelling</a:t>
            </a:r>
            <a:r>
              <a:rPr lang="tr-TR" sz="2400" dirty="0" smtClean="0"/>
              <a:t> </a:t>
            </a:r>
            <a:r>
              <a:rPr lang="tr-TR" sz="2400" dirty="0" err="1" smtClean="0"/>
              <a:t>concept</a:t>
            </a:r>
            <a:r>
              <a:rPr lang="tr-TR" sz="2400" dirty="0" smtClean="0"/>
              <a:t>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54015" y="3068807"/>
            <a:ext cx="10843404" cy="11581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 err="1" smtClean="0"/>
              <a:t>Headlamp</a:t>
            </a:r>
            <a:r>
              <a:rPr lang="tr-TR" sz="2400" dirty="0" smtClean="0"/>
              <a:t> </a:t>
            </a:r>
            <a:r>
              <a:rPr lang="tr-TR" sz="2400" dirty="0" err="1" smtClean="0"/>
              <a:t>levelling</a:t>
            </a:r>
            <a:r>
              <a:rPr lang="tr-TR" sz="2400" dirty="0" smtClean="0"/>
              <a:t> </a:t>
            </a:r>
            <a:r>
              <a:rPr lang="tr-TR" sz="2400" dirty="0" err="1" smtClean="0"/>
              <a:t>system</a:t>
            </a:r>
            <a:r>
              <a:rPr lang="tr-TR" sz="2400" dirty="0" smtClean="0"/>
              <a:t> in </a:t>
            </a:r>
            <a:r>
              <a:rPr lang="tr-TR" sz="2400" dirty="0" err="1" smtClean="0"/>
              <a:t>Regulation</a:t>
            </a:r>
            <a:r>
              <a:rPr lang="tr-TR" sz="2400" dirty="0" smtClean="0"/>
              <a:t> No. 48 </a:t>
            </a:r>
            <a:r>
              <a:rPr lang="tr-TR" sz="2400" dirty="0" err="1" smtClean="0"/>
              <a:t>started</a:t>
            </a:r>
            <a:r>
              <a:rPr lang="tr-TR" sz="2400" dirty="0" smtClean="0"/>
              <a:t> as manuel </a:t>
            </a:r>
            <a:r>
              <a:rPr lang="tr-TR" sz="2400" dirty="0" err="1" smtClean="0"/>
              <a:t>device</a:t>
            </a:r>
            <a:r>
              <a:rPr lang="tr-TR" sz="2400" dirty="0" smtClean="0"/>
              <a:t> set </a:t>
            </a:r>
            <a:r>
              <a:rPr lang="tr-TR" sz="2400" dirty="0" err="1" smtClean="0"/>
              <a:t>by</a:t>
            </a:r>
            <a:r>
              <a:rPr lang="tr-TR" sz="2400" dirty="0" smtClean="0"/>
              <a:t> </a:t>
            </a:r>
            <a:r>
              <a:rPr lang="tr-TR" sz="2400" dirty="0" err="1" smtClean="0"/>
              <a:t>driver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advancement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technology</a:t>
            </a:r>
            <a:r>
              <a:rPr lang="tr-TR" sz="2400" dirty="0" smtClean="0"/>
              <a:t>, </a:t>
            </a:r>
            <a:r>
              <a:rPr lang="tr-TR" sz="2400" dirty="0" err="1" smtClean="0"/>
              <a:t>system</a:t>
            </a:r>
            <a:r>
              <a:rPr lang="tr-TR" sz="2400" dirty="0" smtClean="0"/>
              <a:t> </a:t>
            </a:r>
            <a:r>
              <a:rPr lang="tr-TR" sz="2400" dirty="0" err="1" smtClean="0"/>
              <a:t>became</a:t>
            </a:r>
            <a:r>
              <a:rPr lang="tr-TR" sz="2400" dirty="0" smtClean="0"/>
              <a:t> </a:t>
            </a:r>
            <a:r>
              <a:rPr lang="tr-TR" sz="2400" dirty="0" err="1" smtClean="0"/>
              <a:t>automated</a:t>
            </a:r>
            <a:r>
              <a:rPr lang="tr-TR" sz="2400" dirty="0" smtClean="0"/>
              <a:t>. </a:t>
            </a:r>
            <a:r>
              <a:rPr lang="tr-TR" sz="2400" dirty="0" err="1" smtClean="0"/>
              <a:t>Similar</a:t>
            </a:r>
            <a:r>
              <a:rPr lang="tr-TR" sz="2400" dirty="0" smtClean="0"/>
              <a:t> </a:t>
            </a:r>
            <a:r>
              <a:rPr lang="tr-TR" sz="2400" dirty="0" err="1" smtClean="0"/>
              <a:t>typology</a:t>
            </a:r>
            <a:r>
              <a:rPr lang="tr-TR" sz="2400" dirty="0" smtClean="0"/>
              <a:t> can be </a:t>
            </a:r>
            <a:r>
              <a:rPr lang="tr-TR" sz="2400" dirty="0" err="1" smtClean="0"/>
              <a:t>seen</a:t>
            </a:r>
            <a:r>
              <a:rPr lang="tr-TR" sz="2400" dirty="0" smtClean="0"/>
              <a:t> in </a:t>
            </a:r>
            <a:r>
              <a:rPr lang="tr-TR" sz="2400" dirty="0" err="1" smtClean="0"/>
              <a:t>Proposal</a:t>
            </a:r>
            <a:r>
              <a:rPr lang="tr-TR" sz="2400" dirty="0" smtClean="0"/>
              <a:t> GRB-64-05.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54015" y="4489289"/>
            <a:ext cx="10843404" cy="160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 err="1" smtClean="0">
                <a:solidFill>
                  <a:srgbClr val="FF0000"/>
                </a:solidFill>
              </a:rPr>
              <a:t>In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Headlamp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levelling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system</a:t>
            </a:r>
            <a:r>
              <a:rPr lang="tr-TR" sz="2400" dirty="0" smtClean="0">
                <a:solidFill>
                  <a:srgbClr val="FF0000"/>
                </a:solidFill>
              </a:rPr>
              <a:t>, </a:t>
            </a:r>
            <a:r>
              <a:rPr lang="tr-TR" sz="2400" dirty="0" err="1" smtClean="0">
                <a:solidFill>
                  <a:srgbClr val="FF0000"/>
                </a:solidFill>
              </a:rPr>
              <a:t>driver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manually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adjusted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level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to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improve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visibility</a:t>
            </a:r>
            <a:r>
              <a:rPr lang="tr-TR" sz="2400" dirty="0" smtClean="0">
                <a:solidFill>
                  <a:srgbClr val="FF0000"/>
                </a:solidFill>
              </a:rPr>
              <a:t>, but in </a:t>
            </a:r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GRB-64-05 </a:t>
            </a:r>
            <a:r>
              <a:rPr lang="tr-TR" sz="2400" dirty="0" err="1" smtClean="0">
                <a:solidFill>
                  <a:srgbClr val="FF0000"/>
                </a:solidFill>
              </a:rPr>
              <a:t>driver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have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responsibility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for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thinking</a:t>
            </a:r>
            <a:r>
              <a:rPr lang="tr-TR" sz="2400" dirty="0" smtClean="0">
                <a:solidFill>
                  <a:srgbClr val="FF0000"/>
                </a:solidFill>
              </a:rPr>
              <a:t> 3rd </a:t>
            </a:r>
            <a:r>
              <a:rPr lang="tr-TR" sz="2400" dirty="0" err="1" smtClean="0">
                <a:solidFill>
                  <a:srgbClr val="FF0000"/>
                </a:solidFill>
              </a:rPr>
              <a:t>persons</a:t>
            </a:r>
            <a:r>
              <a:rPr lang="tr-TR" sz="2400" dirty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and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adjust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level</a:t>
            </a:r>
            <a:r>
              <a:rPr lang="tr-TR" sz="2400" dirty="0" smtClean="0">
                <a:solidFill>
                  <a:srgbClr val="FF0000"/>
                </a:solidFill>
              </a:rPr>
              <a:t> of </a:t>
            </a:r>
            <a:r>
              <a:rPr lang="tr-TR" sz="2400" dirty="0" err="1" smtClean="0">
                <a:solidFill>
                  <a:srgbClr val="FF0000"/>
                </a:solidFill>
              </a:rPr>
              <a:t>system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with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prediction</a:t>
            </a:r>
            <a:r>
              <a:rPr lang="tr-TR" sz="2400" dirty="0" smtClean="0">
                <a:solidFill>
                  <a:srgbClr val="FF0000"/>
                </a:solidFill>
              </a:rPr>
              <a:t> of </a:t>
            </a:r>
            <a:r>
              <a:rPr lang="tr-TR" sz="2400" dirty="0" err="1" smtClean="0">
                <a:solidFill>
                  <a:srgbClr val="FF0000"/>
                </a:solidFill>
              </a:rPr>
              <a:t>exterior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noise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levels</a:t>
            </a:r>
            <a:r>
              <a:rPr lang="tr-TR" sz="2400" dirty="0" smtClean="0">
                <a:solidFill>
                  <a:srgbClr val="FF0000"/>
                </a:solidFill>
              </a:rPr>
              <a:t>.</a:t>
            </a: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210408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/>
          <p:cNvSpPr txBox="1">
            <a:spLocks/>
          </p:cNvSpPr>
          <p:nvPr/>
        </p:nvSpPr>
        <p:spPr>
          <a:xfrm>
            <a:off x="755254" y="1838105"/>
            <a:ext cx="10843404" cy="905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 err="1" smtClean="0"/>
              <a:t>In</a:t>
            </a:r>
            <a:r>
              <a:rPr lang="tr-TR" sz="2400" dirty="0" smtClean="0"/>
              <a:t> normal </a:t>
            </a:r>
            <a:r>
              <a:rPr lang="tr-TR" sz="2400" dirty="0" err="1" smtClean="0"/>
              <a:t>driving</a:t>
            </a:r>
            <a:r>
              <a:rPr lang="tr-TR" sz="2400" dirty="0" smtClean="0"/>
              <a:t> </a:t>
            </a:r>
            <a:r>
              <a:rPr lang="tr-TR" sz="2400" dirty="0" err="1" smtClean="0"/>
              <a:t>conditions</a:t>
            </a:r>
            <a:r>
              <a:rPr lang="tr-TR" sz="2400" dirty="0" smtClean="0"/>
              <a:t>, </a:t>
            </a: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switch</a:t>
            </a:r>
            <a:r>
              <a:rPr lang="tr-TR" sz="2400" dirty="0" smtClean="0"/>
              <a:t> </a:t>
            </a:r>
            <a:r>
              <a:rPr lang="tr-TR" sz="2400" dirty="0" err="1" smtClean="0"/>
              <a:t>will</a:t>
            </a:r>
            <a:r>
              <a:rPr lang="tr-TR" sz="2400" dirty="0" smtClean="0"/>
              <a:t> </a:t>
            </a:r>
            <a:r>
              <a:rPr lang="tr-TR" sz="2400" dirty="0" err="1" smtClean="0"/>
              <a:t>most</a:t>
            </a:r>
            <a:r>
              <a:rPr lang="tr-TR" sz="2400" dirty="0" smtClean="0"/>
              <a:t> </a:t>
            </a:r>
            <a:r>
              <a:rPr lang="tr-TR" sz="2400" dirty="0" err="1" smtClean="0"/>
              <a:t>likely</a:t>
            </a:r>
            <a:r>
              <a:rPr lang="tr-TR" sz="2400" dirty="0" smtClean="0"/>
              <a:t> </a:t>
            </a:r>
            <a:r>
              <a:rPr lang="tr-TR" sz="2400" dirty="0" err="1" smtClean="0"/>
              <a:t>stay</a:t>
            </a:r>
            <a:r>
              <a:rPr lang="tr-TR" sz="2400" dirty="0" smtClean="0"/>
              <a:t> in a </a:t>
            </a:r>
            <a:r>
              <a:rPr lang="tr-TR" sz="2400" dirty="0" err="1" smtClean="0"/>
              <a:t>constant</a:t>
            </a:r>
            <a:r>
              <a:rPr lang="tr-TR" sz="2400" dirty="0" smtClean="0"/>
              <a:t> </a:t>
            </a:r>
            <a:r>
              <a:rPr lang="tr-TR" sz="2400" dirty="0" err="1" smtClean="0"/>
              <a:t>level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possibility</a:t>
            </a:r>
            <a:r>
              <a:rPr lang="tr-TR" sz="2400" dirty="0" smtClean="0"/>
              <a:t> of </a:t>
            </a:r>
            <a:r>
              <a:rPr lang="tr-TR" sz="2400" dirty="0" err="1" smtClean="0"/>
              <a:t>always</a:t>
            </a:r>
            <a:r>
              <a:rPr lang="tr-TR" sz="2400" dirty="0" smtClean="0"/>
              <a:t> </a:t>
            </a:r>
            <a:r>
              <a:rPr lang="tr-TR" sz="2400" dirty="0" err="1" smtClean="0"/>
              <a:t>staying</a:t>
            </a:r>
            <a:r>
              <a:rPr lang="tr-TR" sz="2400" dirty="0" smtClean="0"/>
              <a:t> in </a:t>
            </a:r>
            <a:r>
              <a:rPr lang="tr-TR" sz="2400" dirty="0" err="1" smtClean="0"/>
              <a:t>lowest</a:t>
            </a:r>
            <a:r>
              <a:rPr lang="tr-TR" sz="2400" dirty="0" smtClean="0"/>
              <a:t> </a:t>
            </a:r>
            <a:r>
              <a:rPr lang="tr-TR" sz="2400" dirty="0" err="1" smtClean="0"/>
              <a:t>setting</a:t>
            </a:r>
            <a:r>
              <a:rPr lang="tr-TR" sz="2400" dirty="0" smtClean="0"/>
              <a:t>.</a:t>
            </a:r>
            <a:endParaRPr lang="tr-TR" sz="2000" dirty="0" smtClean="0"/>
          </a:p>
          <a:p>
            <a:pPr algn="just"/>
            <a:endParaRPr lang="tr-TR" sz="1800" dirty="0" smtClean="0"/>
          </a:p>
          <a:p>
            <a:pPr algn="just"/>
            <a:endParaRPr lang="tr-TR" sz="1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50125" y="486624"/>
            <a:ext cx="9453663" cy="9632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smtClean="0"/>
              <a:t>Evaluation of </a:t>
            </a:r>
            <a:r>
              <a:rPr lang="tr-TR" sz="4000" b="1" dirty="0" err="1" smtClean="0"/>
              <a:t>Applicability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and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Benefits</a:t>
            </a:r>
            <a:r>
              <a:rPr lang="tr-TR" sz="4000" b="1" dirty="0" smtClean="0"/>
              <a:t> of </a:t>
            </a:r>
            <a:r>
              <a:rPr lang="tr-TR" sz="4000" b="1" dirty="0" err="1" smtClean="0"/>
              <a:t>Proposal</a:t>
            </a:r>
            <a:r>
              <a:rPr lang="tr-TR" sz="4000" b="1" dirty="0" smtClean="0"/>
              <a:t> GRB-64-05</a:t>
            </a:r>
            <a:endParaRPr lang="tr-TR" sz="4000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55254" y="2965289"/>
            <a:ext cx="10843404" cy="1143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 err="1" smtClean="0"/>
              <a:t>Vehicles</a:t>
            </a:r>
            <a:r>
              <a:rPr lang="tr-TR" sz="2400" dirty="0" smtClean="0"/>
              <a:t> </a:t>
            </a:r>
            <a:r>
              <a:rPr lang="tr-TR" sz="2400" dirty="0" err="1"/>
              <a:t>standard</a:t>
            </a:r>
            <a:r>
              <a:rPr lang="tr-TR" sz="2400" dirty="0"/>
              <a:t> </a:t>
            </a:r>
            <a:r>
              <a:rPr lang="tr-TR" sz="2400" dirty="0" err="1"/>
              <a:t>horn</a:t>
            </a:r>
            <a:r>
              <a:rPr lang="tr-TR" sz="2400" dirty="0"/>
              <a:t> has a </a:t>
            </a:r>
            <a:r>
              <a:rPr lang="tr-TR" sz="2400" dirty="0" err="1"/>
              <a:t>fixed</a:t>
            </a:r>
            <a:r>
              <a:rPr lang="tr-TR" sz="2400" dirty="0"/>
              <a:t> </a:t>
            </a:r>
            <a:r>
              <a:rPr lang="tr-TR" sz="2400" dirty="0" err="1"/>
              <a:t>volume</a:t>
            </a:r>
            <a:r>
              <a:rPr lang="tr-TR" sz="2400" dirty="0"/>
              <a:t> </a:t>
            </a:r>
            <a:r>
              <a:rPr lang="tr-TR" sz="2400" dirty="0" err="1"/>
              <a:t>level</a:t>
            </a:r>
            <a:r>
              <a:rPr lang="tr-TR" sz="2400" dirty="0"/>
              <a:t>, </a:t>
            </a:r>
            <a:r>
              <a:rPr lang="tr-TR" sz="2400" dirty="0" err="1"/>
              <a:t>independent</a:t>
            </a:r>
            <a:r>
              <a:rPr lang="tr-TR" sz="2400" dirty="0"/>
              <a:t> of </a:t>
            </a:r>
            <a:r>
              <a:rPr lang="tr-TR" sz="2400" dirty="0" err="1"/>
              <a:t>external</a:t>
            </a:r>
            <a:r>
              <a:rPr lang="tr-TR" sz="2400" dirty="0"/>
              <a:t> </a:t>
            </a:r>
            <a:r>
              <a:rPr lang="tr-TR" sz="2400" dirty="0" err="1" smtClean="0"/>
              <a:t>noise</a:t>
            </a:r>
            <a:r>
              <a:rPr lang="tr-TR" sz="2400" dirty="0" smtClean="0"/>
              <a:t>.</a:t>
            </a:r>
            <a:endParaRPr lang="tr-TR" sz="2000" dirty="0" smtClean="0"/>
          </a:p>
          <a:p>
            <a:pPr algn="just"/>
            <a:endParaRPr lang="tr-TR" sz="1800" dirty="0" smtClean="0"/>
          </a:p>
          <a:p>
            <a:pPr algn="just"/>
            <a:endParaRPr lang="tr-TR" sz="18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55254" y="4004909"/>
            <a:ext cx="10843404" cy="1317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 smtClean="0"/>
              <a:t>As a </a:t>
            </a:r>
            <a:r>
              <a:rPr lang="tr-TR" sz="2400" dirty="0" err="1" smtClean="0"/>
              <a:t>result</a:t>
            </a:r>
            <a:r>
              <a:rPr lang="tr-TR" sz="2400" dirty="0" smtClean="0"/>
              <a:t>, general </a:t>
            </a:r>
            <a:r>
              <a:rPr lang="tr-TR" sz="2400" dirty="0" err="1" smtClean="0"/>
              <a:t>usage</a:t>
            </a:r>
            <a:r>
              <a:rPr lang="tr-TR" sz="2400" dirty="0" smtClean="0"/>
              <a:t> </a:t>
            </a:r>
            <a:r>
              <a:rPr lang="tr-TR" sz="2400" dirty="0" err="1" smtClean="0"/>
              <a:t>area</a:t>
            </a:r>
            <a:r>
              <a:rPr lang="tr-TR" sz="2400" dirty="0" smtClean="0"/>
              <a:t> of a </a:t>
            </a:r>
            <a:r>
              <a:rPr lang="tr-TR" sz="2400" dirty="0" err="1" smtClean="0"/>
              <a:t>category</a:t>
            </a:r>
            <a:r>
              <a:rPr lang="tr-TR" sz="2400" dirty="0" smtClean="0"/>
              <a:t> of </a:t>
            </a:r>
            <a:r>
              <a:rPr lang="tr-TR" sz="2400" dirty="0" err="1" smtClean="0"/>
              <a:t>vehicle</a:t>
            </a:r>
            <a:r>
              <a:rPr lang="tr-TR" sz="2400" dirty="0" smtClean="0"/>
              <a:t> </a:t>
            </a:r>
            <a:r>
              <a:rPr lang="tr-TR" sz="2400" dirty="0" err="1" smtClean="0"/>
              <a:t>shows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noise</a:t>
            </a:r>
            <a:r>
              <a:rPr lang="tr-TR" sz="2400" dirty="0" smtClean="0"/>
              <a:t> </a:t>
            </a:r>
            <a:r>
              <a:rPr lang="tr-TR" sz="2400" dirty="0" err="1" smtClean="0"/>
              <a:t>level</a:t>
            </a:r>
            <a:r>
              <a:rPr lang="tr-TR" sz="2400" dirty="0" smtClean="0"/>
              <a:t> </a:t>
            </a:r>
            <a:r>
              <a:rPr lang="tr-TR" sz="2400" dirty="0" err="1" smtClean="0"/>
              <a:t>required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category</a:t>
            </a:r>
            <a:r>
              <a:rPr lang="tr-TR" sz="2400" dirty="0" smtClean="0"/>
              <a:t>, </a:t>
            </a:r>
            <a:r>
              <a:rPr lang="tr-TR" sz="2400" dirty="0" err="1" smtClean="0"/>
              <a:t>therefore</a:t>
            </a:r>
            <a:r>
              <a:rPr lang="tr-TR" sz="2400" dirty="0" smtClean="0"/>
              <a:t>  </a:t>
            </a:r>
            <a:r>
              <a:rPr lang="tr-TR" sz="2400" dirty="0" err="1" smtClean="0"/>
              <a:t>instead</a:t>
            </a:r>
            <a:r>
              <a:rPr lang="tr-TR" sz="2400" dirty="0" smtClean="0"/>
              <a:t> of </a:t>
            </a:r>
            <a:r>
              <a:rPr lang="tr-TR" sz="2400" dirty="0" err="1" smtClean="0"/>
              <a:t>manual</a:t>
            </a:r>
            <a:r>
              <a:rPr lang="tr-TR" sz="2400" dirty="0" smtClean="0"/>
              <a:t> </a:t>
            </a:r>
            <a:r>
              <a:rPr lang="tr-TR" sz="2400" dirty="0" err="1" smtClean="0"/>
              <a:t>adjustment</a:t>
            </a:r>
            <a:r>
              <a:rPr lang="tr-TR" sz="2400" dirty="0" smtClean="0"/>
              <a:t>, a </a:t>
            </a:r>
            <a:r>
              <a:rPr lang="tr-TR" sz="2400" dirty="0" err="1" smtClean="0"/>
              <a:t>pre</a:t>
            </a:r>
            <a:r>
              <a:rPr lang="tr-TR" sz="2400" dirty="0" smtClean="0"/>
              <a:t>-set </a:t>
            </a:r>
            <a:r>
              <a:rPr lang="tr-TR" sz="2400" dirty="0" err="1" smtClean="0"/>
              <a:t>value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vehicle</a:t>
            </a:r>
            <a:r>
              <a:rPr lang="tr-TR" sz="2400" dirty="0" smtClean="0"/>
              <a:t> </a:t>
            </a:r>
            <a:r>
              <a:rPr lang="tr-TR" sz="2400" dirty="0" err="1" smtClean="0"/>
              <a:t>categories</a:t>
            </a:r>
            <a:r>
              <a:rPr lang="tr-TR" sz="2400" dirty="0" smtClean="0"/>
              <a:t> </a:t>
            </a:r>
            <a:r>
              <a:rPr lang="tr-TR" sz="2400" dirty="0" err="1" smtClean="0"/>
              <a:t>will</a:t>
            </a:r>
            <a:r>
              <a:rPr lang="tr-TR" sz="2400" dirty="0" smtClean="0"/>
              <a:t> be </a:t>
            </a:r>
            <a:r>
              <a:rPr lang="tr-TR" sz="2400" dirty="0" err="1" smtClean="0"/>
              <a:t>more</a:t>
            </a:r>
            <a:r>
              <a:rPr lang="tr-TR" sz="2400" dirty="0" smtClean="0"/>
              <a:t> </a:t>
            </a:r>
            <a:r>
              <a:rPr lang="tr-TR" sz="2400" dirty="0" err="1" smtClean="0"/>
              <a:t>beneficial</a:t>
            </a:r>
            <a:r>
              <a:rPr lang="tr-TR" sz="2400" dirty="0" smtClean="0"/>
              <a:t>.</a:t>
            </a:r>
          </a:p>
          <a:p>
            <a:pPr marL="324000" indent="-324000" algn="just"/>
            <a:endParaRPr lang="tr-TR" sz="2000" dirty="0" smtClean="0"/>
          </a:p>
          <a:p>
            <a:pPr algn="just"/>
            <a:endParaRPr lang="tr-TR" sz="1800" dirty="0" smtClean="0"/>
          </a:p>
          <a:p>
            <a:pPr algn="just"/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7990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3996" y="366346"/>
            <a:ext cx="9144000" cy="757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err="1" smtClean="0"/>
              <a:t>Turkey’s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Proposal</a:t>
            </a:r>
            <a:endParaRPr lang="tr-TR" sz="4000" b="1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73040" y="1267772"/>
            <a:ext cx="10712233" cy="15421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 smtClean="0"/>
              <a:t>As </a:t>
            </a:r>
            <a:r>
              <a:rPr lang="tr-TR" sz="2400" dirty="0" err="1"/>
              <a:t>indicated</a:t>
            </a:r>
            <a:r>
              <a:rPr lang="tr-TR" sz="2400" dirty="0"/>
              <a:t> in WP29-168-04 </a:t>
            </a:r>
            <a:r>
              <a:rPr lang="tr-TR" sz="2400" dirty="0" err="1"/>
              <a:t>document</a:t>
            </a:r>
            <a:r>
              <a:rPr lang="tr-TR" sz="2400" dirty="0"/>
              <a:t>, </a:t>
            </a:r>
            <a:r>
              <a:rPr lang="tr-TR" sz="2400" dirty="0" err="1"/>
              <a:t>according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statically</a:t>
            </a:r>
            <a:r>
              <a:rPr lang="tr-TR" sz="2400" dirty="0"/>
              <a:t> </a:t>
            </a:r>
            <a:r>
              <a:rPr lang="tr-TR" sz="2400" dirty="0" err="1"/>
              <a:t>evidences</a:t>
            </a:r>
            <a:r>
              <a:rPr lang="tr-TR" sz="2400" dirty="0"/>
              <a:t> </a:t>
            </a:r>
            <a:r>
              <a:rPr lang="tr-TR" sz="2400" dirty="0" err="1"/>
              <a:t>accidents</a:t>
            </a:r>
            <a:r>
              <a:rPr lang="tr-TR" sz="2400" dirty="0"/>
              <a:t> </a:t>
            </a:r>
            <a:r>
              <a:rPr lang="tr-TR" sz="2400" dirty="0" err="1"/>
              <a:t>involving</a:t>
            </a:r>
            <a:r>
              <a:rPr lang="tr-TR" sz="2400" dirty="0"/>
              <a:t> </a:t>
            </a:r>
            <a:r>
              <a:rPr lang="tr-TR" sz="2400" dirty="0" err="1"/>
              <a:t>death</a:t>
            </a:r>
            <a:r>
              <a:rPr lang="tr-TR" sz="2400" dirty="0"/>
              <a:t> </a:t>
            </a:r>
            <a:r>
              <a:rPr lang="tr-TR" sz="2400" dirty="0" err="1"/>
              <a:t>or</a:t>
            </a:r>
            <a:r>
              <a:rPr lang="tr-TR" sz="2400" dirty="0"/>
              <a:t> </a:t>
            </a:r>
            <a:r>
              <a:rPr lang="tr-TR" sz="2400" dirty="0" err="1"/>
              <a:t>personal</a:t>
            </a:r>
            <a:r>
              <a:rPr lang="tr-TR" sz="2400" dirty="0"/>
              <a:t> </a:t>
            </a:r>
            <a:r>
              <a:rPr lang="tr-TR" sz="2400" dirty="0" err="1"/>
              <a:t>injury</a:t>
            </a:r>
            <a:r>
              <a:rPr lang="tr-TR" sz="2400" dirty="0"/>
              <a:t> </a:t>
            </a:r>
            <a:r>
              <a:rPr lang="tr-TR" sz="2400" dirty="0" err="1"/>
              <a:t>while</a:t>
            </a:r>
            <a:r>
              <a:rPr lang="tr-TR" sz="2400" dirty="0"/>
              <a:t> </a:t>
            </a:r>
            <a:r>
              <a:rPr lang="tr-TR" sz="2400" dirty="0" err="1"/>
              <a:t>reversing</a:t>
            </a:r>
            <a:r>
              <a:rPr lang="tr-TR" sz="2400" dirty="0"/>
              <a:t> </a:t>
            </a:r>
            <a:r>
              <a:rPr lang="tr-TR" sz="2400" dirty="0" err="1"/>
              <a:t>have</a:t>
            </a:r>
            <a:r>
              <a:rPr lang="tr-TR" sz="2400" dirty="0"/>
              <a:t> </a:t>
            </a:r>
            <a:r>
              <a:rPr lang="tr-TR" sz="2400" dirty="0" err="1"/>
              <a:t>increased</a:t>
            </a:r>
            <a:r>
              <a:rPr lang="tr-TR" sz="2400" dirty="0"/>
              <a:t> in </a:t>
            </a:r>
            <a:r>
              <a:rPr lang="tr-TR" sz="2400" dirty="0" err="1"/>
              <a:t>recent</a:t>
            </a:r>
            <a:r>
              <a:rPr lang="tr-TR" sz="2400" dirty="0"/>
              <a:t> </a:t>
            </a:r>
            <a:r>
              <a:rPr lang="tr-TR" sz="2400" dirty="0" err="1"/>
              <a:t>years</a:t>
            </a:r>
            <a:r>
              <a:rPr lang="tr-TR" sz="2400" dirty="0"/>
              <a:t>. </a:t>
            </a:r>
            <a:r>
              <a:rPr lang="tr-TR" sz="2400" dirty="0" err="1"/>
              <a:t>In</a:t>
            </a:r>
            <a:r>
              <a:rPr lang="tr-TR" sz="2400" dirty="0"/>
              <a:t> </a:t>
            </a:r>
            <a:r>
              <a:rPr lang="tr-TR" sz="2400" dirty="0" err="1"/>
              <a:t>addition</a:t>
            </a:r>
            <a:r>
              <a:rPr lang="tr-TR" sz="2400" dirty="0"/>
              <a:t>, </a:t>
            </a:r>
            <a:r>
              <a:rPr lang="tr-TR" sz="2400" dirty="0" err="1"/>
              <a:t>accidents</a:t>
            </a:r>
            <a:r>
              <a:rPr lang="tr-TR" sz="2400" dirty="0"/>
              <a:t> </a:t>
            </a:r>
            <a:r>
              <a:rPr lang="tr-TR" sz="2400" dirty="0" err="1"/>
              <a:t>involving</a:t>
            </a:r>
            <a:r>
              <a:rPr lang="tr-TR" sz="2400" dirty="0"/>
              <a:t> </a:t>
            </a:r>
            <a:r>
              <a:rPr lang="tr-TR" sz="2400" dirty="0" err="1"/>
              <a:t>death</a:t>
            </a:r>
            <a:r>
              <a:rPr lang="tr-TR" sz="2400" dirty="0"/>
              <a:t> </a:t>
            </a:r>
            <a:r>
              <a:rPr lang="tr-TR" sz="2400" dirty="0" err="1"/>
              <a:t>or</a:t>
            </a:r>
            <a:r>
              <a:rPr lang="tr-TR" sz="2400" dirty="0"/>
              <a:t> </a:t>
            </a:r>
            <a:r>
              <a:rPr lang="tr-TR" sz="2400" dirty="0" err="1"/>
              <a:t>personal</a:t>
            </a:r>
            <a:r>
              <a:rPr lang="tr-TR" sz="2400" dirty="0"/>
              <a:t> </a:t>
            </a:r>
            <a:r>
              <a:rPr lang="tr-TR" sz="2400" dirty="0" err="1"/>
              <a:t>injury</a:t>
            </a:r>
            <a:r>
              <a:rPr lang="tr-TR" sz="2400" dirty="0"/>
              <a:t> </a:t>
            </a:r>
            <a:r>
              <a:rPr lang="tr-TR" sz="2400" dirty="0" err="1"/>
              <a:t>occurs</a:t>
            </a:r>
            <a:r>
              <a:rPr lang="tr-TR" sz="2400" dirty="0"/>
              <a:t> </a:t>
            </a:r>
            <a:r>
              <a:rPr lang="tr-TR" sz="2400" dirty="0" err="1"/>
              <a:t>more</a:t>
            </a:r>
            <a:r>
              <a:rPr lang="tr-TR" sz="2400" dirty="0"/>
              <a:t> in M2 </a:t>
            </a:r>
            <a:r>
              <a:rPr lang="tr-TR" sz="2400" dirty="0" err="1"/>
              <a:t>categories</a:t>
            </a:r>
            <a:r>
              <a:rPr lang="tr-TR" sz="2400" dirty="0"/>
              <a:t> </a:t>
            </a:r>
            <a:r>
              <a:rPr lang="tr-TR" sz="2400" dirty="0" err="1"/>
              <a:t>than</a:t>
            </a:r>
            <a:r>
              <a:rPr lang="tr-TR" sz="2400" dirty="0"/>
              <a:t> M3, N2, N3 </a:t>
            </a:r>
            <a:r>
              <a:rPr lang="tr-TR" sz="2400" dirty="0" err="1"/>
              <a:t>categories</a:t>
            </a:r>
            <a:r>
              <a:rPr lang="tr-TR" sz="2400" dirty="0" smtClean="0"/>
              <a:t>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73039" y="3220992"/>
            <a:ext cx="10712233" cy="1124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 smtClean="0"/>
              <a:t>M2 </a:t>
            </a:r>
            <a:r>
              <a:rPr lang="tr-TR" sz="2400" dirty="0" err="1"/>
              <a:t>category</a:t>
            </a:r>
            <a:r>
              <a:rPr lang="tr-TR" sz="2400" dirty="0"/>
              <a:t> </a:t>
            </a:r>
            <a:r>
              <a:rPr lang="tr-TR" sz="2400" dirty="0" err="1"/>
              <a:t>vehicles</a:t>
            </a:r>
            <a:r>
              <a:rPr lang="tr-TR" sz="2400" dirty="0"/>
              <a:t> </a:t>
            </a:r>
            <a:r>
              <a:rPr lang="tr-TR" sz="2400" dirty="0" err="1"/>
              <a:t>are</a:t>
            </a:r>
            <a:r>
              <a:rPr lang="tr-TR" sz="2400" dirty="0"/>
              <a:t> </a:t>
            </a:r>
            <a:r>
              <a:rPr lang="tr-TR" sz="2400" dirty="0" err="1"/>
              <a:t>very</a:t>
            </a:r>
            <a:r>
              <a:rPr lang="tr-TR" sz="2400" dirty="0"/>
              <a:t> </a:t>
            </a:r>
            <a:r>
              <a:rPr lang="tr-TR" sz="2400" dirty="0" err="1"/>
              <a:t>common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service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tourism</a:t>
            </a:r>
            <a:r>
              <a:rPr lang="tr-TR" sz="2400" dirty="0"/>
              <a:t> </a:t>
            </a:r>
            <a:r>
              <a:rPr lang="tr-TR" sz="2400" dirty="0" err="1"/>
              <a:t>business</a:t>
            </a:r>
            <a:r>
              <a:rPr lang="tr-TR" sz="2400" dirty="0"/>
              <a:t> </a:t>
            </a:r>
            <a:r>
              <a:rPr lang="tr-TR" sz="2400" dirty="0" err="1"/>
              <a:t>usage</a:t>
            </a:r>
            <a:r>
              <a:rPr lang="tr-TR" sz="2400" dirty="0"/>
              <a:t> </a:t>
            </a:r>
            <a:r>
              <a:rPr lang="tr-TR" sz="2400" dirty="0" smtClean="0"/>
              <a:t>in </a:t>
            </a:r>
            <a:r>
              <a:rPr lang="tr-TR" sz="2400" dirty="0" err="1" smtClean="0"/>
              <a:t>Turkey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/>
              <a:t>reverse</a:t>
            </a:r>
            <a:r>
              <a:rPr lang="tr-TR" sz="2400" dirty="0"/>
              <a:t> </a:t>
            </a:r>
            <a:r>
              <a:rPr lang="tr-TR" sz="2400" dirty="0" err="1"/>
              <a:t>audible</a:t>
            </a:r>
            <a:r>
              <a:rPr lang="tr-TR" sz="2400" dirty="0"/>
              <a:t> </a:t>
            </a:r>
            <a:r>
              <a:rPr lang="tr-TR" sz="2400" dirty="0" err="1"/>
              <a:t>warning</a:t>
            </a:r>
            <a:r>
              <a:rPr lang="tr-TR" sz="2400" dirty="0"/>
              <a:t> </a:t>
            </a:r>
            <a:r>
              <a:rPr lang="tr-TR" sz="2400" dirty="0" err="1"/>
              <a:t>devices</a:t>
            </a:r>
            <a:r>
              <a:rPr lang="tr-TR" sz="2400" dirty="0"/>
              <a:t> </a:t>
            </a:r>
            <a:r>
              <a:rPr lang="tr-TR" sz="2400" dirty="0" err="1"/>
              <a:t>are</a:t>
            </a:r>
            <a:r>
              <a:rPr lang="tr-TR" sz="2400" dirty="0"/>
              <a:t> a </a:t>
            </a:r>
            <a:r>
              <a:rPr lang="tr-TR" sz="2400" dirty="0" err="1"/>
              <a:t>type</a:t>
            </a:r>
            <a:r>
              <a:rPr lang="tr-TR" sz="2400" dirty="0"/>
              <a:t> </a:t>
            </a:r>
            <a:r>
              <a:rPr lang="tr-TR" sz="2400" dirty="0" err="1"/>
              <a:t>approval</a:t>
            </a:r>
            <a:r>
              <a:rPr lang="tr-TR" sz="2400" dirty="0"/>
              <a:t> </a:t>
            </a:r>
            <a:r>
              <a:rPr lang="tr-TR" sz="2400" dirty="0" err="1"/>
              <a:t>requirement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M2 </a:t>
            </a:r>
            <a:r>
              <a:rPr lang="tr-TR" sz="2400" dirty="0" err="1"/>
              <a:t>category</a:t>
            </a:r>
            <a:r>
              <a:rPr lang="tr-TR" sz="2400" dirty="0"/>
              <a:t> </a:t>
            </a:r>
            <a:r>
              <a:rPr lang="tr-TR" sz="2400" dirty="0" err="1" smtClean="0"/>
              <a:t>vehicles</a:t>
            </a:r>
            <a:r>
              <a:rPr lang="tr-TR" sz="2400" dirty="0" smtClean="0"/>
              <a:t> </a:t>
            </a:r>
            <a:r>
              <a:rPr lang="tr-TR" sz="2400" dirty="0" err="1" smtClean="0"/>
              <a:t>besides</a:t>
            </a:r>
            <a:r>
              <a:rPr lang="tr-TR" sz="2400" dirty="0"/>
              <a:t> M3, N2, N3 </a:t>
            </a:r>
            <a:r>
              <a:rPr lang="tr-TR" sz="2400" dirty="0" err="1"/>
              <a:t>category</a:t>
            </a:r>
            <a:r>
              <a:rPr lang="tr-TR" sz="2400" dirty="0"/>
              <a:t> </a:t>
            </a:r>
            <a:r>
              <a:rPr lang="tr-TR" sz="2400" dirty="0" err="1"/>
              <a:t>vehicles</a:t>
            </a:r>
            <a:r>
              <a:rPr lang="tr-TR" sz="2400" dirty="0" smtClean="0"/>
              <a:t>.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73038" y="4756649"/>
            <a:ext cx="10712233" cy="1124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 err="1" smtClean="0"/>
              <a:t>Therefore</a:t>
            </a:r>
            <a:r>
              <a:rPr lang="tr-TR" sz="2400" dirty="0"/>
              <a:t> M2 </a:t>
            </a:r>
            <a:r>
              <a:rPr lang="tr-TR" sz="2400" dirty="0" err="1"/>
              <a:t>category</a:t>
            </a:r>
            <a:r>
              <a:rPr lang="tr-TR" sz="2400" dirty="0"/>
              <a:t> </a:t>
            </a:r>
            <a:r>
              <a:rPr lang="tr-TR" sz="2400" dirty="0" err="1"/>
              <a:t>vehicles</a:t>
            </a:r>
            <a:r>
              <a:rPr lang="tr-TR" sz="2400" dirty="0"/>
              <a:t> </a:t>
            </a:r>
            <a:r>
              <a:rPr lang="tr-TR" sz="2400" dirty="0" smtClean="0"/>
              <a:t>can </a:t>
            </a:r>
            <a:r>
              <a:rPr lang="tr-TR" sz="2400" dirty="0"/>
              <a:t>be </a:t>
            </a:r>
            <a:r>
              <a:rPr lang="tr-TR" sz="2400" dirty="0" err="1"/>
              <a:t>included</a:t>
            </a:r>
            <a:r>
              <a:rPr lang="tr-TR" sz="2400" dirty="0"/>
              <a:t> </a:t>
            </a:r>
            <a:r>
              <a:rPr lang="tr-TR" sz="2400" dirty="0" err="1"/>
              <a:t>into</a:t>
            </a:r>
            <a:r>
              <a:rPr lang="tr-TR" sz="2400" dirty="0"/>
              <a:t> </a:t>
            </a:r>
            <a:r>
              <a:rPr lang="tr-TR" sz="2400" dirty="0" err="1"/>
              <a:t>this</a:t>
            </a:r>
            <a:r>
              <a:rPr lang="tr-TR" sz="2400" dirty="0"/>
              <a:t> </a:t>
            </a:r>
            <a:r>
              <a:rPr lang="tr-TR" sz="2400" dirty="0" err="1"/>
              <a:t>regulation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harmonize</a:t>
            </a:r>
            <a:r>
              <a:rPr lang="tr-TR" sz="2400" dirty="0"/>
              <a:t> a </a:t>
            </a:r>
            <a:r>
              <a:rPr lang="tr-TR" sz="2400" dirty="0" err="1"/>
              <a:t>standard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system</a:t>
            </a:r>
            <a:r>
              <a:rPr lang="tr-TR" sz="2400" dirty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16529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3995" y="952942"/>
            <a:ext cx="9144000" cy="757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err="1" smtClean="0"/>
              <a:t>Turkey’s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Proposal</a:t>
            </a:r>
            <a:endParaRPr lang="tr-TR" sz="4000" b="1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39879" y="2910597"/>
            <a:ext cx="10712233" cy="5196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 smtClean="0"/>
              <a:t>‘</a:t>
            </a:r>
            <a:r>
              <a:rPr lang="tr-TR" sz="2400" dirty="0"/>
              <a:t>’O’’ </a:t>
            </a:r>
            <a:r>
              <a:rPr lang="tr-TR" sz="2400" dirty="0" err="1"/>
              <a:t>category</a:t>
            </a:r>
            <a:r>
              <a:rPr lang="tr-TR" sz="2400" dirty="0"/>
              <a:t> of </a:t>
            </a:r>
            <a:r>
              <a:rPr lang="tr-TR" sz="2400" dirty="0" err="1"/>
              <a:t>vehicles</a:t>
            </a:r>
            <a:r>
              <a:rPr lang="tr-TR" sz="2400" dirty="0"/>
              <a:t> </a:t>
            </a:r>
            <a:r>
              <a:rPr lang="tr-TR" sz="2400" dirty="0" err="1"/>
              <a:t>may</a:t>
            </a:r>
            <a:r>
              <a:rPr lang="tr-TR" sz="2400" dirty="0"/>
              <a:t> </a:t>
            </a:r>
            <a:r>
              <a:rPr lang="tr-TR" sz="2400" dirty="0" err="1"/>
              <a:t>also</a:t>
            </a:r>
            <a:r>
              <a:rPr lang="tr-TR" sz="2400"/>
              <a:t> </a:t>
            </a:r>
            <a:r>
              <a:rPr lang="tr-TR" sz="2400" smtClean="0"/>
              <a:t>be </a:t>
            </a:r>
            <a:r>
              <a:rPr lang="tr-TR" sz="2400" dirty="0" err="1"/>
              <a:t>added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scope</a:t>
            </a:r>
            <a:r>
              <a:rPr lang="tr-TR" sz="2400" dirty="0"/>
              <a:t> of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Regulation</a:t>
            </a:r>
            <a:r>
              <a:rPr lang="tr-TR" sz="2400" dirty="0"/>
              <a:t> </a:t>
            </a:r>
            <a:r>
              <a:rPr lang="tr-TR" sz="2400" dirty="0" err="1"/>
              <a:t>taking</a:t>
            </a:r>
            <a:r>
              <a:rPr lang="tr-TR" sz="2400" dirty="0"/>
              <a:t> </a:t>
            </a:r>
            <a:r>
              <a:rPr lang="tr-TR" sz="2400" dirty="0" err="1"/>
              <a:t>into</a:t>
            </a:r>
            <a:r>
              <a:rPr lang="tr-TR" sz="2400" dirty="0"/>
              <a:t> </a:t>
            </a:r>
            <a:r>
              <a:rPr lang="tr-TR" sz="2400" dirty="0" err="1"/>
              <a:t>account</a:t>
            </a:r>
            <a:r>
              <a:rPr lang="tr-TR" sz="2400" dirty="0"/>
              <a:t> </a:t>
            </a:r>
            <a:r>
              <a:rPr lang="tr-TR" sz="2400" dirty="0" err="1"/>
              <a:t>their</a:t>
            </a:r>
            <a:r>
              <a:rPr lang="tr-TR" sz="2400" dirty="0"/>
              <a:t> </a:t>
            </a:r>
            <a:r>
              <a:rPr lang="tr-TR" sz="2400" dirty="0" err="1"/>
              <a:t>combination</a:t>
            </a:r>
            <a:r>
              <a:rPr lang="tr-TR" sz="2400" dirty="0"/>
              <a:t> </a:t>
            </a:r>
            <a:r>
              <a:rPr lang="tr-TR" sz="2400" dirty="0" err="1"/>
              <a:t>with</a:t>
            </a:r>
            <a:r>
              <a:rPr lang="tr-TR" sz="2400" dirty="0"/>
              <a:t> </a:t>
            </a:r>
            <a:r>
              <a:rPr lang="tr-TR" sz="2400" dirty="0" err="1"/>
              <a:t>tow</a:t>
            </a:r>
            <a:r>
              <a:rPr lang="tr-TR" sz="2400" dirty="0"/>
              <a:t> </a:t>
            </a:r>
            <a:r>
              <a:rPr lang="tr-TR" sz="2400" dirty="0" err="1"/>
              <a:t>tractors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improve</a:t>
            </a:r>
            <a:r>
              <a:rPr lang="tr-TR" sz="2400" dirty="0"/>
              <a:t> </a:t>
            </a:r>
            <a:r>
              <a:rPr lang="tr-TR" sz="2400" dirty="0" err="1"/>
              <a:t>awareness</a:t>
            </a:r>
            <a:r>
              <a:rPr lang="tr-TR" sz="2400" dirty="0"/>
              <a:t> of </a:t>
            </a:r>
            <a:r>
              <a:rPr lang="tr-TR" sz="2400" dirty="0" err="1"/>
              <a:t>road</a:t>
            </a:r>
            <a:r>
              <a:rPr lang="tr-TR" sz="2400" dirty="0"/>
              <a:t> </a:t>
            </a:r>
            <a:r>
              <a:rPr lang="tr-TR" sz="2400" dirty="0" err="1"/>
              <a:t>users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prevention</a:t>
            </a:r>
            <a:r>
              <a:rPr lang="tr-TR" sz="2400" dirty="0"/>
              <a:t> of </a:t>
            </a:r>
            <a:r>
              <a:rPr lang="tr-TR" sz="2400" dirty="0" err="1"/>
              <a:t>possible</a:t>
            </a:r>
            <a:r>
              <a:rPr lang="tr-TR" sz="2400" dirty="0"/>
              <a:t> </a:t>
            </a:r>
            <a:r>
              <a:rPr lang="tr-TR" sz="2400" dirty="0" err="1"/>
              <a:t>accidents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04009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3996" y="366346"/>
            <a:ext cx="9144000" cy="757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err="1" smtClean="0"/>
              <a:t>Turkey’s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Proposal</a:t>
            </a:r>
            <a:endParaRPr lang="tr-TR" sz="40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319282"/>
              </p:ext>
            </p:extLst>
          </p:nvPr>
        </p:nvGraphicFramePr>
        <p:xfrm>
          <a:off x="1076009" y="4627964"/>
          <a:ext cx="10405146" cy="1547279"/>
        </p:xfrm>
        <a:graphic>
          <a:graphicData uri="http://schemas.openxmlformats.org/drawingml/2006/table">
            <a:tbl>
              <a:tblPr firstRow="1" firstCol="1" bandRow="1"/>
              <a:tblGrid>
                <a:gridCol w="2006529"/>
                <a:gridCol w="2007419"/>
                <a:gridCol w="2006529"/>
                <a:gridCol w="2377250"/>
                <a:gridCol w="2007419"/>
              </a:tblGrid>
              <a:tr h="32807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GRB-64.05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Turkey’s</a:t>
                      </a:r>
                      <a:r>
                        <a:rPr lang="tr-TR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Proposal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33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Stages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Limit </a:t>
                      </a:r>
                      <a:r>
                        <a:rPr lang="tr-TR" sz="2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dB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Cagetory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Limit </a:t>
                      </a:r>
                      <a:r>
                        <a:rPr lang="tr-TR" sz="2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dB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02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Normal Level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68-78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[N2], [M2], </a:t>
                      </a:r>
                      <a:r>
                        <a:rPr lang="tr-TR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64-78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3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 Level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80-94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70-84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3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Level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52-58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5361395" y="5440359"/>
            <a:ext cx="1469204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812657" y="1453346"/>
            <a:ext cx="10712233" cy="12707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 err="1" smtClean="0"/>
              <a:t>Proposal</a:t>
            </a:r>
            <a:r>
              <a:rPr lang="tr-TR" sz="2400" dirty="0" smtClean="0"/>
              <a:t> GRB-64-05 </a:t>
            </a:r>
            <a:r>
              <a:rPr lang="tr-TR" sz="2400" dirty="0" err="1" smtClean="0"/>
              <a:t>suggest</a:t>
            </a:r>
            <a:r>
              <a:rPr lang="tr-TR" sz="2400" dirty="0" smtClean="0"/>
              <a:t> 68-78 </a:t>
            </a:r>
            <a:r>
              <a:rPr lang="tr-TR" sz="2400" dirty="0" err="1" smtClean="0"/>
              <a:t>dB</a:t>
            </a:r>
            <a:r>
              <a:rPr lang="tr-TR" sz="2400" dirty="0" smtClean="0"/>
              <a:t>(A) </a:t>
            </a:r>
            <a:r>
              <a:rPr lang="tr-TR" sz="2400" dirty="0" err="1" smtClean="0"/>
              <a:t>for</a:t>
            </a:r>
            <a:r>
              <a:rPr lang="tr-TR" sz="2400" dirty="0" smtClean="0"/>
              <a:t> Normal Level </a:t>
            </a:r>
            <a:r>
              <a:rPr lang="tr-TR" sz="2400" dirty="0" err="1" smtClean="0"/>
              <a:t>conditions</a:t>
            </a:r>
            <a:r>
              <a:rPr lang="tr-TR" sz="2400" dirty="0" smtClean="0"/>
              <a:t>. </a:t>
            </a: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conditions</a:t>
            </a:r>
            <a:r>
              <a:rPr lang="tr-TR" sz="2400" dirty="0" smtClean="0"/>
              <a:t> </a:t>
            </a:r>
            <a:r>
              <a:rPr lang="tr-TR" sz="2400" dirty="0" err="1" smtClean="0"/>
              <a:t>correspond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normal </a:t>
            </a:r>
            <a:r>
              <a:rPr lang="tr-TR" sz="2400" dirty="0" err="1" smtClean="0"/>
              <a:t>driving</a:t>
            </a:r>
            <a:r>
              <a:rPr lang="tr-TR" sz="2400" dirty="0" smtClean="0"/>
              <a:t> </a:t>
            </a:r>
            <a:r>
              <a:rPr lang="tr-TR" sz="2400" dirty="0" err="1" smtClean="0"/>
              <a:t>environment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vehicle</a:t>
            </a:r>
            <a:r>
              <a:rPr lang="tr-TR" sz="2400" dirty="0" smtClean="0"/>
              <a:t> </a:t>
            </a:r>
            <a:r>
              <a:rPr lang="tr-TR" sz="2400" dirty="0" err="1" smtClean="0"/>
              <a:t>category</a:t>
            </a:r>
            <a:r>
              <a:rPr lang="tr-TR" sz="2400" dirty="0" smtClean="0"/>
              <a:t> of M2, M3, N2.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361395" y="5769551"/>
            <a:ext cx="1469204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812657" y="2811492"/>
            <a:ext cx="10712233" cy="1363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 smtClean="0"/>
              <a:t>N3 </a:t>
            </a:r>
            <a:r>
              <a:rPr lang="tr-TR" sz="2400" dirty="0" err="1" smtClean="0"/>
              <a:t>category</a:t>
            </a:r>
            <a:r>
              <a:rPr lang="tr-TR" sz="2400" dirty="0" smtClean="0"/>
              <a:t> of </a:t>
            </a:r>
            <a:r>
              <a:rPr lang="tr-TR" sz="2400" dirty="0" err="1" smtClean="0"/>
              <a:t>vehicles</a:t>
            </a:r>
            <a:r>
              <a:rPr lang="tr-TR" sz="2400" dirty="0" smtClean="0"/>
              <a:t> </a:t>
            </a:r>
            <a:r>
              <a:rPr lang="tr-TR" sz="2400" dirty="0" err="1" smtClean="0"/>
              <a:t>have</a:t>
            </a:r>
            <a:r>
              <a:rPr lang="tr-TR" sz="2400" dirty="0" smtClean="0"/>
              <a:t> </a:t>
            </a:r>
            <a:r>
              <a:rPr lang="tr-TR" sz="2400" dirty="0" err="1" smtClean="0"/>
              <a:t>both</a:t>
            </a:r>
            <a:r>
              <a:rPr lang="tr-TR" sz="2400" dirty="0" smtClean="0"/>
              <a:t> </a:t>
            </a:r>
            <a:r>
              <a:rPr lang="tr-TR" sz="2400" dirty="0" err="1" smtClean="0"/>
              <a:t>construction</a:t>
            </a:r>
            <a:r>
              <a:rPr lang="tr-TR" sz="2400" dirty="0" smtClean="0"/>
              <a:t> site </a:t>
            </a:r>
            <a:r>
              <a:rPr lang="tr-TR" sz="2400" dirty="0" err="1" smtClean="0"/>
              <a:t>use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urban </a:t>
            </a:r>
            <a:r>
              <a:rPr lang="tr-TR" sz="2400" dirty="0" err="1" smtClean="0"/>
              <a:t>use</a:t>
            </a:r>
            <a:r>
              <a:rPr lang="tr-TR" sz="2400" dirty="0"/>
              <a:t> </a:t>
            </a:r>
            <a:r>
              <a:rPr lang="tr-TR" sz="2400" dirty="0" err="1" smtClean="0"/>
              <a:t>such</a:t>
            </a:r>
            <a:r>
              <a:rPr lang="tr-TR" sz="2400" dirty="0" smtClean="0"/>
              <a:t> as </a:t>
            </a:r>
            <a:r>
              <a:rPr lang="tr-TR" sz="2400" dirty="0" err="1" smtClean="0"/>
              <a:t>carriage</a:t>
            </a:r>
            <a:r>
              <a:rPr lang="tr-TR" sz="2400" dirty="0" smtClean="0"/>
              <a:t> of </a:t>
            </a:r>
            <a:r>
              <a:rPr lang="tr-TR" sz="2400" dirty="0" err="1" smtClean="0"/>
              <a:t>goods</a:t>
            </a:r>
            <a:r>
              <a:rPr lang="tr-TR" sz="2400" dirty="0"/>
              <a:t>,</a:t>
            </a:r>
            <a:r>
              <a:rPr lang="tr-TR" sz="2400" dirty="0" smtClean="0"/>
              <a:t> </a:t>
            </a:r>
            <a:r>
              <a:rPr lang="tr-TR" sz="2400" dirty="0" err="1" smtClean="0"/>
              <a:t>garbage</a:t>
            </a:r>
            <a:r>
              <a:rPr lang="tr-TR" sz="2400" dirty="0" smtClean="0"/>
              <a:t> </a:t>
            </a:r>
            <a:r>
              <a:rPr lang="tr-TR" sz="2400" dirty="0" err="1" smtClean="0"/>
              <a:t>trucks</a:t>
            </a:r>
            <a:r>
              <a:rPr lang="tr-TR" sz="2400" dirty="0" smtClean="0"/>
              <a:t>, </a:t>
            </a:r>
            <a:r>
              <a:rPr lang="tr-TR" sz="2400" dirty="0" err="1" smtClean="0"/>
              <a:t>etc</a:t>
            </a:r>
            <a:r>
              <a:rPr lang="tr-TR" sz="2400" dirty="0" smtClean="0"/>
              <a:t>. </a:t>
            </a:r>
            <a:r>
              <a:rPr lang="tr-TR" sz="2400" dirty="0" err="1" smtClean="0"/>
              <a:t>Proposed</a:t>
            </a:r>
            <a:r>
              <a:rPr lang="tr-TR" sz="2400" dirty="0" smtClean="0"/>
              <a:t> </a:t>
            </a:r>
            <a:r>
              <a:rPr lang="tr-TR" sz="2400" dirty="0" err="1" smtClean="0"/>
              <a:t>limits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category</a:t>
            </a:r>
            <a:r>
              <a:rPr lang="tr-TR" sz="2400" dirty="0" smtClean="0"/>
              <a:t> of </a:t>
            </a:r>
            <a:r>
              <a:rPr lang="tr-TR" sz="2400" dirty="0" err="1" smtClean="0"/>
              <a:t>vehicles</a:t>
            </a:r>
            <a:r>
              <a:rPr lang="tr-TR" sz="2400" dirty="0" smtClean="0"/>
              <a:t> is 70-84 </a:t>
            </a:r>
            <a:r>
              <a:rPr lang="tr-TR" sz="2400" dirty="0" err="1" smtClean="0"/>
              <a:t>dB</a:t>
            </a:r>
            <a:r>
              <a:rPr lang="tr-TR" sz="2400" dirty="0" smtClean="0"/>
              <a:t>(A).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6722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2275</TotalTime>
  <Words>986</Words>
  <Application>Microsoft Office PowerPoint</Application>
  <PresentationFormat>Custom</PresentationFormat>
  <Paragraphs>109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Reversing audible warning devices for M- and N- Vehicles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Reversing Audible Warning Devices</dc:title>
  <dc:creator>Cagatay Dalyan</dc:creator>
  <cp:lastModifiedBy>Konstantin Glukhenkiy</cp:lastModifiedBy>
  <cp:revision>153</cp:revision>
  <cp:lastPrinted>2017-01-18T15:03:16Z</cp:lastPrinted>
  <dcterms:created xsi:type="dcterms:W3CDTF">2017-01-18T05:18:38Z</dcterms:created>
  <dcterms:modified xsi:type="dcterms:W3CDTF">2017-02-09T10:47:46Z</dcterms:modified>
</cp:coreProperties>
</file>