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76" r:id="rId5"/>
    <p:sldId id="261" r:id="rId6"/>
    <p:sldId id="27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241" autoAdjust="0"/>
  </p:normalViewPr>
  <p:slideViewPr>
    <p:cSldViewPr snapToGrid="0">
      <p:cViewPr>
        <p:scale>
          <a:sx n="80" d="100"/>
          <a:sy n="80" d="100"/>
        </p:scale>
        <p:origin x="-475" y="-1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4171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80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70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97480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69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8535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70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508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45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038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27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38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6831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96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03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8837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7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1" y="-1"/>
            <a:ext cx="13004802" cy="12914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FFFF"/>
              </a:gs>
            </a:gsLst>
            <a:lin ang="108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2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5333" y="-1"/>
            <a:ext cx="1659467" cy="120339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9320107" y="8882098"/>
            <a:ext cx="481779" cy="475677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4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6285653" y="8519442"/>
            <a:ext cx="3034455" cy="5207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900">
                <a:solidFill>
                  <a:srgbClr val="57666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 idx="4294967295"/>
          </p:nvPr>
        </p:nvSpPr>
        <p:spPr>
          <a:xfrm>
            <a:off x="418618" y="1486193"/>
            <a:ext cx="12167563" cy="4447495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lang="en-US"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  <a:sym typeface="ヒラギノ角ゴ ProN W6"/>
              </a:rPr>
              <a:t>“</a:t>
            </a:r>
            <a:r>
              <a:rPr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  <a:sym typeface="ヒラギノ角ゴ ProN W6"/>
              </a:rPr>
              <a:t>Pre </a:t>
            </a:r>
            <a:r>
              <a:rPr dirty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  <a:sym typeface="ヒラギノ角ゴ ProN W6"/>
              </a:rPr>
              <a:t>Study for the discussion on Reversing Alarm </a:t>
            </a:r>
            <a:r>
              <a:rPr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  <a:sym typeface="ヒラギノ角ゴ ProN W6"/>
              </a:rPr>
              <a:t>System</a:t>
            </a:r>
            <a:r>
              <a:rPr lang="en-US"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  <a:sym typeface="ヒラギノ角ゴ ProN W6"/>
              </a:rPr>
              <a:t>"</a:t>
            </a:r>
            <a:endParaRPr dirty="0">
              <a:latin typeface="Helvetica" panose="020B0604020202020204" pitchFamily="34" charset="0"/>
              <a:ea typeface="HGP教科書体" panose="02020600000000000000" pitchFamily="18" charset="-128"/>
              <a:cs typeface="Helvetica" panose="020B0604020202020204" pitchFamily="34" charset="0"/>
              <a:sym typeface="ヒラギノ角ゴ ProN W6"/>
            </a:endParaRP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 lang="en-US"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</a:rPr>
              <a:t>-</a:t>
            </a:r>
            <a:r>
              <a:rPr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</a:rPr>
              <a:t>Japanese </a:t>
            </a:r>
            <a:r>
              <a:rPr dirty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</a:rPr>
              <a:t>current </a:t>
            </a:r>
            <a:r>
              <a:rPr dirty="0" smtClean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</a:rPr>
              <a:t>situations</a:t>
            </a:r>
            <a:r>
              <a:rPr lang="en-US" dirty="0">
                <a:latin typeface="Helvetica" panose="020B0604020202020204" pitchFamily="34" charset="0"/>
                <a:ea typeface="HGP教科書体" panose="02020600000000000000" pitchFamily="18" charset="-128"/>
                <a:cs typeface="Helvetica" panose="020B0604020202020204" pitchFamily="34" charset="0"/>
              </a:rPr>
              <a:t>-</a:t>
            </a:r>
            <a:endParaRPr dirty="0">
              <a:latin typeface="Helvetica" panose="020B0604020202020204" pitchFamily="34" charset="0"/>
              <a:ea typeface="HGP教科書体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6547312"/>
            <a:ext cx="1300480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Feb/2017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Noise Subcommittee/JASIC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ja-JP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Japan</a:t>
            </a:r>
            <a:r>
              <a:rPr kumimoji="0" lang="en-US" altLang="ja-JP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 Automobile Standards Internationalization Center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http://www.jasic.org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4" y="116632"/>
            <a:ext cx="41341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solidFill>
                  <a:schemeClr val="tx1"/>
                </a:solidFill>
                <a:effectLst/>
              </a:rPr>
              <a:t>Transmitted by the expert from </a:t>
            </a:r>
            <a:r>
              <a:rPr lang="en-TT" altLang="zh-CN" sz="1200" dirty="0" smtClean="0">
                <a:solidFill>
                  <a:schemeClr val="tx1"/>
                </a:solidFill>
                <a:effectLst/>
              </a:rPr>
              <a:t>Japan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 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64322" y="123666"/>
            <a:ext cx="2631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u="sng" dirty="0">
                <a:solidFill>
                  <a:schemeClr val="tx1"/>
                </a:solidFill>
                <a:effectLst/>
              </a:rPr>
              <a:t>Informal document </a:t>
            </a:r>
            <a:r>
              <a:rPr lang="en-US" altLang="zh-CN" sz="1200" b="1" dirty="0" smtClean="0">
                <a:solidFill>
                  <a:schemeClr val="tx1"/>
                </a:solidFill>
                <a:effectLst/>
              </a:rPr>
              <a:t>GRB-65-06</a:t>
            </a:r>
            <a:endParaRPr lang="en-US" altLang="zh-CN" sz="1200" b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effectLst/>
              </a:rPr>
              <a:t>(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65th 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GRB,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15-17 February 2017,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effectLst/>
              </a:rPr>
              <a:t>agenda </a:t>
            </a:r>
            <a:r>
              <a:rPr lang="en-US" altLang="zh-CN" sz="1200" smtClean="0">
                <a:solidFill>
                  <a:schemeClr val="tx1"/>
                </a:solidFill>
                <a:effectLst/>
              </a:rPr>
              <a:t>item </a:t>
            </a:r>
            <a:r>
              <a:rPr lang="en-US" altLang="zh-CN" sz="1200" smtClean="0">
                <a:solidFill>
                  <a:schemeClr val="tx1"/>
                </a:solidFill>
                <a:effectLst/>
              </a:rPr>
              <a:t>2)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58737"/>
            <a:ext cx="13004800" cy="74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162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What is </a:t>
            </a:r>
            <a:r>
              <a:rPr lang="en-US" dirty="0"/>
              <a:t>a</a:t>
            </a:r>
            <a:r>
              <a:rPr dirty="0" smtClean="0"/>
              <a:t> </a:t>
            </a:r>
            <a:r>
              <a:rPr lang="en-US" dirty="0" smtClean="0"/>
              <a:t>major</a:t>
            </a:r>
            <a:r>
              <a:rPr dirty="0" smtClean="0"/>
              <a:t> vehicle</a:t>
            </a:r>
            <a:r>
              <a:rPr lang="en-US" dirty="0" smtClean="0"/>
              <a:t> type </a:t>
            </a:r>
            <a:r>
              <a:rPr dirty="0" smtClean="0"/>
              <a:t>at </a:t>
            </a:r>
            <a:r>
              <a:rPr dirty="0"/>
              <a:t>your workplace? </a:t>
            </a:r>
          </a:p>
        </p:txBody>
      </p:sp>
      <p:sp>
        <p:nvSpPr>
          <p:cNvPr id="194" name="Shape 194"/>
          <p:cNvSpPr/>
          <p:nvPr/>
        </p:nvSpPr>
        <p:spPr>
          <a:xfrm>
            <a:off x="0" y="1768475"/>
            <a:ext cx="13004800" cy="561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162"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 Trucking Association (JTA) &amp; Japan Road Contractors Association (JRCA)</a:t>
            </a:r>
          </a:p>
        </p:txBody>
      </p:sp>
      <p:sp>
        <p:nvSpPr>
          <p:cNvPr id="195" name="Shape 195"/>
          <p:cNvSpPr/>
          <p:nvPr/>
        </p:nvSpPr>
        <p:spPr>
          <a:xfrm>
            <a:off x="4116387" y="6186487"/>
            <a:ext cx="4748010" cy="561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162"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Nihon Bus Association (NBA)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4294967295"/>
          </p:nvPr>
        </p:nvSpPr>
        <p:spPr>
          <a:xfrm>
            <a:off x="12398379" y="919486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162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4657" y="2309377"/>
            <a:ext cx="293211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No. of cases. (%)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85807" y="6614677"/>
            <a:ext cx="293211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No. of cases. (%)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22" y="2738175"/>
            <a:ext cx="9632543" cy="29688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83" y="6980390"/>
            <a:ext cx="6360050" cy="19695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665162" y="52387"/>
            <a:ext cx="11664951" cy="1298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162"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Are </a:t>
            </a:r>
            <a:r>
              <a:rPr lang="en-US" dirty="0" smtClean="0"/>
              <a:t>your</a:t>
            </a:r>
            <a:r>
              <a:rPr dirty="0" smtClean="0"/>
              <a:t> </a:t>
            </a:r>
            <a:r>
              <a:rPr lang="en-US" dirty="0" smtClean="0"/>
              <a:t>Main</a:t>
            </a:r>
            <a:r>
              <a:rPr dirty="0" smtClean="0"/>
              <a:t> </a:t>
            </a:r>
            <a:r>
              <a:rPr lang="en-US" dirty="0" smtClean="0"/>
              <a:t>owned</a:t>
            </a:r>
            <a:r>
              <a:rPr dirty="0" smtClean="0"/>
              <a:t> </a:t>
            </a:r>
            <a:r>
              <a:rPr dirty="0"/>
              <a:t>Vehicles </a:t>
            </a:r>
            <a:r>
              <a:rPr lang="en-US" dirty="0" smtClean="0"/>
              <a:t>                                    </a:t>
            </a:r>
            <a:r>
              <a:rPr dirty="0" smtClean="0"/>
              <a:t>Equipped</a:t>
            </a:r>
            <a:r>
              <a:rPr lang="en-US" dirty="0" smtClean="0"/>
              <a:t> </a:t>
            </a:r>
            <a:r>
              <a:rPr dirty="0" smtClean="0"/>
              <a:t>with </a:t>
            </a:r>
            <a:r>
              <a:rPr dirty="0"/>
              <a:t>Reversing Alarms?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4294967295"/>
          </p:nvPr>
        </p:nvSpPr>
        <p:spPr>
          <a:xfrm>
            <a:off x="12503154" y="920121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162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0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7700" y="1908175"/>
            <a:ext cx="2700338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0062" y="1292225"/>
            <a:ext cx="2644776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80787" y="1146175"/>
            <a:ext cx="1281113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1002843" y="5740400"/>
            <a:ext cx="1000582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JTA</a:t>
            </a:r>
          </a:p>
          <a:p>
            <a:pPr algn="r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(n=157)</a:t>
            </a:r>
          </a:p>
        </p:txBody>
      </p:sp>
      <p:sp>
        <p:nvSpPr>
          <p:cNvPr id="205" name="Shape 205"/>
          <p:cNvSpPr/>
          <p:nvPr/>
        </p:nvSpPr>
        <p:spPr>
          <a:xfrm>
            <a:off x="1179031" y="4300537"/>
            <a:ext cx="85932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JRCA</a:t>
            </a:r>
          </a:p>
          <a:p>
            <a:pPr algn="r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(n=95)</a:t>
            </a:r>
          </a:p>
        </p:txBody>
      </p:sp>
      <p:pic>
        <p:nvPicPr>
          <p:cNvPr id="206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43075" y="2640012"/>
            <a:ext cx="10455275" cy="469423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1158393" y="2860675"/>
            <a:ext cx="859320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NBA</a:t>
            </a:r>
          </a:p>
          <a:p>
            <a:pPr algn="r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(n=45)</a:t>
            </a:r>
          </a:p>
        </p:txBody>
      </p:sp>
      <p:pic>
        <p:nvPicPr>
          <p:cNvPr id="208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53075" y="3017837"/>
            <a:ext cx="2109788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40875" y="2212975"/>
            <a:ext cx="1614488" cy="83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61650" y="1768475"/>
            <a:ext cx="712788" cy="127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496675" y="1620837"/>
            <a:ext cx="512763" cy="135413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1002842" y="7773987"/>
            <a:ext cx="11327271" cy="1423976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algn="l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Almost all companies own vehicles equipped with reversing alarms.</a:t>
            </a:r>
          </a:p>
          <a:p>
            <a:pPr algn="l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bus company answered "None", however all the buses owned by the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equipped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reversing camera.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93662" y="169862"/>
            <a:ext cx="12839701" cy="73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162"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Do you think motor vehicles need reversing alarms?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4294967295"/>
          </p:nvPr>
        </p:nvSpPr>
        <p:spPr>
          <a:xfrm>
            <a:off x="12398379" y="919486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162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graphicFrame>
        <p:nvGraphicFramePr>
          <p:cNvPr id="219" name="Table 219"/>
          <p:cNvGraphicFramePr/>
          <p:nvPr>
            <p:extLst>
              <p:ext uri="{D42A27DB-BD31-4B8C-83A1-F6EECF244321}">
                <p14:modId xmlns:p14="http://schemas.microsoft.com/office/powerpoint/2010/main" val="1852488851"/>
              </p:ext>
            </p:extLst>
          </p:nvPr>
        </p:nvGraphicFramePr>
        <p:xfrm>
          <a:off x="1246187" y="1271435"/>
          <a:ext cx="10655298" cy="593883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714875"/>
                <a:gridCol w="863600"/>
                <a:gridCol w="1116012"/>
                <a:gridCol w="865187"/>
                <a:gridCol w="1116012"/>
                <a:gridCol w="863600"/>
                <a:gridCol w="1116012"/>
              </a:tblGrid>
              <a:tr h="539750">
                <a:tc>
                  <a:txBody>
                    <a:bodyPr/>
                    <a:lstStyle/>
                    <a:p>
                      <a:pPr algn="l" defTabSz="914400">
                        <a:defRPr sz="2400">
                          <a:latin typeface="HG丸ｺﾞｼｯｸM-PRO"/>
                          <a:ea typeface="HG丸ｺﾞｼｯｸM-PRO"/>
                          <a:cs typeface="HG丸ｺﾞｼｯｸM-PRO"/>
                          <a:sym typeface="HG丸ｺﾞｼｯｸM-PRO"/>
                        </a:defRPr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2800" b="1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JTA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2800" b="1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JRCA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2800" b="1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NBA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</a:tr>
              <a:tr h="900112">
                <a:tc>
                  <a:txBody>
                    <a:bodyPr/>
                    <a:lstStyle/>
                    <a:p>
                      <a:pPr algn="l" defTabSz="1300162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Necessary for all motor vehicles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141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(88.7)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91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(92.9)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(87.8)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900112">
                <a:tc>
                  <a:txBody>
                    <a:bodyPr/>
                    <a:lstStyle/>
                    <a:p>
                      <a:pPr algn="l" defTabSz="1300162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Necessary for certain types of motor vehicles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(6.9)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(5.1)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(4.1)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900112">
                <a:tc>
                  <a:txBody>
                    <a:bodyPr/>
                    <a:lstStyle/>
                    <a:p>
                      <a:pPr algn="l" defTabSz="1300162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Not necessary for any motor vehicles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(1.9)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(1.0)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(4.1)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900112">
                <a:tc>
                  <a:txBody>
                    <a:bodyPr/>
                    <a:lstStyle/>
                    <a:p>
                      <a:pPr algn="l" defTabSz="1300162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Others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(1.3)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(1.0)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(0)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algn="l" defTabSz="1300162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No answer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(1.3)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(0)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(4.1)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900112">
                <a:tc>
                  <a:txBody>
                    <a:bodyPr/>
                    <a:lstStyle/>
                    <a:p>
                      <a:pPr algn="l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159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(100)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98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(100)</a:t>
                      </a:r>
                    </a:p>
                  </a:txBody>
                  <a:tcPr marL="0" marR="0" marT="0" marB="0" anchor="ctr" horzOverflow="overflow"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FFFFFF"/>
                      </a:solidFill>
                    </a:lnL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(100)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58887" y="858250"/>
            <a:ext cx="293211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No. of cases. (%)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9" name="Shape 307"/>
          <p:cNvSpPr/>
          <p:nvPr/>
        </p:nvSpPr>
        <p:spPr>
          <a:xfrm>
            <a:off x="1246186" y="7591061"/>
            <a:ext cx="10655299" cy="182614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 of companies answered that reversing alarm is necessary for all motor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vehicles.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6 companies who answered “not necessary for any” own vehicles equipped with reversing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53987" y="3357562"/>
            <a:ext cx="1726365" cy="650747"/>
          </a:xfrm>
          <a:prstGeom prst="rect">
            <a:avLst/>
          </a:prstGeom>
          <a:solidFill>
            <a:srgbClr val="77933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162">
              <a:defRPr sz="3400">
                <a:solidFill>
                  <a:srgbClr val="FFFFFF"/>
                </a:solidFill>
                <a:latin typeface="HG丸ｺﾞｼｯｸM-PRO"/>
                <a:ea typeface="HG丸ｺﾞｼｯｸM-PRO"/>
                <a:cs typeface="HG丸ｺﾞｼｯｸM-PRO"/>
                <a:sym typeface="HG丸ｺﾞｼｯｸM-PRO"/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Daytime</a:t>
            </a:r>
          </a:p>
        </p:txBody>
      </p:sp>
      <p:sp>
        <p:nvSpPr>
          <p:cNvPr id="222" name="Shape 222"/>
          <p:cNvSpPr/>
          <p:nvPr/>
        </p:nvSpPr>
        <p:spPr>
          <a:xfrm>
            <a:off x="203200" y="7102475"/>
            <a:ext cx="1150772" cy="650746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162">
              <a:defRPr sz="3400">
                <a:solidFill>
                  <a:srgbClr val="FFFFFF"/>
                </a:solidFill>
                <a:latin typeface="HG丸ｺﾞｼｯｸM-PRO"/>
                <a:ea typeface="HG丸ｺﾞｼｯｸM-PRO"/>
                <a:cs typeface="HG丸ｺﾞｼｯｸM-PRO"/>
                <a:sym typeface="HG丸ｺﾞｼｯｸM-PRO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4294967295"/>
          </p:nvPr>
        </p:nvSpPr>
        <p:spPr>
          <a:xfrm>
            <a:off x="12604754" y="929646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162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2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-85725"/>
            <a:ext cx="12850813" cy="165893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430919" y="4467225"/>
            <a:ext cx="83933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n=145</a:t>
            </a:r>
          </a:p>
        </p:txBody>
      </p:sp>
      <p:sp>
        <p:nvSpPr>
          <p:cNvPr id="226" name="Shape 226"/>
          <p:cNvSpPr/>
          <p:nvPr/>
        </p:nvSpPr>
        <p:spPr>
          <a:xfrm>
            <a:off x="2386037" y="3360737"/>
            <a:ext cx="884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JRCA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n=94</a:t>
            </a:r>
          </a:p>
        </p:txBody>
      </p:sp>
      <p:pic>
        <p:nvPicPr>
          <p:cNvPr id="227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1650" y="1627187"/>
            <a:ext cx="9729788" cy="386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6829546" y="3508375"/>
            <a:ext cx="13538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right</a:t>
            </a:r>
          </a:p>
        </p:txBody>
      </p:sp>
      <p:sp>
        <p:nvSpPr>
          <p:cNvPr id="229" name="Shape 229"/>
          <p:cNvSpPr/>
          <p:nvPr/>
        </p:nvSpPr>
        <p:spPr>
          <a:xfrm>
            <a:off x="3962072" y="2932112"/>
            <a:ext cx="228983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Somewhat quiet</a:t>
            </a:r>
          </a:p>
        </p:txBody>
      </p:sp>
      <p:sp>
        <p:nvSpPr>
          <p:cNvPr id="230" name="Shape 230"/>
          <p:cNvSpPr/>
          <p:nvPr/>
        </p:nvSpPr>
        <p:spPr>
          <a:xfrm>
            <a:off x="3689355" y="4044950"/>
            <a:ext cx="13779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quiet</a:t>
            </a:r>
          </a:p>
        </p:txBody>
      </p:sp>
      <p:sp>
        <p:nvSpPr>
          <p:cNvPr id="231" name="Shape 231"/>
          <p:cNvSpPr/>
          <p:nvPr/>
        </p:nvSpPr>
        <p:spPr>
          <a:xfrm flipH="1">
            <a:off x="3406775" y="4260849"/>
            <a:ext cx="307976" cy="255589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Shape 232"/>
          <p:cNvSpPr/>
          <p:nvPr/>
        </p:nvSpPr>
        <p:spPr>
          <a:xfrm flipH="1" flipV="1">
            <a:off x="3478212" y="2932112"/>
            <a:ext cx="431801" cy="231776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Shape 233"/>
          <p:cNvSpPr/>
          <p:nvPr/>
        </p:nvSpPr>
        <p:spPr>
          <a:xfrm flipH="1">
            <a:off x="3549650" y="3163887"/>
            <a:ext cx="360363" cy="273051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9169345" y="2954337"/>
            <a:ext cx="2205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Somewhat loud</a:t>
            </a:r>
          </a:p>
        </p:txBody>
      </p:sp>
      <p:sp>
        <p:nvSpPr>
          <p:cNvPr id="235" name="Shape 235"/>
          <p:cNvSpPr/>
          <p:nvPr/>
        </p:nvSpPr>
        <p:spPr>
          <a:xfrm>
            <a:off x="10599422" y="4084637"/>
            <a:ext cx="128015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loud</a:t>
            </a:r>
          </a:p>
        </p:txBody>
      </p:sp>
      <p:sp>
        <p:nvSpPr>
          <p:cNvPr id="236" name="Shape 236"/>
          <p:cNvSpPr/>
          <p:nvPr/>
        </p:nvSpPr>
        <p:spPr>
          <a:xfrm>
            <a:off x="11326812" y="3221037"/>
            <a:ext cx="288926" cy="134938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Shape 237"/>
          <p:cNvSpPr/>
          <p:nvPr/>
        </p:nvSpPr>
        <p:spPr>
          <a:xfrm flipV="1">
            <a:off x="11326812" y="3005137"/>
            <a:ext cx="647701" cy="215901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Shape 238"/>
          <p:cNvSpPr/>
          <p:nvPr/>
        </p:nvSpPr>
        <p:spPr>
          <a:xfrm flipV="1">
            <a:off x="11831637" y="4084637"/>
            <a:ext cx="358776" cy="215901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519085" y="2212975"/>
            <a:ext cx="75116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n=41</a:t>
            </a:r>
          </a:p>
        </p:txBody>
      </p:sp>
      <p:sp>
        <p:nvSpPr>
          <p:cNvPr id="240" name="Shape 240"/>
          <p:cNvSpPr/>
          <p:nvPr/>
        </p:nvSpPr>
        <p:spPr>
          <a:xfrm>
            <a:off x="2430919" y="8172450"/>
            <a:ext cx="83933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n=132</a:t>
            </a:r>
          </a:p>
        </p:txBody>
      </p:sp>
      <p:sp>
        <p:nvSpPr>
          <p:cNvPr id="241" name="Shape 241"/>
          <p:cNvSpPr/>
          <p:nvPr/>
        </p:nvSpPr>
        <p:spPr>
          <a:xfrm>
            <a:off x="2386037" y="7069137"/>
            <a:ext cx="884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JRCA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n=92</a:t>
            </a:r>
          </a:p>
        </p:txBody>
      </p:sp>
      <p:pic>
        <p:nvPicPr>
          <p:cNvPr id="242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1650" y="5772150"/>
            <a:ext cx="9729788" cy="386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2519085" y="5975350"/>
            <a:ext cx="75116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n=37</a:t>
            </a:r>
          </a:p>
        </p:txBody>
      </p:sp>
      <p:sp>
        <p:nvSpPr>
          <p:cNvPr id="244" name="Shape 244"/>
          <p:cNvSpPr/>
          <p:nvPr/>
        </p:nvSpPr>
        <p:spPr>
          <a:xfrm>
            <a:off x="4418134" y="7212012"/>
            <a:ext cx="13538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right</a:t>
            </a:r>
          </a:p>
        </p:txBody>
      </p:sp>
      <p:sp>
        <p:nvSpPr>
          <p:cNvPr id="245" name="Shape 245"/>
          <p:cNvSpPr/>
          <p:nvPr/>
        </p:nvSpPr>
        <p:spPr>
          <a:xfrm>
            <a:off x="7427163" y="7212012"/>
            <a:ext cx="219066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Somewhat loud</a:t>
            </a:r>
          </a:p>
        </p:txBody>
      </p:sp>
      <p:sp>
        <p:nvSpPr>
          <p:cNvPr id="246" name="Shape 246"/>
          <p:cNvSpPr/>
          <p:nvPr/>
        </p:nvSpPr>
        <p:spPr>
          <a:xfrm>
            <a:off x="10702609" y="7212012"/>
            <a:ext cx="128015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loud</a:t>
            </a:r>
          </a:p>
        </p:txBody>
      </p:sp>
      <p:sp>
        <p:nvSpPr>
          <p:cNvPr id="247" name="Shape 247"/>
          <p:cNvSpPr/>
          <p:nvPr/>
        </p:nvSpPr>
        <p:spPr>
          <a:xfrm>
            <a:off x="3523461" y="7750175"/>
            <a:ext cx="13779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quiet</a:t>
            </a:r>
          </a:p>
        </p:txBody>
      </p:sp>
      <p:sp>
        <p:nvSpPr>
          <p:cNvPr id="248" name="Shape 248"/>
          <p:cNvSpPr/>
          <p:nvPr/>
        </p:nvSpPr>
        <p:spPr>
          <a:xfrm flipH="1">
            <a:off x="3355974" y="8045449"/>
            <a:ext cx="193676" cy="176214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3744585" y="6608762"/>
            <a:ext cx="228983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Somewhat quiet</a:t>
            </a:r>
          </a:p>
        </p:txBody>
      </p:sp>
      <p:sp>
        <p:nvSpPr>
          <p:cNvPr id="250" name="Shape 250"/>
          <p:cNvSpPr/>
          <p:nvPr/>
        </p:nvSpPr>
        <p:spPr>
          <a:xfrm flipH="1">
            <a:off x="3332162" y="6840537"/>
            <a:ext cx="360364" cy="273051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4294967295"/>
          </p:nvPr>
        </p:nvSpPr>
        <p:spPr>
          <a:xfrm>
            <a:off x="12503154" y="919486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162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5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-85725"/>
            <a:ext cx="12850813" cy="165893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17487" y="3292475"/>
            <a:ext cx="1726365" cy="650746"/>
          </a:xfrm>
          <a:prstGeom prst="rect">
            <a:avLst/>
          </a:prstGeom>
          <a:solidFill>
            <a:srgbClr val="77933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162">
              <a:defRPr sz="3400">
                <a:solidFill>
                  <a:srgbClr val="FFFFFF"/>
                </a:solidFill>
                <a:latin typeface="HG丸ｺﾞｼｯｸM-PRO"/>
                <a:ea typeface="HG丸ｺﾞｼｯｸM-PRO"/>
                <a:cs typeface="HG丸ｺﾞｼｯｸM-PRO"/>
                <a:sym typeface="HG丸ｺﾞｼｯｸM-PRO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Daytime</a:t>
            </a:r>
          </a:p>
        </p:txBody>
      </p:sp>
      <p:sp>
        <p:nvSpPr>
          <p:cNvPr id="255" name="Shape 255"/>
          <p:cNvSpPr/>
          <p:nvPr/>
        </p:nvSpPr>
        <p:spPr>
          <a:xfrm>
            <a:off x="265112" y="6892925"/>
            <a:ext cx="1150772" cy="650746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162">
              <a:defRPr sz="3400">
                <a:solidFill>
                  <a:srgbClr val="FFFFFF"/>
                </a:solidFill>
                <a:latin typeface="HG丸ｺﾞｼｯｸM-PRO"/>
                <a:ea typeface="HG丸ｺﾞｼｯｸM-PRO"/>
                <a:cs typeface="HG丸ｺﾞｼｯｸM-PRO"/>
                <a:sym typeface="HG丸ｺﾞｼｯｸM-PRO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</a:p>
        </p:txBody>
      </p:sp>
      <p:pic>
        <p:nvPicPr>
          <p:cNvPr id="256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1350" y="1524000"/>
            <a:ext cx="9736138" cy="386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2719605" y="4445000"/>
            <a:ext cx="6998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n=41</a:t>
            </a:r>
          </a:p>
        </p:txBody>
      </p:sp>
      <p:sp>
        <p:nvSpPr>
          <p:cNvPr id="258" name="Shape 258"/>
          <p:cNvSpPr/>
          <p:nvPr/>
        </p:nvSpPr>
        <p:spPr>
          <a:xfrm>
            <a:off x="2535262" y="3263900"/>
            <a:ext cx="884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JRCA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n=31</a:t>
            </a:r>
          </a:p>
        </p:txBody>
      </p:sp>
      <p:sp>
        <p:nvSpPr>
          <p:cNvPr id="259" name="Shape 259"/>
          <p:cNvSpPr/>
          <p:nvPr/>
        </p:nvSpPr>
        <p:spPr>
          <a:xfrm>
            <a:off x="2668310" y="2135187"/>
            <a:ext cx="75116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n=6</a:t>
            </a:r>
          </a:p>
        </p:txBody>
      </p:sp>
      <p:pic>
        <p:nvPicPr>
          <p:cNvPr id="261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92625" y="3365500"/>
            <a:ext cx="2566988" cy="51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09937" y="3413125"/>
            <a:ext cx="1371601" cy="43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20212" y="2779712"/>
            <a:ext cx="2481263" cy="517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68125" y="3035300"/>
            <a:ext cx="566738" cy="373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81350" y="5529262"/>
            <a:ext cx="9736138" cy="386397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2686159" y="8012112"/>
            <a:ext cx="69986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JTA</a:t>
            </a:r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n=40</a:t>
            </a:r>
          </a:p>
        </p:txBody>
      </p:sp>
      <p:sp>
        <p:nvSpPr>
          <p:cNvPr id="267" name="Shape 267"/>
          <p:cNvSpPr/>
          <p:nvPr/>
        </p:nvSpPr>
        <p:spPr>
          <a:xfrm>
            <a:off x="2465399" y="6867525"/>
            <a:ext cx="884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JRCA</a:t>
            </a:r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n=32</a:t>
            </a:r>
          </a:p>
        </p:txBody>
      </p:sp>
      <p:sp>
        <p:nvSpPr>
          <p:cNvPr id="268" name="Shape 268"/>
          <p:cNvSpPr/>
          <p:nvPr/>
        </p:nvSpPr>
        <p:spPr>
          <a:xfrm>
            <a:off x="2617649" y="5703887"/>
            <a:ext cx="75116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NBA</a:t>
            </a:r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n=9</a:t>
            </a:r>
          </a:p>
        </p:txBody>
      </p:sp>
      <p:pic>
        <p:nvPicPr>
          <p:cNvPr id="270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1200" y="7534275"/>
            <a:ext cx="2566988" cy="51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3325" y="5894387"/>
            <a:ext cx="1371600" cy="43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03837" y="7791450"/>
            <a:ext cx="633413" cy="37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20212" y="6381750"/>
            <a:ext cx="2481263" cy="51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674475" y="6656387"/>
            <a:ext cx="414338" cy="35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62550" y="7497762"/>
            <a:ext cx="757238" cy="29845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10743884" y="7613650"/>
            <a:ext cx="128015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loud</a:t>
            </a:r>
          </a:p>
        </p:txBody>
      </p:sp>
      <p:sp>
        <p:nvSpPr>
          <p:cNvPr id="277" name="Shape 277"/>
          <p:cNvSpPr/>
          <p:nvPr/>
        </p:nvSpPr>
        <p:spPr>
          <a:xfrm flipV="1">
            <a:off x="11976100" y="7613650"/>
            <a:ext cx="358776" cy="215900"/>
          </a:xfrm>
          <a:prstGeom prst="line">
            <a:avLst/>
          </a:prstGeom>
          <a:ln w="190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8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960225" y="7808912"/>
            <a:ext cx="414338" cy="35401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228"/>
          <p:cNvSpPr/>
          <p:nvPr/>
        </p:nvSpPr>
        <p:spPr>
          <a:xfrm>
            <a:off x="8706471" y="3363997"/>
            <a:ext cx="13538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right</a:t>
            </a:r>
          </a:p>
        </p:txBody>
      </p:sp>
      <p:sp>
        <p:nvSpPr>
          <p:cNvPr id="31" name="Shape 228"/>
          <p:cNvSpPr/>
          <p:nvPr/>
        </p:nvSpPr>
        <p:spPr>
          <a:xfrm>
            <a:off x="8249271" y="6949401"/>
            <a:ext cx="13538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right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255587" y="52387"/>
            <a:ext cx="12493626" cy="1349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162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Have Local Residents Ever Complained</a:t>
            </a:r>
          </a:p>
          <a:p>
            <a:pPr defTabSz="1300162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About Reversing Alarms?</a:t>
            </a:r>
          </a:p>
        </p:txBody>
      </p:sp>
      <p:sp>
        <p:nvSpPr>
          <p:cNvPr id="281" name="Shape 281"/>
          <p:cNvSpPr>
            <a:spLocks noGrp="1"/>
          </p:cNvSpPr>
          <p:nvPr>
            <p:ph type="sldNum" sz="quarter" idx="4294967295"/>
          </p:nvPr>
        </p:nvSpPr>
        <p:spPr>
          <a:xfrm>
            <a:off x="12503154" y="920121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162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fld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41782" y="4722812"/>
            <a:ext cx="83933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n=157</a:t>
            </a:r>
          </a:p>
        </p:txBody>
      </p:sp>
      <p:sp>
        <p:nvSpPr>
          <p:cNvPr id="283" name="Shape 283"/>
          <p:cNvSpPr/>
          <p:nvPr/>
        </p:nvSpPr>
        <p:spPr>
          <a:xfrm>
            <a:off x="433411" y="3362325"/>
            <a:ext cx="884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JRCA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n=97</a:t>
            </a:r>
          </a:p>
        </p:txBody>
      </p:sp>
      <p:pic>
        <p:nvPicPr>
          <p:cNvPr id="28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6962" y="1341437"/>
            <a:ext cx="11661776" cy="438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5712" y="6381750"/>
            <a:ext cx="5181601" cy="315277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74397" y="2068512"/>
            <a:ext cx="75116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n=49</a:t>
            </a:r>
          </a:p>
        </p:txBody>
      </p:sp>
      <p:sp>
        <p:nvSpPr>
          <p:cNvPr id="287" name="Shape 287"/>
          <p:cNvSpPr/>
          <p:nvPr/>
        </p:nvSpPr>
        <p:spPr>
          <a:xfrm>
            <a:off x="592247" y="8643937"/>
            <a:ext cx="69986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JTA</a:t>
            </a:r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n=36</a:t>
            </a:r>
          </a:p>
        </p:txBody>
      </p:sp>
      <p:sp>
        <p:nvSpPr>
          <p:cNvPr id="288" name="Shape 288"/>
          <p:cNvSpPr/>
          <p:nvPr/>
        </p:nvSpPr>
        <p:spPr>
          <a:xfrm>
            <a:off x="441349" y="7756525"/>
            <a:ext cx="88421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JRCA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n=30</a:t>
            </a:r>
          </a:p>
        </p:txBody>
      </p:sp>
      <p:sp>
        <p:nvSpPr>
          <p:cNvPr id="289" name="Shape 289"/>
          <p:cNvSpPr/>
          <p:nvPr/>
        </p:nvSpPr>
        <p:spPr>
          <a:xfrm>
            <a:off x="574397" y="6865937"/>
            <a:ext cx="75116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NBA</a:t>
            </a:r>
          </a:p>
          <a:p>
            <a:pPr algn="r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n=8</a:t>
            </a:r>
          </a:p>
        </p:txBody>
      </p:sp>
      <p:pic>
        <p:nvPicPr>
          <p:cNvPr id="290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8750" y="5430837"/>
            <a:ext cx="2108200" cy="96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5288" y="5443537"/>
            <a:ext cx="36513" cy="95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17025" y="6010275"/>
            <a:ext cx="1676400" cy="43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04950" y="7864475"/>
            <a:ext cx="549275" cy="51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93987" y="7864475"/>
            <a:ext cx="549276" cy="51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05350" y="7864475"/>
            <a:ext cx="549275" cy="51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67475" y="8442325"/>
            <a:ext cx="5584825" cy="10493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606550" y="3331769"/>
            <a:ext cx="302339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Yes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last 12 month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96035" y="3324509"/>
            <a:ext cx="318701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Yes, </a:t>
            </a:r>
            <a:r>
              <a:rPr lang="en-US" altLang="ja-JP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not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last 12 month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80354" y="3443273"/>
            <a:ext cx="31870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Never</a:t>
            </a:r>
            <a:endParaRPr kumimoji="0" lang="ja-JP" alt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66855" y="2085280"/>
            <a:ext cx="124594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Know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28174" y="2760880"/>
            <a:ext cx="36255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have any motor vehicles with reversing alarms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2052300" y="2614863"/>
            <a:ext cx="251995" cy="433137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Table 304"/>
          <p:cNvGraphicFramePr/>
          <p:nvPr>
            <p:extLst>
              <p:ext uri="{D42A27DB-BD31-4B8C-83A1-F6EECF244321}">
                <p14:modId xmlns:p14="http://schemas.microsoft.com/office/powerpoint/2010/main" val="1155680129"/>
              </p:ext>
            </p:extLst>
          </p:nvPr>
        </p:nvGraphicFramePr>
        <p:xfrm>
          <a:off x="741760" y="2284511"/>
          <a:ext cx="11484816" cy="49934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40000"/>
                <a:gridCol w="2448272"/>
                <a:gridCol w="2448272"/>
                <a:gridCol w="2448272"/>
              </a:tblGrid>
              <a:tr h="1116000">
                <a:tc>
                  <a:txBody>
                    <a:bodyPr/>
                    <a:lstStyle/>
                    <a:p>
                      <a:pPr algn="l" defTabSz="1300480">
                        <a:defRPr sz="2800">
                          <a:latin typeface="HG丸ｺﾞｼｯｸM-PRO"/>
                          <a:ea typeface="HG丸ｺﾞｼｯｸM-PRO"/>
                          <a:cs typeface="HG丸ｺﾞｼｯｸM-PRO"/>
                          <a:sym typeface="HG丸ｺﾞｼｯｸM-PRO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JTA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JRCA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3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JBA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l" defTabSz="1300480"/>
                      <a:r>
                        <a:rPr lang="ja-JP" altLang="en-US" sz="2800" baseline="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Reversing </a:t>
                      </a: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cameras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82.9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52.7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100.0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l" defTabSz="1300480"/>
                      <a:r>
                        <a:rPr lang="en-US"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Rear </a:t>
                      </a: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sonars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7.3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12.5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l" defTabSz="1300480"/>
                      <a:r>
                        <a:rPr lang="en-US"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Directional </a:t>
                      </a: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microphones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0.0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0.0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50.0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l" defTabSz="1300480"/>
                      <a:r>
                        <a:rPr lang="en-US"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Someone </a:t>
                      </a:r>
                      <a:r>
                        <a:rPr sz="2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guiding while </a:t>
                      </a:r>
                      <a:r>
                        <a:rPr lang="en-US"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</a:p>
                    <a:p>
                      <a:pPr algn="l" defTabSz="1300480"/>
                      <a:r>
                        <a:rPr lang="en-US"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reversing</a:t>
                      </a:r>
                      <a:endParaRPr sz="2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19.5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47.3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18.8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l" defTabSz="1300480"/>
                      <a:r>
                        <a:rPr lang="en-US"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 </a:t>
                      </a:r>
                      <a:r>
                        <a:rPr sz="2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Others</a:t>
                      </a:r>
                      <a:endParaRPr sz="2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10.9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0.0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05" name="Shape 305"/>
          <p:cNvSpPr/>
          <p:nvPr/>
        </p:nvSpPr>
        <p:spPr>
          <a:xfrm>
            <a:off x="165696" y="268288"/>
            <a:ext cx="12601400" cy="1577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To ensure safety while reversing the vehicle, do you use any equipment or take any measures other than reversing alarms? (Multiple answers allowed)</a:t>
            </a:r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398839" y="9194264"/>
            <a:ext cx="452434" cy="472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307" name="Shape 307"/>
          <p:cNvSpPr/>
          <p:nvPr/>
        </p:nvSpPr>
        <p:spPr>
          <a:xfrm>
            <a:off x="741760" y="7707659"/>
            <a:ext cx="11484816" cy="1397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companies use several equipment (especially reversing cameras) other than reversing alarms, to ensure safety while reversing the vehicle. 'Directional microphones' are used in Bus association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9"/>
          <p:cNvSpPr/>
          <p:nvPr/>
        </p:nvSpPr>
        <p:spPr>
          <a:xfrm>
            <a:off x="-284" y="1404250"/>
            <a:ext cx="13005368" cy="840814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marL="88900" indent="-88900" algn="just">
              <a:defRPr sz="2500">
                <a:solidFill>
                  <a:srgbClr val="FFFFFF"/>
                </a:solidFill>
              </a:defRP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   </a:t>
            </a:r>
            <a:r>
              <a:rPr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All </a:t>
            </a:r>
            <a:r>
              <a:rPr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new motor vehicles sold in Japan of categories N2, N3, and M3 are equipped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with reverse alarms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(beep type), which are in fairly high demand from operation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automotive transport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 who own trucks and buses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 sz="2500">
                <a:solidFill>
                  <a:srgbClr val="FFFFFF"/>
                </a:solidFill>
              </a:defRPr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268288" algn="just">
              <a:defRPr sz="2500">
                <a:solidFill>
                  <a:srgbClr val="FFFFFF"/>
                </a:solidFill>
              </a:defRP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differing somewhat depending on the vehicle category, the sound level of reverse alarms </a:t>
            </a:r>
            <a:r>
              <a:rPr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commonly used in Japan is typically 60–78 dB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(measured by the method proposed by Germany).</a:t>
            </a:r>
          </a:p>
          <a:p>
            <a:pPr algn="just">
              <a:defRPr sz="2500">
                <a:solidFill>
                  <a:srgbClr val="FFFFFF"/>
                </a:solidFill>
              </a:defRPr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268288" algn="just">
              <a:defRPr sz="2500">
                <a:solidFill>
                  <a:srgbClr val="FFFFFF"/>
                </a:solidFill>
              </a:defRP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managers feel the sound level of reverse alarms (60–78 dB) is just right in the daytime, but a majority feel it is too loud at night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268288" algn="just">
              <a:defRPr sz="2500">
                <a:solidFill>
                  <a:srgbClr val="FFFFFF"/>
                </a:solidFill>
              </a:defRPr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268288" algn="just">
              <a:defRPr sz="2500">
                <a:solidFill>
                  <a:srgbClr val="FFFFFF"/>
                </a:solidFill>
              </a:defRP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Regarding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use of reverse alarms, </a:t>
            </a:r>
            <a:r>
              <a:rPr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roughly half of operation managers have received complaints from local residents.</a:t>
            </a:r>
          </a:p>
          <a:p>
            <a:pPr algn="just">
              <a:defRPr sz="2500">
                <a:solidFill>
                  <a:srgbClr val="FFFFFF"/>
                </a:solidFill>
              </a:defRPr>
            </a:pPr>
            <a:endParaRPr sz="28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ヒラギノ角ゴ ProN W6"/>
            </a:endParaRPr>
          </a:p>
          <a:p>
            <a:pPr marL="177800" indent="-177800" algn="just">
              <a:defRPr sz="2500">
                <a:solidFill>
                  <a:srgbClr val="FFFFFF"/>
                </a:solidFill>
              </a:defRP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 to reverse alarms, </a:t>
            </a:r>
            <a:r>
              <a:rPr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6"/>
              </a:rPr>
              <a:t>most motor vehicles of categories N2, N3, and M3 are equipped with reverse cameras to ensure safety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reversing. In some cases, even further measures are taken such as sonars, microphones, and someone guiding while reversing.</a:t>
            </a:r>
          </a:p>
        </p:txBody>
      </p:sp>
      <p:sp>
        <p:nvSpPr>
          <p:cNvPr id="310" name="Shape 310"/>
          <p:cNvSpPr/>
          <p:nvPr/>
        </p:nvSpPr>
        <p:spPr>
          <a:xfrm>
            <a:off x="-4809" y="8678"/>
            <a:ext cx="10280001" cy="931192"/>
          </a:xfrm>
          <a:prstGeom prst="roundRect">
            <a:avLst>
              <a:gd name="adj" fmla="val 20301"/>
            </a:avLst>
          </a:prstGeom>
          <a:noFill/>
          <a:ln w="12700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>
              <a:defRPr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 </a:t>
            </a:r>
            <a:r>
              <a:rPr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results of the survey</a:t>
            </a:r>
          </a:p>
        </p:txBody>
      </p:sp>
      <p:sp>
        <p:nvSpPr>
          <p:cNvPr id="5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405769" y="9195803"/>
            <a:ext cx="445504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18618" y="1895050"/>
            <a:ext cx="12167563" cy="6784834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buSzPct val="100000"/>
              <a:defRPr sz="35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1. Technical Standard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History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Japan</a:t>
            </a:r>
          </a:p>
          <a:p>
            <a:pPr algn="l">
              <a:buSzPct val="100000"/>
              <a:defRPr sz="3500">
                <a:solidFill>
                  <a:srgbClr val="FFFFFF"/>
                </a:solidFill>
              </a:defRPr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SzPct val="100000"/>
              <a:defRPr sz="35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2.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Reversing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 standard for unit ( JASO D901)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attachment rate of the reversing alarm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new Vehicles and sound pressure level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Questionnaire Research ( Truck &amp; Bus users ) </a:t>
            </a:r>
          </a:p>
        </p:txBody>
      </p:sp>
      <p:sp>
        <p:nvSpPr>
          <p:cNvPr id="4" name="Shape 160"/>
          <p:cNvSpPr/>
          <p:nvPr/>
        </p:nvSpPr>
        <p:spPr>
          <a:xfrm>
            <a:off x="-21370" y="6461"/>
            <a:ext cx="11250217" cy="1114274"/>
          </a:xfrm>
          <a:prstGeom prst="rect">
            <a:avLst/>
          </a:prstGeom>
          <a:no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Contents</a:t>
            </a:r>
            <a:endParaRPr sz="4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2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/>
          <p:nvPr/>
        </p:nvSpPr>
        <p:spPr>
          <a:xfrm>
            <a:off x="-21370" y="6461"/>
            <a:ext cx="11250217" cy="1114274"/>
          </a:xfrm>
          <a:prstGeom prst="rect">
            <a:avLst/>
          </a:prstGeom>
          <a:no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1. Technical Standard and History in Japan</a:t>
            </a:r>
            <a:endParaRPr sz="4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hape 151"/>
          <p:cNvSpPr/>
          <p:nvPr/>
        </p:nvSpPr>
        <p:spPr>
          <a:xfrm>
            <a:off x="418618" y="1486034"/>
            <a:ext cx="12167563" cy="736610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/>
          <a:lstStyle/>
          <a:p>
            <a:pPr algn="l">
              <a:defRPr sz="32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To equip r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eversing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not mandatory.</a:t>
            </a: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It is allowed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equipped.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Reversing Alarm equipment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for </a:t>
            </a:r>
            <a:r>
              <a:rPr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Retrofit</a:t>
            </a:r>
          </a:p>
          <a:p>
            <a:pPr algn="l">
              <a:defRPr sz="3200">
                <a:solidFill>
                  <a:srgbClr val="FFFFFF"/>
                </a:solidFill>
              </a:defRPr>
            </a:pPr>
            <a:endPara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endParaRPr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In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1963, a Japanese company succeeded in developing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world’s first reversing alarm system.</a:t>
            </a:r>
          </a:p>
          <a:p>
            <a:pPr algn="l">
              <a:defRPr sz="3200">
                <a:solidFill>
                  <a:srgbClr val="FFFFFF"/>
                </a:solidFill>
              </a:defRPr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(Japanese Automobile Standards Organization)  </a:t>
            </a: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D901 "Reverse buzzer standard" in 1975.</a:t>
            </a:r>
          </a:p>
        </p:txBody>
      </p:sp>
      <p:sp>
        <p:nvSpPr>
          <p:cNvPr id="4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2852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085" y="1248998"/>
            <a:ext cx="11339470" cy="8504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970747" y="7621812"/>
            <a:ext cx="6796250" cy="549897"/>
          </a:xfrm>
          <a:prstGeom prst="roundRect">
            <a:avLst>
              <a:gd name="adj" fmla="val 35916"/>
            </a:avLst>
          </a:prstGeom>
          <a:ln w="50800">
            <a:solidFill>
              <a:srgbClr val="DA266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" name="Shape 160"/>
          <p:cNvSpPr/>
          <p:nvPr/>
        </p:nvSpPr>
        <p:spPr>
          <a:xfrm>
            <a:off x="-21370" y="6461"/>
            <a:ext cx="11250217" cy="1114274"/>
          </a:xfrm>
          <a:prstGeom prst="rect">
            <a:avLst/>
          </a:prstGeom>
          <a:no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JASO :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Japanese </a:t>
            </a:r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Automobile Standards 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Organization </a:t>
            </a:r>
            <a:endParaRPr sz="4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538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-21370" y="6461"/>
            <a:ext cx="11250217" cy="1114274"/>
          </a:xfrm>
          <a:prstGeom prst="rect">
            <a:avLst/>
          </a:prstGeom>
          <a:no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2. Reversing alarm standard for unit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: </a:t>
            </a:r>
            <a:r>
              <a:rPr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JASO 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D901</a:t>
            </a:r>
            <a:endParaRPr sz="4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18618" y="1397003"/>
            <a:ext cx="12167563" cy="8102438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dirty="0"/>
              <a:t>   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/>
              <a:t> 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D901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1. Sound pressure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buzzer to microphone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1m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measured in anechoic chamber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2. Fundamental frequency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 </a:t>
            </a:r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Hz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（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fluctuation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3. The intermittence number per minute 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: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count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/min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>
                <a:solidFill>
                  <a:srgbClr val="FFFFFF"/>
                </a:solidFill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5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/>
          <p:nvPr/>
        </p:nvSpPr>
        <p:spPr>
          <a:xfrm>
            <a:off x="-21370" y="6461"/>
            <a:ext cx="11250217" cy="1114274"/>
          </a:xfrm>
          <a:prstGeom prst="rect">
            <a:avLst/>
          </a:prstGeom>
          <a:no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3.  </a:t>
            </a:r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attachment rate of the reversing alarm  </a:t>
            </a:r>
            <a:endParaRPr lang="en-US" sz="4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system </a:t>
            </a:r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new Vehicles  </a:t>
            </a:r>
            <a:endParaRPr sz="4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hape 170"/>
          <p:cNvSpPr/>
          <p:nvPr/>
        </p:nvSpPr>
        <p:spPr>
          <a:xfrm>
            <a:off x="707351" y="2326503"/>
            <a:ext cx="11590095" cy="964367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new motor vehicles sold in Japan of categories N2, N3, and M3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equipped with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alarms (beep type).</a:t>
            </a:r>
          </a:p>
        </p:txBody>
      </p:sp>
      <p:graphicFrame>
        <p:nvGraphicFramePr>
          <p:cNvPr id="7" name="Table 171"/>
          <p:cNvGraphicFramePr/>
          <p:nvPr>
            <p:extLst>
              <p:ext uri="{D42A27DB-BD31-4B8C-83A1-F6EECF244321}">
                <p14:modId xmlns:p14="http://schemas.microsoft.com/office/powerpoint/2010/main" val="539679322"/>
              </p:ext>
            </p:extLst>
          </p:nvPr>
        </p:nvGraphicFramePr>
        <p:xfrm>
          <a:off x="707351" y="4170737"/>
          <a:ext cx="11590095" cy="452846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318019"/>
                <a:gridCol w="2318019"/>
                <a:gridCol w="2318019"/>
                <a:gridCol w="2318019"/>
                <a:gridCol w="2318019"/>
              </a:tblGrid>
              <a:tr h="9070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Categories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Company </a:t>
                      </a:r>
                      <a:r>
                        <a:rPr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sz="2600" dirty="0">
                        <a:solidFill>
                          <a:srgbClr val="FFFF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Company </a:t>
                      </a:r>
                      <a:r>
                        <a:rPr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600" dirty="0">
                        <a:solidFill>
                          <a:srgbClr val="FFFF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US"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ompany C</a:t>
                      </a:r>
                      <a:endParaRPr sz="2600" dirty="0">
                        <a:solidFill>
                          <a:srgbClr val="FFFF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Company </a:t>
                      </a:r>
                      <a:r>
                        <a:rPr sz="2600" dirty="0" smtClean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sz="2600" dirty="0">
                        <a:solidFill>
                          <a:srgbClr val="FFFF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120713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－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0713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0713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8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766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8622741" y="6315192"/>
            <a:ext cx="0" cy="126355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246851" y="505860"/>
            <a:ext cx="12342357" cy="1047925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600" u="sng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rPr u="none" dirty="0">
                <a:latin typeface="Helvetica" panose="020B0604020202020204" pitchFamily="34" charset="0"/>
                <a:cs typeface="Helvetica" panose="020B0604020202020204" pitchFamily="34" charset="0"/>
              </a:rPr>
              <a:t>Measuring Point same as Germany Proposal</a:t>
            </a:r>
          </a:p>
        </p:txBody>
      </p:sp>
      <p:sp>
        <p:nvSpPr>
          <p:cNvPr id="177" name="Shape 177"/>
          <p:cNvSpPr/>
          <p:nvPr/>
        </p:nvSpPr>
        <p:spPr>
          <a:xfrm>
            <a:off x="8497775" y="6161425"/>
            <a:ext cx="288033" cy="288033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 flipV="1">
            <a:off x="4756150" y="6315191"/>
            <a:ext cx="3740149" cy="2097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arrow" w="lg" len="lg"/>
            <a:tailEnd type="arrow" w="lg" len="lg"/>
          </a:ln>
        </p:spPr>
        <p:txBody>
          <a:bodyPr lIns="45718" tIns="45718" rIns="45718" bIns="45718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6326535" y="5689379"/>
            <a:ext cx="92333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７ｍ</a:t>
            </a:r>
          </a:p>
        </p:txBody>
      </p:sp>
      <p:sp>
        <p:nvSpPr>
          <p:cNvPr id="180" name="Shape 180"/>
          <p:cNvSpPr/>
          <p:nvPr/>
        </p:nvSpPr>
        <p:spPr>
          <a:xfrm>
            <a:off x="9284787" y="6633602"/>
            <a:ext cx="207108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</a:t>
            </a: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～1.5ｍ</a:t>
            </a:r>
          </a:p>
        </p:txBody>
      </p:sp>
      <p:sp>
        <p:nvSpPr>
          <p:cNvPr id="181" name="Shape 181"/>
          <p:cNvSpPr/>
          <p:nvPr/>
        </p:nvSpPr>
        <p:spPr>
          <a:xfrm>
            <a:off x="246851" y="2364391"/>
            <a:ext cx="12339330" cy="1395254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FFFFFF"/>
                </a:solidFill>
              </a:defRPr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Measuring Point:</a:t>
            </a: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lang="ja-JP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end of the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7m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3200">
                <a:solidFill>
                  <a:srgbClr val="FFFFFF"/>
                </a:solidFill>
              </a:defRPr>
            </a:pPr>
            <a:r>
              <a:rPr lang="ja-JP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 level during microphone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ight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～1.5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ｍ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トラック-03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58273"/>
            <a:ext cx="3613150" cy="22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171450" y="7578744"/>
            <a:ext cx="1137285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直線矢印コネクタ 2"/>
          <p:cNvCxnSpPr/>
          <p:nvPr/>
        </p:nvCxnSpPr>
        <p:spPr>
          <a:xfrm>
            <a:off x="9023685" y="6315191"/>
            <a:ext cx="0" cy="126355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lg" len="lg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7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1" y="3755581"/>
            <a:ext cx="12170590" cy="494545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46851" y="1811885"/>
            <a:ext cx="12339330" cy="9641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ヒラギノ角ゴ ProN W3"/>
            </a:endParaRPr>
          </a:p>
        </p:txBody>
      </p:sp>
      <p:sp>
        <p:nvSpPr>
          <p:cNvPr id="183" name="Shape 183"/>
          <p:cNvSpPr>
            <a:spLocks noGrp="1"/>
          </p:cNvSpPr>
          <p:nvPr>
            <p:ph type="title" idx="4294967295"/>
          </p:nvPr>
        </p:nvSpPr>
        <p:spPr>
          <a:xfrm>
            <a:off x="6838" y="13475"/>
            <a:ext cx="12904274" cy="1073998"/>
          </a:xfrm>
          <a:prstGeom prst="rect">
            <a:avLst/>
          </a:prstGeom>
          <a:noFill/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 defTabSz="1300480">
              <a:lnSpc>
                <a:spcPct val="150000"/>
              </a:lnSpc>
              <a:defRPr sz="3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Measurement results of </a:t>
            </a:r>
            <a:r>
              <a:rPr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</a:t>
            </a:r>
            <a:r>
              <a:rPr 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endParaRPr sz="4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15591" y="1442239"/>
            <a:ext cx="1194736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500" u="sng">
                <a:latin typeface="ＭＳ 明朝"/>
                <a:ea typeface="ＭＳ 明朝"/>
                <a:cs typeface="ＭＳ 明朝"/>
                <a:sym typeface="ＭＳ 明朝"/>
              </a:defRPr>
            </a:pP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2500"/>
            </a:pP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・N3 : 59.9～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ｄ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67.4dBA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M3 : 56.9～69.1ｄBA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62.6dBA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2500"/>
            </a:pP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・N2：71.2～78.9ｄ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75.6dBA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19893" y="6377940"/>
            <a:ext cx="11343060" cy="0"/>
          </a:xfrm>
          <a:prstGeom prst="line">
            <a:avLst/>
          </a:prstGeom>
          <a:noFill/>
          <a:ln w="3810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テキスト ボックス 5"/>
          <p:cNvSpPr txBox="1"/>
          <p:nvPr/>
        </p:nvSpPr>
        <p:spPr>
          <a:xfrm>
            <a:off x="1310143" y="4763016"/>
            <a:ext cx="267462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N3 Ave. 67.4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1012273" y="6576060"/>
            <a:ext cx="11350680" cy="76200"/>
          </a:xfrm>
          <a:prstGeom prst="line">
            <a:avLst/>
          </a:prstGeom>
          <a:noFill/>
          <a:ln w="381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テキスト ボックス 10"/>
          <p:cNvSpPr txBox="1"/>
          <p:nvPr/>
        </p:nvSpPr>
        <p:spPr>
          <a:xfrm>
            <a:off x="6446023" y="4975859"/>
            <a:ext cx="267462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en-US" altLang="ja-JP" sz="24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3 Ave. 62.6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004653" y="5772150"/>
            <a:ext cx="11358300" cy="2667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テキスト ボックス 12"/>
          <p:cNvSpPr txBox="1"/>
          <p:nvPr/>
        </p:nvSpPr>
        <p:spPr>
          <a:xfrm>
            <a:off x="9688333" y="4846327"/>
            <a:ext cx="2674620" cy="471924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N2</a:t>
            </a:r>
            <a:r>
              <a:rPr kumimoji="0" lang="en-US" altLang="ja-JP" sz="24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 Ave. 75.6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2651760" y="5261101"/>
            <a:ext cx="22860" cy="1116839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線矢印コネクタ 13"/>
          <p:cNvCxnSpPr/>
          <p:nvPr/>
        </p:nvCxnSpPr>
        <p:spPr>
          <a:xfrm>
            <a:off x="8503920" y="5447783"/>
            <a:ext cx="22860" cy="1128277"/>
          </a:xfrm>
          <a:prstGeom prst="straightConnector1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8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Table 188"/>
          <p:cNvGraphicFramePr/>
          <p:nvPr>
            <p:extLst>
              <p:ext uri="{D42A27DB-BD31-4B8C-83A1-F6EECF244321}">
                <p14:modId xmlns:p14="http://schemas.microsoft.com/office/powerpoint/2010/main" val="2538969502"/>
              </p:ext>
            </p:extLst>
          </p:nvPr>
        </p:nvGraphicFramePr>
        <p:xfrm>
          <a:off x="261616" y="2206614"/>
          <a:ext cx="12456622" cy="317528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36000"/>
                <a:gridCol w="2303274"/>
                <a:gridCol w="3255882"/>
                <a:gridCol w="2426975"/>
                <a:gridCol w="1734491"/>
              </a:tblGrid>
              <a:tr h="1346483">
                <a:tc>
                  <a:txBody>
                    <a:bodyPr/>
                    <a:lstStyle/>
                    <a:p>
                      <a:pPr defTabSz="1300480">
                        <a:defRPr sz="3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Trucking Association
(JTA)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3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Road Contractors Association</a:t>
                      </a:r>
                      <a:endParaRPr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G丸ｺﾞｼｯｸM-PRO"/>
                      </a:endParaRPr>
                    </a:p>
                    <a:p>
                      <a:pPr defTabSz="1300480">
                        <a:defRPr sz="3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(JRCA)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Bus Association
(NBA)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Sum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defTabSz="1300480"/>
                      <a:r>
                        <a:rPr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Responded</a:t>
                      </a:r>
                      <a:endParaRPr lang="en-US" sz="2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  <a:p>
                      <a:pPr defTabSz="1300480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Company</a:t>
                      </a:r>
                      <a:endParaRPr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159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307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defTabSz="1300480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Total </a:t>
                      </a:r>
                      <a:r>
                        <a:rPr lang="en-US" sz="280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Owned Vehicle Number</a:t>
                      </a:r>
                      <a:endParaRPr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lang="en-US" sz="2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about 5,800</a:t>
                      </a:r>
                      <a:endParaRPr sz="2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lang="en-US" sz="2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about 1,900</a:t>
                      </a:r>
                      <a:endParaRPr sz="2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lang="en-US" sz="2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about 2,500</a:t>
                      </a:r>
                      <a:endParaRPr sz="2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lang="en-US" sz="2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"/>
                        </a:rPr>
                        <a:t>about 10,200</a:t>
                      </a:r>
                      <a:endParaRPr sz="2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9" name="Shape 189"/>
          <p:cNvSpPr>
            <a:spLocks noGrp="1"/>
          </p:cNvSpPr>
          <p:nvPr>
            <p:ph type="title" idx="4294967295"/>
          </p:nvPr>
        </p:nvSpPr>
        <p:spPr>
          <a:xfrm>
            <a:off x="-6472" y="599"/>
            <a:ext cx="13011272" cy="1455198"/>
          </a:xfrm>
          <a:prstGeom prst="rect">
            <a:avLst/>
          </a:prstGeom>
          <a:noFill/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algn="l" defTabSz="543305">
              <a:defRPr sz="4464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smtClean="0">
                <a:solidFill>
                  <a:schemeClr val="tx1"/>
                </a:solidFill>
              </a:rPr>
              <a:t>  4. </a:t>
            </a:r>
            <a:r>
              <a:rPr sz="4000" dirty="0" smtClean="0">
                <a:solidFill>
                  <a:schemeClr val="tx1"/>
                </a:solidFill>
              </a:rPr>
              <a:t>Questionnaire Research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     (Truck &amp; Bus users)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Shape 306"/>
          <p:cNvSpPr>
            <a:spLocks noGrp="1"/>
          </p:cNvSpPr>
          <p:nvPr>
            <p:ph type="sldNum" sz="quarter" idx="4294967295"/>
          </p:nvPr>
        </p:nvSpPr>
        <p:spPr>
          <a:xfrm>
            <a:off x="12562865" y="9195803"/>
            <a:ext cx="288408" cy="469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/>
          <a:lstStyle>
            <a:lvl1pPr algn="r" defTabSz="1300480"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 smtClean="0"/>
              <a:t>9</a:t>
            </a:r>
            <a:endParaRPr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7364" y="5462446"/>
            <a:ext cx="115967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</a:t>
            </a:r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does </a:t>
            </a:r>
            <a:r>
              <a:rPr lang="en-US" altLang="ja-JP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</a:t>
            </a:r>
            <a:r>
              <a:rPr lang="en-US" altLang="ja-JP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have?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1740" y="1558015"/>
            <a:ext cx="115967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company which responded our questionnaire</a:t>
            </a:r>
            <a:endParaRPr lang="en-US" altLang="ja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6724" y="9222168"/>
            <a:ext cx="175661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JRCA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29325" y="9242219"/>
            <a:ext cx="175661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JTA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236258" y="9242219"/>
            <a:ext cx="175661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</a:t>
            </a:r>
            <a:r>
              <a:rPr kumimoji="0" lang="en-US" altLang="ja-JP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ヒラギノ角ゴ ProN W3"/>
              </a:rPr>
              <a:t>A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cs typeface="Tahoma" panose="020B0604030504040204" pitchFamily="34" charset="0"/>
              <a:sym typeface="ヒラギノ角ゴ ProN W3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92" y="5837040"/>
            <a:ext cx="2889755" cy="34384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95" y="6387157"/>
            <a:ext cx="2889755" cy="288518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345" y="5888539"/>
            <a:ext cx="2889755" cy="33972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1028</Words>
  <Application>Microsoft Office PowerPoint</Application>
  <PresentationFormat>Custom</PresentationFormat>
  <Paragraphs>285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“Pre Study for the discussion on Reversing Alarm System" -Japanese current situations-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Point same as Germany Proposal</vt:lpstr>
      <vt:lpstr>   Measurement results of SPL</vt:lpstr>
      <vt:lpstr>  4. Questionnaire Research       (Truck &amp; Bus users)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「Pre Study for the discussion on Reversing Alarm System」 "Japanese current situations"</dc:title>
  <dc:creator>坂本一朗</dc:creator>
  <cp:lastModifiedBy>Konstantin Glukhenkiy</cp:lastModifiedBy>
  <cp:revision>140</cp:revision>
  <dcterms:modified xsi:type="dcterms:W3CDTF">2017-02-06T09:18:20Z</dcterms:modified>
</cp:coreProperties>
</file>