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257" r:id="rId5"/>
    <p:sldId id="315" r:id="rId6"/>
    <p:sldId id="316" r:id="rId7"/>
    <p:sldId id="307" r:id="rId8"/>
    <p:sldId id="317" r:id="rId9"/>
    <p:sldId id="275" r:id="rId10"/>
    <p:sldId id="308" r:id="rId11"/>
    <p:sldId id="309" r:id="rId12"/>
    <p:sldId id="310" r:id="rId13"/>
    <p:sldId id="277" r:id="rId14"/>
    <p:sldId id="314" r:id="rId15"/>
    <p:sldId id="274" r:id="rId16"/>
    <p:sldId id="311" r:id="rId17"/>
    <p:sldId id="276" r:id="rId18"/>
    <p:sldId id="27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9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FF673-C26E-49A7-99F8-5DADB4CD0E13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E365B06A-630C-4C22-8AEC-2BB3DF75D7A9}">
      <dgm:prSet phldrT="[Texto]" custT="1"/>
      <dgm:spPr/>
      <dgm:t>
        <a:bodyPr/>
        <a:lstStyle/>
        <a:p>
          <a:pPr algn="ctr"/>
          <a:r>
            <a:rPr lang="es-ES" sz="1800" b="0" dirty="0" err="1" smtClean="0"/>
            <a:t>There</a:t>
          </a:r>
          <a:r>
            <a:rPr lang="es-ES" sz="1800" b="0" dirty="0" smtClean="0"/>
            <a:t> are more </a:t>
          </a:r>
          <a:r>
            <a:rPr lang="es-ES" sz="1800" b="0" dirty="0" err="1" smtClean="0"/>
            <a:t>than</a:t>
          </a:r>
          <a:r>
            <a:rPr lang="es-ES" sz="1800" b="0" dirty="0" smtClean="0"/>
            <a:t> 100 </a:t>
          </a:r>
          <a:r>
            <a:rPr lang="es-ES" sz="1800" b="0" dirty="0" err="1" smtClean="0"/>
            <a:t>European</a:t>
          </a:r>
          <a:r>
            <a:rPr lang="es-ES" sz="1800" b="0" dirty="0" smtClean="0"/>
            <a:t> </a:t>
          </a:r>
          <a:r>
            <a:rPr lang="es-ES" sz="1800" b="0" dirty="0" err="1" smtClean="0"/>
            <a:t>Logistic</a:t>
          </a:r>
          <a:r>
            <a:rPr lang="es-ES" sz="1800" b="0" dirty="0" smtClean="0"/>
            <a:t> </a:t>
          </a:r>
          <a:r>
            <a:rPr lang="es-ES" sz="1800" b="0" dirty="0" err="1" smtClean="0"/>
            <a:t>Platforms</a:t>
          </a:r>
          <a:r>
            <a:rPr lang="es-ES" sz="1800" b="0" dirty="0" smtClean="0"/>
            <a:t> </a:t>
          </a:r>
          <a:r>
            <a:rPr lang="es-ES" sz="1800" b="0" dirty="0" err="1" smtClean="0"/>
            <a:t>involved</a:t>
          </a:r>
          <a:endParaRPr lang="es-ES" sz="1800" b="0" dirty="0"/>
        </a:p>
      </dgm:t>
    </dgm:pt>
    <dgm:pt modelId="{65CF1EAA-65B6-4432-AA3C-216C56411906}" type="parTrans" cxnId="{F6B1DA31-09AD-4F1A-8152-6A6FEAC42C16}">
      <dgm:prSet/>
      <dgm:spPr/>
      <dgm:t>
        <a:bodyPr/>
        <a:lstStyle/>
        <a:p>
          <a:endParaRPr lang="es-ES"/>
        </a:p>
      </dgm:t>
    </dgm:pt>
    <dgm:pt modelId="{E514158A-8520-4160-AAF7-0EB06F0E3D86}" type="sibTrans" cxnId="{F6B1DA31-09AD-4F1A-8152-6A6FEAC42C16}">
      <dgm:prSet/>
      <dgm:spPr/>
      <dgm:t>
        <a:bodyPr/>
        <a:lstStyle/>
        <a:p>
          <a:endParaRPr lang="es-ES"/>
        </a:p>
      </dgm:t>
    </dgm:pt>
    <dgm:pt modelId="{1FB789C5-10E3-44E9-9DDC-64C8B43C1F65}">
      <dgm:prSet phldrT="[Texto]" custT="1"/>
      <dgm:spPr/>
      <dgm:t>
        <a:bodyPr/>
        <a:lstStyle/>
        <a:p>
          <a:pPr algn="ctr"/>
          <a:r>
            <a:rPr lang="es-ES" sz="1800" b="0" dirty="0" err="1" smtClean="0"/>
            <a:t>Proportionality</a:t>
          </a:r>
          <a:r>
            <a:rPr lang="es-ES" sz="1800" b="0" dirty="0" smtClean="0"/>
            <a:t> </a:t>
          </a:r>
          <a:r>
            <a:rPr lang="es-ES" sz="1800" b="0" dirty="0" err="1" smtClean="0"/>
            <a:t>north</a:t>
          </a:r>
          <a:r>
            <a:rPr lang="es-ES" sz="1800" b="0" dirty="0" smtClean="0"/>
            <a:t>-South, East- West</a:t>
          </a:r>
          <a:endParaRPr lang="es-ES" sz="1800" b="0" dirty="0"/>
        </a:p>
      </dgm:t>
    </dgm:pt>
    <dgm:pt modelId="{4947B3C8-3A30-4384-99A8-8DC048C9B47F}" type="parTrans" cxnId="{2C0CDEAB-8015-4CB4-91E7-0E82EC72B4BA}">
      <dgm:prSet/>
      <dgm:spPr/>
      <dgm:t>
        <a:bodyPr/>
        <a:lstStyle/>
        <a:p>
          <a:endParaRPr lang="es-ES"/>
        </a:p>
      </dgm:t>
    </dgm:pt>
    <dgm:pt modelId="{4F7853E7-583D-4CD4-A456-3E18F7A07397}" type="sibTrans" cxnId="{2C0CDEAB-8015-4CB4-91E7-0E82EC72B4BA}">
      <dgm:prSet/>
      <dgm:spPr/>
      <dgm:t>
        <a:bodyPr/>
        <a:lstStyle/>
        <a:p>
          <a:endParaRPr lang="es-ES"/>
        </a:p>
      </dgm:t>
    </dgm:pt>
    <dgm:pt modelId="{33E5F65C-EB00-4E79-9F64-0981D82DB056}">
      <dgm:prSet phldrT="[Texto]" custT="1"/>
      <dgm:spPr/>
      <dgm:t>
        <a:bodyPr/>
        <a:lstStyle/>
        <a:p>
          <a:pPr algn="ctr"/>
          <a:r>
            <a:rPr lang="en-US" sz="1800" b="0" dirty="0" smtClean="0"/>
            <a:t>All the European Freight Corridors are represented</a:t>
          </a:r>
          <a:endParaRPr lang="es-ES" sz="1800" b="0" dirty="0"/>
        </a:p>
      </dgm:t>
    </dgm:pt>
    <dgm:pt modelId="{7F537CD9-FE82-4421-8038-ADC4667814D6}" type="parTrans" cxnId="{9C1C893F-B554-49C0-9B74-25B321179F6C}">
      <dgm:prSet/>
      <dgm:spPr/>
      <dgm:t>
        <a:bodyPr/>
        <a:lstStyle/>
        <a:p>
          <a:endParaRPr lang="es-ES"/>
        </a:p>
      </dgm:t>
    </dgm:pt>
    <dgm:pt modelId="{51CCFCBD-7104-4793-AF59-EE69A10D21D5}" type="sibTrans" cxnId="{9C1C893F-B554-49C0-9B74-25B321179F6C}">
      <dgm:prSet/>
      <dgm:spPr/>
      <dgm:t>
        <a:bodyPr/>
        <a:lstStyle/>
        <a:p>
          <a:endParaRPr lang="es-ES"/>
        </a:p>
      </dgm:t>
    </dgm:pt>
    <dgm:pt modelId="{A02F17DE-06CB-4EE5-B5A9-76DFBE2BFFAB}">
      <dgm:prSet phldrT="[Texto]" custT="1"/>
      <dgm:spPr/>
      <dgm:t>
        <a:bodyPr/>
        <a:lstStyle/>
        <a:p>
          <a:pPr algn="ctr"/>
          <a:r>
            <a:rPr lang="en-US" sz="1800" b="0" dirty="0" smtClean="0"/>
            <a:t>3 of the 4 countries with the highest number of logistic platforms are members of Europlatforms</a:t>
          </a:r>
          <a:endParaRPr lang="es-ES" sz="1800" b="0" dirty="0"/>
        </a:p>
      </dgm:t>
    </dgm:pt>
    <dgm:pt modelId="{BF58FC09-9731-4EDB-9F73-CE7F0CBCE61E}" type="parTrans" cxnId="{B5DA5255-6C46-4704-85C7-F0BDD01E5E5D}">
      <dgm:prSet/>
      <dgm:spPr/>
      <dgm:t>
        <a:bodyPr/>
        <a:lstStyle/>
        <a:p>
          <a:endParaRPr lang="es-ES"/>
        </a:p>
      </dgm:t>
    </dgm:pt>
    <dgm:pt modelId="{FE1EFD24-DD3D-4E21-A257-DE27BD9BF456}" type="sibTrans" cxnId="{B5DA5255-6C46-4704-85C7-F0BDD01E5E5D}">
      <dgm:prSet/>
      <dgm:spPr/>
      <dgm:t>
        <a:bodyPr/>
        <a:lstStyle/>
        <a:p>
          <a:endParaRPr lang="es-ES"/>
        </a:p>
      </dgm:t>
    </dgm:pt>
    <dgm:pt modelId="{D844598E-66D7-4D02-9D82-A3142A5A1D27}" type="pres">
      <dgm:prSet presAssocID="{10EFF673-C26E-49A7-99F8-5DADB4CD0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9B5728-3997-4539-A232-67E82355370A}" type="pres">
      <dgm:prSet presAssocID="{E365B06A-630C-4C22-8AEC-2BB3DF75D7A9}" presName="parentText" presStyleLbl="node1" presStyleIdx="0" presStyleCnt="4" custLinFactY="-264870" custLinFactNeighborX="53574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7ABCA4-6E94-456C-A108-080E55383A05}" type="pres">
      <dgm:prSet presAssocID="{E514158A-8520-4160-AAF7-0EB06F0E3D86}" presName="spacer" presStyleCnt="0"/>
      <dgm:spPr/>
    </dgm:pt>
    <dgm:pt modelId="{C2A5F2F5-A586-46CD-921E-25C45C8A0B79}" type="pres">
      <dgm:prSet presAssocID="{A02F17DE-06CB-4EE5-B5A9-76DFBE2BFF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4ED41-0A1C-4FBB-A796-BC14921079F0}" type="pres">
      <dgm:prSet presAssocID="{FE1EFD24-DD3D-4E21-A257-DE27BD9BF456}" presName="spacer" presStyleCnt="0"/>
      <dgm:spPr/>
    </dgm:pt>
    <dgm:pt modelId="{497D0AE2-18E9-4E6C-8E5C-9B228F3DB35D}" type="pres">
      <dgm:prSet presAssocID="{1FB789C5-10E3-44E9-9DDC-64C8B43C1F65}" presName="parentText" presStyleLbl="node1" presStyleIdx="2" presStyleCnt="4" custLinFactNeighborY="1945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43B51F-7CC5-424F-BCF2-8EDABE95063B}" type="pres">
      <dgm:prSet presAssocID="{4F7853E7-583D-4CD4-A456-3E18F7A07397}" presName="spacer" presStyleCnt="0"/>
      <dgm:spPr/>
    </dgm:pt>
    <dgm:pt modelId="{A707D513-E9A7-4DA8-A25F-F8BE65AC1E30}" type="pres">
      <dgm:prSet presAssocID="{33E5F65C-EB00-4E79-9F64-0981D82DB0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51F4C2-050F-4122-879B-5D2B01CBB6D7}" type="presOf" srcId="{10EFF673-C26E-49A7-99F8-5DADB4CD0E13}" destId="{D844598E-66D7-4D02-9D82-A3142A5A1D27}" srcOrd="0" destOrd="0" presId="urn:microsoft.com/office/officeart/2005/8/layout/vList2"/>
    <dgm:cxn modelId="{1D7D134F-CCFF-434D-99B7-5CFE3F816992}" type="presOf" srcId="{1FB789C5-10E3-44E9-9DDC-64C8B43C1F65}" destId="{497D0AE2-18E9-4E6C-8E5C-9B228F3DB35D}" srcOrd="0" destOrd="0" presId="urn:microsoft.com/office/officeart/2005/8/layout/vList2"/>
    <dgm:cxn modelId="{9C1C893F-B554-49C0-9B74-25B321179F6C}" srcId="{10EFF673-C26E-49A7-99F8-5DADB4CD0E13}" destId="{33E5F65C-EB00-4E79-9F64-0981D82DB056}" srcOrd="3" destOrd="0" parTransId="{7F537CD9-FE82-4421-8038-ADC4667814D6}" sibTransId="{51CCFCBD-7104-4793-AF59-EE69A10D21D5}"/>
    <dgm:cxn modelId="{2C0CDEAB-8015-4CB4-91E7-0E82EC72B4BA}" srcId="{10EFF673-C26E-49A7-99F8-5DADB4CD0E13}" destId="{1FB789C5-10E3-44E9-9DDC-64C8B43C1F65}" srcOrd="2" destOrd="0" parTransId="{4947B3C8-3A30-4384-99A8-8DC048C9B47F}" sibTransId="{4F7853E7-583D-4CD4-A456-3E18F7A07397}"/>
    <dgm:cxn modelId="{F6B1DA31-09AD-4F1A-8152-6A6FEAC42C16}" srcId="{10EFF673-C26E-49A7-99F8-5DADB4CD0E13}" destId="{E365B06A-630C-4C22-8AEC-2BB3DF75D7A9}" srcOrd="0" destOrd="0" parTransId="{65CF1EAA-65B6-4432-AA3C-216C56411906}" sibTransId="{E514158A-8520-4160-AAF7-0EB06F0E3D86}"/>
    <dgm:cxn modelId="{B5DA5255-6C46-4704-85C7-F0BDD01E5E5D}" srcId="{10EFF673-C26E-49A7-99F8-5DADB4CD0E13}" destId="{A02F17DE-06CB-4EE5-B5A9-76DFBE2BFFAB}" srcOrd="1" destOrd="0" parTransId="{BF58FC09-9731-4EDB-9F73-CE7F0CBCE61E}" sibTransId="{FE1EFD24-DD3D-4E21-A257-DE27BD9BF456}"/>
    <dgm:cxn modelId="{6F7A523A-40A5-40BF-9488-A366DD9E8249}" type="presOf" srcId="{E365B06A-630C-4C22-8AEC-2BB3DF75D7A9}" destId="{E79B5728-3997-4539-A232-67E82355370A}" srcOrd="0" destOrd="0" presId="urn:microsoft.com/office/officeart/2005/8/layout/vList2"/>
    <dgm:cxn modelId="{727F088E-C83A-4A8B-A048-C9FD2994173F}" type="presOf" srcId="{33E5F65C-EB00-4E79-9F64-0981D82DB056}" destId="{A707D513-E9A7-4DA8-A25F-F8BE65AC1E30}" srcOrd="0" destOrd="0" presId="urn:microsoft.com/office/officeart/2005/8/layout/vList2"/>
    <dgm:cxn modelId="{EB89021C-4E77-44A7-AAF4-AA53FF8C6297}" type="presOf" srcId="{A02F17DE-06CB-4EE5-B5A9-76DFBE2BFFAB}" destId="{C2A5F2F5-A586-46CD-921E-25C45C8A0B79}" srcOrd="0" destOrd="0" presId="urn:microsoft.com/office/officeart/2005/8/layout/vList2"/>
    <dgm:cxn modelId="{67B39866-AF13-4A85-A0CE-03EA42D1405E}" type="presParOf" srcId="{D844598E-66D7-4D02-9D82-A3142A5A1D27}" destId="{E79B5728-3997-4539-A232-67E82355370A}" srcOrd="0" destOrd="0" presId="urn:microsoft.com/office/officeart/2005/8/layout/vList2"/>
    <dgm:cxn modelId="{859D90B9-FD42-42E6-ADD1-138C1D6C543A}" type="presParOf" srcId="{D844598E-66D7-4D02-9D82-A3142A5A1D27}" destId="{BC7ABCA4-6E94-456C-A108-080E55383A05}" srcOrd="1" destOrd="0" presId="urn:microsoft.com/office/officeart/2005/8/layout/vList2"/>
    <dgm:cxn modelId="{724A52BF-3B95-474B-8325-66B0A9119368}" type="presParOf" srcId="{D844598E-66D7-4D02-9D82-A3142A5A1D27}" destId="{C2A5F2F5-A586-46CD-921E-25C45C8A0B79}" srcOrd="2" destOrd="0" presId="urn:microsoft.com/office/officeart/2005/8/layout/vList2"/>
    <dgm:cxn modelId="{F679A930-42D6-4321-BD7A-FE548146E63F}" type="presParOf" srcId="{D844598E-66D7-4D02-9D82-A3142A5A1D27}" destId="{4734ED41-0A1C-4FBB-A796-BC14921079F0}" srcOrd="3" destOrd="0" presId="urn:microsoft.com/office/officeart/2005/8/layout/vList2"/>
    <dgm:cxn modelId="{CF5D0909-FE2C-40CA-B0B8-639D46D39B18}" type="presParOf" srcId="{D844598E-66D7-4D02-9D82-A3142A5A1D27}" destId="{497D0AE2-18E9-4E6C-8E5C-9B228F3DB35D}" srcOrd="4" destOrd="0" presId="urn:microsoft.com/office/officeart/2005/8/layout/vList2"/>
    <dgm:cxn modelId="{1C396808-B9B4-4BC4-AE9E-096F1F7FE7F1}" type="presParOf" srcId="{D844598E-66D7-4D02-9D82-A3142A5A1D27}" destId="{3A43B51F-7CC5-424F-BCF2-8EDABE95063B}" srcOrd="5" destOrd="0" presId="urn:microsoft.com/office/officeart/2005/8/layout/vList2"/>
    <dgm:cxn modelId="{A6CE4B80-CDC6-4D51-8A94-7BEDF8492112}" type="presParOf" srcId="{D844598E-66D7-4D02-9D82-A3142A5A1D27}" destId="{A707D513-E9A7-4DA8-A25F-F8BE65AC1E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92AA2-42BE-408A-82FF-AD0619AF6351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E30F9AC-99B0-4D88-86F2-8BBDBB246F9A}">
      <dgm:prSet phldrT="[Texto]"/>
      <dgm:spPr/>
      <dgm:t>
        <a:bodyPr/>
        <a:lstStyle/>
        <a:p>
          <a:r>
            <a:rPr lang="es-ES" dirty="0" smtClean="0"/>
            <a:t>Time</a:t>
          </a:r>
          <a:endParaRPr lang="es-ES" dirty="0"/>
        </a:p>
      </dgm:t>
    </dgm:pt>
    <dgm:pt modelId="{A577D721-5685-445F-BE10-C2F8F0A4D471}" type="parTrans" cxnId="{395D97DF-AA6C-47F0-8F98-7F46AD7FF622}">
      <dgm:prSet/>
      <dgm:spPr/>
      <dgm:t>
        <a:bodyPr/>
        <a:lstStyle/>
        <a:p>
          <a:endParaRPr lang="es-ES"/>
        </a:p>
      </dgm:t>
    </dgm:pt>
    <dgm:pt modelId="{0AE2F194-107B-4B72-89DE-1C25A2CB0189}" type="sibTrans" cxnId="{395D97DF-AA6C-47F0-8F98-7F46AD7FF622}">
      <dgm:prSet/>
      <dgm:spPr/>
      <dgm:t>
        <a:bodyPr/>
        <a:lstStyle/>
        <a:p>
          <a:endParaRPr lang="es-ES"/>
        </a:p>
      </dgm:t>
    </dgm:pt>
    <dgm:pt modelId="{96E873BC-300E-4207-9A8F-CABBAB4F28FA}">
      <dgm:prSet phldrT="[Texto]"/>
      <dgm:spPr/>
      <dgm:t>
        <a:bodyPr/>
        <a:lstStyle/>
        <a:p>
          <a:r>
            <a:rPr lang="es-ES" dirty="0" err="1" smtClean="0"/>
            <a:t>Less</a:t>
          </a:r>
          <a:r>
            <a:rPr lang="es-ES" dirty="0" smtClean="0"/>
            <a:t> </a:t>
          </a:r>
          <a:r>
            <a:rPr lang="es-ES" dirty="0" err="1" smtClean="0"/>
            <a:t>value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Cargo.</a:t>
          </a:r>
          <a:endParaRPr lang="es-ES" dirty="0"/>
        </a:p>
      </dgm:t>
    </dgm:pt>
    <dgm:pt modelId="{D49BA5AC-EB46-432D-9C97-B7B76124F80D}" type="parTrans" cxnId="{AA9A4FB4-1265-4F60-954F-94848FB6373F}">
      <dgm:prSet/>
      <dgm:spPr/>
      <dgm:t>
        <a:bodyPr/>
        <a:lstStyle/>
        <a:p>
          <a:endParaRPr lang="es-ES"/>
        </a:p>
      </dgm:t>
    </dgm:pt>
    <dgm:pt modelId="{C17A2585-7818-4C8F-B12E-2434ADCC68BB}" type="sibTrans" cxnId="{AA9A4FB4-1265-4F60-954F-94848FB6373F}">
      <dgm:prSet/>
      <dgm:spPr/>
      <dgm:t>
        <a:bodyPr/>
        <a:lstStyle/>
        <a:p>
          <a:endParaRPr lang="es-ES"/>
        </a:p>
      </dgm:t>
    </dgm:pt>
    <dgm:pt modelId="{501D8466-2080-469F-8BC8-3BDADEA44FA0}">
      <dgm:prSet phldrT="[Texto]"/>
      <dgm:spPr/>
      <dgm:t>
        <a:bodyPr/>
        <a:lstStyle/>
        <a:p>
          <a:r>
            <a:rPr lang="es-ES" dirty="0" err="1" smtClean="0"/>
            <a:t>Variation</a:t>
          </a:r>
          <a:endParaRPr lang="es-ES" dirty="0"/>
        </a:p>
      </dgm:t>
    </dgm:pt>
    <dgm:pt modelId="{06142E90-0837-4B3C-A4A3-E91DAD5D64D4}" type="parTrans" cxnId="{EFB594EC-2AE4-4733-B3AC-87B28F52A4F7}">
      <dgm:prSet/>
      <dgm:spPr/>
      <dgm:t>
        <a:bodyPr/>
        <a:lstStyle/>
        <a:p>
          <a:endParaRPr lang="es-ES"/>
        </a:p>
      </dgm:t>
    </dgm:pt>
    <dgm:pt modelId="{CA922612-6269-42CF-A550-CA7D6632D7E9}" type="sibTrans" cxnId="{EFB594EC-2AE4-4733-B3AC-87B28F52A4F7}">
      <dgm:prSet/>
      <dgm:spPr/>
      <dgm:t>
        <a:bodyPr/>
        <a:lstStyle/>
        <a:p>
          <a:endParaRPr lang="es-ES"/>
        </a:p>
      </dgm:t>
    </dgm:pt>
    <dgm:pt modelId="{D903CC06-601D-49D6-AF43-650157E8F216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Stop </a:t>
          </a:r>
          <a:r>
            <a:rPr lang="es-ES" dirty="0" err="1" smtClean="0"/>
            <a:t>work</a:t>
          </a:r>
          <a:r>
            <a:rPr lang="es-ES" dirty="0" smtClean="0"/>
            <a:t> </a:t>
          </a:r>
          <a:r>
            <a:rPr lang="es-ES" dirty="0" err="1" smtClean="0"/>
            <a:t>proccess</a:t>
          </a:r>
          <a:endParaRPr lang="es-ES" dirty="0"/>
        </a:p>
      </dgm:t>
    </dgm:pt>
    <dgm:pt modelId="{3ACD0D86-F791-430C-88A6-57F4054A6E35}" type="parTrans" cxnId="{2064117B-F3AD-4E1E-9424-42F2622DF127}">
      <dgm:prSet/>
      <dgm:spPr/>
      <dgm:t>
        <a:bodyPr/>
        <a:lstStyle/>
        <a:p>
          <a:endParaRPr lang="es-ES"/>
        </a:p>
      </dgm:t>
    </dgm:pt>
    <dgm:pt modelId="{595C97F0-0816-4663-8669-C1A4E6CA65D1}" type="sibTrans" cxnId="{2064117B-F3AD-4E1E-9424-42F2622DF127}">
      <dgm:prSet/>
      <dgm:spPr/>
      <dgm:t>
        <a:bodyPr/>
        <a:lstStyle/>
        <a:p>
          <a:endParaRPr lang="es-ES"/>
        </a:p>
      </dgm:t>
    </dgm:pt>
    <dgm:pt modelId="{B97E2E15-100C-4B72-ACA1-EC59E60BD2D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err="1" smtClean="0"/>
            <a:t>Factories</a:t>
          </a:r>
          <a:endParaRPr lang="es-ES" dirty="0"/>
        </a:p>
      </dgm:t>
    </dgm:pt>
    <dgm:pt modelId="{950A3E6B-FCFD-43AE-951D-A28A414BCD39}" type="parTrans" cxnId="{8A955D89-00CA-4B71-B6B7-7D0652DF69D4}">
      <dgm:prSet/>
      <dgm:spPr/>
      <dgm:t>
        <a:bodyPr/>
        <a:lstStyle/>
        <a:p>
          <a:endParaRPr lang="es-ES"/>
        </a:p>
      </dgm:t>
    </dgm:pt>
    <dgm:pt modelId="{F8A7BEAA-1431-4ED2-BCDE-E5478824B916}" type="sibTrans" cxnId="{8A955D89-00CA-4B71-B6B7-7D0652DF69D4}">
      <dgm:prSet/>
      <dgm:spPr/>
      <dgm:t>
        <a:bodyPr/>
        <a:lstStyle/>
        <a:p>
          <a:endParaRPr lang="es-ES"/>
        </a:p>
      </dgm:t>
    </dgm:pt>
    <dgm:pt modelId="{DADAB218-D375-40B0-88A3-4A9A738AF11E}">
      <dgm:prSet phldrT="[Texto]"/>
      <dgm:spPr/>
      <dgm:t>
        <a:bodyPr/>
        <a:lstStyle/>
        <a:p>
          <a:r>
            <a:rPr lang="es-ES" dirty="0" err="1" smtClean="0"/>
            <a:t>Rotation</a:t>
          </a:r>
          <a:endParaRPr lang="es-ES" dirty="0"/>
        </a:p>
      </dgm:t>
    </dgm:pt>
    <dgm:pt modelId="{060C9E95-D523-40F5-8AA0-7C6C6AAD5E30}" type="parTrans" cxnId="{76E81962-5461-49F2-A9E0-8B4ADA663934}">
      <dgm:prSet/>
      <dgm:spPr/>
      <dgm:t>
        <a:bodyPr/>
        <a:lstStyle/>
        <a:p>
          <a:endParaRPr lang="es-ES"/>
        </a:p>
      </dgm:t>
    </dgm:pt>
    <dgm:pt modelId="{F1F10091-4A44-48DC-8EB8-77190CF82C9A}" type="sibTrans" cxnId="{76E81962-5461-49F2-A9E0-8B4ADA663934}">
      <dgm:prSet/>
      <dgm:spPr/>
      <dgm:t>
        <a:bodyPr/>
        <a:lstStyle/>
        <a:p>
          <a:endParaRPr lang="es-ES"/>
        </a:p>
      </dgm:t>
    </dgm:pt>
    <dgm:pt modelId="{177B9FCC-67AE-45C7-8337-D0DEADBD8A83}">
      <dgm:prSet phldrT="[Texto]"/>
      <dgm:spPr/>
      <dgm:t>
        <a:bodyPr/>
        <a:lstStyle/>
        <a:p>
          <a:r>
            <a:rPr lang="es-ES" dirty="0" err="1" smtClean="0"/>
            <a:t>Less</a:t>
          </a:r>
          <a:r>
            <a:rPr lang="es-ES" dirty="0" smtClean="0"/>
            <a:t> </a:t>
          </a:r>
          <a:r>
            <a:rPr lang="es-ES" dirty="0" err="1" smtClean="0"/>
            <a:t>warehouse</a:t>
          </a:r>
          <a:endParaRPr lang="es-ES" dirty="0"/>
        </a:p>
      </dgm:t>
    </dgm:pt>
    <dgm:pt modelId="{415C8E1F-0018-4C11-8B63-624B1A7403AA}" type="parTrans" cxnId="{054FE116-BAD8-4452-AF8F-870EDB821ED6}">
      <dgm:prSet/>
      <dgm:spPr/>
      <dgm:t>
        <a:bodyPr/>
        <a:lstStyle/>
        <a:p>
          <a:endParaRPr lang="es-ES"/>
        </a:p>
      </dgm:t>
    </dgm:pt>
    <dgm:pt modelId="{CB7F25BC-8795-442A-A296-AA420B412F5E}" type="sibTrans" cxnId="{054FE116-BAD8-4452-AF8F-870EDB821ED6}">
      <dgm:prSet/>
      <dgm:spPr/>
      <dgm:t>
        <a:bodyPr/>
        <a:lstStyle/>
        <a:p>
          <a:endParaRPr lang="es-ES"/>
        </a:p>
      </dgm:t>
    </dgm:pt>
    <dgm:pt modelId="{0A40AD38-E9A6-40C4-A143-7F1518F0FA82}">
      <dgm:prSet phldrT="[Texto]"/>
      <dgm:spPr/>
      <dgm:t>
        <a:bodyPr/>
        <a:lstStyle/>
        <a:p>
          <a:r>
            <a:rPr lang="es-ES" dirty="0" err="1" smtClean="0"/>
            <a:t>Perishable</a:t>
          </a:r>
          <a:r>
            <a:rPr lang="es-ES" dirty="0" smtClean="0"/>
            <a:t> </a:t>
          </a:r>
          <a:r>
            <a:rPr lang="es-ES" dirty="0" err="1" smtClean="0"/>
            <a:t>Goods</a:t>
          </a:r>
          <a:endParaRPr lang="es-ES" dirty="0"/>
        </a:p>
      </dgm:t>
    </dgm:pt>
    <dgm:pt modelId="{E0F24F4C-D1C1-4DAB-B6E7-3748717CFBDD}" type="parTrans" cxnId="{F1E100B3-99AD-4E5C-8227-1F2EE2E4E966}">
      <dgm:prSet/>
      <dgm:spPr/>
      <dgm:t>
        <a:bodyPr/>
        <a:lstStyle/>
        <a:p>
          <a:endParaRPr lang="es-ES"/>
        </a:p>
      </dgm:t>
    </dgm:pt>
    <dgm:pt modelId="{9279DCCA-C60A-406B-9ADA-723A9F88A4FB}" type="sibTrans" cxnId="{F1E100B3-99AD-4E5C-8227-1F2EE2E4E966}">
      <dgm:prSet/>
      <dgm:spPr/>
      <dgm:t>
        <a:bodyPr/>
        <a:lstStyle/>
        <a:p>
          <a:endParaRPr lang="es-ES"/>
        </a:p>
      </dgm:t>
    </dgm:pt>
    <dgm:pt modelId="{C9AA2D22-6A1C-4A0B-90E1-7907D8ECF2A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err="1" smtClean="0"/>
            <a:t>Less</a:t>
          </a:r>
          <a:r>
            <a:rPr lang="es-ES" dirty="0" smtClean="0"/>
            <a:t> </a:t>
          </a:r>
          <a:r>
            <a:rPr lang="es-ES" dirty="0" err="1" smtClean="0"/>
            <a:t>opportunities</a:t>
          </a:r>
          <a:endParaRPr lang="es-ES" dirty="0"/>
        </a:p>
      </dgm:t>
    </dgm:pt>
    <dgm:pt modelId="{7FB4A74D-5B2F-4C45-8E02-E339C6C6B383}" type="parTrans" cxnId="{B6620160-C882-4B67-BF1E-9556AB7691DD}">
      <dgm:prSet/>
      <dgm:spPr/>
      <dgm:t>
        <a:bodyPr/>
        <a:lstStyle/>
        <a:p>
          <a:endParaRPr lang="es-ES"/>
        </a:p>
      </dgm:t>
    </dgm:pt>
    <dgm:pt modelId="{16C1A1D9-2577-400F-B006-A00DE6EFC8EF}" type="sibTrans" cxnId="{B6620160-C882-4B67-BF1E-9556AB7691DD}">
      <dgm:prSet/>
      <dgm:spPr/>
      <dgm:t>
        <a:bodyPr/>
        <a:lstStyle/>
        <a:p>
          <a:endParaRPr lang="es-ES"/>
        </a:p>
      </dgm:t>
    </dgm:pt>
    <dgm:pt modelId="{2658A601-C63D-4454-9AB7-DE85F74AE4D2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err="1" smtClean="0"/>
            <a:t>Fix</a:t>
          </a:r>
          <a:r>
            <a:rPr lang="es-ES" dirty="0" smtClean="0"/>
            <a:t>-Time </a:t>
          </a:r>
          <a:r>
            <a:rPr lang="es-ES" dirty="0" err="1" smtClean="0"/>
            <a:t>Markets</a:t>
          </a:r>
          <a:endParaRPr lang="es-ES" dirty="0"/>
        </a:p>
      </dgm:t>
    </dgm:pt>
    <dgm:pt modelId="{418599D9-87F6-44B5-9869-741D1FCBD575}" type="parTrans" cxnId="{ADDE1F2B-F3D2-49F1-8BE9-AA800BCDF191}">
      <dgm:prSet/>
      <dgm:spPr/>
      <dgm:t>
        <a:bodyPr/>
        <a:lstStyle/>
        <a:p>
          <a:endParaRPr lang="es-ES"/>
        </a:p>
      </dgm:t>
    </dgm:pt>
    <dgm:pt modelId="{F45AAFA7-C204-4BAC-9F29-503D2A8025FD}" type="sibTrans" cxnId="{ADDE1F2B-F3D2-49F1-8BE9-AA800BCDF191}">
      <dgm:prSet/>
      <dgm:spPr/>
      <dgm:t>
        <a:bodyPr/>
        <a:lstStyle/>
        <a:p>
          <a:endParaRPr lang="es-ES"/>
        </a:p>
      </dgm:t>
    </dgm:pt>
    <dgm:pt modelId="{7B973D60-6364-4ED0-B42E-C0908408DF99}" type="pres">
      <dgm:prSet presAssocID="{FC492AA2-42BE-408A-82FF-AD0619AF635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EF30D9-3938-4BDA-86FF-EA9682F52852}" type="pres">
      <dgm:prSet presAssocID="{0E30F9AC-99B0-4D88-86F2-8BBDBB246F9A}" presName="compositeNode" presStyleCnt="0">
        <dgm:presLayoutVars>
          <dgm:bulletEnabled val="1"/>
        </dgm:presLayoutVars>
      </dgm:prSet>
      <dgm:spPr/>
    </dgm:pt>
    <dgm:pt modelId="{8ECE75D3-6B05-490B-93BE-212FF4601AEA}" type="pres">
      <dgm:prSet presAssocID="{0E30F9AC-99B0-4D88-86F2-8BBDBB246F9A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</dgm:spPr>
    </dgm:pt>
    <dgm:pt modelId="{FE9E63CD-C6C4-4FF4-B139-F7127017BBE5}" type="pres">
      <dgm:prSet presAssocID="{0E30F9AC-99B0-4D88-86F2-8BBDBB246F9A}" presName="childNode" presStyleLbl="node1" presStyleIdx="0" presStyleCnt="3" custScaleY="37586" custLinFactNeighborX="287" custLinFactNeighborY="-312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6C3036-B859-4620-B8D9-5C0D261CA5EA}" type="pres">
      <dgm:prSet presAssocID="{0E30F9AC-99B0-4D88-86F2-8BBDBB246F9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0BFDBC-23F4-4161-BA72-8E04ECA870DE}" type="pres">
      <dgm:prSet presAssocID="{0AE2F194-107B-4B72-89DE-1C25A2CB0189}" presName="sibTrans" presStyleCnt="0"/>
      <dgm:spPr/>
    </dgm:pt>
    <dgm:pt modelId="{EBE5E790-A919-4FC2-98AE-B25C207EA89D}" type="pres">
      <dgm:prSet presAssocID="{501D8466-2080-469F-8BC8-3BDADEA44FA0}" presName="compositeNode" presStyleCnt="0">
        <dgm:presLayoutVars>
          <dgm:bulletEnabled val="1"/>
        </dgm:presLayoutVars>
      </dgm:prSet>
      <dgm:spPr/>
    </dgm:pt>
    <dgm:pt modelId="{83724D87-5833-466C-B8F0-0F8EEF73CA78}" type="pres">
      <dgm:prSet presAssocID="{501D8466-2080-469F-8BC8-3BDADEA44FA0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C740DB2-25E3-482F-BBF2-285FB6AE9F0E}" type="pres">
      <dgm:prSet presAssocID="{501D8466-2080-469F-8BC8-3BDADEA44FA0}" presName="childNode" presStyleLbl="node1" presStyleIdx="1" presStyleCnt="3" custScaleY="56130" custLinFactNeighborX="475" custLinFactNeighborY="-225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8827C-930F-4155-85FB-C3C71A7C60CD}" type="pres">
      <dgm:prSet presAssocID="{501D8466-2080-469F-8BC8-3BDADEA44FA0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3F927C-C971-42CD-A2D0-CEFB7AEB3986}" type="pres">
      <dgm:prSet presAssocID="{CA922612-6269-42CF-A550-CA7D6632D7E9}" presName="sibTrans" presStyleCnt="0"/>
      <dgm:spPr/>
    </dgm:pt>
    <dgm:pt modelId="{09EDD6F3-38F7-4A0E-8AF0-694B03AE3B1B}" type="pres">
      <dgm:prSet presAssocID="{DADAB218-D375-40B0-88A3-4A9A738AF11E}" presName="compositeNode" presStyleCnt="0">
        <dgm:presLayoutVars>
          <dgm:bulletEnabled val="1"/>
        </dgm:presLayoutVars>
      </dgm:prSet>
      <dgm:spPr/>
    </dgm:pt>
    <dgm:pt modelId="{B32D2125-9A5E-48A7-9F25-7B344808E3CB}" type="pres">
      <dgm:prSet presAssocID="{DADAB218-D375-40B0-88A3-4A9A738AF11E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</dgm:pt>
    <dgm:pt modelId="{9F089A5D-7D0D-4612-A69F-5E0CE7116AED}" type="pres">
      <dgm:prSet presAssocID="{DADAB218-D375-40B0-88A3-4A9A738AF11E}" presName="childNode" presStyleLbl="node1" presStyleIdx="2" presStyleCnt="3" custScaleY="44540" custLinFactNeighborX="-836" custLinFactNeighborY="-289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60C9D0-E797-4517-A4BF-A07FCACDDC13}" type="pres">
      <dgm:prSet presAssocID="{DADAB218-D375-40B0-88A3-4A9A738AF11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9A4FB4-1265-4F60-954F-94848FB6373F}" srcId="{0E30F9AC-99B0-4D88-86F2-8BBDBB246F9A}" destId="{96E873BC-300E-4207-9A8F-CABBAB4F28FA}" srcOrd="0" destOrd="0" parTransId="{D49BA5AC-EB46-432D-9C97-B7B76124F80D}" sibTransId="{C17A2585-7818-4C8F-B12E-2434ADCC68BB}"/>
    <dgm:cxn modelId="{B6620160-C882-4B67-BF1E-9556AB7691DD}" srcId="{501D8466-2080-469F-8BC8-3BDADEA44FA0}" destId="{C9AA2D22-6A1C-4A0B-90E1-7907D8ECF2A7}" srcOrd="1" destOrd="0" parTransId="{7FB4A74D-5B2F-4C45-8E02-E339C6C6B383}" sibTransId="{16C1A1D9-2577-400F-B006-A00DE6EFC8EF}"/>
    <dgm:cxn modelId="{76E81962-5461-49F2-A9E0-8B4ADA663934}" srcId="{FC492AA2-42BE-408A-82FF-AD0619AF6351}" destId="{DADAB218-D375-40B0-88A3-4A9A738AF11E}" srcOrd="2" destOrd="0" parTransId="{060C9E95-D523-40F5-8AA0-7C6C6AAD5E30}" sibTransId="{F1F10091-4A44-48DC-8EB8-77190CF82C9A}"/>
    <dgm:cxn modelId="{EDFA0981-9C2C-423C-9880-F31DF9E03525}" type="presOf" srcId="{0E30F9AC-99B0-4D88-86F2-8BBDBB246F9A}" destId="{E36C3036-B859-4620-B8D9-5C0D261CA5EA}" srcOrd="0" destOrd="0" presId="urn:microsoft.com/office/officeart/2005/8/layout/hList2"/>
    <dgm:cxn modelId="{2064117B-F3AD-4E1E-9424-42F2622DF127}" srcId="{501D8466-2080-469F-8BC8-3BDADEA44FA0}" destId="{D903CC06-601D-49D6-AF43-650157E8F216}" srcOrd="0" destOrd="0" parTransId="{3ACD0D86-F791-430C-88A6-57F4054A6E35}" sibTransId="{595C97F0-0816-4663-8669-C1A4E6CA65D1}"/>
    <dgm:cxn modelId="{257CA164-BA4B-460A-A677-393F72EBCBE2}" type="presOf" srcId="{B97E2E15-100C-4B72-ACA1-EC59E60BD2DD}" destId="{FC740DB2-25E3-482F-BBF2-285FB6AE9F0E}" srcOrd="0" destOrd="2" presId="urn:microsoft.com/office/officeart/2005/8/layout/hList2"/>
    <dgm:cxn modelId="{054FE116-BAD8-4452-AF8F-870EDB821ED6}" srcId="{DADAB218-D375-40B0-88A3-4A9A738AF11E}" destId="{177B9FCC-67AE-45C7-8337-D0DEADBD8A83}" srcOrd="0" destOrd="0" parTransId="{415C8E1F-0018-4C11-8B63-624B1A7403AA}" sibTransId="{CB7F25BC-8795-442A-A296-AA420B412F5E}"/>
    <dgm:cxn modelId="{D5BACEF9-ECF7-4EC9-89AB-22C5FFD1D5BD}" type="presOf" srcId="{DADAB218-D375-40B0-88A3-4A9A738AF11E}" destId="{8160C9D0-E797-4517-A4BF-A07FCACDDC13}" srcOrd="0" destOrd="0" presId="urn:microsoft.com/office/officeart/2005/8/layout/hList2"/>
    <dgm:cxn modelId="{1644108C-F254-4125-9B08-76A9158B5AAF}" type="presOf" srcId="{96E873BC-300E-4207-9A8F-CABBAB4F28FA}" destId="{FE9E63CD-C6C4-4FF4-B139-F7127017BBE5}" srcOrd="0" destOrd="0" presId="urn:microsoft.com/office/officeart/2005/8/layout/hList2"/>
    <dgm:cxn modelId="{ADDE1F2B-F3D2-49F1-8BE9-AA800BCDF191}" srcId="{501D8466-2080-469F-8BC8-3BDADEA44FA0}" destId="{2658A601-C63D-4454-9AB7-DE85F74AE4D2}" srcOrd="3" destOrd="0" parTransId="{418599D9-87F6-44B5-9869-741D1FCBD575}" sibTransId="{F45AAFA7-C204-4BAC-9F29-503D2A8025FD}"/>
    <dgm:cxn modelId="{73C25A64-C004-4F21-8233-4A447A8A146C}" type="presOf" srcId="{0A40AD38-E9A6-40C4-A143-7F1518F0FA82}" destId="{FE9E63CD-C6C4-4FF4-B139-F7127017BBE5}" srcOrd="0" destOrd="1" presId="urn:microsoft.com/office/officeart/2005/8/layout/hList2"/>
    <dgm:cxn modelId="{6BD2B987-EFE5-44B8-AFB4-FA6A6D000E16}" type="presOf" srcId="{501D8466-2080-469F-8BC8-3BDADEA44FA0}" destId="{B198827C-930F-4155-85FB-C3C71A7C60CD}" srcOrd="0" destOrd="0" presId="urn:microsoft.com/office/officeart/2005/8/layout/hList2"/>
    <dgm:cxn modelId="{8A955D89-00CA-4B71-B6B7-7D0652DF69D4}" srcId="{501D8466-2080-469F-8BC8-3BDADEA44FA0}" destId="{B97E2E15-100C-4B72-ACA1-EC59E60BD2DD}" srcOrd="2" destOrd="0" parTransId="{950A3E6B-FCFD-43AE-951D-A28A414BCD39}" sibTransId="{F8A7BEAA-1431-4ED2-BCDE-E5478824B916}"/>
    <dgm:cxn modelId="{F1E100B3-99AD-4E5C-8227-1F2EE2E4E966}" srcId="{0E30F9AC-99B0-4D88-86F2-8BBDBB246F9A}" destId="{0A40AD38-E9A6-40C4-A143-7F1518F0FA82}" srcOrd="1" destOrd="0" parTransId="{E0F24F4C-D1C1-4DAB-B6E7-3748717CFBDD}" sibTransId="{9279DCCA-C60A-406B-9ADA-723A9F88A4FB}"/>
    <dgm:cxn modelId="{41C9F0D4-5CF3-47EC-8D58-08F79DE01363}" type="presOf" srcId="{C9AA2D22-6A1C-4A0B-90E1-7907D8ECF2A7}" destId="{FC740DB2-25E3-482F-BBF2-285FB6AE9F0E}" srcOrd="0" destOrd="1" presId="urn:microsoft.com/office/officeart/2005/8/layout/hList2"/>
    <dgm:cxn modelId="{9A84FA4E-DB12-40C8-86F4-5F429441C31C}" type="presOf" srcId="{2658A601-C63D-4454-9AB7-DE85F74AE4D2}" destId="{FC740DB2-25E3-482F-BBF2-285FB6AE9F0E}" srcOrd="0" destOrd="3" presId="urn:microsoft.com/office/officeart/2005/8/layout/hList2"/>
    <dgm:cxn modelId="{EFB594EC-2AE4-4733-B3AC-87B28F52A4F7}" srcId="{FC492AA2-42BE-408A-82FF-AD0619AF6351}" destId="{501D8466-2080-469F-8BC8-3BDADEA44FA0}" srcOrd="1" destOrd="0" parTransId="{06142E90-0837-4B3C-A4A3-E91DAD5D64D4}" sibTransId="{CA922612-6269-42CF-A550-CA7D6632D7E9}"/>
    <dgm:cxn modelId="{2EBF3CC0-03B2-43B2-949A-68C4D695F578}" type="presOf" srcId="{177B9FCC-67AE-45C7-8337-D0DEADBD8A83}" destId="{9F089A5D-7D0D-4612-A69F-5E0CE7116AED}" srcOrd="0" destOrd="0" presId="urn:microsoft.com/office/officeart/2005/8/layout/hList2"/>
    <dgm:cxn modelId="{07BC63E9-2197-413A-A773-A8BCFCC0773E}" type="presOf" srcId="{FC492AA2-42BE-408A-82FF-AD0619AF6351}" destId="{7B973D60-6364-4ED0-B42E-C0908408DF99}" srcOrd="0" destOrd="0" presId="urn:microsoft.com/office/officeart/2005/8/layout/hList2"/>
    <dgm:cxn modelId="{395D97DF-AA6C-47F0-8F98-7F46AD7FF622}" srcId="{FC492AA2-42BE-408A-82FF-AD0619AF6351}" destId="{0E30F9AC-99B0-4D88-86F2-8BBDBB246F9A}" srcOrd="0" destOrd="0" parTransId="{A577D721-5685-445F-BE10-C2F8F0A4D471}" sibTransId="{0AE2F194-107B-4B72-89DE-1C25A2CB0189}"/>
    <dgm:cxn modelId="{4885DB36-5961-4D48-8A48-00D61426492E}" type="presOf" srcId="{D903CC06-601D-49D6-AF43-650157E8F216}" destId="{FC740DB2-25E3-482F-BBF2-285FB6AE9F0E}" srcOrd="0" destOrd="0" presId="urn:microsoft.com/office/officeart/2005/8/layout/hList2"/>
    <dgm:cxn modelId="{00AB75ED-E205-42CB-B1A2-C28068E3B11F}" type="presParOf" srcId="{7B973D60-6364-4ED0-B42E-C0908408DF99}" destId="{6AEF30D9-3938-4BDA-86FF-EA9682F52852}" srcOrd="0" destOrd="0" presId="urn:microsoft.com/office/officeart/2005/8/layout/hList2"/>
    <dgm:cxn modelId="{3CD4322C-7EFE-4AC1-882F-01410C188070}" type="presParOf" srcId="{6AEF30D9-3938-4BDA-86FF-EA9682F52852}" destId="{8ECE75D3-6B05-490B-93BE-212FF4601AEA}" srcOrd="0" destOrd="0" presId="urn:microsoft.com/office/officeart/2005/8/layout/hList2"/>
    <dgm:cxn modelId="{540011EF-E7A5-4F09-A300-717F1110C810}" type="presParOf" srcId="{6AEF30D9-3938-4BDA-86FF-EA9682F52852}" destId="{FE9E63CD-C6C4-4FF4-B139-F7127017BBE5}" srcOrd="1" destOrd="0" presId="urn:microsoft.com/office/officeart/2005/8/layout/hList2"/>
    <dgm:cxn modelId="{154B1D87-4F58-430A-8005-3DB1EE47A594}" type="presParOf" srcId="{6AEF30D9-3938-4BDA-86FF-EA9682F52852}" destId="{E36C3036-B859-4620-B8D9-5C0D261CA5EA}" srcOrd="2" destOrd="0" presId="urn:microsoft.com/office/officeart/2005/8/layout/hList2"/>
    <dgm:cxn modelId="{0A46D077-C3B3-479A-A4E4-A8BECFC02D6B}" type="presParOf" srcId="{7B973D60-6364-4ED0-B42E-C0908408DF99}" destId="{680BFDBC-23F4-4161-BA72-8E04ECA870DE}" srcOrd="1" destOrd="0" presId="urn:microsoft.com/office/officeart/2005/8/layout/hList2"/>
    <dgm:cxn modelId="{452035B9-0282-4A34-AEB8-367E88BACD43}" type="presParOf" srcId="{7B973D60-6364-4ED0-B42E-C0908408DF99}" destId="{EBE5E790-A919-4FC2-98AE-B25C207EA89D}" srcOrd="2" destOrd="0" presId="urn:microsoft.com/office/officeart/2005/8/layout/hList2"/>
    <dgm:cxn modelId="{AF5DE962-22AE-4E44-9ECB-3B3EE93D3669}" type="presParOf" srcId="{EBE5E790-A919-4FC2-98AE-B25C207EA89D}" destId="{83724D87-5833-466C-B8F0-0F8EEF73CA78}" srcOrd="0" destOrd="0" presId="urn:microsoft.com/office/officeart/2005/8/layout/hList2"/>
    <dgm:cxn modelId="{47F93E2C-9A36-4728-A0E2-028EF2D8D83B}" type="presParOf" srcId="{EBE5E790-A919-4FC2-98AE-B25C207EA89D}" destId="{FC740DB2-25E3-482F-BBF2-285FB6AE9F0E}" srcOrd="1" destOrd="0" presId="urn:microsoft.com/office/officeart/2005/8/layout/hList2"/>
    <dgm:cxn modelId="{67BB4D5C-AD50-476C-B6FF-90B51F9F569B}" type="presParOf" srcId="{EBE5E790-A919-4FC2-98AE-B25C207EA89D}" destId="{B198827C-930F-4155-85FB-C3C71A7C60CD}" srcOrd="2" destOrd="0" presId="urn:microsoft.com/office/officeart/2005/8/layout/hList2"/>
    <dgm:cxn modelId="{3B3569FF-6C2C-48F5-9C9A-0B0A87718224}" type="presParOf" srcId="{7B973D60-6364-4ED0-B42E-C0908408DF99}" destId="{D63F927C-C971-42CD-A2D0-CEFB7AEB3986}" srcOrd="3" destOrd="0" presId="urn:microsoft.com/office/officeart/2005/8/layout/hList2"/>
    <dgm:cxn modelId="{7CD05D21-CA0E-4E3E-AFE9-AFFFBC4E939A}" type="presParOf" srcId="{7B973D60-6364-4ED0-B42E-C0908408DF99}" destId="{09EDD6F3-38F7-4A0E-8AF0-694B03AE3B1B}" srcOrd="4" destOrd="0" presId="urn:microsoft.com/office/officeart/2005/8/layout/hList2"/>
    <dgm:cxn modelId="{8F767387-E294-4864-8A22-29DDB247A696}" type="presParOf" srcId="{09EDD6F3-38F7-4A0E-8AF0-694B03AE3B1B}" destId="{B32D2125-9A5E-48A7-9F25-7B344808E3CB}" srcOrd="0" destOrd="0" presId="urn:microsoft.com/office/officeart/2005/8/layout/hList2"/>
    <dgm:cxn modelId="{05810240-71CA-4728-917F-93C0BF27E23B}" type="presParOf" srcId="{09EDD6F3-38F7-4A0E-8AF0-694B03AE3B1B}" destId="{9F089A5D-7D0D-4612-A69F-5E0CE7116AED}" srcOrd="1" destOrd="0" presId="urn:microsoft.com/office/officeart/2005/8/layout/hList2"/>
    <dgm:cxn modelId="{B1C0392D-324D-4ED7-8386-FDA701A18B71}" type="presParOf" srcId="{09EDD6F3-38F7-4A0E-8AF0-694B03AE3B1B}" destId="{8160C9D0-E797-4517-A4BF-A07FCACDDC1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63AEB5-4C81-42BC-A084-08439E27B04A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ADB72BE-756E-4290-A396-A48C9DE281ED}">
      <dgm:prSet phldrT="[Texto]"/>
      <dgm:spPr/>
      <dgm:t>
        <a:bodyPr/>
        <a:lstStyle/>
        <a:p>
          <a:r>
            <a:rPr lang="en-US" noProof="0" smtClean="0"/>
            <a:t>Economics</a:t>
          </a:r>
          <a:endParaRPr lang="en-US" noProof="0"/>
        </a:p>
      </dgm:t>
    </dgm:pt>
    <dgm:pt modelId="{AB63E0D0-0950-4AD1-A6C4-A3BE44D50436}" type="parTrans" cxnId="{222442C2-ED92-4987-8D1C-97B090747D75}">
      <dgm:prSet/>
      <dgm:spPr/>
      <dgm:t>
        <a:bodyPr/>
        <a:lstStyle/>
        <a:p>
          <a:endParaRPr lang="en-US" noProof="0"/>
        </a:p>
      </dgm:t>
    </dgm:pt>
    <dgm:pt modelId="{3F754AE3-28AA-423C-A54B-C89AC991C6B8}" type="sibTrans" cxnId="{222442C2-ED92-4987-8D1C-97B090747D75}">
      <dgm:prSet/>
      <dgm:spPr/>
      <dgm:t>
        <a:bodyPr/>
        <a:lstStyle/>
        <a:p>
          <a:endParaRPr lang="en-US" noProof="0"/>
        </a:p>
      </dgm:t>
    </dgm:pt>
    <dgm:pt modelId="{B60572EB-4BDD-4475-9FD7-36883DB90337}">
      <dgm:prSet phldrT="[Texto]"/>
      <dgm:spPr>
        <a:solidFill>
          <a:schemeClr val="accent6"/>
        </a:solidFill>
      </dgm:spPr>
      <dgm:t>
        <a:bodyPr/>
        <a:lstStyle/>
        <a:p>
          <a:r>
            <a:rPr lang="en-US" noProof="0" smtClean="0"/>
            <a:t>Environment</a:t>
          </a:r>
          <a:endParaRPr lang="en-US" noProof="0"/>
        </a:p>
      </dgm:t>
    </dgm:pt>
    <dgm:pt modelId="{660F6C12-EFA5-4C42-8F7C-EB3412E23B82}" type="parTrans" cxnId="{81B39F80-8B22-4AF8-952D-3B969A4C9AEE}">
      <dgm:prSet/>
      <dgm:spPr/>
      <dgm:t>
        <a:bodyPr/>
        <a:lstStyle/>
        <a:p>
          <a:endParaRPr lang="en-US" noProof="0"/>
        </a:p>
      </dgm:t>
    </dgm:pt>
    <dgm:pt modelId="{70DCF436-A39C-4E5B-8516-FCD4AB7D05EA}" type="sibTrans" cxnId="{81B39F80-8B22-4AF8-952D-3B969A4C9AEE}">
      <dgm:prSet/>
      <dgm:spPr/>
      <dgm:t>
        <a:bodyPr/>
        <a:lstStyle/>
        <a:p>
          <a:endParaRPr lang="en-US" noProof="0"/>
        </a:p>
      </dgm:t>
    </dgm:pt>
    <dgm:pt modelId="{87624DB1-3502-4000-BB7A-137333E7B407}">
      <dgm:prSet phldrT="[Texto]"/>
      <dgm:spPr/>
      <dgm:t>
        <a:bodyPr/>
        <a:lstStyle/>
        <a:p>
          <a:r>
            <a:rPr lang="en-US" noProof="0" dirty="0" smtClean="0"/>
            <a:t>Social Impact</a:t>
          </a:r>
          <a:endParaRPr lang="en-US" noProof="0" dirty="0"/>
        </a:p>
      </dgm:t>
    </dgm:pt>
    <dgm:pt modelId="{D26B8BD1-3F94-4ECE-A285-B6137E447F65}" type="parTrans" cxnId="{84F66103-CC3B-4D51-980E-65C2B2C78DCB}">
      <dgm:prSet/>
      <dgm:spPr/>
      <dgm:t>
        <a:bodyPr/>
        <a:lstStyle/>
        <a:p>
          <a:endParaRPr lang="en-US" noProof="0"/>
        </a:p>
      </dgm:t>
    </dgm:pt>
    <dgm:pt modelId="{AE86F5BC-302B-4A1F-8227-52763831D58A}" type="sibTrans" cxnId="{84F66103-CC3B-4D51-980E-65C2B2C78DCB}">
      <dgm:prSet/>
      <dgm:spPr/>
      <dgm:t>
        <a:bodyPr/>
        <a:lstStyle/>
        <a:p>
          <a:endParaRPr lang="en-US" noProof="0"/>
        </a:p>
      </dgm:t>
    </dgm:pt>
    <dgm:pt modelId="{278F0DD3-0388-4F1A-8F18-1679B1D19274}">
      <dgm:prSet phldrT="[Texto]"/>
      <dgm:spPr/>
      <dgm:t>
        <a:bodyPr/>
        <a:lstStyle/>
        <a:p>
          <a:r>
            <a:rPr lang="en-US" noProof="0" smtClean="0"/>
            <a:t>Sectorial Impact</a:t>
          </a:r>
          <a:endParaRPr lang="en-US" noProof="0"/>
        </a:p>
      </dgm:t>
    </dgm:pt>
    <dgm:pt modelId="{95ECD1D7-6C5B-4A42-AA2A-689B25023934}" type="parTrans" cxnId="{BF6E9159-2521-4F99-BADF-2D9EB3D382AF}">
      <dgm:prSet/>
      <dgm:spPr/>
      <dgm:t>
        <a:bodyPr/>
        <a:lstStyle/>
        <a:p>
          <a:endParaRPr lang="en-US" noProof="0"/>
        </a:p>
      </dgm:t>
    </dgm:pt>
    <dgm:pt modelId="{E6DC2C94-47BA-4964-8F9A-261667455FDF}" type="sibTrans" cxnId="{BF6E9159-2521-4F99-BADF-2D9EB3D382AF}">
      <dgm:prSet/>
      <dgm:spPr/>
      <dgm:t>
        <a:bodyPr/>
        <a:lstStyle/>
        <a:p>
          <a:endParaRPr lang="en-US" noProof="0"/>
        </a:p>
      </dgm:t>
    </dgm:pt>
    <dgm:pt modelId="{2EADE219-873A-4B6B-92EA-5A0BD7BF3A3D}">
      <dgm:prSet/>
      <dgm:spPr/>
      <dgm:t>
        <a:bodyPr/>
        <a:lstStyle/>
        <a:p>
          <a:r>
            <a:rPr lang="en-US" b="1" i="1" noProof="0" dirty="0" smtClean="0"/>
            <a:t>Efficiency and cost reduction </a:t>
          </a:r>
          <a:endParaRPr lang="en-US" noProof="0" dirty="0"/>
        </a:p>
      </dgm:t>
    </dgm:pt>
    <dgm:pt modelId="{C21BBE64-D1AE-4D19-957C-30B20BEAB41B}" type="parTrans" cxnId="{CF6AA4E0-2383-4EA2-B0DB-6987E40936F5}">
      <dgm:prSet/>
      <dgm:spPr/>
      <dgm:t>
        <a:bodyPr/>
        <a:lstStyle/>
        <a:p>
          <a:endParaRPr lang="en-US" noProof="0"/>
        </a:p>
      </dgm:t>
    </dgm:pt>
    <dgm:pt modelId="{B73B2BE1-AC9F-4FF0-BA0C-10BB1404D5DF}" type="sibTrans" cxnId="{CF6AA4E0-2383-4EA2-B0DB-6987E40936F5}">
      <dgm:prSet/>
      <dgm:spPr/>
      <dgm:t>
        <a:bodyPr/>
        <a:lstStyle/>
        <a:p>
          <a:endParaRPr lang="en-US" noProof="0"/>
        </a:p>
      </dgm:t>
    </dgm:pt>
    <dgm:pt modelId="{E894F414-645E-40FB-842F-5813660756D5}">
      <dgm:prSet/>
      <dgm:spPr/>
      <dgm:t>
        <a:bodyPr/>
        <a:lstStyle/>
        <a:p>
          <a:r>
            <a:rPr lang="en-US" b="1" i="1" noProof="0" dirty="0" smtClean="0"/>
            <a:t>Creation of added value</a:t>
          </a:r>
        </a:p>
      </dgm:t>
    </dgm:pt>
    <dgm:pt modelId="{D00D993F-FC0E-4A6F-A291-5EBA0D4C3DDF}" type="parTrans" cxnId="{F5FBB4B5-B1D7-4872-8F39-004FBE531327}">
      <dgm:prSet/>
      <dgm:spPr/>
      <dgm:t>
        <a:bodyPr/>
        <a:lstStyle/>
        <a:p>
          <a:endParaRPr lang="en-US" noProof="0"/>
        </a:p>
      </dgm:t>
    </dgm:pt>
    <dgm:pt modelId="{34E843E2-D2DB-462B-9528-FF7E2EA6D970}" type="sibTrans" cxnId="{F5FBB4B5-B1D7-4872-8F39-004FBE531327}">
      <dgm:prSet/>
      <dgm:spPr/>
      <dgm:t>
        <a:bodyPr/>
        <a:lstStyle/>
        <a:p>
          <a:endParaRPr lang="en-US" noProof="0"/>
        </a:p>
      </dgm:t>
    </dgm:pt>
    <dgm:pt modelId="{B2E3894D-2769-4A8F-8A80-8AFED00041C4}">
      <dgm:prSet/>
      <dgm:spPr/>
      <dgm:t>
        <a:bodyPr/>
        <a:lstStyle/>
        <a:p>
          <a:r>
            <a:rPr lang="en-US" b="1" i="1" noProof="0" dirty="0" smtClean="0"/>
            <a:t>Generate direct and indirect employment with lower investment than other industrial and service activities</a:t>
          </a:r>
          <a:endParaRPr lang="en-US" noProof="0" dirty="0"/>
        </a:p>
      </dgm:t>
    </dgm:pt>
    <dgm:pt modelId="{1F26226D-5881-411C-B259-06DE1BAD9BBA}" type="parTrans" cxnId="{26A87FC6-305B-4CB4-9AB6-5A6BB2914A23}">
      <dgm:prSet/>
      <dgm:spPr/>
      <dgm:t>
        <a:bodyPr/>
        <a:lstStyle/>
        <a:p>
          <a:endParaRPr lang="en-US" noProof="0"/>
        </a:p>
      </dgm:t>
    </dgm:pt>
    <dgm:pt modelId="{25731353-9FF3-425F-979E-55B470B7B33F}" type="sibTrans" cxnId="{26A87FC6-305B-4CB4-9AB6-5A6BB2914A23}">
      <dgm:prSet/>
      <dgm:spPr/>
      <dgm:t>
        <a:bodyPr/>
        <a:lstStyle/>
        <a:p>
          <a:endParaRPr lang="en-US" noProof="0"/>
        </a:p>
      </dgm:t>
    </dgm:pt>
    <dgm:pt modelId="{965B1778-D79A-4986-BCCA-D444EAD9C78B}">
      <dgm:prSet/>
      <dgm:spPr/>
      <dgm:t>
        <a:bodyPr/>
        <a:lstStyle/>
        <a:p>
          <a:r>
            <a:rPr lang="en-US" b="1" i="1" noProof="0" smtClean="0"/>
            <a:t>The widely accepted standards in TLCs imply a more environmentally interest</a:t>
          </a:r>
          <a:endParaRPr lang="en-US" noProof="0"/>
        </a:p>
      </dgm:t>
    </dgm:pt>
    <dgm:pt modelId="{EC535BB5-1D78-4883-91A3-DE08B5447887}" type="parTrans" cxnId="{D39D67F0-2EF5-4978-BBC3-41913476F5D8}">
      <dgm:prSet/>
      <dgm:spPr/>
      <dgm:t>
        <a:bodyPr/>
        <a:lstStyle/>
        <a:p>
          <a:endParaRPr lang="en-US" noProof="0"/>
        </a:p>
      </dgm:t>
    </dgm:pt>
    <dgm:pt modelId="{6E879F7F-A49B-41BA-A382-3147FA9D46C8}" type="sibTrans" cxnId="{D39D67F0-2EF5-4978-BBC3-41913476F5D8}">
      <dgm:prSet/>
      <dgm:spPr/>
      <dgm:t>
        <a:bodyPr/>
        <a:lstStyle/>
        <a:p>
          <a:endParaRPr lang="en-US" noProof="0"/>
        </a:p>
      </dgm:t>
    </dgm:pt>
    <dgm:pt modelId="{8957F73A-28BC-4663-AC18-F1101BB5B11D}">
      <dgm:prSet/>
      <dgm:spPr/>
      <dgm:t>
        <a:bodyPr/>
        <a:lstStyle/>
        <a:p>
          <a:r>
            <a:rPr lang="en-US" b="1" i="1" noProof="0" smtClean="0"/>
            <a:t>More strict design and implementation of compensation measures</a:t>
          </a:r>
          <a:endParaRPr lang="en-US" noProof="0"/>
        </a:p>
      </dgm:t>
    </dgm:pt>
    <dgm:pt modelId="{3210A343-3357-4C37-9DED-D851D5F1EB85}" type="parTrans" cxnId="{A43B161C-6003-4489-97DB-89109B102539}">
      <dgm:prSet/>
      <dgm:spPr/>
      <dgm:t>
        <a:bodyPr/>
        <a:lstStyle/>
        <a:p>
          <a:endParaRPr lang="en-US" noProof="0"/>
        </a:p>
      </dgm:t>
    </dgm:pt>
    <dgm:pt modelId="{15EAB8F0-34A0-497D-9605-34093AC5A9E5}" type="sibTrans" cxnId="{A43B161C-6003-4489-97DB-89109B102539}">
      <dgm:prSet/>
      <dgm:spPr/>
      <dgm:t>
        <a:bodyPr/>
        <a:lstStyle/>
        <a:p>
          <a:endParaRPr lang="en-US" noProof="0"/>
        </a:p>
      </dgm:t>
    </dgm:pt>
    <dgm:pt modelId="{B8164BC7-1682-4693-AF97-9ACAF8542837}">
      <dgm:prSet/>
      <dgm:spPr/>
      <dgm:t>
        <a:bodyPr/>
        <a:lstStyle/>
        <a:p>
          <a:r>
            <a:rPr lang="en-US" b="1" i="1" noProof="0" smtClean="0"/>
            <a:t>Provide the necessary critic mass and  public recognition to facilitate the necessary stakeholders management,</a:t>
          </a:r>
          <a:endParaRPr lang="en-US" noProof="0"/>
        </a:p>
      </dgm:t>
    </dgm:pt>
    <dgm:pt modelId="{F6C67E52-A721-4549-BAAD-C3A1B16C031F}" type="parTrans" cxnId="{117E75BD-C4D0-46CD-AB56-071821952ABC}">
      <dgm:prSet/>
      <dgm:spPr/>
      <dgm:t>
        <a:bodyPr/>
        <a:lstStyle/>
        <a:p>
          <a:endParaRPr lang="en-US" noProof="0"/>
        </a:p>
      </dgm:t>
    </dgm:pt>
    <dgm:pt modelId="{EFCE715D-8EEB-4C46-AF11-C996799C4B09}" type="sibTrans" cxnId="{117E75BD-C4D0-46CD-AB56-071821952ABC}">
      <dgm:prSet/>
      <dgm:spPr/>
      <dgm:t>
        <a:bodyPr/>
        <a:lstStyle/>
        <a:p>
          <a:endParaRPr lang="en-US" noProof="0"/>
        </a:p>
      </dgm:t>
    </dgm:pt>
    <dgm:pt modelId="{EC5E0911-C9A8-4BE1-81D3-631B7234E8CE}">
      <dgm:prSet/>
      <dgm:spPr/>
      <dgm:t>
        <a:bodyPr/>
        <a:lstStyle/>
        <a:p>
          <a:r>
            <a:rPr lang="en-US" b="1" i="1" noProof="0" smtClean="0"/>
            <a:t>Promote a more active cooperation </a:t>
          </a:r>
        </a:p>
      </dgm:t>
    </dgm:pt>
    <dgm:pt modelId="{4A0A6C7A-BC91-4961-BA6F-E2E1C212673C}" type="parTrans" cxnId="{6773197E-201D-448D-AB0F-985A26E46B8D}">
      <dgm:prSet/>
      <dgm:spPr/>
      <dgm:t>
        <a:bodyPr/>
        <a:lstStyle/>
        <a:p>
          <a:endParaRPr lang="en-US" noProof="0"/>
        </a:p>
      </dgm:t>
    </dgm:pt>
    <dgm:pt modelId="{9BF5098C-4F2F-480F-8B05-0B526DB738CB}" type="sibTrans" cxnId="{6773197E-201D-448D-AB0F-985A26E46B8D}">
      <dgm:prSet/>
      <dgm:spPr/>
      <dgm:t>
        <a:bodyPr/>
        <a:lstStyle/>
        <a:p>
          <a:endParaRPr lang="en-US" noProof="0"/>
        </a:p>
      </dgm:t>
    </dgm:pt>
    <dgm:pt modelId="{FE426E7F-49C3-4ADC-9426-D0C9BC0606FD}">
      <dgm:prSet/>
      <dgm:spPr/>
      <dgm:t>
        <a:bodyPr/>
        <a:lstStyle/>
        <a:p>
          <a:r>
            <a:rPr lang="en-US" b="1" i="1" noProof="0" smtClean="0"/>
            <a:t>More ambitious corporate social responsibility</a:t>
          </a:r>
          <a:endParaRPr lang="en-US" noProof="0"/>
        </a:p>
      </dgm:t>
    </dgm:pt>
    <dgm:pt modelId="{E94D0917-F1A9-4E6E-8717-B93846DC4B9C}" type="parTrans" cxnId="{B2A8FE23-58FD-4D40-B39B-A7B9FE662F5F}">
      <dgm:prSet/>
      <dgm:spPr/>
      <dgm:t>
        <a:bodyPr/>
        <a:lstStyle/>
        <a:p>
          <a:endParaRPr lang="en-US" noProof="0"/>
        </a:p>
      </dgm:t>
    </dgm:pt>
    <dgm:pt modelId="{13289EBD-68EC-4AAB-BD92-27BEB69C1581}" type="sibTrans" cxnId="{B2A8FE23-58FD-4D40-B39B-A7B9FE662F5F}">
      <dgm:prSet/>
      <dgm:spPr/>
      <dgm:t>
        <a:bodyPr/>
        <a:lstStyle/>
        <a:p>
          <a:endParaRPr lang="en-US" noProof="0"/>
        </a:p>
      </dgm:t>
    </dgm:pt>
    <dgm:pt modelId="{06905919-C9E9-4BF8-A360-E1AA1367E9EB}">
      <dgm:prSet/>
      <dgm:spPr/>
      <dgm:t>
        <a:bodyPr/>
        <a:lstStyle/>
        <a:p>
          <a:r>
            <a:rPr lang="en-US" b="1" i="1" noProof="0" smtClean="0"/>
            <a:t>Facilitate a broad modernization and sophistication of the T&amp;L services provision, </a:t>
          </a:r>
          <a:endParaRPr lang="en-US" noProof="0"/>
        </a:p>
      </dgm:t>
    </dgm:pt>
    <dgm:pt modelId="{FA8B8325-8A62-4E4A-B022-6E96AE19D235}" type="parTrans" cxnId="{FA54C9D3-CFDB-49AF-A50F-02D541A44F7C}">
      <dgm:prSet/>
      <dgm:spPr/>
      <dgm:t>
        <a:bodyPr/>
        <a:lstStyle/>
        <a:p>
          <a:endParaRPr lang="en-US" noProof="0"/>
        </a:p>
      </dgm:t>
    </dgm:pt>
    <dgm:pt modelId="{3BC01906-0C97-4A65-B40C-8A18F22E2DA5}" type="sibTrans" cxnId="{FA54C9D3-CFDB-49AF-A50F-02D541A44F7C}">
      <dgm:prSet/>
      <dgm:spPr/>
      <dgm:t>
        <a:bodyPr/>
        <a:lstStyle/>
        <a:p>
          <a:endParaRPr lang="en-US" noProof="0"/>
        </a:p>
      </dgm:t>
    </dgm:pt>
    <dgm:pt modelId="{04036AE9-22A8-47FA-92D5-79F929E76A34}">
      <dgm:prSet/>
      <dgm:spPr/>
      <dgm:t>
        <a:bodyPr/>
        <a:lstStyle/>
        <a:p>
          <a:r>
            <a:rPr lang="en-US" b="1" i="1" noProof="0" dirty="0" smtClean="0">
              <a:solidFill>
                <a:schemeClr val="accent4">
                  <a:lumMod val="75000"/>
                </a:schemeClr>
              </a:solidFill>
            </a:rPr>
            <a:t>Allow the </a:t>
          </a:r>
          <a:r>
            <a:rPr lang="en-US" b="1" i="1" noProof="0" dirty="0" err="1" smtClean="0">
              <a:solidFill>
                <a:schemeClr val="accent4">
                  <a:lumMod val="75000"/>
                </a:schemeClr>
              </a:solidFill>
            </a:rPr>
            <a:t>intermodality</a:t>
          </a:r>
          <a:r>
            <a:rPr lang="en-US" b="1" i="1" noProof="0" dirty="0" smtClean="0">
              <a:solidFill>
                <a:schemeClr val="accent4">
                  <a:lumMod val="75000"/>
                </a:schemeClr>
              </a:solidFill>
            </a:rPr>
            <a:t> between means, specially from Railway</a:t>
          </a:r>
        </a:p>
      </dgm:t>
    </dgm:pt>
    <dgm:pt modelId="{B8FF476B-84C6-45D9-B040-E1CD2BCCF705}" type="parTrans" cxnId="{3FA6E36F-69A9-4930-B76D-5994907A365B}">
      <dgm:prSet/>
      <dgm:spPr/>
      <dgm:t>
        <a:bodyPr/>
        <a:lstStyle/>
        <a:p>
          <a:endParaRPr lang="en-US" noProof="0"/>
        </a:p>
      </dgm:t>
    </dgm:pt>
    <dgm:pt modelId="{B3B9F8E2-3F80-4659-9701-D7DB7B811BEB}" type="sibTrans" cxnId="{3FA6E36F-69A9-4930-B76D-5994907A365B}">
      <dgm:prSet/>
      <dgm:spPr/>
      <dgm:t>
        <a:bodyPr/>
        <a:lstStyle/>
        <a:p>
          <a:endParaRPr lang="en-US" noProof="0"/>
        </a:p>
      </dgm:t>
    </dgm:pt>
    <dgm:pt modelId="{631B8DED-576C-4DFA-8BEC-CB5AF08CAC04}">
      <dgm:prSet/>
      <dgm:spPr/>
      <dgm:t>
        <a:bodyPr/>
        <a:lstStyle/>
        <a:p>
          <a:r>
            <a:rPr lang="en-US" b="1" i="1" noProof="0" dirty="0" smtClean="0"/>
            <a:t>Generate synergies and critic mass</a:t>
          </a:r>
          <a:endParaRPr lang="en-US" noProof="0" dirty="0"/>
        </a:p>
      </dgm:t>
    </dgm:pt>
    <dgm:pt modelId="{EA65BFA9-A000-44FD-9D63-5D6E3D56ED69}" type="parTrans" cxnId="{BF7158BE-651F-49D1-A4CB-6DDAB224DCCE}">
      <dgm:prSet/>
      <dgm:spPr/>
      <dgm:t>
        <a:bodyPr/>
        <a:lstStyle/>
        <a:p>
          <a:endParaRPr lang="en-US" noProof="0"/>
        </a:p>
      </dgm:t>
    </dgm:pt>
    <dgm:pt modelId="{AEB9DC34-C217-4438-85C2-AA00CEA538B2}" type="sibTrans" cxnId="{BF7158BE-651F-49D1-A4CB-6DDAB224DCCE}">
      <dgm:prSet/>
      <dgm:spPr/>
      <dgm:t>
        <a:bodyPr/>
        <a:lstStyle/>
        <a:p>
          <a:endParaRPr lang="en-US" noProof="0"/>
        </a:p>
      </dgm:t>
    </dgm:pt>
    <dgm:pt modelId="{3A4011C3-F26B-4E02-B806-D3131BD9DBBE}" type="pres">
      <dgm:prSet presAssocID="{1A63AEB5-4C81-42BC-A084-08439E27B0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5EED95C-6F6B-41C7-8522-E0F606089BA6}" type="pres">
      <dgm:prSet presAssocID="{9ADB72BE-756E-4290-A396-A48C9DE281ED}" presName="composite" presStyleCnt="0"/>
      <dgm:spPr/>
    </dgm:pt>
    <dgm:pt modelId="{6351F7AD-B27A-4663-A829-B1B6368F9A55}" type="pres">
      <dgm:prSet presAssocID="{9ADB72BE-756E-4290-A396-A48C9DE281E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1A5AD6-AEED-478A-8CDF-27F0797929D2}" type="pres">
      <dgm:prSet presAssocID="{9ADB72BE-756E-4290-A396-A48C9DE281E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05953-61B1-4E7C-B05F-B9F1BA518056}" type="pres">
      <dgm:prSet presAssocID="{3F754AE3-28AA-423C-A54B-C89AC991C6B8}" presName="sp" presStyleCnt="0"/>
      <dgm:spPr/>
    </dgm:pt>
    <dgm:pt modelId="{73F9895C-48B5-4DB7-A63D-F5D9C36D3947}" type="pres">
      <dgm:prSet presAssocID="{B60572EB-4BDD-4475-9FD7-36883DB90337}" presName="composite" presStyleCnt="0"/>
      <dgm:spPr/>
    </dgm:pt>
    <dgm:pt modelId="{71F939BA-E2DB-4B62-ABC8-D8F0ED48353B}" type="pres">
      <dgm:prSet presAssocID="{B60572EB-4BDD-4475-9FD7-36883DB9033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02E298-945F-443B-A622-95C9F0E182E6}" type="pres">
      <dgm:prSet presAssocID="{B60572EB-4BDD-4475-9FD7-36883DB9033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32B926-F7A6-4749-B43F-E8F08D219167}" type="pres">
      <dgm:prSet presAssocID="{70DCF436-A39C-4E5B-8516-FCD4AB7D05EA}" presName="sp" presStyleCnt="0"/>
      <dgm:spPr/>
    </dgm:pt>
    <dgm:pt modelId="{B5F62E13-184B-4B71-8150-565AD9B7716B}" type="pres">
      <dgm:prSet presAssocID="{87624DB1-3502-4000-BB7A-137333E7B407}" presName="composite" presStyleCnt="0"/>
      <dgm:spPr/>
    </dgm:pt>
    <dgm:pt modelId="{5304A6B6-DD5D-4BE3-9B52-B1C62EA1820E}" type="pres">
      <dgm:prSet presAssocID="{87624DB1-3502-4000-BB7A-137333E7B40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31F4EE-430A-460A-A774-B30BE4F7F8F5}" type="pres">
      <dgm:prSet presAssocID="{87624DB1-3502-4000-BB7A-137333E7B40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23917B-B6EF-4319-9176-06A1A5D2BF40}" type="pres">
      <dgm:prSet presAssocID="{AE86F5BC-302B-4A1F-8227-52763831D58A}" presName="sp" presStyleCnt="0"/>
      <dgm:spPr/>
    </dgm:pt>
    <dgm:pt modelId="{31AB6E25-AA5F-4453-91F6-B0675D6B0313}" type="pres">
      <dgm:prSet presAssocID="{278F0DD3-0388-4F1A-8F18-1679B1D19274}" presName="composite" presStyleCnt="0"/>
      <dgm:spPr/>
    </dgm:pt>
    <dgm:pt modelId="{CF949DC3-E7D0-47E5-B641-31CC1705BD1B}" type="pres">
      <dgm:prSet presAssocID="{278F0DD3-0388-4F1A-8F18-1679B1D1927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F465B5-FF40-4B0F-A413-6B246D0E347A}" type="pres">
      <dgm:prSet presAssocID="{278F0DD3-0388-4F1A-8F18-1679B1D1927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A87FC6-305B-4CB4-9AB6-5A6BB2914A23}" srcId="{9ADB72BE-756E-4290-A396-A48C9DE281ED}" destId="{B2E3894D-2769-4A8F-8A80-8AFED00041C4}" srcOrd="2" destOrd="0" parTransId="{1F26226D-5881-411C-B259-06DE1BAD9BBA}" sibTransId="{25731353-9FF3-425F-979E-55B470B7B33F}"/>
    <dgm:cxn modelId="{C09FBE3E-DE8B-4694-A0CD-55DD6BC06931}" type="presOf" srcId="{B8164BC7-1682-4693-AF97-9ACAF8542837}" destId="{9231F4EE-430A-460A-A774-B30BE4F7F8F5}" srcOrd="0" destOrd="0" presId="urn:microsoft.com/office/officeart/2005/8/layout/chevron2"/>
    <dgm:cxn modelId="{A2BFB6B0-A284-4221-AE66-8D2CD609ABAA}" type="presOf" srcId="{B2E3894D-2769-4A8F-8A80-8AFED00041C4}" destId="{F81A5AD6-AEED-478A-8CDF-27F0797929D2}" srcOrd="0" destOrd="2" presId="urn:microsoft.com/office/officeart/2005/8/layout/chevron2"/>
    <dgm:cxn modelId="{BF7158BE-651F-49D1-A4CB-6DDAB224DCCE}" srcId="{278F0DD3-0388-4F1A-8F18-1679B1D19274}" destId="{631B8DED-576C-4DFA-8BEC-CB5AF08CAC04}" srcOrd="2" destOrd="0" parTransId="{EA65BFA9-A000-44FD-9D63-5D6E3D56ED69}" sibTransId="{AEB9DC34-C217-4438-85C2-AA00CEA538B2}"/>
    <dgm:cxn modelId="{84F66103-CC3B-4D51-980E-65C2B2C78DCB}" srcId="{1A63AEB5-4C81-42BC-A084-08439E27B04A}" destId="{87624DB1-3502-4000-BB7A-137333E7B407}" srcOrd="2" destOrd="0" parTransId="{D26B8BD1-3F94-4ECE-A285-B6137E447F65}" sibTransId="{AE86F5BC-302B-4A1F-8227-52763831D58A}"/>
    <dgm:cxn modelId="{FFBD3B74-95B3-4319-8F7B-FD6376C3865A}" type="presOf" srcId="{9ADB72BE-756E-4290-A396-A48C9DE281ED}" destId="{6351F7AD-B27A-4663-A829-B1B6368F9A55}" srcOrd="0" destOrd="0" presId="urn:microsoft.com/office/officeart/2005/8/layout/chevron2"/>
    <dgm:cxn modelId="{9A01E940-C6C4-4946-A718-D58B7941C578}" type="presOf" srcId="{E894F414-645E-40FB-842F-5813660756D5}" destId="{F81A5AD6-AEED-478A-8CDF-27F0797929D2}" srcOrd="0" destOrd="1" presId="urn:microsoft.com/office/officeart/2005/8/layout/chevron2"/>
    <dgm:cxn modelId="{F5FBB4B5-B1D7-4872-8F39-004FBE531327}" srcId="{9ADB72BE-756E-4290-A396-A48C9DE281ED}" destId="{E894F414-645E-40FB-842F-5813660756D5}" srcOrd="1" destOrd="0" parTransId="{D00D993F-FC0E-4A6F-A291-5EBA0D4C3DDF}" sibTransId="{34E843E2-D2DB-462B-9528-FF7E2EA6D970}"/>
    <dgm:cxn modelId="{A43B161C-6003-4489-97DB-89109B102539}" srcId="{B60572EB-4BDD-4475-9FD7-36883DB90337}" destId="{8957F73A-28BC-4663-AC18-F1101BB5B11D}" srcOrd="1" destOrd="0" parTransId="{3210A343-3357-4C37-9DED-D851D5F1EB85}" sibTransId="{15EAB8F0-34A0-497D-9605-34093AC5A9E5}"/>
    <dgm:cxn modelId="{1AC202E1-9F18-4671-A2B0-2B8366E3D0CF}" type="presOf" srcId="{04036AE9-22A8-47FA-92D5-79F929E76A34}" destId="{03F465B5-FF40-4B0F-A413-6B246D0E347A}" srcOrd="0" destOrd="1" presId="urn:microsoft.com/office/officeart/2005/8/layout/chevron2"/>
    <dgm:cxn modelId="{84038C66-A016-4F54-B58B-3A2C46350B40}" type="presOf" srcId="{FE426E7F-49C3-4ADC-9426-D0C9BC0606FD}" destId="{9231F4EE-430A-460A-A774-B30BE4F7F8F5}" srcOrd="0" destOrd="2" presId="urn:microsoft.com/office/officeart/2005/8/layout/chevron2"/>
    <dgm:cxn modelId="{117E75BD-C4D0-46CD-AB56-071821952ABC}" srcId="{87624DB1-3502-4000-BB7A-137333E7B407}" destId="{B8164BC7-1682-4693-AF97-9ACAF8542837}" srcOrd="0" destOrd="0" parTransId="{F6C67E52-A721-4549-BAAD-C3A1B16C031F}" sibTransId="{EFCE715D-8EEB-4C46-AF11-C996799C4B09}"/>
    <dgm:cxn modelId="{A08B7B95-55B2-49A4-B513-D3B6DA2AD4BB}" type="presOf" srcId="{2EADE219-873A-4B6B-92EA-5A0BD7BF3A3D}" destId="{F81A5AD6-AEED-478A-8CDF-27F0797929D2}" srcOrd="0" destOrd="0" presId="urn:microsoft.com/office/officeart/2005/8/layout/chevron2"/>
    <dgm:cxn modelId="{97A637B8-0FC8-441F-A439-71449CDC31B0}" type="presOf" srcId="{8957F73A-28BC-4663-AC18-F1101BB5B11D}" destId="{1102E298-945F-443B-A622-95C9F0E182E6}" srcOrd="0" destOrd="1" presId="urn:microsoft.com/office/officeart/2005/8/layout/chevron2"/>
    <dgm:cxn modelId="{3FA6E36F-69A9-4930-B76D-5994907A365B}" srcId="{278F0DD3-0388-4F1A-8F18-1679B1D19274}" destId="{04036AE9-22A8-47FA-92D5-79F929E76A34}" srcOrd="1" destOrd="0" parTransId="{B8FF476B-84C6-45D9-B040-E1CD2BCCF705}" sibTransId="{B3B9F8E2-3F80-4659-9701-D7DB7B811BEB}"/>
    <dgm:cxn modelId="{1B709ABA-67E7-4F50-A938-C4FCBE4AE91F}" type="presOf" srcId="{631B8DED-576C-4DFA-8BEC-CB5AF08CAC04}" destId="{03F465B5-FF40-4B0F-A413-6B246D0E347A}" srcOrd="0" destOrd="2" presId="urn:microsoft.com/office/officeart/2005/8/layout/chevron2"/>
    <dgm:cxn modelId="{90C65316-22CD-4FF7-9BF8-3E4D2BB1FF6D}" type="presOf" srcId="{1A63AEB5-4C81-42BC-A084-08439E27B04A}" destId="{3A4011C3-F26B-4E02-B806-D3131BD9DBBE}" srcOrd="0" destOrd="0" presId="urn:microsoft.com/office/officeart/2005/8/layout/chevron2"/>
    <dgm:cxn modelId="{FA54C9D3-CFDB-49AF-A50F-02D541A44F7C}" srcId="{278F0DD3-0388-4F1A-8F18-1679B1D19274}" destId="{06905919-C9E9-4BF8-A360-E1AA1367E9EB}" srcOrd="0" destOrd="0" parTransId="{FA8B8325-8A62-4E4A-B022-6E96AE19D235}" sibTransId="{3BC01906-0C97-4A65-B40C-8A18F22E2DA5}"/>
    <dgm:cxn modelId="{1689B6D1-D256-46D9-8378-CB4E928B7F9C}" type="presOf" srcId="{87624DB1-3502-4000-BB7A-137333E7B407}" destId="{5304A6B6-DD5D-4BE3-9B52-B1C62EA1820E}" srcOrd="0" destOrd="0" presId="urn:microsoft.com/office/officeart/2005/8/layout/chevron2"/>
    <dgm:cxn modelId="{C6FBC079-33EF-4C04-838A-2D52997F32D1}" type="presOf" srcId="{EC5E0911-C9A8-4BE1-81D3-631B7234E8CE}" destId="{9231F4EE-430A-460A-A774-B30BE4F7F8F5}" srcOrd="0" destOrd="1" presId="urn:microsoft.com/office/officeart/2005/8/layout/chevron2"/>
    <dgm:cxn modelId="{776826BB-2EF8-40F5-9506-3810D63586D5}" type="presOf" srcId="{278F0DD3-0388-4F1A-8F18-1679B1D19274}" destId="{CF949DC3-E7D0-47E5-B641-31CC1705BD1B}" srcOrd="0" destOrd="0" presId="urn:microsoft.com/office/officeart/2005/8/layout/chevron2"/>
    <dgm:cxn modelId="{B2A8FE23-58FD-4D40-B39B-A7B9FE662F5F}" srcId="{87624DB1-3502-4000-BB7A-137333E7B407}" destId="{FE426E7F-49C3-4ADC-9426-D0C9BC0606FD}" srcOrd="2" destOrd="0" parTransId="{E94D0917-F1A9-4E6E-8717-B93846DC4B9C}" sibTransId="{13289EBD-68EC-4AAB-BD92-27BEB69C1581}"/>
    <dgm:cxn modelId="{BF6E9159-2521-4F99-BADF-2D9EB3D382AF}" srcId="{1A63AEB5-4C81-42BC-A084-08439E27B04A}" destId="{278F0DD3-0388-4F1A-8F18-1679B1D19274}" srcOrd="3" destOrd="0" parTransId="{95ECD1D7-6C5B-4A42-AA2A-689B25023934}" sibTransId="{E6DC2C94-47BA-4964-8F9A-261667455FDF}"/>
    <dgm:cxn modelId="{222442C2-ED92-4987-8D1C-97B090747D75}" srcId="{1A63AEB5-4C81-42BC-A084-08439E27B04A}" destId="{9ADB72BE-756E-4290-A396-A48C9DE281ED}" srcOrd="0" destOrd="0" parTransId="{AB63E0D0-0950-4AD1-A6C4-A3BE44D50436}" sibTransId="{3F754AE3-28AA-423C-A54B-C89AC991C6B8}"/>
    <dgm:cxn modelId="{4871B2BE-5FB8-4A9D-BBC8-CA4840C12CDF}" type="presOf" srcId="{B60572EB-4BDD-4475-9FD7-36883DB90337}" destId="{71F939BA-E2DB-4B62-ABC8-D8F0ED48353B}" srcOrd="0" destOrd="0" presId="urn:microsoft.com/office/officeart/2005/8/layout/chevron2"/>
    <dgm:cxn modelId="{D39D67F0-2EF5-4978-BBC3-41913476F5D8}" srcId="{B60572EB-4BDD-4475-9FD7-36883DB90337}" destId="{965B1778-D79A-4986-BCCA-D444EAD9C78B}" srcOrd="0" destOrd="0" parTransId="{EC535BB5-1D78-4883-91A3-DE08B5447887}" sibTransId="{6E879F7F-A49B-41BA-A382-3147FA9D46C8}"/>
    <dgm:cxn modelId="{6773197E-201D-448D-AB0F-985A26E46B8D}" srcId="{87624DB1-3502-4000-BB7A-137333E7B407}" destId="{EC5E0911-C9A8-4BE1-81D3-631B7234E8CE}" srcOrd="1" destOrd="0" parTransId="{4A0A6C7A-BC91-4961-BA6F-E2E1C212673C}" sibTransId="{9BF5098C-4F2F-480F-8B05-0B526DB738CB}"/>
    <dgm:cxn modelId="{81B39F80-8B22-4AF8-952D-3B969A4C9AEE}" srcId="{1A63AEB5-4C81-42BC-A084-08439E27B04A}" destId="{B60572EB-4BDD-4475-9FD7-36883DB90337}" srcOrd="1" destOrd="0" parTransId="{660F6C12-EFA5-4C42-8F7C-EB3412E23B82}" sibTransId="{70DCF436-A39C-4E5B-8516-FCD4AB7D05EA}"/>
    <dgm:cxn modelId="{761DC9EE-ED13-410B-9EAB-5E37CDF53386}" type="presOf" srcId="{06905919-C9E9-4BF8-A360-E1AA1367E9EB}" destId="{03F465B5-FF40-4B0F-A413-6B246D0E347A}" srcOrd="0" destOrd="0" presId="urn:microsoft.com/office/officeart/2005/8/layout/chevron2"/>
    <dgm:cxn modelId="{CF6AA4E0-2383-4EA2-B0DB-6987E40936F5}" srcId="{9ADB72BE-756E-4290-A396-A48C9DE281ED}" destId="{2EADE219-873A-4B6B-92EA-5A0BD7BF3A3D}" srcOrd="0" destOrd="0" parTransId="{C21BBE64-D1AE-4D19-957C-30B20BEAB41B}" sibTransId="{B73B2BE1-AC9F-4FF0-BA0C-10BB1404D5DF}"/>
    <dgm:cxn modelId="{52224668-5E4E-45DA-B69D-FB54C85141BC}" type="presOf" srcId="{965B1778-D79A-4986-BCCA-D444EAD9C78B}" destId="{1102E298-945F-443B-A622-95C9F0E182E6}" srcOrd="0" destOrd="0" presId="urn:microsoft.com/office/officeart/2005/8/layout/chevron2"/>
    <dgm:cxn modelId="{894DC212-8101-4120-940D-7BAC7914756D}" type="presParOf" srcId="{3A4011C3-F26B-4E02-B806-D3131BD9DBBE}" destId="{75EED95C-6F6B-41C7-8522-E0F606089BA6}" srcOrd="0" destOrd="0" presId="urn:microsoft.com/office/officeart/2005/8/layout/chevron2"/>
    <dgm:cxn modelId="{8C99F5E7-4EA3-4586-AC88-7E493976045A}" type="presParOf" srcId="{75EED95C-6F6B-41C7-8522-E0F606089BA6}" destId="{6351F7AD-B27A-4663-A829-B1B6368F9A55}" srcOrd="0" destOrd="0" presId="urn:microsoft.com/office/officeart/2005/8/layout/chevron2"/>
    <dgm:cxn modelId="{43854908-417F-40CA-932E-3D77074F8BFE}" type="presParOf" srcId="{75EED95C-6F6B-41C7-8522-E0F606089BA6}" destId="{F81A5AD6-AEED-478A-8CDF-27F0797929D2}" srcOrd="1" destOrd="0" presId="urn:microsoft.com/office/officeart/2005/8/layout/chevron2"/>
    <dgm:cxn modelId="{C37A2C09-CDC4-4797-8310-C5E54CDF0E48}" type="presParOf" srcId="{3A4011C3-F26B-4E02-B806-D3131BD9DBBE}" destId="{B4F05953-61B1-4E7C-B05F-B9F1BA518056}" srcOrd="1" destOrd="0" presId="urn:microsoft.com/office/officeart/2005/8/layout/chevron2"/>
    <dgm:cxn modelId="{6B9C8A2E-A86B-4761-945E-29AA3A4FD5DF}" type="presParOf" srcId="{3A4011C3-F26B-4E02-B806-D3131BD9DBBE}" destId="{73F9895C-48B5-4DB7-A63D-F5D9C36D3947}" srcOrd="2" destOrd="0" presId="urn:microsoft.com/office/officeart/2005/8/layout/chevron2"/>
    <dgm:cxn modelId="{93216BB1-2FCF-45BD-8E1F-1EB382F1D575}" type="presParOf" srcId="{73F9895C-48B5-4DB7-A63D-F5D9C36D3947}" destId="{71F939BA-E2DB-4B62-ABC8-D8F0ED48353B}" srcOrd="0" destOrd="0" presId="urn:microsoft.com/office/officeart/2005/8/layout/chevron2"/>
    <dgm:cxn modelId="{2F26D7F2-6ADD-491A-A5A4-F5AED044A5B0}" type="presParOf" srcId="{73F9895C-48B5-4DB7-A63D-F5D9C36D3947}" destId="{1102E298-945F-443B-A622-95C9F0E182E6}" srcOrd="1" destOrd="0" presId="urn:microsoft.com/office/officeart/2005/8/layout/chevron2"/>
    <dgm:cxn modelId="{8D57C2B2-0C7E-44E5-9B7F-901C9B3F7871}" type="presParOf" srcId="{3A4011C3-F26B-4E02-B806-D3131BD9DBBE}" destId="{8132B926-F7A6-4749-B43F-E8F08D219167}" srcOrd="3" destOrd="0" presId="urn:microsoft.com/office/officeart/2005/8/layout/chevron2"/>
    <dgm:cxn modelId="{AFE52AF0-1FEC-4694-AE17-A60FD168DF35}" type="presParOf" srcId="{3A4011C3-F26B-4E02-B806-D3131BD9DBBE}" destId="{B5F62E13-184B-4B71-8150-565AD9B7716B}" srcOrd="4" destOrd="0" presId="urn:microsoft.com/office/officeart/2005/8/layout/chevron2"/>
    <dgm:cxn modelId="{C8E86079-AF91-40FB-A23A-5A484B5BDD84}" type="presParOf" srcId="{B5F62E13-184B-4B71-8150-565AD9B7716B}" destId="{5304A6B6-DD5D-4BE3-9B52-B1C62EA1820E}" srcOrd="0" destOrd="0" presId="urn:microsoft.com/office/officeart/2005/8/layout/chevron2"/>
    <dgm:cxn modelId="{76556BA6-E224-4859-9616-D06C70B9E518}" type="presParOf" srcId="{B5F62E13-184B-4B71-8150-565AD9B7716B}" destId="{9231F4EE-430A-460A-A774-B30BE4F7F8F5}" srcOrd="1" destOrd="0" presId="urn:microsoft.com/office/officeart/2005/8/layout/chevron2"/>
    <dgm:cxn modelId="{D8C76129-6F16-44CA-B401-C3FC2AA84135}" type="presParOf" srcId="{3A4011C3-F26B-4E02-B806-D3131BD9DBBE}" destId="{0523917B-B6EF-4319-9176-06A1A5D2BF40}" srcOrd="5" destOrd="0" presId="urn:microsoft.com/office/officeart/2005/8/layout/chevron2"/>
    <dgm:cxn modelId="{1C3ABFC9-EB11-42A3-B404-D53A67F011A6}" type="presParOf" srcId="{3A4011C3-F26B-4E02-B806-D3131BD9DBBE}" destId="{31AB6E25-AA5F-4453-91F6-B0675D6B0313}" srcOrd="6" destOrd="0" presId="urn:microsoft.com/office/officeart/2005/8/layout/chevron2"/>
    <dgm:cxn modelId="{9312A1E2-0D8C-44F7-B995-2150BE60DF0C}" type="presParOf" srcId="{31AB6E25-AA5F-4453-91F6-B0675D6B0313}" destId="{CF949DC3-E7D0-47E5-B641-31CC1705BD1B}" srcOrd="0" destOrd="0" presId="urn:microsoft.com/office/officeart/2005/8/layout/chevron2"/>
    <dgm:cxn modelId="{996D27BE-CA1A-4C23-854B-0C2EEB180799}" type="presParOf" srcId="{31AB6E25-AA5F-4453-91F6-B0675D6B0313}" destId="{03F465B5-FF40-4B0F-A413-6B246D0E34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B5728-3997-4539-A232-67E82355370A}">
      <dsp:nvSpPr>
        <dsp:cNvPr id="0" name=""/>
        <dsp:cNvSpPr/>
      </dsp:nvSpPr>
      <dsp:spPr>
        <a:xfrm>
          <a:off x="0" y="0"/>
          <a:ext cx="8103219" cy="101088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err="1" smtClean="0"/>
            <a:t>There</a:t>
          </a:r>
          <a:r>
            <a:rPr lang="es-ES" sz="1800" b="0" kern="1200" dirty="0" smtClean="0"/>
            <a:t> are more </a:t>
          </a:r>
          <a:r>
            <a:rPr lang="es-ES" sz="1800" b="0" kern="1200" dirty="0" err="1" smtClean="0"/>
            <a:t>than</a:t>
          </a:r>
          <a:r>
            <a:rPr lang="es-ES" sz="1800" b="0" kern="1200" dirty="0" smtClean="0"/>
            <a:t> 100 </a:t>
          </a:r>
          <a:r>
            <a:rPr lang="es-ES" sz="1800" b="0" kern="1200" dirty="0" err="1" smtClean="0"/>
            <a:t>European</a:t>
          </a:r>
          <a:r>
            <a:rPr lang="es-ES" sz="1800" b="0" kern="1200" dirty="0" smtClean="0"/>
            <a:t> </a:t>
          </a:r>
          <a:r>
            <a:rPr lang="es-ES" sz="1800" b="0" kern="1200" dirty="0" err="1" smtClean="0"/>
            <a:t>Logistic</a:t>
          </a:r>
          <a:r>
            <a:rPr lang="es-ES" sz="1800" b="0" kern="1200" dirty="0" smtClean="0"/>
            <a:t> </a:t>
          </a:r>
          <a:r>
            <a:rPr lang="es-ES" sz="1800" b="0" kern="1200" dirty="0" err="1" smtClean="0"/>
            <a:t>Platforms</a:t>
          </a:r>
          <a:r>
            <a:rPr lang="es-ES" sz="1800" b="0" kern="1200" dirty="0" smtClean="0"/>
            <a:t> </a:t>
          </a:r>
          <a:r>
            <a:rPr lang="es-ES" sz="1800" b="0" kern="1200" dirty="0" err="1" smtClean="0"/>
            <a:t>involved</a:t>
          </a:r>
          <a:endParaRPr lang="es-ES" sz="1800" b="0" kern="1200" dirty="0"/>
        </a:p>
      </dsp:txBody>
      <dsp:txXfrm>
        <a:off x="49347" y="49347"/>
        <a:ext cx="8004525" cy="912186"/>
      </dsp:txXfrm>
    </dsp:sp>
    <dsp:sp modelId="{C2A5F2F5-A586-46CD-921E-25C45C8A0B79}">
      <dsp:nvSpPr>
        <dsp:cNvPr id="0" name=""/>
        <dsp:cNvSpPr/>
      </dsp:nvSpPr>
      <dsp:spPr>
        <a:xfrm>
          <a:off x="0" y="1179611"/>
          <a:ext cx="8103219" cy="1010880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3 of the 4 countries with the highest number of logistic platforms are members of Europlatforms</a:t>
          </a:r>
          <a:endParaRPr lang="es-ES" sz="1800" b="0" kern="1200" dirty="0"/>
        </a:p>
      </dsp:txBody>
      <dsp:txXfrm>
        <a:off x="49347" y="1228958"/>
        <a:ext cx="8004525" cy="912186"/>
      </dsp:txXfrm>
    </dsp:sp>
    <dsp:sp modelId="{497D0AE2-18E9-4E6C-8E5C-9B228F3DB35D}">
      <dsp:nvSpPr>
        <dsp:cNvPr id="0" name=""/>
        <dsp:cNvSpPr/>
      </dsp:nvSpPr>
      <dsp:spPr>
        <a:xfrm>
          <a:off x="0" y="2376263"/>
          <a:ext cx="8103219" cy="1010880"/>
        </a:xfrm>
        <a:prstGeom prst="round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err="1" smtClean="0"/>
            <a:t>Proportionality</a:t>
          </a:r>
          <a:r>
            <a:rPr lang="es-ES" sz="1800" b="0" kern="1200" dirty="0" smtClean="0"/>
            <a:t> </a:t>
          </a:r>
          <a:r>
            <a:rPr lang="es-ES" sz="1800" b="0" kern="1200" dirty="0" err="1" smtClean="0"/>
            <a:t>north</a:t>
          </a:r>
          <a:r>
            <a:rPr lang="es-ES" sz="1800" b="0" kern="1200" dirty="0" smtClean="0"/>
            <a:t>-South, East- West</a:t>
          </a:r>
          <a:endParaRPr lang="es-ES" sz="1800" b="0" kern="1200" dirty="0"/>
        </a:p>
      </dsp:txBody>
      <dsp:txXfrm>
        <a:off x="49347" y="2425610"/>
        <a:ext cx="8004525" cy="912186"/>
      </dsp:txXfrm>
    </dsp:sp>
    <dsp:sp modelId="{A707D513-E9A7-4DA8-A25F-F8BE65AC1E30}">
      <dsp:nvSpPr>
        <dsp:cNvPr id="0" name=""/>
        <dsp:cNvSpPr/>
      </dsp:nvSpPr>
      <dsp:spPr>
        <a:xfrm>
          <a:off x="0" y="3512412"/>
          <a:ext cx="8103219" cy="1010880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All the European Freight Corridors are represented</a:t>
          </a:r>
          <a:endParaRPr lang="es-ES" sz="1800" b="0" kern="1200" dirty="0"/>
        </a:p>
      </dsp:txBody>
      <dsp:txXfrm>
        <a:off x="49347" y="3561759"/>
        <a:ext cx="8004525" cy="91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32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14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286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20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58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35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23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90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93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24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83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477C-F759-46AD-ADB0-664C0B2A8244}" type="datetimeFigureOut">
              <a:rPr lang="es-ES" smtClean="0"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EF21-1B3C-4D48-BC05-FD449B32164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7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uroplatforms.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cretary@europlatforms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8" y="327158"/>
            <a:ext cx="5469382" cy="179550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804307" y="2662085"/>
            <a:ext cx="9583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RAILWAY CONTRIBUTION TO INTERMODAL TRANSPORT</a:t>
            </a:r>
            <a:endParaRPr lang="en-US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en-US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importance of Railways in Freight Villages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96634" y="4587301"/>
            <a:ext cx="9091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 Party on Intermodal Transport and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Logistics  Geneva -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 23th 2017</a:t>
            </a:r>
            <a:endParaRPr lang="es-E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pic>
        <p:nvPicPr>
          <p:cNvPr id="11" name="Picture 2" descr="Resultado de imagen de icon 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2446" y="1566932"/>
            <a:ext cx="620855" cy="6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 bwMode="auto">
          <a:xfrm>
            <a:off x="2384417" y="1998979"/>
            <a:ext cx="136815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5" descr="E:\Users\mfmc\AppData\Local\Microsoft\Windows\INetCache\IE\46KFEBB2\AIGA_ferr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9356" y="1566932"/>
            <a:ext cx="338273" cy="3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de icon 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77" y="1566932"/>
            <a:ext cx="620855" cy="6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4557557" y="1333788"/>
            <a:ext cx="2160240" cy="861450"/>
            <a:chOff x="3205535" y="1098894"/>
            <a:chExt cx="2160240" cy="861450"/>
          </a:xfrm>
        </p:grpSpPr>
        <p:cxnSp>
          <p:nvCxnSpPr>
            <p:cNvPr id="18" name="17 Conector angular"/>
            <p:cNvCxnSpPr/>
            <p:nvPr/>
          </p:nvCxnSpPr>
          <p:spPr bwMode="auto">
            <a:xfrm>
              <a:off x="3781599" y="1404045"/>
              <a:ext cx="1584176" cy="228890"/>
            </a:xfrm>
            <a:prstGeom prst="bentConnector3">
              <a:avLst>
                <a:gd name="adj1" fmla="val 5777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18 Conector angular"/>
            <p:cNvCxnSpPr/>
            <p:nvPr/>
          </p:nvCxnSpPr>
          <p:spPr bwMode="auto">
            <a:xfrm rot="10800000" flipV="1">
              <a:off x="3205535" y="1404047"/>
              <a:ext cx="648074" cy="226418"/>
            </a:xfrm>
            <a:prstGeom prst="bentConnector3">
              <a:avLst>
                <a:gd name="adj1" fmla="val 2151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067" y="1459573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216" y="1471118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Resultado de imagen de icon trai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92" y="1098894"/>
              <a:ext cx="273616" cy="273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22 Conector recto"/>
            <p:cNvCxnSpPr/>
            <p:nvPr/>
          </p:nvCxnSpPr>
          <p:spPr bwMode="auto">
            <a:xfrm>
              <a:off x="3205535" y="1764085"/>
              <a:ext cx="216024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08" y="1789452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6" descr="Resultado de imagen de icon mark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33" y="1566932"/>
            <a:ext cx="568101" cy="5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25 Grupo"/>
          <p:cNvGrpSpPr/>
          <p:nvPr/>
        </p:nvGrpSpPr>
        <p:grpSpPr>
          <a:xfrm>
            <a:off x="7509885" y="1349188"/>
            <a:ext cx="2160240" cy="861450"/>
            <a:chOff x="3205535" y="1098894"/>
            <a:chExt cx="2160240" cy="861450"/>
          </a:xfrm>
        </p:grpSpPr>
        <p:cxnSp>
          <p:nvCxnSpPr>
            <p:cNvPr id="27" name="26 Conector angular"/>
            <p:cNvCxnSpPr/>
            <p:nvPr/>
          </p:nvCxnSpPr>
          <p:spPr bwMode="auto">
            <a:xfrm>
              <a:off x="3781599" y="1404045"/>
              <a:ext cx="1584176" cy="228890"/>
            </a:xfrm>
            <a:prstGeom prst="bentConnector3">
              <a:avLst>
                <a:gd name="adj1" fmla="val 5777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27 Conector angular"/>
            <p:cNvCxnSpPr/>
            <p:nvPr/>
          </p:nvCxnSpPr>
          <p:spPr bwMode="auto">
            <a:xfrm rot="10800000" flipV="1">
              <a:off x="3205535" y="1404047"/>
              <a:ext cx="648074" cy="226418"/>
            </a:xfrm>
            <a:prstGeom prst="bentConnector3">
              <a:avLst>
                <a:gd name="adj1" fmla="val 2151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067" y="1459573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216" y="1471118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Resultado de imagen de icon trai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92" y="1098894"/>
              <a:ext cx="273616" cy="273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31 Conector recto"/>
            <p:cNvCxnSpPr/>
            <p:nvPr/>
          </p:nvCxnSpPr>
          <p:spPr bwMode="auto">
            <a:xfrm>
              <a:off x="3205535" y="1764085"/>
              <a:ext cx="216024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08" y="1789452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7" descr="E:\Users\mfmc\AppData\Local\Microsoft\Windows\INetCache\IE\UDKVI8R5\8XBkN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62" y="2503035"/>
            <a:ext cx="350168" cy="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34 Conector angular"/>
          <p:cNvCxnSpPr/>
          <p:nvPr/>
        </p:nvCxnSpPr>
        <p:spPr bwMode="auto">
          <a:xfrm>
            <a:off x="1942873" y="2359019"/>
            <a:ext cx="3982836" cy="31910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Conector angular"/>
          <p:cNvCxnSpPr/>
          <p:nvPr/>
        </p:nvCxnSpPr>
        <p:spPr bwMode="auto">
          <a:xfrm flipV="1">
            <a:off x="6610022" y="2359019"/>
            <a:ext cx="3416161" cy="31910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" name="Picture 2" descr="C:\Google Drive\24. EUROPLATFORMS\WEB\Icons\Intermodal Logistic Platform 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97" y="15413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07554" y="3543530"/>
            <a:ext cx="947873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The most important advantage in the fast market of the XXI Centuries is to adapt </a:t>
            </a:r>
            <a:r>
              <a:rPr lang="en-US" sz="16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the logistic process to the 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product</a:t>
            </a:r>
          </a:p>
          <a:p>
            <a:pPr lvl="1"/>
            <a:endParaRPr lang="en-US" sz="16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marL="1200150" lvl="2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Examples:</a:t>
            </a:r>
          </a:p>
          <a:p>
            <a:pPr marL="1657350" lvl="3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Amazon: cheap, fast and flexibility from home</a:t>
            </a:r>
          </a:p>
          <a:p>
            <a:pPr marL="1657350" lvl="3" indent="-285750">
              <a:buFontTx/>
              <a:buChar char="-"/>
            </a:pPr>
            <a:r>
              <a:rPr lang="en-US" sz="16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Inditex</a:t>
            </a:r>
            <a:r>
              <a:rPr lang="en-US" sz="16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: fashion is a perishable product</a:t>
            </a:r>
          </a:p>
          <a:p>
            <a:pPr marL="1657350" lvl="3" indent="-285750">
              <a:buFontTx/>
              <a:buChar char="-"/>
            </a:pPr>
            <a:r>
              <a:rPr lang="en-US" sz="16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Aldi</a:t>
            </a:r>
            <a:r>
              <a:rPr lang="en-US" sz="16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/ </a:t>
            </a:r>
            <a:r>
              <a:rPr lang="en-US" sz="1600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Lidl</a:t>
            </a:r>
            <a:r>
              <a:rPr lang="en-US" sz="16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: fresh products to gain new customers</a:t>
            </a:r>
          </a:p>
          <a:p>
            <a:pPr marL="742950" lvl="1" indent="-285750">
              <a:buFontTx/>
              <a:buChar char="-"/>
            </a:pPr>
            <a:endParaRPr lang="en-US" sz="16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lvl="1"/>
            <a:r>
              <a:rPr lang="en-US" sz="160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Understand the value of the time means a great advantage!!!</a:t>
            </a:r>
          </a:p>
        </p:txBody>
      </p:sp>
      <p:sp>
        <p:nvSpPr>
          <p:cNvPr id="4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New Logistic: A New Vision of the Logistic Chain</a:t>
            </a:r>
            <a:endParaRPr lang="es-E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1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 Value of Time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626617" y="6134718"/>
            <a:ext cx="146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Obsolescense</a:t>
            </a:r>
          </a:p>
          <a:p>
            <a:r>
              <a:rPr lang="en-US" smtClean="0"/>
              <a:t>period</a:t>
            </a:r>
            <a:endParaRPr lang="en-US"/>
          </a:p>
        </p:txBody>
      </p:sp>
      <p:cxnSp>
        <p:nvCxnSpPr>
          <p:cNvPr id="39" name="38 Conector recto"/>
          <p:cNvCxnSpPr/>
          <p:nvPr/>
        </p:nvCxnSpPr>
        <p:spPr>
          <a:xfrm flipH="1">
            <a:off x="1615198" y="3919151"/>
            <a:ext cx="1" cy="2524179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 flipH="1">
            <a:off x="1244870" y="6088552"/>
            <a:ext cx="9205984" cy="0"/>
          </a:xfrm>
          <a:prstGeom prst="line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9636987" y="608855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Time</a:t>
            </a:r>
            <a:endParaRPr lang="en-US"/>
          </a:p>
        </p:txBody>
      </p:sp>
      <p:sp>
        <p:nvSpPr>
          <p:cNvPr id="42" name="41 CuadroTexto"/>
          <p:cNvSpPr txBox="1"/>
          <p:nvPr/>
        </p:nvSpPr>
        <p:spPr>
          <a:xfrm>
            <a:off x="969718" y="394788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Value</a:t>
            </a:r>
            <a:endParaRPr lang="en-US"/>
          </a:p>
        </p:txBody>
      </p:sp>
      <p:sp>
        <p:nvSpPr>
          <p:cNvPr id="43" name="42 Forma libre"/>
          <p:cNvSpPr/>
          <p:nvPr/>
        </p:nvSpPr>
        <p:spPr>
          <a:xfrm>
            <a:off x="1625829" y="4316819"/>
            <a:ext cx="4391247" cy="1318437"/>
          </a:xfrm>
          <a:custGeom>
            <a:avLst/>
            <a:gdLst>
              <a:gd name="connsiteX0" fmla="*/ 0 w 4901610"/>
              <a:gd name="connsiteY0" fmla="*/ 0 h 1775637"/>
              <a:gd name="connsiteX1" fmla="*/ 1339703 w 4901610"/>
              <a:gd name="connsiteY1" fmla="*/ 0 h 1775637"/>
              <a:gd name="connsiteX2" fmla="*/ 2817628 w 4901610"/>
              <a:gd name="connsiteY2" fmla="*/ 1318437 h 1775637"/>
              <a:gd name="connsiteX3" fmla="*/ 4391247 w 4901610"/>
              <a:gd name="connsiteY3" fmla="*/ 1318437 h 1775637"/>
              <a:gd name="connsiteX4" fmla="*/ 4901610 w 4901610"/>
              <a:gd name="connsiteY4" fmla="*/ 1775637 h 1775637"/>
              <a:gd name="connsiteX0" fmla="*/ 0 w 4391247"/>
              <a:gd name="connsiteY0" fmla="*/ 0 h 1318437"/>
              <a:gd name="connsiteX1" fmla="*/ 1339703 w 4391247"/>
              <a:gd name="connsiteY1" fmla="*/ 0 h 1318437"/>
              <a:gd name="connsiteX2" fmla="*/ 2817628 w 4391247"/>
              <a:gd name="connsiteY2" fmla="*/ 1318437 h 1318437"/>
              <a:gd name="connsiteX3" fmla="*/ 4391247 w 4391247"/>
              <a:gd name="connsiteY3" fmla="*/ 1318437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1247" h="1318437">
                <a:moveTo>
                  <a:pt x="0" y="0"/>
                </a:moveTo>
                <a:lnTo>
                  <a:pt x="1339703" y="0"/>
                </a:lnTo>
                <a:lnTo>
                  <a:pt x="2817628" y="1318437"/>
                </a:lnTo>
                <a:lnTo>
                  <a:pt x="4391247" y="1318437"/>
                </a:lnTo>
              </a:path>
            </a:pathLst>
          </a:cu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1673757" y="3763216"/>
            <a:ext cx="305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Initial market value</a:t>
            </a:r>
            <a:endParaRPr lang="en-US"/>
          </a:p>
        </p:txBody>
      </p:sp>
      <p:sp>
        <p:nvSpPr>
          <p:cNvPr id="45" name="44 CuadroTexto"/>
          <p:cNvSpPr txBox="1"/>
          <p:nvPr/>
        </p:nvSpPr>
        <p:spPr>
          <a:xfrm>
            <a:off x="5628121" y="5198979"/>
            <a:ext cx="23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Residual value (food=0)</a:t>
            </a:r>
            <a:endParaRPr lang="en-US"/>
          </a:p>
        </p:txBody>
      </p:sp>
      <p:cxnSp>
        <p:nvCxnSpPr>
          <p:cNvPr id="46" name="45 Conector recto"/>
          <p:cNvCxnSpPr/>
          <p:nvPr/>
        </p:nvCxnSpPr>
        <p:spPr>
          <a:xfrm>
            <a:off x="2965535" y="4132548"/>
            <a:ext cx="0" cy="2325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4436427" y="4809460"/>
            <a:ext cx="0" cy="164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1608260" y="4710223"/>
            <a:ext cx="2179675" cy="0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2314497" y="6134718"/>
            <a:ext cx="1475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Whole value period</a:t>
            </a:r>
            <a:endParaRPr lang="en-US"/>
          </a:p>
        </p:txBody>
      </p:sp>
      <p:sp>
        <p:nvSpPr>
          <p:cNvPr id="51" name="50 CuadroTexto"/>
          <p:cNvSpPr txBox="1"/>
          <p:nvPr/>
        </p:nvSpPr>
        <p:spPr>
          <a:xfrm>
            <a:off x="5085964" y="6134718"/>
            <a:ext cx="1525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Residual value</a:t>
            </a:r>
          </a:p>
          <a:p>
            <a:r>
              <a:rPr lang="en-US" smtClean="0"/>
              <a:t>period</a:t>
            </a:r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0078530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009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Add-Value of Railways</a:t>
            </a:r>
            <a:endParaRPr lang="es-ES" sz="3200" dirty="0">
              <a:solidFill>
                <a:srgbClr val="002060"/>
              </a:solidFill>
            </a:endParaRPr>
          </a:p>
        </p:txBody>
      </p:sp>
      <p:cxnSp>
        <p:nvCxnSpPr>
          <p:cNvPr id="12" name="11 Conector angular"/>
          <p:cNvCxnSpPr/>
          <p:nvPr/>
        </p:nvCxnSpPr>
        <p:spPr>
          <a:xfrm>
            <a:off x="1627632" y="1371600"/>
            <a:ext cx="8622792" cy="4306824"/>
          </a:xfrm>
          <a:prstGeom prst="bentConnector3">
            <a:avLst>
              <a:gd name="adj1" fmla="val 53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9738360" y="5777222"/>
            <a:ext cx="12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Cost</a:t>
            </a:r>
            <a:r>
              <a:rPr lang="es-ES" dirty="0" smtClean="0"/>
              <a:t> /</a:t>
            </a:r>
            <a:r>
              <a:rPr lang="es-ES" dirty="0" err="1" smtClean="0"/>
              <a:t>unity</a:t>
            </a:r>
            <a:endParaRPr lang="es-ES" dirty="0"/>
          </a:p>
        </p:txBody>
      </p:sp>
      <p:sp>
        <p:nvSpPr>
          <p:cNvPr id="31" name="30 CuadroTexto"/>
          <p:cNvSpPr txBox="1"/>
          <p:nvPr/>
        </p:nvSpPr>
        <p:spPr>
          <a:xfrm>
            <a:off x="929639" y="133428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5403536" y="3888423"/>
            <a:ext cx="1001268" cy="1014984"/>
            <a:chOff x="8375904" y="4370832"/>
            <a:chExt cx="1078992" cy="1051560"/>
          </a:xfrm>
        </p:grpSpPr>
        <p:sp>
          <p:nvSpPr>
            <p:cNvPr id="17" name="16 Elipse"/>
            <p:cNvSpPr/>
            <p:nvPr/>
          </p:nvSpPr>
          <p:spPr>
            <a:xfrm>
              <a:off x="8375904" y="4370832"/>
              <a:ext cx="1078992" cy="1051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3" name="Picture 4" descr="Resultado de imagen de transport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202" y="4547414"/>
              <a:ext cx="698396" cy="698396"/>
            </a:xfrm>
            <a:prstGeom prst="rect">
              <a:avLst/>
            </a:prstGeom>
            <a:noFill/>
            <a:ln w="222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18 Elipse"/>
          <p:cNvSpPr/>
          <p:nvPr/>
        </p:nvSpPr>
        <p:spPr>
          <a:xfrm>
            <a:off x="2259392" y="1107474"/>
            <a:ext cx="868680" cy="822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E:\Users\mfmc\AppData\Local\Microsoft\Windows\INetCache\IE\46KFEBB2\AIGA_ferry[1]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39" y="1300255"/>
            <a:ext cx="421386" cy="4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Elipse"/>
          <p:cNvSpPr/>
          <p:nvPr/>
        </p:nvSpPr>
        <p:spPr>
          <a:xfrm>
            <a:off x="4059936" y="3739896"/>
            <a:ext cx="566928" cy="547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6" name="Picture 4" descr="E:\Users\mfmc\AppData\Local\Microsoft\Windows\INetCache\IE\7AYCYOZS\trai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24" y="3739896"/>
            <a:ext cx="510540" cy="5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Elipse"/>
          <p:cNvSpPr/>
          <p:nvPr/>
        </p:nvSpPr>
        <p:spPr>
          <a:xfrm>
            <a:off x="9509760" y="511149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7" name="Picture 5" descr="E:\Users\mfmc\AppData\Local\Microsoft\Windows\INetCache\IE\UDKVI8R5\Plane_icon_nose_up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09" y="5235977"/>
            <a:ext cx="206502" cy="2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"/>
          <p:cNvSpPr/>
          <p:nvPr/>
        </p:nvSpPr>
        <p:spPr>
          <a:xfrm>
            <a:off x="5999103" y="1334288"/>
            <a:ext cx="5388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Train has the perfect balance between time / cost / and variation:</a:t>
            </a:r>
          </a:p>
          <a:p>
            <a:pPr lvl="1"/>
            <a:endParaRPr lang="en-US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In most cases is the best election</a:t>
            </a:r>
          </a:p>
        </p:txBody>
      </p:sp>
    </p:spTree>
    <p:extLst>
      <p:ext uri="{BB962C8B-B14F-4D97-AF65-F5344CB8AC3E}">
        <p14:creationId xmlns:p14="http://schemas.microsoft.com/office/powerpoint/2010/main" val="102844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Syncromodality</a:t>
            </a:r>
            <a:endParaRPr lang="es-ES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synchromodaliteit.nl/wp-content/uploads/definitie-test-606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87" y="1822275"/>
            <a:ext cx="5772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lamada ovalada 7"/>
          <p:cNvSpPr/>
          <p:nvPr/>
        </p:nvSpPr>
        <p:spPr>
          <a:xfrm>
            <a:off x="3064476" y="4506096"/>
            <a:ext cx="3550508" cy="1268627"/>
          </a:xfrm>
          <a:prstGeom prst="wedgeEllipseCallout">
            <a:avLst>
              <a:gd name="adj1" fmla="val 97961"/>
              <a:gd name="adj2" fmla="val -1413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8378322" y="1479875"/>
            <a:ext cx="3681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Select the best transport mean in any moment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Need means interchange areas</a:t>
            </a:r>
          </a:p>
          <a:p>
            <a:endParaRPr lang="en-US" sz="16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Logistics Platforms is a solution of the needed infrastructure</a:t>
            </a:r>
          </a:p>
          <a:p>
            <a:endParaRPr lang="en-US" sz="16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5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Maritime Transport Evolution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52241" y="1224100"/>
            <a:ext cx="43629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Gigantism:</a:t>
            </a:r>
          </a:p>
          <a:p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Companies alliance and concentration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Reducing the Numbers of Ports</a:t>
            </a:r>
          </a:p>
          <a:p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977" y="1084011"/>
            <a:ext cx="4177844" cy="363895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315081" y="3984301"/>
            <a:ext cx="5574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Needed a “inland feeder” and “inland terminals” 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Railway Transport is the unique way to cover this necessity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Freight Villages is the inland terminal needed to make useful the new logistic.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7173468" y="282483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91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TLCs 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 Key Transport Infrastructures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16189" y="1251915"/>
            <a:ext cx="7856411" cy="2574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TLCs provide </a:t>
            </a:r>
            <a:r>
              <a:rPr lang="en-GB" sz="1600" b="1" dirty="0" err="1" smtClean="0">
                <a:solidFill>
                  <a:srgbClr val="002060"/>
                </a:solidFill>
                <a:latin typeface="Arial Black" pitchFamily="34" charset="0"/>
              </a:rPr>
              <a:t>intermodality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 between two or more transport modes, </a:t>
            </a:r>
          </a:p>
          <a:p>
            <a:pPr marL="342900" indent="-342900" algn="just">
              <a:buFontTx/>
              <a:buChar char="-"/>
            </a:pP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Facilitate an efficient operation of the </a:t>
            </a:r>
            <a:r>
              <a:rPr lang="en-GB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transport system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and the associated </a:t>
            </a:r>
            <a:r>
              <a:rPr lang="en-GB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supply chains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GB" sz="1600" kern="0" dirty="0" smtClean="0">
                <a:solidFill>
                  <a:srgbClr val="002060"/>
                </a:solidFill>
                <a:latin typeface="Arial Black" pitchFamily="34" charset="0"/>
              </a:rPr>
              <a:t>TLCs</a:t>
            </a:r>
            <a:r>
              <a:rPr lang="en-GB" sz="1600" kern="0" dirty="0">
                <a:solidFill>
                  <a:srgbClr val="002060"/>
                </a:solidFill>
                <a:latin typeface="Arial Black" pitchFamily="34" charset="0"/>
              </a:rPr>
              <a:t>’ </a:t>
            </a:r>
            <a:r>
              <a:rPr lang="en-GB" sz="1600" b="1" kern="0" dirty="0">
                <a:solidFill>
                  <a:srgbClr val="002060"/>
                </a:solidFill>
                <a:latin typeface="Arial Black" pitchFamily="34" charset="0"/>
              </a:rPr>
              <a:t>aim </a:t>
            </a:r>
            <a:r>
              <a:rPr lang="en-GB" sz="1600" kern="0" dirty="0">
                <a:solidFill>
                  <a:srgbClr val="002060"/>
                </a:solidFill>
                <a:latin typeface="Arial Black" pitchFamily="34" charset="0"/>
              </a:rPr>
              <a:t>is to facilitate both an </a:t>
            </a:r>
            <a:r>
              <a:rPr lang="en-GB" sz="1600" u="sng" kern="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efficient modal shift</a:t>
            </a:r>
            <a:r>
              <a:rPr lang="en-GB" sz="1600" kern="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1600" kern="0" dirty="0">
                <a:solidFill>
                  <a:srgbClr val="002060"/>
                </a:solidFill>
                <a:latin typeface="Arial Black" pitchFamily="34" charset="0"/>
              </a:rPr>
              <a:t>between transport </a:t>
            </a:r>
            <a:r>
              <a:rPr lang="en-GB" sz="1600" kern="0" dirty="0" smtClean="0">
                <a:solidFill>
                  <a:srgbClr val="002060"/>
                </a:solidFill>
                <a:latin typeface="Arial Black" pitchFamily="34" charset="0"/>
              </a:rPr>
              <a:t>means and</a:t>
            </a:r>
          </a:p>
          <a:p>
            <a:pPr marL="342900" indent="-342900" algn="just">
              <a:buFontTx/>
              <a:buChar char="-"/>
            </a:pPr>
            <a:r>
              <a:rPr lang="en-GB" sz="1600" kern="0" dirty="0" smtClean="0">
                <a:solidFill>
                  <a:srgbClr val="002060"/>
                </a:solidFill>
                <a:latin typeface="Arial Black" pitchFamily="34" charset="0"/>
              </a:rPr>
              <a:t>An </a:t>
            </a:r>
            <a:r>
              <a:rPr lang="en-GB" sz="1600" u="sng" kern="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efficient flow of goods</a:t>
            </a:r>
            <a:r>
              <a:rPr lang="en-GB" sz="1600" kern="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1600" kern="0" dirty="0">
                <a:solidFill>
                  <a:srgbClr val="002060"/>
                </a:solidFill>
                <a:latin typeface="Arial Black" pitchFamily="34" charset="0"/>
              </a:rPr>
              <a:t>between both the transport infrastructures and the specific logistics facilities (warehouses, etc.).</a:t>
            </a:r>
          </a:p>
          <a:p>
            <a:pPr algn="just"/>
            <a:endParaRPr lang="en-GB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lvl="1"/>
            <a:endParaRPr lang="en-GB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13" name="Group 30"/>
          <p:cNvGrpSpPr/>
          <p:nvPr/>
        </p:nvGrpSpPr>
        <p:grpSpPr>
          <a:xfrm>
            <a:off x="9855287" y="2998741"/>
            <a:ext cx="1926156" cy="3426691"/>
            <a:chOff x="6804602" y="2039551"/>
            <a:chExt cx="2089099" cy="3716571"/>
          </a:xfrm>
        </p:grpSpPr>
        <p:pic>
          <p:nvPicPr>
            <p:cNvPr id="14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178"/>
            <a:stretch/>
          </p:blipFill>
          <p:spPr>
            <a:xfrm>
              <a:off x="6804602" y="2039551"/>
              <a:ext cx="2089099" cy="110433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89"/>
            <a:stretch/>
          </p:blipFill>
          <p:spPr>
            <a:xfrm>
              <a:off x="6804602" y="3253473"/>
              <a:ext cx="2088574" cy="12038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970" y="4561970"/>
              <a:ext cx="2072205" cy="11941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78" r="45786" b="21327"/>
            <a:stretch/>
          </p:blipFill>
          <p:spPr>
            <a:xfrm>
              <a:off x="6861610" y="2781019"/>
              <a:ext cx="479341" cy="311488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7" t="59467" b="21142"/>
            <a:stretch/>
          </p:blipFill>
          <p:spPr>
            <a:xfrm>
              <a:off x="6861610" y="4074673"/>
              <a:ext cx="479341" cy="341357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19" b="81178"/>
            <a:stretch/>
          </p:blipFill>
          <p:spPr>
            <a:xfrm>
              <a:off x="8352651" y="4598729"/>
              <a:ext cx="494490" cy="335882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26" b="80948"/>
            <a:stretch/>
          </p:blipFill>
          <p:spPr>
            <a:xfrm>
              <a:off x="8384121" y="2078122"/>
              <a:ext cx="463020" cy="335381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78" r="45786" b="21327"/>
            <a:stretch/>
          </p:blipFill>
          <p:spPr>
            <a:xfrm>
              <a:off x="8367800" y="3297528"/>
              <a:ext cx="479341" cy="311488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78" r="45786" b="21327"/>
            <a:stretch/>
          </p:blipFill>
          <p:spPr>
            <a:xfrm>
              <a:off x="6861610" y="5404667"/>
              <a:ext cx="479341" cy="311488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26" name="Picture 2" descr="C:\Google Drive\24. EUROPLATFORMS\WEB\Icons\Intermodal Logistic Platform 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995" y="289504"/>
            <a:ext cx="1717675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4"/>
          <p:cNvSpPr txBox="1">
            <a:spLocks/>
          </p:cNvSpPr>
          <p:nvPr/>
        </p:nvSpPr>
        <p:spPr>
          <a:xfrm>
            <a:off x="1947673" y="3679722"/>
            <a:ext cx="7251192" cy="3009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TLCs support </a:t>
            </a:r>
            <a:r>
              <a:rPr lang="en-GB" sz="1600" b="1" dirty="0" smtClean="0">
                <a:solidFill>
                  <a:srgbClr val="002060"/>
                </a:solidFill>
                <a:latin typeface="Arial Black" pitchFamily="34" charset="0"/>
              </a:rPr>
              <a:t>efficiency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 in T&amp;L: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GB" sz="1200" dirty="0" smtClean="0">
                <a:solidFill>
                  <a:srgbClr val="002060"/>
                </a:solidFill>
                <a:latin typeface="Arial Black" pitchFamily="34" charset="0"/>
              </a:rPr>
              <a:t>Increase the rotation of transport services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GB" sz="1200" dirty="0" smtClean="0">
                <a:solidFill>
                  <a:srgbClr val="002060"/>
                </a:solidFill>
                <a:latin typeface="Arial Black" pitchFamily="34" charset="0"/>
              </a:rPr>
              <a:t>Increase the demand of transport, allowing to reduce the price of transport.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GB" sz="1200" dirty="0" smtClean="0">
                <a:solidFill>
                  <a:srgbClr val="002060"/>
                </a:solidFill>
                <a:latin typeface="Arial Black" pitchFamily="34" charset="0"/>
              </a:rPr>
              <a:t>Allow Companies to use the resources they need in every moment, avoiding inefficient expenses.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GB" sz="1200" dirty="0" smtClean="0">
                <a:solidFill>
                  <a:srgbClr val="002060"/>
                </a:solidFill>
                <a:latin typeface="Arial Black" pitchFamily="34" charset="0"/>
              </a:rPr>
              <a:t>Allow Companies to find the better location to their objective market and product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TLCs promote to use of </a:t>
            </a:r>
            <a:r>
              <a:rPr lang="en-GB" sz="1600" u="sng" dirty="0" smtClean="0">
                <a:solidFill>
                  <a:srgbClr val="002060"/>
                </a:solidFill>
                <a:latin typeface="Arial Black" pitchFamily="34" charset="0"/>
              </a:rPr>
              <a:t>IT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 as a mean to support T&amp;L Sector </a:t>
            </a:r>
            <a:r>
              <a:rPr lang="en-GB" sz="1600" b="1" dirty="0" smtClean="0">
                <a:solidFill>
                  <a:srgbClr val="002060"/>
                </a:solidFill>
                <a:latin typeface="Arial Black" pitchFamily="34" charset="0"/>
              </a:rPr>
              <a:t>competitiveness</a:t>
            </a:r>
            <a:endParaRPr lang="en-GB" sz="16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1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Impacts of TCLs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3336213867"/>
              </p:ext>
            </p:extLst>
          </p:nvPr>
        </p:nvGraphicFramePr>
        <p:xfrm>
          <a:off x="2057400" y="1060704"/>
          <a:ext cx="80924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601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TCLs and Railway: Winner Mix</a:t>
            </a:r>
            <a:endParaRPr lang="es-ES" sz="3200" dirty="0">
              <a:solidFill>
                <a:srgbClr val="002060"/>
              </a:solidFill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69" y="1363581"/>
            <a:ext cx="4011775" cy="188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281551" y="4517258"/>
            <a:ext cx="67560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TCLs are the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inland port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of the Railway Transport.</a:t>
            </a:r>
          </a:p>
          <a:p>
            <a:pPr marL="285750" indent="-285750"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Railway Transport will be the “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inland feeder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”… if it is used the facilities of the TCLs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281551" y="3911247"/>
            <a:ext cx="2648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Conclusions:</a:t>
            </a:r>
          </a:p>
        </p:txBody>
      </p:sp>
      <p:pic>
        <p:nvPicPr>
          <p:cNvPr id="4098" name="Picture 2" descr="Resultado de imagen de inland term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38" y="1155501"/>
            <a:ext cx="4844013" cy="32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8644767" y="5122902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Freestyle Script" pitchFamily="66" charset="0"/>
                <a:cs typeface="Arial" pitchFamily="34" charset="0"/>
              </a:rPr>
              <a:t>WIN – WIN RELATION</a:t>
            </a:r>
          </a:p>
        </p:txBody>
      </p:sp>
    </p:spTree>
    <p:extLst>
      <p:ext uri="{BB962C8B-B14F-4D97-AF65-F5344CB8AC3E}">
        <p14:creationId xmlns:p14="http://schemas.microsoft.com/office/powerpoint/2010/main" val="121821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75" y="2724697"/>
            <a:ext cx="5987437" cy="196557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093494" y="4690271"/>
            <a:ext cx="3989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Manuel </a:t>
            </a:r>
            <a:r>
              <a:rPr lang="en-US" b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Fco</a:t>
            </a:r>
            <a:r>
              <a:rPr lang="en-US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Martínez</a:t>
            </a:r>
            <a:endParaRPr lang="en-US" b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General Secretary</a:t>
            </a:r>
            <a:endParaRPr lang="en-US" b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ctr"/>
            <a:r>
              <a:rPr lang="en-US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EUROPLATFORMS EEIG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  <a:hlinkClick r:id="rId3"/>
              </a:rPr>
              <a:t>info@europlatforms.eu</a:t>
            </a:r>
            <a:endParaRPr lang="en-US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  <a:hlinkClick r:id="rId4"/>
              </a:rPr>
              <a:t>secretary@europlatforms.eu</a:t>
            </a:r>
            <a:endParaRPr lang="es-E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01327" y="1677512"/>
            <a:ext cx="3374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2252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Who we are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240971"/>
            <a:ext cx="5608375" cy="501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99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How we are formed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5 Diagrama"/>
          <p:cNvGraphicFramePr/>
          <p:nvPr>
            <p:extLst>
              <p:ext uri="{D42A27DB-BD31-4B8C-83A1-F6EECF244321}">
                <p14:modId xmlns:p14="http://schemas.microsoft.com/office/powerpoint/2010/main" val="401477014"/>
              </p:ext>
            </p:extLst>
          </p:nvPr>
        </p:nvGraphicFramePr>
        <p:xfrm>
          <a:off x="2044390" y="1479155"/>
          <a:ext cx="810321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394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Freight Villages</a:t>
            </a:r>
            <a:endParaRPr lang="es-ES" sz="3200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42" y="2171271"/>
            <a:ext cx="4714184" cy="3295755"/>
          </a:xfrm>
          <a:prstGeom prst="rect">
            <a:avLst/>
          </a:prstGeom>
          <a:effectLst>
            <a:outerShdw blurRad="50800" dist="228600" dir="6000000" algn="tl" rotWithShape="0">
              <a:schemeClr val="accent5">
                <a:lumMod val="75000"/>
                <a:alpha val="40000"/>
              </a:schemeClr>
            </a:outerShdw>
          </a:effectLst>
        </p:spPr>
      </p:pic>
      <p:sp>
        <p:nvSpPr>
          <p:cNvPr id="22" name="Rectángulo 1"/>
          <p:cNvSpPr/>
          <p:nvPr/>
        </p:nvSpPr>
        <p:spPr>
          <a:xfrm>
            <a:off x="1118092" y="1349991"/>
            <a:ext cx="10534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EUROPLATFORMS EEIG approved the definition of a logistic platforms as:</a:t>
            </a: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653918" y="4861117"/>
            <a:ext cx="399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(General Assembly, May 2015)</a:t>
            </a:r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984993" y="2283600"/>
            <a:ext cx="51110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0" algn="ctr">
              <a:spcBef>
                <a:spcPts val="1200"/>
              </a:spcBef>
              <a:buNone/>
            </a:pP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“Centre in a </a:t>
            </a:r>
            <a:r>
              <a:rPr lang="en-GB" i="1" u="sng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defined area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within which all activities relating to the </a:t>
            </a:r>
            <a:r>
              <a:rPr lang="en-GB" i="1" u="sng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transport, logistics and distribution of goods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, both for national and international transit, are carried out by </a:t>
            </a:r>
            <a:r>
              <a:rPr lang="en-GB" i="1" u="sng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various operators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on a </a:t>
            </a:r>
            <a:r>
              <a:rPr lang="en-GB" i="1" u="sng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commercial basis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5811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Freight Villages</a:t>
            </a:r>
            <a:endParaRPr lang="es-ES" sz="3200" dirty="0">
              <a:solidFill>
                <a:srgbClr val="002060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641542" y="2171271"/>
            <a:ext cx="4714184" cy="3295755"/>
            <a:chOff x="3620455" y="2030505"/>
            <a:chExt cx="5448003" cy="3630705"/>
          </a:xfrm>
        </p:grpSpPr>
        <p:pic>
          <p:nvPicPr>
            <p:cNvPr id="1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455" y="2030505"/>
              <a:ext cx="5448003" cy="3630705"/>
            </a:xfrm>
            <a:prstGeom prst="rect">
              <a:avLst/>
            </a:prstGeom>
            <a:effectLst>
              <a:outerShdw blurRad="50800" dist="228600" dir="6000000" algn="tl" rotWithShape="0">
                <a:schemeClr val="accent5">
                  <a:lumMod val="75000"/>
                  <a:alpha val="40000"/>
                </a:schemeClr>
              </a:outerShdw>
            </a:effectLst>
          </p:spPr>
        </p:pic>
        <p:sp>
          <p:nvSpPr>
            <p:cNvPr id="14" name="Oval 14"/>
            <p:cNvSpPr/>
            <p:nvPr/>
          </p:nvSpPr>
          <p:spPr>
            <a:xfrm>
              <a:off x="5365315" y="4697024"/>
              <a:ext cx="286326" cy="29669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 smtClean="0"/>
                <a:t>1</a:t>
              </a:r>
              <a:endParaRPr lang="es-ES" sz="1600" b="1" dirty="0"/>
            </a:p>
          </p:txBody>
        </p:sp>
        <p:sp>
          <p:nvSpPr>
            <p:cNvPr id="15" name="Oval 15"/>
            <p:cNvSpPr/>
            <p:nvPr/>
          </p:nvSpPr>
          <p:spPr>
            <a:xfrm>
              <a:off x="6627587" y="4142219"/>
              <a:ext cx="286326" cy="29669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 smtClean="0"/>
                <a:t>1</a:t>
              </a:r>
              <a:endParaRPr lang="es-ES" sz="1600" b="1" dirty="0"/>
            </a:p>
          </p:txBody>
        </p:sp>
        <p:sp>
          <p:nvSpPr>
            <p:cNvPr id="16" name="Oval 16"/>
            <p:cNvSpPr/>
            <p:nvPr/>
          </p:nvSpPr>
          <p:spPr>
            <a:xfrm>
              <a:off x="7897971" y="3370541"/>
              <a:ext cx="286326" cy="29669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 smtClean="0"/>
                <a:t>2</a:t>
              </a:r>
              <a:endParaRPr lang="es-ES" sz="1600" b="1" dirty="0"/>
            </a:p>
          </p:txBody>
        </p:sp>
        <p:sp>
          <p:nvSpPr>
            <p:cNvPr id="17" name="Oval 17"/>
            <p:cNvSpPr/>
            <p:nvPr/>
          </p:nvSpPr>
          <p:spPr>
            <a:xfrm>
              <a:off x="7457601" y="2583898"/>
              <a:ext cx="286326" cy="29669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 smtClean="0"/>
                <a:t>3</a:t>
              </a:r>
              <a:endParaRPr lang="es-ES" sz="1600" b="1" dirty="0"/>
            </a:p>
          </p:txBody>
        </p:sp>
        <p:sp>
          <p:nvSpPr>
            <p:cNvPr id="18" name="Oval 19"/>
            <p:cNvSpPr/>
            <p:nvPr/>
          </p:nvSpPr>
          <p:spPr>
            <a:xfrm>
              <a:off x="5991750" y="2694549"/>
              <a:ext cx="286326" cy="29669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 smtClean="0"/>
                <a:t>4</a:t>
              </a:r>
              <a:endParaRPr lang="es-ES" sz="1600" b="1" dirty="0"/>
            </a:p>
          </p:txBody>
        </p:sp>
        <p:sp>
          <p:nvSpPr>
            <p:cNvPr id="19" name="Oval 20"/>
            <p:cNvSpPr/>
            <p:nvPr/>
          </p:nvSpPr>
          <p:spPr>
            <a:xfrm>
              <a:off x="3985149" y="2556238"/>
              <a:ext cx="286326" cy="29669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 smtClean="0"/>
                <a:t>5</a:t>
              </a:r>
              <a:endParaRPr lang="es-ES" sz="1600" b="1" dirty="0"/>
            </a:p>
          </p:txBody>
        </p:sp>
        <p:sp>
          <p:nvSpPr>
            <p:cNvPr id="20" name="Oval 21"/>
            <p:cNvSpPr/>
            <p:nvPr/>
          </p:nvSpPr>
          <p:spPr>
            <a:xfrm>
              <a:off x="4694234" y="3462507"/>
              <a:ext cx="286326" cy="29669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 smtClean="0"/>
                <a:t>6</a:t>
              </a:r>
              <a:endParaRPr lang="es-ES" sz="1600" b="1" dirty="0"/>
            </a:p>
          </p:txBody>
        </p:sp>
      </p:grpSp>
      <p:sp>
        <p:nvSpPr>
          <p:cNvPr id="26" name="Content Placeholder 4"/>
          <p:cNvSpPr txBox="1">
            <a:spLocks/>
          </p:cNvSpPr>
          <p:nvPr/>
        </p:nvSpPr>
        <p:spPr>
          <a:xfrm>
            <a:off x="1148896" y="1388685"/>
            <a:ext cx="7203168" cy="4860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900" b="1" dirty="0" smtClean="0">
                <a:solidFill>
                  <a:srgbClr val="002060"/>
                </a:solidFill>
                <a:latin typeface="Arial Black" pitchFamily="34" charset="0"/>
              </a:rPr>
              <a:t>GENERAL</a:t>
            </a:r>
            <a:r>
              <a:rPr lang="en-GB" sz="20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GB" sz="1900" b="1" dirty="0" smtClean="0">
                <a:solidFill>
                  <a:srgbClr val="002060"/>
                </a:solidFill>
                <a:latin typeface="Arial Black" pitchFamily="34" charset="0"/>
              </a:rPr>
              <a:t>APPEARANCE</a:t>
            </a:r>
            <a:endParaRPr lang="en-GB" sz="2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l">
              <a:spcBef>
                <a:spcPts val="1800"/>
              </a:spcBef>
            </a:pP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Some of its key </a:t>
            </a:r>
            <a:r>
              <a:rPr lang="en-GB" sz="1700" b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“hard” </a:t>
            </a:r>
            <a:r>
              <a:rPr lang="en-GB" sz="1700" b="1" dirty="0" smtClean="0">
                <a:solidFill>
                  <a:srgbClr val="002060"/>
                </a:solidFill>
                <a:latin typeface="Arial Black" pitchFamily="34" charset="0"/>
              </a:rPr>
              <a:t>elements</a:t>
            </a: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 usually are:</a:t>
            </a:r>
          </a:p>
          <a:p>
            <a:pPr marL="800100" lvl="1" indent="-342900" algn="l">
              <a:spcBef>
                <a:spcPts val="1200"/>
              </a:spcBef>
              <a:buFont typeface="+mj-lt"/>
              <a:buAutoNum type="arabicPeriod"/>
            </a:pP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Access control</a:t>
            </a:r>
          </a:p>
          <a:p>
            <a:pPr marL="800100" lvl="1" indent="-342900" algn="l">
              <a:spcBef>
                <a:spcPts val="1200"/>
              </a:spcBef>
              <a:buFont typeface="+mj-lt"/>
              <a:buAutoNum type="arabicPeriod"/>
            </a:pP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Service area</a:t>
            </a:r>
          </a:p>
          <a:p>
            <a:pPr marL="800100" lvl="1" indent="-342900" algn="l">
              <a:spcBef>
                <a:spcPts val="1200"/>
              </a:spcBef>
              <a:buFont typeface="+mj-lt"/>
              <a:buAutoNum type="arabicPeriod"/>
            </a:pP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Business centre</a:t>
            </a:r>
          </a:p>
          <a:p>
            <a:pPr marL="800100" lvl="1" indent="-342900" algn="l">
              <a:spcBef>
                <a:spcPts val="1200"/>
              </a:spcBef>
              <a:buFont typeface="+mj-lt"/>
              <a:buAutoNum type="arabicPeriod"/>
            </a:pP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Transport &amp; Logistics warehouses</a:t>
            </a:r>
          </a:p>
          <a:p>
            <a:pPr marL="800100" lvl="1" indent="-342900" algn="l">
              <a:spcBef>
                <a:spcPts val="1200"/>
              </a:spcBef>
              <a:buFont typeface="+mj-lt"/>
              <a:buAutoNum type="arabicPeriod"/>
            </a:pP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Intermodal warehouses</a:t>
            </a:r>
          </a:p>
          <a:p>
            <a:pPr marL="800100" lvl="1" indent="-342900" algn="l">
              <a:spcBef>
                <a:spcPts val="1200"/>
              </a:spcBef>
              <a:buFont typeface="+mj-lt"/>
              <a:buAutoNum type="arabicPeriod"/>
            </a:pP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Intermodal terminal</a:t>
            </a:r>
          </a:p>
          <a:p>
            <a:pPr lvl="1" algn="l">
              <a:spcBef>
                <a:spcPts val="1200"/>
              </a:spcBef>
            </a:pPr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Others:</a:t>
            </a:r>
          </a:p>
          <a:p>
            <a:pPr lvl="2" algn="l"/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Inner roads</a:t>
            </a:r>
          </a:p>
          <a:p>
            <a:pPr lvl="2" algn="l"/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Green areas</a:t>
            </a:r>
          </a:p>
          <a:p>
            <a:pPr lvl="2" algn="l"/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Water and waste treatment facilities</a:t>
            </a:r>
          </a:p>
          <a:p>
            <a:pPr lvl="2" algn="l"/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Custom area</a:t>
            </a:r>
          </a:p>
          <a:p>
            <a:pPr lvl="2" algn="l"/>
            <a:r>
              <a:rPr lang="en-GB" sz="1700" dirty="0" smtClean="0">
                <a:solidFill>
                  <a:srgbClr val="002060"/>
                </a:solidFill>
                <a:latin typeface="Arial Black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02282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Freight Villages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1420586" y="1488688"/>
            <a:ext cx="9805307" cy="486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rgbClr val="002060"/>
                </a:solidFill>
                <a:latin typeface="Arial Black" pitchFamily="34" charset="0"/>
              </a:rPr>
              <a:t>WHAT IS “NOT” A LOGISTIC PLATFORM</a:t>
            </a:r>
          </a:p>
          <a:p>
            <a:pPr algn="l">
              <a:spcBef>
                <a:spcPts val="1800"/>
              </a:spcBef>
            </a:pPr>
            <a:r>
              <a:rPr lang="en-GB" sz="1600" b="1" dirty="0" smtClean="0">
                <a:solidFill>
                  <a:srgbClr val="002060"/>
                </a:solidFill>
                <a:latin typeface="Arial Black" pitchFamily="34" charset="0"/>
              </a:rPr>
              <a:t>Broadly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 speaking: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Those </a:t>
            </a:r>
            <a:r>
              <a:rPr lang="en-GB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generalist spaces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that are 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not designed 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nor managed for the specific needs and benefit of transport and logistics activities (e.g., industrial parks/zones where Transport &amp; Logistics operators have traditionally set up their facilities just because of the lack of appropriate and tailored TLCs).</a:t>
            </a:r>
          </a:p>
          <a:p>
            <a:pPr algn="just"/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But </a:t>
            </a:r>
            <a:r>
              <a:rPr lang="en-GB" sz="1600" b="1" dirty="0" smtClean="0">
                <a:solidFill>
                  <a:srgbClr val="002060"/>
                </a:solidFill>
                <a:latin typeface="Arial Black" pitchFamily="34" charset="0"/>
              </a:rPr>
              <a:t>in particular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Those infrastructures that </a:t>
            </a:r>
            <a:r>
              <a:rPr lang="en-GB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lack of a central management model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delivered by any public and/or private legal body for the benefit of the T&amp;L companies installed within them.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Those infrastructures and facilities that </a:t>
            </a:r>
            <a:r>
              <a:rPr lang="en-GB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lack of design standards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tailored to facilitate the development of transport and logistics activities.</a:t>
            </a:r>
          </a:p>
          <a:p>
            <a:pPr marL="742950" lvl="1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Those developments that include just a few warehouses and/or logistics facilities and therefore </a:t>
            </a:r>
            <a:r>
              <a:rPr lang="en-GB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lack of capacity/ambition</a:t>
            </a:r>
            <a:r>
              <a:rPr lang="en-GB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GB" sz="1600" dirty="0" smtClean="0">
                <a:solidFill>
                  <a:srgbClr val="002060"/>
                </a:solidFill>
                <a:latin typeface="Arial Black" pitchFamily="34" charset="0"/>
              </a:rPr>
              <a:t>to generate synergies and contribute to the T&amp;L sector improvement and modernization.</a:t>
            </a:r>
          </a:p>
        </p:txBody>
      </p:sp>
    </p:spTree>
    <p:extLst>
      <p:ext uri="{BB962C8B-B14F-4D97-AF65-F5344CB8AC3E}">
        <p14:creationId xmlns:p14="http://schemas.microsoft.com/office/powerpoint/2010/main" val="347418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Role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025583" y="1106911"/>
            <a:ext cx="10425793" cy="548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THE ROLE OF LOGISTIC PLATFORMS</a:t>
            </a:r>
          </a:p>
          <a:p>
            <a:pPr algn="l"/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Logistic Platforms play a </a:t>
            </a:r>
            <a:r>
              <a:rPr lang="en-US" sz="1600" b="1" dirty="0" smtClean="0">
                <a:solidFill>
                  <a:srgbClr val="002060"/>
                </a:solidFill>
                <a:latin typeface="Arial Black" pitchFamily="34" charset="0"/>
              </a:rPr>
              <a:t>key role 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in: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Providing </a:t>
            </a:r>
            <a:r>
              <a:rPr lang="en-US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tailored infrastructures, facilities and services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to reduce the cost of commons services: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 Black" pitchFamily="34" charset="0"/>
              </a:rPr>
              <a:t>Security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 Black" pitchFamily="34" charset="0"/>
              </a:rPr>
              <a:t>Energy supply 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 Black" pitchFamily="34" charset="0"/>
              </a:rPr>
              <a:t>Water treatment and supply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 Black" pitchFamily="34" charset="0"/>
              </a:rPr>
              <a:t>Associated services to employees: service area, car park, etc.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 Black" pitchFamily="34" charset="0"/>
              </a:rPr>
              <a:t>Associated services to transporters: gas station, truck park, etc.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 Black" pitchFamily="34" charset="0"/>
              </a:rPr>
              <a:t>Common IT services: access control, monitoring, etc.</a:t>
            </a:r>
          </a:p>
          <a:p>
            <a:pPr marL="742950" lvl="1" indent="-285750" algn="just">
              <a:buFont typeface="Wingdings" pitchFamily="2" charset="2"/>
              <a:buChar char="§"/>
            </a:pPr>
            <a:endParaRPr lang="en-US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Securing a more efficient </a:t>
            </a:r>
            <a:r>
              <a:rPr lang="en-US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connectivity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 with the main local, regional, national and trans-European </a:t>
            </a:r>
            <a:r>
              <a:rPr lang="en-US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transport networks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(TEN-T).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002060"/>
                </a:solidFill>
                <a:latin typeface="Arial Black" pitchFamily="34" charset="0"/>
              </a:rPr>
              <a:t>Reducing the supply rotation time, reducing the T&amp;L operators needed warehouse</a:t>
            </a:r>
          </a:p>
          <a:p>
            <a:pPr marL="742950" lvl="1" indent="-285750" algn="just">
              <a:buFont typeface="Wingdings" pitchFamily="2" charset="2"/>
              <a:buChar char="§"/>
            </a:pPr>
            <a:endParaRPr lang="en-US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Promoting the use of </a:t>
            </a:r>
            <a:r>
              <a:rPr lang="en-US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intermodal transport solutions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 Black" pitchFamily="34" charset="0"/>
              </a:rPr>
              <a:t>Reducing the haulage, making easy the intermodal exchange.</a:t>
            </a:r>
          </a:p>
          <a:p>
            <a:pPr marL="742950" lvl="1" indent="-285750" algn="just">
              <a:buFont typeface="Wingdings" pitchFamily="2" charset="2"/>
              <a:buChar char="§"/>
            </a:pPr>
            <a:endParaRPr lang="en-US" sz="1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Fostering the delivery of </a:t>
            </a:r>
            <a:r>
              <a:rPr lang="en-US" sz="1600" u="sng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innovative and state of art T&amp;L services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through the promotion and facilitation of specialist training and the use of new technologies.</a:t>
            </a:r>
          </a:p>
          <a:p>
            <a:pPr marL="542925" lvl="2" algn="l">
              <a:spcBef>
                <a:spcPts val="1200"/>
              </a:spcBef>
            </a:pPr>
            <a:endParaRPr lang="en-US" sz="1600" i="1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3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Impact in the logistic chain</a:t>
            </a:r>
            <a:endParaRPr lang="es-ES" sz="3200" dirty="0">
              <a:solidFill>
                <a:srgbClr val="002060"/>
              </a:solidFill>
            </a:endParaRPr>
          </a:p>
        </p:txBody>
      </p:sp>
      <p:sp>
        <p:nvSpPr>
          <p:cNvPr id="11" name="Rectángulo 1"/>
          <p:cNvSpPr/>
          <p:nvPr/>
        </p:nvSpPr>
        <p:spPr>
          <a:xfrm>
            <a:off x="1194318" y="1110543"/>
            <a:ext cx="10534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LOGISTIC CHAIN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2" descr="http://www.roundtriplogistics.com/assets/english/img/RTL-about-GI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51" y="1656282"/>
            <a:ext cx="5604783" cy="19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7097187" y="1945299"/>
            <a:ext cx="4631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2060"/>
                </a:solidFill>
                <a:latin typeface="Arial Black" pitchFamily="34" charset="0"/>
              </a:rPr>
              <a:t>A </a:t>
            </a:r>
            <a:r>
              <a:rPr lang="en-US" sz="1600" b="1" dirty="0">
                <a:solidFill>
                  <a:srgbClr val="002060"/>
                </a:solidFill>
                <a:latin typeface="Arial Black" pitchFamily="34" charset="0"/>
              </a:rPr>
              <a:t>supply chain</a:t>
            </a:r>
            <a:r>
              <a:rPr lang="en-US" sz="1600" dirty="0">
                <a:solidFill>
                  <a:srgbClr val="002060"/>
                </a:solidFill>
                <a:latin typeface="Arial Black" pitchFamily="34" charset="0"/>
              </a:rPr>
              <a:t> is a 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complex system </a:t>
            </a:r>
            <a:r>
              <a:rPr lang="en-US" sz="1600" dirty="0">
                <a:solidFill>
                  <a:srgbClr val="002060"/>
                </a:solidFill>
                <a:latin typeface="Arial Black" pitchFamily="34" charset="0"/>
              </a:rPr>
              <a:t>of organizations, people, activities, information, and resources involved in moving a product or service from 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supplier to customer</a:t>
            </a:r>
            <a:r>
              <a:rPr lang="en-US" sz="1600" dirty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es-ES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666769" y="3812198"/>
            <a:ext cx="5430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The decision of the supply chain route depends on each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company (costs!)</a:t>
            </a:r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, not on the infrastructure or governments</a:t>
            </a:r>
            <a:endParaRPr lang="es-ES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Picture 4" descr="Resultado de imagen de logistic ch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957" y="3594612"/>
            <a:ext cx="2068740" cy="19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666770" y="4664271"/>
            <a:ext cx="543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 Black" pitchFamily="34" charset="0"/>
              </a:rPr>
              <a:t>The objectives of transport infrastructure should be to make more efficient the hole logistic chain. </a:t>
            </a:r>
            <a:endParaRPr lang="es-ES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79374" y="6094289"/>
            <a:ext cx="8237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The most expensive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infrastructure is the unused infrastructure 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6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"/>
          <p:cNvSpPr/>
          <p:nvPr/>
        </p:nvSpPr>
        <p:spPr>
          <a:xfrm>
            <a:off x="0" y="0"/>
            <a:ext cx="12192000" cy="980302"/>
          </a:xfrm>
          <a:prstGeom prst="rect">
            <a:avLst/>
          </a:prstGeom>
          <a:gradFill>
            <a:gsLst>
              <a:gs pos="31650">
                <a:schemeClr val="bg1"/>
              </a:gs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" name="Grupo 6"/>
          <p:cNvGrpSpPr/>
          <p:nvPr/>
        </p:nvGrpSpPr>
        <p:grpSpPr>
          <a:xfrm rot="16200000">
            <a:off x="-2595845" y="3576148"/>
            <a:ext cx="5877698" cy="686006"/>
            <a:chOff x="107092" y="689712"/>
            <a:chExt cx="12192000" cy="686006"/>
          </a:xfrm>
          <a:solidFill>
            <a:srgbClr val="002060"/>
          </a:solidFill>
        </p:grpSpPr>
        <p:sp>
          <p:nvSpPr>
            <p:cNvPr id="4" name="Rectángulo 3"/>
            <p:cNvSpPr/>
            <p:nvPr/>
          </p:nvSpPr>
          <p:spPr>
            <a:xfrm>
              <a:off x="107092" y="1070918"/>
              <a:ext cx="12192000" cy="304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07092" y="689712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107092" y="815545"/>
              <a:ext cx="12192000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3112"/>
            <a:ext cx="2824361" cy="9271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7708" y="183368"/>
            <a:ext cx="8460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New Logistic: A New Vision of the Logistic Chain</a:t>
            </a:r>
            <a:endParaRPr lang="es-ES" sz="3200" dirty="0">
              <a:solidFill>
                <a:srgbClr val="002060"/>
              </a:solidFill>
            </a:endParaRPr>
          </a:p>
        </p:txBody>
      </p:sp>
      <p:pic>
        <p:nvPicPr>
          <p:cNvPr id="11" name="Picture 2" descr="Resultado de imagen de icon 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2446" y="1566932"/>
            <a:ext cx="620855" cy="6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 bwMode="auto">
          <a:xfrm>
            <a:off x="2384417" y="1998979"/>
            <a:ext cx="136815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Picture 5" descr="E:\Users\mfmc\AppData\Local\Microsoft\Windows\INetCache\IE\46KFEBB2\AIGA_ferr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9356" y="1566932"/>
            <a:ext cx="338273" cy="35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de icon 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77" y="1566932"/>
            <a:ext cx="620855" cy="6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4557557" y="1333788"/>
            <a:ext cx="2160240" cy="861450"/>
            <a:chOff x="3205535" y="1098894"/>
            <a:chExt cx="2160240" cy="861450"/>
          </a:xfrm>
        </p:grpSpPr>
        <p:cxnSp>
          <p:nvCxnSpPr>
            <p:cNvPr id="18" name="17 Conector angular"/>
            <p:cNvCxnSpPr/>
            <p:nvPr/>
          </p:nvCxnSpPr>
          <p:spPr bwMode="auto">
            <a:xfrm>
              <a:off x="3781599" y="1404045"/>
              <a:ext cx="1584176" cy="228890"/>
            </a:xfrm>
            <a:prstGeom prst="bentConnector3">
              <a:avLst>
                <a:gd name="adj1" fmla="val 5777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18 Conector angular"/>
            <p:cNvCxnSpPr/>
            <p:nvPr/>
          </p:nvCxnSpPr>
          <p:spPr bwMode="auto">
            <a:xfrm rot="10800000" flipV="1">
              <a:off x="3205535" y="1404047"/>
              <a:ext cx="648074" cy="226418"/>
            </a:xfrm>
            <a:prstGeom prst="bentConnector3">
              <a:avLst>
                <a:gd name="adj1" fmla="val 2151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067" y="1459573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216" y="1471118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Resultado de imagen de icon trai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92" y="1098894"/>
              <a:ext cx="273616" cy="273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22 Conector recto"/>
            <p:cNvCxnSpPr/>
            <p:nvPr/>
          </p:nvCxnSpPr>
          <p:spPr bwMode="auto">
            <a:xfrm>
              <a:off x="3205535" y="1764085"/>
              <a:ext cx="216024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08" y="1789452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6" descr="Resultado de imagen de icon mark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33" y="1566932"/>
            <a:ext cx="568101" cy="56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25 Grupo"/>
          <p:cNvGrpSpPr/>
          <p:nvPr/>
        </p:nvGrpSpPr>
        <p:grpSpPr>
          <a:xfrm>
            <a:off x="7509885" y="1349188"/>
            <a:ext cx="2160240" cy="861450"/>
            <a:chOff x="3205535" y="1098894"/>
            <a:chExt cx="2160240" cy="861450"/>
          </a:xfrm>
        </p:grpSpPr>
        <p:cxnSp>
          <p:nvCxnSpPr>
            <p:cNvPr id="27" name="26 Conector angular"/>
            <p:cNvCxnSpPr/>
            <p:nvPr/>
          </p:nvCxnSpPr>
          <p:spPr bwMode="auto">
            <a:xfrm>
              <a:off x="3781599" y="1404045"/>
              <a:ext cx="1584176" cy="228890"/>
            </a:xfrm>
            <a:prstGeom prst="bentConnector3">
              <a:avLst>
                <a:gd name="adj1" fmla="val 5777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27 Conector angular"/>
            <p:cNvCxnSpPr/>
            <p:nvPr/>
          </p:nvCxnSpPr>
          <p:spPr bwMode="auto">
            <a:xfrm rot="10800000" flipV="1">
              <a:off x="3205535" y="1404047"/>
              <a:ext cx="648074" cy="226418"/>
            </a:xfrm>
            <a:prstGeom prst="bentConnector3">
              <a:avLst>
                <a:gd name="adj1" fmla="val 2151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067" y="1459573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216" y="1471118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Resultado de imagen de icon train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92" y="1098894"/>
              <a:ext cx="273616" cy="273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31 Conector recto"/>
            <p:cNvCxnSpPr/>
            <p:nvPr/>
          </p:nvCxnSpPr>
          <p:spPr bwMode="auto">
            <a:xfrm>
              <a:off x="3205535" y="1764085"/>
              <a:ext cx="216024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3" name="Picture 7" descr="E:\Users\mfmc\AppData\Local\Microsoft\Windows\INetCache\IE\46KFEBB2\truck-39103_960_720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408" y="1789452"/>
              <a:ext cx="341784" cy="17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7" descr="E:\Users\mfmc\AppData\Local\Microsoft\Windows\INetCache\IE\UDKVI8R5\8XBkN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62" y="2503035"/>
            <a:ext cx="350168" cy="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34 Conector angular"/>
          <p:cNvCxnSpPr/>
          <p:nvPr/>
        </p:nvCxnSpPr>
        <p:spPr bwMode="auto">
          <a:xfrm>
            <a:off x="1942873" y="2359019"/>
            <a:ext cx="3982836" cy="31910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Conector angular"/>
          <p:cNvCxnSpPr/>
          <p:nvPr/>
        </p:nvCxnSpPr>
        <p:spPr bwMode="auto">
          <a:xfrm flipV="1">
            <a:off x="6610022" y="2359019"/>
            <a:ext cx="3416161" cy="31910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" name="Picture 2" descr="C:\Google Drive\24. EUROPLATFORMS\WEB\Icons\Intermodal Logistic Platform 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97" y="154131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4"/>
          <p:cNvSpPr txBox="1">
            <a:spLocks/>
          </p:cNvSpPr>
          <p:nvPr/>
        </p:nvSpPr>
        <p:spPr>
          <a:xfrm>
            <a:off x="1876598" y="2359018"/>
            <a:ext cx="8641080" cy="4096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New Logistic:</a:t>
            </a:r>
          </a:p>
          <a:p>
            <a:pPr algn="just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Each company, each product, each origin, each moment has their best choice for the logistic chain.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Next Future: lot of ports, routes, warehouses collaborating in a real network.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The decision of the route will change from the logistic operator (just now) to the cargo owner: preserve the value of the cargo is the more important add-value of a logistic chain.</a:t>
            </a: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The value of the time will be the key point of the future of the logistic chains.</a:t>
            </a:r>
          </a:p>
        </p:txBody>
      </p:sp>
    </p:spTree>
    <p:extLst>
      <p:ext uri="{BB962C8B-B14F-4D97-AF65-F5344CB8AC3E}">
        <p14:creationId xmlns:p14="http://schemas.microsoft.com/office/powerpoint/2010/main" val="1911575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1119</Words>
  <Application>Microsoft Office PowerPoint</Application>
  <PresentationFormat>Custom</PresentationFormat>
  <Paragraphs>163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Fco Martinez</dc:creator>
  <cp:lastModifiedBy>brynkina</cp:lastModifiedBy>
  <cp:revision>55</cp:revision>
  <dcterms:created xsi:type="dcterms:W3CDTF">2017-01-26T11:35:58Z</dcterms:created>
  <dcterms:modified xsi:type="dcterms:W3CDTF">2017-11-22T10:38:13Z</dcterms:modified>
</cp:coreProperties>
</file>