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  <p:sldMasterId id="2147484057" r:id="rId2"/>
    <p:sldMasterId id="2147484455" r:id="rId3"/>
  </p:sldMasterIdLst>
  <p:notesMasterIdLst>
    <p:notesMasterId r:id="rId21"/>
  </p:notesMasterIdLst>
  <p:handoutMasterIdLst>
    <p:handoutMasterId r:id="rId22"/>
  </p:handoutMasterIdLst>
  <p:sldIdLst>
    <p:sldId id="318" r:id="rId4"/>
    <p:sldId id="319" r:id="rId5"/>
    <p:sldId id="341" r:id="rId6"/>
    <p:sldId id="334" r:id="rId7"/>
    <p:sldId id="343" r:id="rId8"/>
    <p:sldId id="348" r:id="rId9"/>
    <p:sldId id="345" r:id="rId10"/>
    <p:sldId id="349" r:id="rId11"/>
    <p:sldId id="350" r:id="rId12"/>
    <p:sldId id="351" r:id="rId13"/>
    <p:sldId id="358" r:id="rId14"/>
    <p:sldId id="357" r:id="rId15"/>
    <p:sldId id="354" r:id="rId16"/>
    <p:sldId id="359" r:id="rId17"/>
    <p:sldId id="356" r:id="rId18"/>
    <p:sldId id="360" r:id="rId19"/>
    <p:sldId id="352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99FF"/>
    <a:srgbClr val="3366FF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192" autoAdjust="0"/>
  </p:normalViewPr>
  <p:slideViewPr>
    <p:cSldViewPr>
      <p:cViewPr varScale="1">
        <p:scale>
          <a:sx n="85" d="100"/>
          <a:sy n="85" d="100"/>
        </p:scale>
        <p:origin x="-140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57B452-7C38-4EE0-A85C-13392A7A09C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F16AA4-0C68-4029-B89D-323B1D28D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1F2F5B-78E4-41AA-B46B-AB013662E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49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B48AD0C0-B28A-47DC-AD79-ABF25F4D8269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C4E1243-A1D1-46F8-927C-A1A4BFEC5DFE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360354DB-6172-4486-B0B2-07617403EEDA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E79BB090-D47A-4404-BC3D-ED25C3816F6B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7A0C4-BC52-4BD5-853B-BC7FB6EADDF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19525" y="9455150"/>
            <a:ext cx="297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C7CAD1-8F47-44CC-B93D-D1090CC197C6}" type="slidenum">
              <a:rPr lang="en-GB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63588"/>
            <a:ext cx="4979987" cy="37353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29163"/>
            <a:ext cx="4965700" cy="4422775"/>
          </a:xfrm>
          <a:noFill/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7A0C4-BC52-4BD5-853B-BC7FB6EADDF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19525" y="9455150"/>
            <a:ext cx="297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C7CAD1-8F47-44CC-B93D-D1090CC197C6}" type="slidenum">
              <a:rPr lang="en-GB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63588"/>
            <a:ext cx="4979987" cy="37353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29163"/>
            <a:ext cx="4965700" cy="4422775"/>
          </a:xfrm>
          <a:noFill/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20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77A0C4-BC52-4BD5-853B-BC7FB6EADDF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19525" y="9455150"/>
            <a:ext cx="297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C7CAD1-8F47-44CC-B93D-D1090CC197C6}" type="slidenum">
              <a:rPr lang="en-GB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63588"/>
            <a:ext cx="4979987" cy="3735387"/>
          </a:xfrm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29163"/>
            <a:ext cx="4965700" cy="4422775"/>
          </a:xfrm>
          <a:noFill/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2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fld id="{90707C6F-8E30-47DA-BBA1-F434A581C85C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50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13691-0559-4CDB-BDBE-A0CC78BDA01D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39DE-1710-41E8-804D-2F4F2C96A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DF01-02B3-48A0-9237-66C4FAFC5680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F847-3172-400B-AADC-0B0520048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9144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C506-5B98-4438-8A75-FE24DEB6119C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AA06-6304-4C2A-AB90-2369FBC9D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6269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D7EAE-9214-43B3-BC9B-A234542C1EE1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A738-5626-450A-B35F-3F846371A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6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2676-E42C-44F6-A8D8-45AC7B954655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06E4-ECE8-461E-849E-77613CCE7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9673-B62B-438C-A1D7-332621DDC7D1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88B0B-54A4-4893-8738-306FE9A44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649A-FA84-4DC5-AFCC-7243F9352C4C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55F5-0D62-43A4-BAED-C4A7931D5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D450-4937-4F5B-9A4F-F98C989F783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D5B6-E516-4396-A79D-6E91ECDD9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BD64-37D0-4065-BDC0-6EA23964DC90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C356-9F67-4091-88DA-332E90C5F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97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12445-DC43-4AB0-BC78-2F5A8842F932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57C9-8900-45E7-8B25-C6DF30B7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9144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</p:txBody>
      </p:sp>
    </p:spTree>
    <p:extLst>
      <p:ext uri="{BB962C8B-B14F-4D97-AF65-F5344CB8AC3E}">
        <p14:creationId xmlns:p14="http://schemas.microsoft.com/office/powerpoint/2010/main" val="201894019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68416"/>
            <a:ext cx="7920039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7825-A7C1-492D-B513-39623C9378B3}" type="datetime4">
              <a:rPr lang="en-US" altLang="en-US"/>
              <a:pPr>
                <a:defRPr/>
              </a:pPr>
              <a:t>November 28,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268416"/>
            <a:ext cx="7920039" cy="865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276478"/>
            <a:ext cx="3886200" cy="381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7825-A7C1-492D-B513-39623C9378B3}" type="datetime4">
              <a:rPr lang="en-US" altLang="en-US"/>
              <a:pPr>
                <a:defRPr/>
              </a:pPr>
              <a:t>November 28, 2017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91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2"/>
          <a:stretch>
            <a:fillRect/>
          </a:stretch>
        </p:blipFill>
        <p:spPr bwMode="auto">
          <a:xfrm>
            <a:off x="0" y="5856288"/>
            <a:ext cx="91440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900"/>
            </a:lvl5pPr>
            <a:lvl6pPr marL="685800" indent="0">
              <a:buNone/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83032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80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52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0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19075"/>
            <a:ext cx="1428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3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13FD-DB85-486F-8A6C-7C0CD6E237F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FCA7-353B-4110-A48A-C059B365E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138238" y="6021388"/>
            <a:ext cx="6858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03" r:id="rId5"/>
    <p:sldLayoutId id="2147484618" r:id="rId6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138238" y="6021388"/>
            <a:ext cx="6858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9" r:id="rId1"/>
    <p:sldLayoutId id="2147484620" r:id="rId2"/>
  </p:sldLayoutIdLst>
  <p:timing>
    <p:tnLst>
      <p:par>
        <p:cTn id="1" dur="indefinite" restart="never" nodeType="tmRoot"/>
      </p:par>
    </p:tnLst>
  </p:timing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1AB935-238C-46B7-B0D5-BF46F4F49AB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ECD42F-D35B-4F38-B8AC-6180E9C1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6"/>
          <a:stretch>
            <a:fillRect/>
          </a:stretch>
        </p:blipFill>
        <p:spPr bwMode="auto">
          <a:xfrm>
            <a:off x="1138238" y="6021388"/>
            <a:ext cx="6858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21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2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statistics-explained/index.php/Freight_transported_in_containers_-_statistics_on_unitisation#Context" TargetMode="External"/><Relationship Id="rId2" Type="http://schemas.openxmlformats.org/officeDocument/2006/relationships/hyperlink" Target="http://ec.europa.eu/eurostat/cache/metadata/en/tran_im_esms.htm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tat.trans@unece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hyperlink" Target="mailto:Alexander.Blackburn@unec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iny.cc/UNECE-Rail-Stat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ce.org/trans/transport-and-the-sustainable-development-goals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hyperlink" Target="http://w3.unece.org/PXWeb/en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unece.org/trans/resources/publications/transport-statistics.html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unece.org/trans/areas-of-work/transport-statistics/statistics-and-data-online/e-roads/traffic-census-map.html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808163"/>
            <a:ext cx="6859587" cy="2700337"/>
          </a:xfrm>
        </p:spPr>
        <p:txBody>
          <a:bodyPr rtlCol="0">
            <a:noAutofit/>
          </a:bodyPr>
          <a:lstStyle/>
          <a:p>
            <a:pPr marL="0" lvl="4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H" altLang="en-US" sz="1500" b="1" dirty="0">
              <a:solidFill>
                <a:srgbClr val="000099"/>
              </a:solidFill>
            </a:endParaRPr>
          </a:p>
          <a:p>
            <a:pPr marL="0" lvl="4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H" altLang="en-US" sz="1500" b="1" dirty="0">
              <a:solidFill>
                <a:srgbClr val="000099"/>
              </a:solidFill>
            </a:endParaRPr>
          </a:p>
          <a:p>
            <a:pPr marL="0" lvl="4" indent="0" algn="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CH" altLang="en-US" sz="2400" b="1" dirty="0" err="1">
                <a:solidFill>
                  <a:srgbClr val="000099"/>
                </a:solidFill>
              </a:rPr>
              <a:t>UNECE’s</a:t>
            </a:r>
            <a:r>
              <a:rPr lang="fr-CH" altLang="en-US" sz="2400" b="1" dirty="0">
                <a:solidFill>
                  <a:srgbClr val="000099"/>
                </a:solidFill>
              </a:rPr>
              <a:t> </a:t>
            </a:r>
            <a:r>
              <a:rPr lang="fr-CH" altLang="en-US" sz="2400" b="1" dirty="0" smtClean="0">
                <a:solidFill>
                  <a:srgbClr val="000099"/>
                </a:solidFill>
              </a:rPr>
              <a:t>Transport </a:t>
            </a:r>
            <a:r>
              <a:rPr lang="fr-CH" altLang="en-US" sz="2400" b="1" dirty="0">
                <a:solidFill>
                  <a:srgbClr val="000099"/>
                </a:solidFill>
              </a:rPr>
              <a:t>Statistics </a:t>
            </a:r>
            <a:r>
              <a:rPr lang="fr-CH" altLang="en-US" sz="2400" b="1" dirty="0" err="1" smtClean="0">
                <a:solidFill>
                  <a:srgbClr val="000099"/>
                </a:solidFill>
              </a:rPr>
              <a:t>Activities</a:t>
            </a:r>
            <a:endParaRPr lang="fr-CH" altLang="en-US" sz="2400" b="1" dirty="0">
              <a:solidFill>
                <a:srgbClr val="000099"/>
              </a:solidFill>
            </a:endParaRPr>
          </a:p>
          <a:p>
            <a:pPr marL="0" lvl="4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H" altLang="en-US" sz="15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algn="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rgbClr val="000099"/>
                </a:solidFill>
              </a:rPr>
              <a:t>Alexander.Blackburn@unece.org</a:t>
            </a:r>
            <a:endParaRPr lang="en-CA" altLang="en-US" sz="2400" b="1" dirty="0">
              <a:solidFill>
                <a:srgbClr val="000099"/>
              </a:solidFill>
            </a:endParaRPr>
          </a:p>
          <a:p>
            <a:pPr marL="0" lvl="4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b="1" dirty="0">
              <a:solidFill>
                <a:schemeClr val="accent2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b="1" dirty="0"/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74988" y="4668838"/>
            <a:ext cx="4959350" cy="53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 WP.24</a:t>
            </a:r>
            <a:endParaRPr lang="en-US" sz="1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5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Geneva, 23-24 November </a:t>
            </a:r>
            <a:r>
              <a:rPr lang="en-US" sz="15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605790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US" sz="105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2995613" y="363538"/>
            <a:ext cx="594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Arial" panose="020B0604020202020204" pitchFamily="34" charset="0"/>
              </a:rPr>
              <a:t>Glossary revision process</a:t>
            </a:r>
            <a:endParaRPr lang="ar-EG" altLang="en-US" sz="30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-8722" y="1011238"/>
            <a:ext cx="84851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Informal Group of Experts established under WP.6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Experts from 13 countries, covering most modes (not pipeline), and many intl. </a:t>
            </a:r>
            <a:r>
              <a:rPr lang="en-US" altLang="en-US" sz="2400" dirty="0" err="1" smtClean="0">
                <a:latin typeface="Garamond" panose="02020404030301010803" pitchFamily="18" charset="0"/>
              </a:rPr>
              <a:t>organisations</a:t>
            </a:r>
            <a:r>
              <a:rPr lang="en-US" altLang="en-US" sz="2400" dirty="0" smtClean="0">
                <a:latin typeface="Garamond" panose="02020404030301010803" pitchFamily="18" charset="0"/>
              </a:rPr>
              <a:t> (including ERA)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Inputs already received from Switzerland on Intermodal transport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Collaboration starting with review of existing definitions and agreeing process, meetings to follow; a long process expected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Input from </a:t>
            </a:r>
            <a:r>
              <a:rPr lang="en-US" altLang="en-US" sz="2400" dirty="0">
                <a:solidFill>
                  <a:srgbClr val="FF0000"/>
                </a:solidFill>
                <a:latin typeface="Garamond" panose="02020404030301010803" pitchFamily="18" charset="0"/>
              </a:rPr>
              <a:t>countries </a:t>
            </a:r>
            <a:r>
              <a:rPr lang="en-US" altLang="en-US" sz="24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needed.</a:t>
            </a:r>
            <a:endParaRPr lang="en-US" alt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4821" name="Picture 8" descr="https://www.unece.org/fileadmin/_migrated/pics/stats_glossary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92600"/>
            <a:ext cx="16446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2"/>
          <p:cNvSpPr txBox="1">
            <a:spLocks noChangeArrowheads="1"/>
          </p:cNvSpPr>
          <p:nvPr/>
        </p:nvSpPr>
        <p:spPr bwMode="auto">
          <a:xfrm>
            <a:off x="-414338" y="400050"/>
            <a:ext cx="6858001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hlink"/>
                </a:solidFill>
                <a:latin typeface="Arial" panose="020B0604020202020204" pitchFamily="34" charset="0"/>
              </a:rPr>
              <a:t>Glossary</a:t>
            </a:r>
            <a:endParaRPr lang="en-US" altLang="en-US" sz="32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8322"/>
            <a:ext cx="7886700" cy="1325563"/>
          </a:xfrm>
        </p:spPr>
        <p:txBody>
          <a:bodyPr/>
          <a:lstStyle/>
          <a:p>
            <a:r>
              <a:rPr lang="en-US" sz="2800" dirty="0">
                <a:solidFill>
                  <a:schemeClr val="hlink"/>
                </a:solidFill>
                <a:latin typeface="Arial" panose="020B0604020202020204" pitchFamily="34" charset="0"/>
              </a:rPr>
              <a:t>UNECE Intermodal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</a:rPr>
              <a:t>Feed-in Statistics</a:t>
            </a:r>
            <a:endParaRPr lang="en-US" sz="28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tonnes</a:t>
            </a:r>
            <a:r>
              <a:rPr lang="en-US" dirty="0" smtClean="0"/>
              <a:t> of goods moved: </a:t>
            </a:r>
          </a:p>
          <a:p>
            <a:pPr lvl="1"/>
            <a:r>
              <a:rPr lang="en-US" dirty="0" smtClean="0"/>
              <a:t>ROAD</a:t>
            </a:r>
          </a:p>
          <a:p>
            <a:pPr lvl="1"/>
            <a:r>
              <a:rPr lang="en-US" dirty="0" smtClean="0"/>
              <a:t>RAIL</a:t>
            </a:r>
          </a:p>
          <a:p>
            <a:pPr lvl="1"/>
            <a:r>
              <a:rPr lang="en-US" dirty="0" smtClean="0"/>
              <a:t>IWW</a:t>
            </a:r>
          </a:p>
          <a:p>
            <a:r>
              <a:rPr lang="en-US" dirty="0" err="1" smtClean="0"/>
              <a:t>Tonne</a:t>
            </a:r>
            <a:r>
              <a:rPr lang="en-US" dirty="0" smtClean="0"/>
              <a:t>-km of goods moved: </a:t>
            </a:r>
          </a:p>
          <a:p>
            <a:pPr lvl="1"/>
            <a:r>
              <a:rPr lang="en-US" dirty="0" smtClean="0"/>
              <a:t>ROAD</a:t>
            </a:r>
          </a:p>
          <a:p>
            <a:pPr lvl="1"/>
            <a:r>
              <a:rPr lang="en-US" dirty="0" smtClean="0"/>
              <a:t>RAIL</a:t>
            </a:r>
          </a:p>
          <a:p>
            <a:pPr lvl="1"/>
            <a:r>
              <a:rPr lang="en-US" dirty="0" smtClean="0"/>
              <a:t>IWW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8883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3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605790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US" sz="105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2995613" y="363538"/>
            <a:ext cx="594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Arial" panose="020B0604020202020204" pitchFamily="34" charset="0"/>
              </a:rPr>
              <a:t>Glossary revision process</a:t>
            </a:r>
            <a:endParaRPr lang="ar-EG" altLang="en-US" sz="30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2"/>
          <p:cNvSpPr txBox="1">
            <a:spLocks noChangeArrowheads="1"/>
          </p:cNvSpPr>
          <p:nvPr/>
        </p:nvSpPr>
        <p:spPr bwMode="auto">
          <a:xfrm>
            <a:off x="-180528" y="348376"/>
            <a:ext cx="714657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hlink"/>
                </a:solidFill>
                <a:latin typeface="Arial" panose="020B0604020202020204" pitchFamily="34" charset="0"/>
              </a:rPr>
              <a:t>Eurostat Work on Intermodal Statistics</a:t>
            </a:r>
            <a:endParaRPr lang="en-US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638"/>
            <a:ext cx="1858740" cy="5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181" y="1234362"/>
            <a:ext cx="8526090" cy="47869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Intermodal statistics available only from existing legal frameworks for each transport mode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Non-harmonized weight concept (road uses gross weight, </a:t>
            </a:r>
            <a:r>
              <a:rPr lang="en-US" altLang="en-US" sz="2400" dirty="0" err="1" smtClean="0">
                <a:latin typeface="Garamond" panose="02020404030301010803" pitchFamily="18" charset="0"/>
              </a:rPr>
              <a:t>rail+IWW</a:t>
            </a:r>
            <a:r>
              <a:rPr lang="en-US" altLang="en-US" sz="2400" dirty="0" smtClean="0">
                <a:latin typeface="Garamond" panose="02020404030301010803" pitchFamily="18" charset="0"/>
              </a:rPr>
              <a:t> use gross-gross weight, maritime uses estimated gross-gross weight)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Non-harmonized collection of container data (road: large containers and other containers; </a:t>
            </a:r>
            <a:r>
              <a:rPr lang="en-US" altLang="en-US" sz="2400" dirty="0" err="1" smtClean="0">
                <a:latin typeface="Garamond" panose="02020404030301010803" pitchFamily="18" charset="0"/>
              </a:rPr>
              <a:t>IWW+rail</a:t>
            </a:r>
            <a:r>
              <a:rPr lang="en-US" altLang="en-US" sz="2400" dirty="0" smtClean="0">
                <a:latin typeface="Garamond" panose="02020404030301010803" pitchFamily="18" charset="0"/>
              </a:rPr>
              <a:t>: all containers and swap bodies; maritime only large containers)</a:t>
            </a:r>
          </a:p>
        </p:txBody>
      </p:sp>
    </p:spTree>
    <p:extLst>
      <p:ext uri="{BB962C8B-B14F-4D97-AF65-F5344CB8AC3E}">
        <p14:creationId xmlns:p14="http://schemas.microsoft.com/office/powerpoint/2010/main" val="2177902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363538"/>
            <a:ext cx="6858000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300" dirty="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WP.6 in June 2017</a:t>
            </a:r>
            <a:endParaRPr lang="en-US" altLang="en-US" sz="2300" dirty="0">
              <a:solidFill>
                <a:schemeClr val="bg1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63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 txBox="1">
            <a:spLocks noGrp="1"/>
          </p:cNvSpPr>
          <p:nvPr/>
        </p:nvSpPr>
        <p:spPr bwMode="auto">
          <a:xfrm>
            <a:off x="6057900" y="55435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en-US" sz="105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2995613" y="363538"/>
            <a:ext cx="594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chemeClr val="bg1"/>
                </a:solidFill>
                <a:latin typeface="Arial" panose="020B0604020202020204" pitchFamily="34" charset="0"/>
              </a:rPr>
              <a:t>Glossary revision process</a:t>
            </a:r>
            <a:endParaRPr lang="ar-EG" altLang="en-US" sz="300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2"/>
          <p:cNvSpPr txBox="1">
            <a:spLocks noChangeArrowheads="1"/>
          </p:cNvSpPr>
          <p:nvPr/>
        </p:nvSpPr>
        <p:spPr bwMode="auto">
          <a:xfrm>
            <a:off x="-180528" y="348376"/>
            <a:ext cx="714657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hlink"/>
                </a:solidFill>
                <a:latin typeface="Arial" panose="020B0604020202020204" pitchFamily="34" charset="0"/>
              </a:rPr>
              <a:t>Eurostat Work on Intermodal Statistics</a:t>
            </a:r>
            <a:endParaRPr lang="en-US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638"/>
            <a:ext cx="1858740" cy="5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181" y="1234362"/>
            <a:ext cx="8526090" cy="277070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Currently intermodal statistics produced using </a:t>
            </a:r>
            <a:r>
              <a:rPr lang="en-US" altLang="en-US" sz="2400" dirty="0">
                <a:latin typeface="Garamond" panose="02020404030301010803" pitchFamily="18" charset="0"/>
              </a:rPr>
              <a:t>the “German approach” which means: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latin typeface="Garamond" panose="02020404030301010803" pitchFamily="18" charset="0"/>
              </a:rPr>
              <a:t>Use available statistics from each mode to calculate indicators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000" dirty="0">
                <a:latin typeface="Garamond" panose="02020404030301010803" pitchFamily="18" charset="0"/>
              </a:rPr>
              <a:t>Identify for each mode, other relevant variables available at national level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Use available location data to identify the main intermodal transport corridors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7 Key Indicators calculated: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" y="3933056"/>
            <a:ext cx="899980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2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363538"/>
            <a:ext cx="6858000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300" dirty="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WP.6 in June 2017</a:t>
            </a:r>
            <a:endParaRPr lang="en-US" altLang="en-US" sz="2300" dirty="0">
              <a:solidFill>
                <a:schemeClr val="bg1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ec.europa.eu/eurostat/statistics-explained/images/6/6e/Share_of_containers_in_total_goods_transport_by_mode_of_transport%2C_estimated_EU_totals%2C_2007-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18696" cy="5770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188913"/>
            <a:ext cx="856850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hlink"/>
                </a:solidFill>
                <a:latin typeface="Arial" panose="020B0604020202020204" pitchFamily="34" charset="0"/>
              </a:rPr>
              <a:t>Share of containers in total goods transport by mode of transport, estimated EU total % (source: Eurostat)</a:t>
            </a:r>
            <a:endParaRPr lang="en-US" altLang="en-US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88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86700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4000" dirty="0"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25625"/>
            <a:ext cx="8191822" cy="4351338"/>
          </a:xfrm>
        </p:spPr>
        <p:txBody>
          <a:bodyPr/>
          <a:lstStyle/>
          <a:p>
            <a:r>
              <a:rPr lang="en-US" sz="2000" dirty="0">
                <a:latin typeface="Garamond" panose="02020404030301010803" pitchFamily="18" charset="0"/>
                <a:cs typeface="Arial" panose="020B0604020202020204" pitchFamily="34" charset="0"/>
                <a:hlinkClick r:id="rId2"/>
              </a:rPr>
              <a:t>http://ec.europa.eu/eurostat/cache/metadata/en/tran_im_esms.htm</a:t>
            </a:r>
            <a:r>
              <a:rPr lang="en-US" sz="2000" dirty="0">
                <a:latin typeface="Garamond" panose="02020404030301010803" pitchFamily="18" charset="0"/>
                <a:cs typeface="Arial" panose="020B0604020202020204" pitchFamily="34" charset="0"/>
              </a:rPr>
              <a:t> Metadata </a:t>
            </a: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concerning the seven chosen indicators on unitization and modal shift potential (based on % of goods moved &gt;300km done by road)</a:t>
            </a:r>
          </a:p>
          <a:p>
            <a:r>
              <a:rPr lang="en-US" sz="2000" dirty="0"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http://ec.europa.eu/eurostat/statistics-explained/index.php/Freight_transported_in_containers_-_</a:t>
            </a: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statistics_on_unitisation#Context</a:t>
            </a:r>
            <a:r>
              <a:rPr lang="en-US" sz="2000" dirty="0" smtClean="0">
                <a:latin typeface="Garamond" panose="02020404030301010803" pitchFamily="18" charset="0"/>
                <a:cs typeface="Arial" panose="020B0604020202020204" pitchFamily="34" charset="0"/>
              </a:rPr>
              <a:t> Statistics explained article on European intermodal transport statistics</a:t>
            </a:r>
            <a:endParaRPr lang="en-US" sz="20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1638"/>
            <a:ext cx="1858740" cy="5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6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556792"/>
            <a:ext cx="8426450" cy="389468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Suggestions? Demands for more intermodal statistics?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We are here to help!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 dirty="0" smtClean="0">
                <a:solidFill>
                  <a:srgbClr val="0066CC"/>
                </a:solidFill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stat.trans@unece.org</a:t>
            </a:r>
            <a:endParaRPr lang="en-US" altLang="en-US" b="1" i="1" dirty="0" smtClean="0">
              <a:solidFill>
                <a:srgbClr val="0066CC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 dirty="0" smtClean="0">
                <a:solidFill>
                  <a:srgbClr val="0066CC"/>
                </a:solidFill>
                <a:cs typeface="Arial" panose="020B0604020202020204" pitchFamily="34" charset="0"/>
                <a:hlinkClick r:id="rId4"/>
              </a:rPr>
              <a:t>Alexander.Blackburn@unece.org</a:t>
            </a:r>
            <a:endParaRPr lang="en-US" altLang="en-US" b="1" i="1" dirty="0" smtClean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 i="1" dirty="0" smtClean="0">
              <a:solidFill>
                <a:srgbClr val="0066CC"/>
              </a:solidFill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b="1" i="1" dirty="0" smtClean="0">
              <a:solidFill>
                <a:srgbClr val="0066CC"/>
              </a:solidFill>
              <a:cs typeface="Arial" panose="020B0604020202020204" pitchFamily="34" charset="0"/>
            </a:endParaRPr>
          </a:p>
        </p:txBody>
      </p:sp>
      <p:pic>
        <p:nvPicPr>
          <p:cNvPr id="3686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230188"/>
            <a:ext cx="6858000" cy="431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en-GB" altLang="en-US" sz="3000" dirty="0">
                <a:solidFill>
                  <a:schemeClr val="hlink"/>
                </a:solidFill>
                <a:latin typeface="Arial" panose="020B0604020202020204" pitchFamily="34" charset="0"/>
              </a:rPr>
              <a:t>Overview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066087" cy="38877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WP.6 meeting and rail workshop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Capacity building workshops and the SDGs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Ongoing data collection and dissemination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Interactive E-Census traffic map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>
                <a:latin typeface="Garamond" panose="02020404030301010803" pitchFamily="18" charset="0"/>
              </a:rPr>
              <a:t>Glossary revision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dirty="0" smtClean="0">
                <a:latin typeface="Garamond" panose="02020404030301010803" pitchFamily="18" charset="0"/>
              </a:rPr>
              <a:t>Intermodal </a:t>
            </a:r>
            <a:r>
              <a:rPr lang="en-US" altLang="en-US" dirty="0">
                <a:latin typeface="Garamond" panose="02020404030301010803" pitchFamily="18" charset="0"/>
              </a:rPr>
              <a:t>statistics at UNECE and Eurostat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dirty="0" smtClean="0">
              <a:latin typeface="Garamond" panose="02020404030301010803" pitchFamily="18" charset="0"/>
            </a:endParaRP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363538"/>
            <a:ext cx="6858000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300" dirty="0">
                <a:solidFill>
                  <a:schemeClr val="bg1"/>
                </a:solidFill>
                <a:latin typeface="Trebuchet MS" pitchFamily="34" charset="0"/>
                <a:ea typeface="+mn-ea"/>
                <a:cs typeface="Arial" pitchFamily="34" charset="0"/>
              </a:rPr>
              <a:t>WP.6 in June 2017</a:t>
            </a:r>
            <a:endParaRPr lang="en-US" altLang="en-US" sz="2300" dirty="0">
              <a:solidFill>
                <a:schemeClr val="bg1"/>
              </a:solidFill>
              <a:latin typeface="Trebuchet MS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350" y="1124744"/>
            <a:ext cx="6042025" cy="4752181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Half-day workshop on collecting rail statistics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Presentations from Canada, UK, Netherlands, Russian Federation, ERA, UIC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Challenges of data collection due to market liberalization a focus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200" dirty="0" smtClean="0">
                <a:latin typeface="Garamond" panose="02020404030301010803" pitchFamily="18" charset="0"/>
              </a:rPr>
              <a:t>Details at </a:t>
            </a:r>
            <a:r>
              <a:rPr lang="en-US" altLang="en-US" sz="2200" dirty="0" smtClean="0">
                <a:latin typeface="Garamond" panose="02020404030301010803" pitchFamily="18" charset="0"/>
                <a:hlinkClick r:id="rId2"/>
              </a:rPr>
              <a:t>http://tiny.cc/UNECE-Rail-Stats</a:t>
            </a:r>
            <a:r>
              <a:rPr lang="en-US" altLang="en-US" sz="2200" dirty="0" smtClean="0">
                <a:latin typeface="Garamond" panose="02020404030301010803" pitchFamily="18" charset="0"/>
              </a:rPr>
              <a:t>  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Plus decisions and discussions on Glossary revision, monitoring the transport SDGs, Eurostat work on intermodal transport…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65" y="1700807"/>
            <a:ext cx="2901423" cy="4342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107950" y="188913"/>
            <a:ext cx="5940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chemeClr val="hlink"/>
                </a:solidFill>
                <a:latin typeface="Arial" panose="020B0604020202020204" pitchFamily="34" charset="0"/>
              </a:rPr>
              <a:t>WP.6 Meeting, June 2017</a:t>
            </a:r>
            <a:endParaRPr lang="en-US" altLang="en-US" sz="30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21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5940425" cy="647700"/>
          </a:xfrm>
        </p:spPr>
        <p:txBody>
          <a:bodyPr/>
          <a:lstStyle/>
          <a:p>
            <a:pPr algn="ctr" eaLnBrk="1" hangingPunct="1"/>
            <a:r>
              <a:rPr lang="en-GB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Capacity Building</a:t>
            </a:r>
            <a:endParaRPr lang="en-US" altLang="en-US" sz="300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952500"/>
            <a:ext cx="7513638" cy="449262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Workshops focused on improving the data situation, sharing country best practices and UNECE’s role in Sustainable Development Goals 3, 9 and 11.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Ashgabat 	September 2016 (SPECA countries)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Podgorica 	October 2017 (Western Balkans and Moldova)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Astana 	October 2017 (SPECA)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Ljubljana 	November 2017 (Danube Region)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altLang="en-US" sz="2400" dirty="0" smtClean="0">
                <a:latin typeface="Garamond" panose="02020404030301010803" pitchFamily="18" charset="0"/>
              </a:rPr>
              <a:t>Details at </a:t>
            </a:r>
            <a:r>
              <a:rPr lang="en-US" altLang="en-US" sz="2400" dirty="0" smtClean="0">
                <a:latin typeface="Garamond" panose="02020404030301010803" pitchFamily="18" charset="0"/>
                <a:hlinkClick r:id="rId3"/>
              </a:rPr>
              <a:t>https://www.unece.org/trans/transport-and-the-sustainable-development-goals.html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0484" name="Picture 2" descr="Good Health and Well-Be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6" y="1547814"/>
            <a:ext cx="15589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s://sustainabledevelopment.un.org/content/images/sdgsfir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6" y="55564"/>
            <a:ext cx="1555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6" y="3103564"/>
            <a:ext cx="1555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7" y="4656140"/>
            <a:ext cx="15557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9238" y="382588"/>
            <a:ext cx="6266978" cy="5381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>
                <a:solidFill>
                  <a:schemeClr val="hlink"/>
                </a:solidFill>
                <a:latin typeface="Arial" panose="020B0604020202020204" pitchFamily="34" charset="0"/>
                <a:ea typeface="+mj-ea"/>
                <a:cs typeface="+mj-cs"/>
              </a:rPr>
              <a:t>UNECE Database and Publications</a:t>
            </a:r>
            <a:endParaRPr lang="en-US" sz="3000" dirty="0">
              <a:solidFill>
                <a:schemeClr val="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1751975" y="1376363"/>
            <a:ext cx="507745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Inland Transport Statistics</a:t>
            </a:r>
            <a:r>
              <a:rPr lang="en-US" altLang="en-US" sz="2000" dirty="0" smtClean="0">
                <a:latin typeface="Garamond" panose="02020404030301010803" pitchFamily="18" charset="0"/>
              </a:rPr>
              <a:t> published in June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Road Accident Statistics </a:t>
            </a:r>
            <a:r>
              <a:rPr lang="en-US" altLang="en-US" sz="2000" dirty="0" smtClean="0">
                <a:latin typeface="Garamond" panose="02020404030301010803" pitchFamily="18" charset="0"/>
              </a:rPr>
              <a:t>to be</a:t>
            </a:r>
            <a:r>
              <a:rPr lang="en-US" altLang="en-US" sz="2000" b="1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latin typeface="Garamond" panose="02020404030301010803" pitchFamily="18" charset="0"/>
              </a:rPr>
              <a:t>published in November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 err="1" smtClean="0">
                <a:latin typeface="Garamond" panose="02020404030301010803" pitchFamily="18" charset="0"/>
              </a:rPr>
              <a:t>Infocards</a:t>
            </a:r>
            <a:r>
              <a:rPr lang="en-US" altLang="en-US" sz="2000" dirty="0" smtClean="0">
                <a:latin typeface="Garamond" panose="02020404030301010803" pitchFamily="18" charset="0"/>
              </a:rPr>
              <a:t> published each February</a:t>
            </a:r>
          </a:p>
          <a:p>
            <a:pPr marL="285750" algn="just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000" dirty="0">
              <a:latin typeface="Garamond" panose="02020404030301010803" pitchFamily="18" charset="0"/>
            </a:endParaRPr>
          </a:p>
          <a:p>
            <a:pPr algn="just" eaLnBrk="1" hangingPunct="1">
              <a:spcAft>
                <a:spcPts val="450"/>
              </a:spcAft>
              <a:buNone/>
            </a:pPr>
            <a:r>
              <a:rPr lang="en-US" altLang="en-US" sz="2000" b="1" dirty="0" smtClean="0">
                <a:latin typeface="Garamond" panose="02020404030301010803" pitchFamily="18" charset="0"/>
              </a:rPr>
              <a:t>Database</a:t>
            </a:r>
            <a:r>
              <a:rPr lang="en-US" altLang="en-US" sz="2000" dirty="0" smtClean="0">
                <a:latin typeface="Garamond" panose="02020404030301010803" pitchFamily="18" charset="0"/>
              </a:rPr>
              <a:t> now </a:t>
            </a:r>
            <a:r>
              <a:rPr lang="en-US" altLang="en-US" sz="2000" dirty="0">
                <a:latin typeface="Garamond" panose="02020404030301010803" pitchFamily="18" charset="0"/>
              </a:rPr>
              <a:t>updated ~3 times a year, last update in September 2017. Many more indicators added, and dissemination cubes simplified in August</a:t>
            </a:r>
          </a:p>
          <a:p>
            <a:pPr algn="just" eaLnBrk="1" hangingPunct="1">
              <a:spcAft>
                <a:spcPts val="450"/>
              </a:spcAft>
            </a:pPr>
            <a:r>
              <a:rPr lang="en-US" altLang="en-US" sz="2000" dirty="0" smtClean="0">
                <a:latin typeface="Garamond" panose="02020404030301010803" pitchFamily="18" charset="0"/>
              </a:rPr>
              <a:t>Data </a:t>
            </a:r>
            <a:r>
              <a:rPr lang="en-US" altLang="en-US" sz="2000" dirty="0">
                <a:latin typeface="Garamond" panose="02020404030301010803" pitchFamily="18" charset="0"/>
              </a:rPr>
              <a:t>here: </a:t>
            </a:r>
            <a:r>
              <a:rPr lang="en-US" altLang="en-US" sz="2000" dirty="0">
                <a:latin typeface="Garamond" panose="02020404030301010803" pitchFamily="18" charset="0"/>
                <a:hlinkClick r:id="rId2"/>
              </a:rPr>
              <a:t>http://w3.unece.org/PXWeb/en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</a:p>
          <a:p>
            <a:pPr marL="285750" algn="just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000" dirty="0" smtClean="0">
              <a:latin typeface="Garamond" panose="02020404030301010803" pitchFamily="18" charset="0"/>
            </a:endParaRPr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0" y="5891213"/>
            <a:ext cx="7956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All </a:t>
            </a:r>
            <a:r>
              <a:rPr lang="en-US" altLang="en-US" sz="12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publications available </a:t>
            </a:r>
            <a:r>
              <a:rPr lang="en-US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from </a:t>
            </a:r>
            <a:r>
              <a:rPr lang="en-US" altLang="en-US" sz="1200" dirty="0">
                <a:solidFill>
                  <a:schemeClr val="tx2"/>
                </a:solidFill>
                <a:latin typeface="Book Antiqua" panose="02040602050305030304" pitchFamily="18" charset="0"/>
                <a:hlinkClick r:id="rId4"/>
              </a:rPr>
              <a:t>https://www.unece.org/trans/resources/publications/transport-statistics.html</a:t>
            </a:r>
            <a:r>
              <a:rPr lang="en-US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2253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7" y="1256039"/>
            <a:ext cx="2106613" cy="300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66" y="2041530"/>
            <a:ext cx="2023934" cy="2913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4" y="2654325"/>
            <a:ext cx="1636232" cy="2300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4" y="1192211"/>
            <a:ext cx="1597571" cy="1429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41" y="2843406"/>
            <a:ext cx="1803359" cy="252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8775" y="285750"/>
            <a:ext cx="5915025" cy="995363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Road Traffic: E-Road Census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2278063"/>
            <a:ext cx="61817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570538" y="4864100"/>
            <a:ext cx="514350" cy="3254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1" name="TextBox 10"/>
          <p:cNvSpPr txBox="1"/>
          <p:nvPr/>
        </p:nvSpPr>
        <p:spPr>
          <a:xfrm>
            <a:off x="5595938" y="1473200"/>
            <a:ext cx="3363912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White thickness indicates HGV %. We can see at a glance where the crucial goods border crossings are, and how much of border crossings is trade</a:t>
            </a:r>
          </a:p>
        </p:txBody>
      </p:sp>
      <p:sp>
        <p:nvSpPr>
          <p:cNvPr id="15" name="Oval 14"/>
          <p:cNvSpPr/>
          <p:nvPr/>
        </p:nvSpPr>
        <p:spPr>
          <a:xfrm>
            <a:off x="2430463" y="4035425"/>
            <a:ext cx="514350" cy="3270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" name="Oval 8"/>
          <p:cNvSpPr/>
          <p:nvPr/>
        </p:nvSpPr>
        <p:spPr>
          <a:xfrm>
            <a:off x="6678613" y="3946525"/>
            <a:ext cx="514350" cy="3254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2765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316288" y="3070225"/>
            <a:ext cx="514350" cy="32543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419100"/>
            <a:ext cx="6624638" cy="649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da-DK" altLang="en-US" sz="3000" dirty="0" smtClean="0">
                <a:solidFill>
                  <a:schemeClr val="hlink"/>
                </a:solidFill>
                <a:latin typeface="Arial" panose="020B0604020202020204" pitchFamily="34" charset="0"/>
              </a:rPr>
              <a:t>E-Road Census: Interactive European map</a:t>
            </a:r>
            <a:endParaRPr lang="en-US" altLang="en-US" sz="3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867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s://www.unece.org/fileadmin/DAM/trans/main/wp6/census2015/road/_Static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14450"/>
            <a:ext cx="72771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755650" y="5275263"/>
            <a:ext cx="790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Book Antiqua" panose="02040602050305030304" pitchFamily="18" charset="0"/>
                <a:hlinkClick r:id="rId5"/>
              </a:rPr>
              <a:t>https://www.unece.org/trans/areas-of-work/transport-statistics/statistics-and-data-online/e-roads/traffic-census-map.html</a:t>
            </a:r>
            <a:endParaRPr lang="en-US" altLang="en-US" sz="140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MAPA_ZSR_vlaky ND_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8324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599113" cy="1325563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E-Rail</a:t>
            </a:r>
            <a:r>
              <a:rPr lang="en-US" altLang="en-US" smtClean="0"/>
              <a:t> </a:t>
            </a:r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Census</a:t>
            </a:r>
          </a:p>
        </p:txBody>
      </p:sp>
      <p:pic>
        <p:nvPicPr>
          <p:cNvPr id="307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PA_ZSR_vlaky OD_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58324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1638"/>
            <a:ext cx="22193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599113" cy="1325563"/>
          </a:xfrm>
        </p:spPr>
        <p:txBody>
          <a:bodyPr/>
          <a:lstStyle/>
          <a:p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E-Rail</a:t>
            </a:r>
            <a:r>
              <a:rPr lang="en-US" altLang="en-US" smtClean="0"/>
              <a:t> </a:t>
            </a:r>
            <a:r>
              <a:rPr lang="en-US" altLang="en-US" sz="3000" smtClean="0">
                <a:solidFill>
                  <a:schemeClr val="hlink"/>
                </a:solidFill>
                <a:latin typeface="Arial" panose="020B0604020202020204" pitchFamily="34" charset="0"/>
              </a:rPr>
              <a:t>Census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11167</TotalTime>
  <Words>547</Words>
  <Application>Microsoft Office PowerPoint</Application>
  <PresentationFormat>On-screen Show (4:3)</PresentationFormat>
  <Paragraphs>92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1_Office Theme</vt:lpstr>
      <vt:lpstr>Office Theme</vt:lpstr>
      <vt:lpstr>2_Office Theme</vt:lpstr>
      <vt:lpstr>PowerPoint Presentation</vt:lpstr>
      <vt:lpstr> Overview</vt:lpstr>
      <vt:lpstr>WP.6 in June 2017</vt:lpstr>
      <vt:lpstr>Capacity Building</vt:lpstr>
      <vt:lpstr>PowerPoint Presentation</vt:lpstr>
      <vt:lpstr>Road Traffic: E-Road Census</vt:lpstr>
      <vt:lpstr>E-Road Census: Interactive European map</vt:lpstr>
      <vt:lpstr>E-Rail Census</vt:lpstr>
      <vt:lpstr>E-Rail Census</vt:lpstr>
      <vt:lpstr>PowerPoint Presentation</vt:lpstr>
      <vt:lpstr>UNECE Intermodal Feed-in Statistics</vt:lpstr>
      <vt:lpstr>PowerPoint Presentation</vt:lpstr>
      <vt:lpstr>WP.6 in June 2017</vt:lpstr>
      <vt:lpstr>PowerPoint Presentation</vt:lpstr>
      <vt:lpstr>WP.6 in June 2017</vt:lpstr>
      <vt:lpstr>Further Reading</vt:lpstr>
      <vt:lpstr>PowerPoint Presentation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Gardner</dc:creator>
  <cp:lastModifiedBy>brynkina</cp:lastModifiedBy>
  <cp:revision>247</cp:revision>
  <cp:lastPrinted>2017-03-10T09:40:47Z</cp:lastPrinted>
  <dcterms:created xsi:type="dcterms:W3CDTF">2006-08-10T12:43:08Z</dcterms:created>
  <dcterms:modified xsi:type="dcterms:W3CDTF">2017-11-28T16:38:30Z</dcterms:modified>
</cp:coreProperties>
</file>