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38" r:id="rId2"/>
    <p:sldId id="915" r:id="rId3"/>
    <p:sldId id="916" r:id="rId4"/>
    <p:sldId id="917" r:id="rId5"/>
    <p:sldId id="918" r:id="rId6"/>
    <p:sldId id="919" r:id="rId7"/>
    <p:sldId id="920" r:id="rId8"/>
    <p:sldId id="921" r:id="rId9"/>
    <p:sldId id="922" r:id="rId10"/>
    <p:sldId id="923" r:id="rId11"/>
    <p:sldId id="924" r:id="rId12"/>
    <p:sldId id="913" r:id="rId13"/>
    <p:sldId id="914" r:id="rId14"/>
    <p:sldId id="925" r:id="rId15"/>
    <p:sldId id="926" r:id="rId16"/>
    <p:sldId id="927" r:id="rId17"/>
    <p:sldId id="886" r:id="rId18"/>
    <p:sldId id="928" r:id="rId19"/>
    <p:sldId id="929" r:id="rId20"/>
    <p:sldId id="874" r:id="rId21"/>
  </p:sldIdLst>
  <p:sldSz cx="9144000" cy="6858000" type="screen4x3"/>
  <p:notesSz cx="6797675" cy="9926638"/>
  <p:defaultTextStyle>
    <a:defPPr>
      <a:defRPr lang="en-GB"/>
    </a:defPPr>
    <a:lvl1pPr algn="ctr" rtl="0" eaLnBrk="0" fontAlgn="base" hangingPunct="0">
      <a:spcBef>
        <a:spcPct val="0"/>
      </a:spcBef>
      <a:spcAft>
        <a:spcPct val="0"/>
      </a:spcAft>
      <a:defRPr sz="4000" b="1" kern="1200">
        <a:solidFill>
          <a:srgbClr val="CC0000"/>
        </a:solidFill>
        <a:latin typeface="Georgia" pitchFamily="18" charset="0"/>
        <a:ea typeface="+mn-ea"/>
        <a:cs typeface="+mn-cs"/>
      </a:defRPr>
    </a:lvl1pPr>
    <a:lvl2pPr marL="457200" algn="ctr" rtl="0" eaLnBrk="0" fontAlgn="base" hangingPunct="0">
      <a:spcBef>
        <a:spcPct val="0"/>
      </a:spcBef>
      <a:spcAft>
        <a:spcPct val="0"/>
      </a:spcAft>
      <a:defRPr sz="4000" b="1" kern="1200">
        <a:solidFill>
          <a:srgbClr val="CC0000"/>
        </a:solidFill>
        <a:latin typeface="Georgia" pitchFamily="18" charset="0"/>
        <a:ea typeface="+mn-ea"/>
        <a:cs typeface="+mn-cs"/>
      </a:defRPr>
    </a:lvl2pPr>
    <a:lvl3pPr marL="914400" algn="ctr" rtl="0" eaLnBrk="0" fontAlgn="base" hangingPunct="0">
      <a:spcBef>
        <a:spcPct val="0"/>
      </a:spcBef>
      <a:spcAft>
        <a:spcPct val="0"/>
      </a:spcAft>
      <a:defRPr sz="4000" b="1" kern="1200">
        <a:solidFill>
          <a:srgbClr val="CC0000"/>
        </a:solidFill>
        <a:latin typeface="Georgia" pitchFamily="18" charset="0"/>
        <a:ea typeface="+mn-ea"/>
        <a:cs typeface="+mn-cs"/>
      </a:defRPr>
    </a:lvl3pPr>
    <a:lvl4pPr marL="1371600" algn="ctr" rtl="0" eaLnBrk="0" fontAlgn="base" hangingPunct="0">
      <a:spcBef>
        <a:spcPct val="0"/>
      </a:spcBef>
      <a:spcAft>
        <a:spcPct val="0"/>
      </a:spcAft>
      <a:defRPr sz="4000" b="1" kern="1200">
        <a:solidFill>
          <a:srgbClr val="CC0000"/>
        </a:solidFill>
        <a:latin typeface="Georgia" pitchFamily="18" charset="0"/>
        <a:ea typeface="+mn-ea"/>
        <a:cs typeface="+mn-cs"/>
      </a:defRPr>
    </a:lvl4pPr>
    <a:lvl5pPr marL="1828800" algn="ctr" rtl="0" eaLnBrk="0" fontAlgn="base" hangingPunct="0">
      <a:spcBef>
        <a:spcPct val="0"/>
      </a:spcBef>
      <a:spcAft>
        <a:spcPct val="0"/>
      </a:spcAft>
      <a:defRPr sz="4000" b="1" kern="1200">
        <a:solidFill>
          <a:srgbClr val="CC0000"/>
        </a:solidFill>
        <a:latin typeface="Georgia" pitchFamily="18" charset="0"/>
        <a:ea typeface="+mn-ea"/>
        <a:cs typeface="+mn-cs"/>
      </a:defRPr>
    </a:lvl5pPr>
    <a:lvl6pPr marL="2286000" algn="l" defTabSz="914400" rtl="0" eaLnBrk="1" latinLnBrk="0" hangingPunct="1">
      <a:defRPr sz="4000" b="1" kern="1200">
        <a:solidFill>
          <a:srgbClr val="CC0000"/>
        </a:solidFill>
        <a:latin typeface="Georgia" pitchFamily="18" charset="0"/>
        <a:ea typeface="+mn-ea"/>
        <a:cs typeface="+mn-cs"/>
      </a:defRPr>
    </a:lvl6pPr>
    <a:lvl7pPr marL="2743200" algn="l" defTabSz="914400" rtl="0" eaLnBrk="1" latinLnBrk="0" hangingPunct="1">
      <a:defRPr sz="4000" b="1" kern="1200">
        <a:solidFill>
          <a:srgbClr val="CC0000"/>
        </a:solidFill>
        <a:latin typeface="Georgia" pitchFamily="18" charset="0"/>
        <a:ea typeface="+mn-ea"/>
        <a:cs typeface="+mn-cs"/>
      </a:defRPr>
    </a:lvl7pPr>
    <a:lvl8pPr marL="3200400" algn="l" defTabSz="914400" rtl="0" eaLnBrk="1" latinLnBrk="0" hangingPunct="1">
      <a:defRPr sz="4000" b="1" kern="1200">
        <a:solidFill>
          <a:srgbClr val="CC0000"/>
        </a:solidFill>
        <a:latin typeface="Georgia" pitchFamily="18" charset="0"/>
        <a:ea typeface="+mn-ea"/>
        <a:cs typeface="+mn-cs"/>
      </a:defRPr>
    </a:lvl8pPr>
    <a:lvl9pPr marL="3657600" algn="l" defTabSz="914400" rtl="0" eaLnBrk="1" latinLnBrk="0" hangingPunct="1">
      <a:defRPr sz="4000" b="1" kern="1200">
        <a:solidFill>
          <a:srgbClr val="CC0000"/>
        </a:solidFill>
        <a:latin typeface="Georg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627"/>
    <a:srgbClr val="FED5CE"/>
    <a:srgbClr val="267050"/>
    <a:srgbClr val="1F6B4A"/>
    <a:srgbClr val="158F66"/>
    <a:srgbClr val="9EE2C5"/>
    <a:srgbClr val="ECECFA"/>
    <a:srgbClr val="EFEFFB"/>
    <a:srgbClr val="18A475"/>
    <a:srgbClr val="E2F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70" autoAdjust="0"/>
  </p:normalViewPr>
  <p:slideViewPr>
    <p:cSldViewPr>
      <p:cViewPr varScale="1">
        <p:scale>
          <a:sx n="84" d="100"/>
          <a:sy n="84" d="100"/>
        </p:scale>
        <p:origin x="-12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3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GB" sz="1800" b="1">
                <a:solidFill>
                  <a:schemeClr val="tx1"/>
                </a:solidFill>
              </a:rPr>
              <a:t>CCL Progress</a:t>
            </a:r>
          </a:p>
        </c:rich>
      </c:tx>
      <c:overlay val="0"/>
      <c:spPr>
        <a:noFill/>
        <a:ln>
          <a:noFill/>
        </a:ln>
        <a:effectLst/>
      </c:spPr>
    </c:title>
    <c:autoTitleDeleted val="0"/>
    <c:plotArea>
      <c:layout/>
      <c:barChart>
        <c:barDir val="col"/>
        <c:grouping val="stacked"/>
        <c:varyColors val="0"/>
        <c:ser>
          <c:idx val="0"/>
          <c:order val="0"/>
          <c:tx>
            <c:strRef>
              <c:f>Sheet1!$C$1</c:f>
              <c:strCache>
                <c:ptCount val="1"/>
                <c:pt idx="0">
                  <c:v>ACCs</c:v>
                </c:pt>
              </c:strCache>
            </c:strRef>
          </c:tx>
          <c:spPr>
            <a:solidFill>
              <a:schemeClr val="accent1"/>
            </a:solidFill>
            <a:ln>
              <a:noFill/>
            </a:ln>
            <a:effectLst/>
          </c:spPr>
          <c:invertIfNegative val="0"/>
          <c:cat>
            <c:strRef>
              <c:f>Sheet1!$B$2:$B$23</c:f>
              <c:strCache>
                <c:ptCount val="22"/>
                <c:pt idx="0">
                  <c:v>06A</c:v>
                </c:pt>
                <c:pt idx="1">
                  <c:v>06B</c:v>
                </c:pt>
                <c:pt idx="2">
                  <c:v>07A</c:v>
                </c:pt>
                <c:pt idx="3">
                  <c:v>07B</c:v>
                </c:pt>
                <c:pt idx="4">
                  <c:v>08A</c:v>
                </c:pt>
                <c:pt idx="5">
                  <c:v>08B</c:v>
                </c:pt>
                <c:pt idx="6">
                  <c:v>09A</c:v>
                </c:pt>
                <c:pt idx="7">
                  <c:v>09B</c:v>
                </c:pt>
                <c:pt idx="8">
                  <c:v>10A</c:v>
                </c:pt>
                <c:pt idx="9">
                  <c:v>11A</c:v>
                </c:pt>
                <c:pt idx="10">
                  <c:v>11B</c:v>
                </c:pt>
                <c:pt idx="11">
                  <c:v>12A</c:v>
                </c:pt>
                <c:pt idx="12">
                  <c:v>12B</c:v>
                </c:pt>
                <c:pt idx="13">
                  <c:v>13A</c:v>
                </c:pt>
                <c:pt idx="14">
                  <c:v>14A</c:v>
                </c:pt>
                <c:pt idx="15">
                  <c:v>14B</c:v>
                </c:pt>
                <c:pt idx="16">
                  <c:v>15A</c:v>
                </c:pt>
                <c:pt idx="17">
                  <c:v>15B</c:v>
                </c:pt>
                <c:pt idx="18">
                  <c:v>16A</c:v>
                </c:pt>
                <c:pt idx="19">
                  <c:v>16B</c:v>
                </c:pt>
                <c:pt idx="20">
                  <c:v>17A</c:v>
                </c:pt>
                <c:pt idx="21">
                  <c:v>17B</c:v>
                </c:pt>
              </c:strCache>
            </c:strRef>
          </c:cat>
          <c:val>
            <c:numRef>
              <c:f>Sheet1!$C$2:$C$23</c:f>
              <c:numCache>
                <c:formatCode>General</c:formatCode>
                <c:ptCount val="22"/>
                <c:pt idx="0">
                  <c:v>49</c:v>
                </c:pt>
                <c:pt idx="1">
                  <c:v>81</c:v>
                </c:pt>
                <c:pt idx="2">
                  <c:v>96</c:v>
                </c:pt>
                <c:pt idx="3">
                  <c:v>105</c:v>
                </c:pt>
                <c:pt idx="4">
                  <c:v>188</c:v>
                </c:pt>
                <c:pt idx="5">
                  <c:v>198</c:v>
                </c:pt>
                <c:pt idx="6">
                  <c:v>319</c:v>
                </c:pt>
                <c:pt idx="7">
                  <c:v>408</c:v>
                </c:pt>
                <c:pt idx="8">
                  <c:v>452</c:v>
                </c:pt>
                <c:pt idx="9">
                  <c:v>456</c:v>
                </c:pt>
                <c:pt idx="10">
                  <c:v>456</c:v>
                </c:pt>
                <c:pt idx="11">
                  <c:v>476</c:v>
                </c:pt>
                <c:pt idx="12">
                  <c:v>498</c:v>
                </c:pt>
                <c:pt idx="13">
                  <c:v>500</c:v>
                </c:pt>
                <c:pt idx="14">
                  <c:v>529</c:v>
                </c:pt>
                <c:pt idx="15">
                  <c:v>542</c:v>
                </c:pt>
                <c:pt idx="16">
                  <c:v>547</c:v>
                </c:pt>
                <c:pt idx="17">
                  <c:v>557</c:v>
                </c:pt>
                <c:pt idx="18">
                  <c:v>557</c:v>
                </c:pt>
                <c:pt idx="19">
                  <c:v>557</c:v>
                </c:pt>
                <c:pt idx="20">
                  <c:v>578</c:v>
                </c:pt>
                <c:pt idx="21">
                  <c:v>582</c:v>
                </c:pt>
              </c:numCache>
            </c:numRef>
          </c:val>
          <c:extLst xmlns:c16r2="http://schemas.microsoft.com/office/drawing/2015/06/chart">
            <c:ext xmlns:c16="http://schemas.microsoft.com/office/drawing/2014/chart" uri="{C3380CC4-5D6E-409C-BE32-E72D297353CC}">
              <c16:uniqueId val="{00000000-92C0-4C6E-8128-98B2C2768485}"/>
            </c:ext>
          </c:extLst>
        </c:ser>
        <c:ser>
          <c:idx val="1"/>
          <c:order val="1"/>
          <c:tx>
            <c:strRef>
              <c:f>Sheet1!$D$1</c:f>
              <c:strCache>
                <c:ptCount val="1"/>
                <c:pt idx="0">
                  <c:v>ABIEs</c:v>
                </c:pt>
              </c:strCache>
            </c:strRef>
          </c:tx>
          <c:spPr>
            <a:solidFill>
              <a:schemeClr val="accent2"/>
            </a:solidFill>
            <a:ln>
              <a:noFill/>
            </a:ln>
            <a:effectLst/>
          </c:spPr>
          <c:invertIfNegative val="0"/>
          <c:cat>
            <c:strRef>
              <c:f>Sheet1!$B$2:$B$23</c:f>
              <c:strCache>
                <c:ptCount val="22"/>
                <c:pt idx="0">
                  <c:v>06A</c:v>
                </c:pt>
                <c:pt idx="1">
                  <c:v>06B</c:v>
                </c:pt>
                <c:pt idx="2">
                  <c:v>07A</c:v>
                </c:pt>
                <c:pt idx="3">
                  <c:v>07B</c:v>
                </c:pt>
                <c:pt idx="4">
                  <c:v>08A</c:v>
                </c:pt>
                <c:pt idx="5">
                  <c:v>08B</c:v>
                </c:pt>
                <c:pt idx="6">
                  <c:v>09A</c:v>
                </c:pt>
                <c:pt idx="7">
                  <c:v>09B</c:v>
                </c:pt>
                <c:pt idx="8">
                  <c:v>10A</c:v>
                </c:pt>
                <c:pt idx="9">
                  <c:v>11A</c:v>
                </c:pt>
                <c:pt idx="10">
                  <c:v>11B</c:v>
                </c:pt>
                <c:pt idx="11">
                  <c:v>12A</c:v>
                </c:pt>
                <c:pt idx="12">
                  <c:v>12B</c:v>
                </c:pt>
                <c:pt idx="13">
                  <c:v>13A</c:v>
                </c:pt>
                <c:pt idx="14">
                  <c:v>14A</c:v>
                </c:pt>
                <c:pt idx="15">
                  <c:v>14B</c:v>
                </c:pt>
                <c:pt idx="16">
                  <c:v>15A</c:v>
                </c:pt>
                <c:pt idx="17">
                  <c:v>15B</c:v>
                </c:pt>
                <c:pt idx="18">
                  <c:v>16A</c:v>
                </c:pt>
                <c:pt idx="19">
                  <c:v>16B</c:v>
                </c:pt>
                <c:pt idx="20">
                  <c:v>17A</c:v>
                </c:pt>
                <c:pt idx="21">
                  <c:v>17B</c:v>
                </c:pt>
              </c:strCache>
            </c:strRef>
          </c:cat>
          <c:val>
            <c:numRef>
              <c:f>Sheet1!$D$2:$D$23</c:f>
              <c:numCache>
                <c:formatCode>General</c:formatCode>
                <c:ptCount val="22"/>
                <c:pt idx="1">
                  <c:v>146</c:v>
                </c:pt>
                <c:pt idx="2">
                  <c:v>184</c:v>
                </c:pt>
                <c:pt idx="3">
                  <c:v>230</c:v>
                </c:pt>
                <c:pt idx="4">
                  <c:v>333</c:v>
                </c:pt>
                <c:pt idx="5">
                  <c:v>431</c:v>
                </c:pt>
                <c:pt idx="6">
                  <c:v>596</c:v>
                </c:pt>
                <c:pt idx="7">
                  <c:v>711</c:v>
                </c:pt>
                <c:pt idx="8">
                  <c:v>869</c:v>
                </c:pt>
                <c:pt idx="9">
                  <c:v>896</c:v>
                </c:pt>
                <c:pt idx="10">
                  <c:v>908</c:v>
                </c:pt>
                <c:pt idx="11">
                  <c:v>930</c:v>
                </c:pt>
                <c:pt idx="12">
                  <c:v>974</c:v>
                </c:pt>
                <c:pt idx="13">
                  <c:v>991</c:v>
                </c:pt>
                <c:pt idx="14">
                  <c:v>1044</c:v>
                </c:pt>
                <c:pt idx="15">
                  <c:v>1062</c:v>
                </c:pt>
                <c:pt idx="16">
                  <c:v>1096</c:v>
                </c:pt>
                <c:pt idx="17">
                  <c:v>1135</c:v>
                </c:pt>
                <c:pt idx="18">
                  <c:v>1155</c:v>
                </c:pt>
                <c:pt idx="19">
                  <c:v>1173</c:v>
                </c:pt>
                <c:pt idx="20">
                  <c:v>1217</c:v>
                </c:pt>
                <c:pt idx="21">
                  <c:v>1228</c:v>
                </c:pt>
              </c:numCache>
            </c:numRef>
          </c:val>
          <c:extLst xmlns:c16r2="http://schemas.microsoft.com/office/drawing/2015/06/chart">
            <c:ext xmlns:c16="http://schemas.microsoft.com/office/drawing/2014/chart" uri="{C3380CC4-5D6E-409C-BE32-E72D297353CC}">
              <c16:uniqueId val="{00000001-92C0-4C6E-8128-98B2C2768485}"/>
            </c:ext>
          </c:extLst>
        </c:ser>
        <c:ser>
          <c:idx val="2"/>
          <c:order val="2"/>
          <c:tx>
            <c:strRef>
              <c:f>Sheet1!$E$1</c:f>
              <c:strCache>
                <c:ptCount val="1"/>
                <c:pt idx="0">
                  <c:v>qDTs</c:v>
                </c:pt>
              </c:strCache>
            </c:strRef>
          </c:tx>
          <c:spPr>
            <a:solidFill>
              <a:schemeClr val="accent3"/>
            </a:solidFill>
            <a:ln>
              <a:noFill/>
            </a:ln>
            <a:effectLst/>
          </c:spPr>
          <c:invertIfNegative val="0"/>
          <c:cat>
            <c:strRef>
              <c:f>Sheet1!$B$2:$B$23</c:f>
              <c:strCache>
                <c:ptCount val="22"/>
                <c:pt idx="0">
                  <c:v>06A</c:v>
                </c:pt>
                <c:pt idx="1">
                  <c:v>06B</c:v>
                </c:pt>
                <c:pt idx="2">
                  <c:v>07A</c:v>
                </c:pt>
                <c:pt idx="3">
                  <c:v>07B</c:v>
                </c:pt>
                <c:pt idx="4">
                  <c:v>08A</c:v>
                </c:pt>
                <c:pt idx="5">
                  <c:v>08B</c:v>
                </c:pt>
                <c:pt idx="6">
                  <c:v>09A</c:v>
                </c:pt>
                <c:pt idx="7">
                  <c:v>09B</c:v>
                </c:pt>
                <c:pt idx="8">
                  <c:v>10A</c:v>
                </c:pt>
                <c:pt idx="9">
                  <c:v>11A</c:v>
                </c:pt>
                <c:pt idx="10">
                  <c:v>11B</c:v>
                </c:pt>
                <c:pt idx="11">
                  <c:v>12A</c:v>
                </c:pt>
                <c:pt idx="12">
                  <c:v>12B</c:v>
                </c:pt>
                <c:pt idx="13">
                  <c:v>13A</c:v>
                </c:pt>
                <c:pt idx="14">
                  <c:v>14A</c:v>
                </c:pt>
                <c:pt idx="15">
                  <c:v>14B</c:v>
                </c:pt>
                <c:pt idx="16">
                  <c:v>15A</c:v>
                </c:pt>
                <c:pt idx="17">
                  <c:v>15B</c:v>
                </c:pt>
                <c:pt idx="18">
                  <c:v>16A</c:v>
                </c:pt>
                <c:pt idx="19">
                  <c:v>16B</c:v>
                </c:pt>
                <c:pt idx="20">
                  <c:v>17A</c:v>
                </c:pt>
                <c:pt idx="21">
                  <c:v>17B</c:v>
                </c:pt>
              </c:strCache>
            </c:strRef>
          </c:cat>
          <c:val>
            <c:numRef>
              <c:f>Sheet1!$E$2:$E$23</c:f>
              <c:numCache>
                <c:formatCode>General</c:formatCode>
                <c:ptCount val="22"/>
                <c:pt idx="1">
                  <c:v>19</c:v>
                </c:pt>
                <c:pt idx="2">
                  <c:v>19</c:v>
                </c:pt>
                <c:pt idx="3">
                  <c:v>38</c:v>
                </c:pt>
                <c:pt idx="4">
                  <c:v>46</c:v>
                </c:pt>
                <c:pt idx="5">
                  <c:v>93</c:v>
                </c:pt>
                <c:pt idx="6">
                  <c:v>94</c:v>
                </c:pt>
                <c:pt idx="7">
                  <c:v>98</c:v>
                </c:pt>
                <c:pt idx="8">
                  <c:v>151</c:v>
                </c:pt>
                <c:pt idx="9">
                  <c:v>153</c:v>
                </c:pt>
                <c:pt idx="10">
                  <c:v>153</c:v>
                </c:pt>
                <c:pt idx="11">
                  <c:v>153</c:v>
                </c:pt>
                <c:pt idx="12">
                  <c:v>153</c:v>
                </c:pt>
                <c:pt idx="13">
                  <c:v>156</c:v>
                </c:pt>
                <c:pt idx="14">
                  <c:v>160</c:v>
                </c:pt>
                <c:pt idx="15">
                  <c:v>160</c:v>
                </c:pt>
                <c:pt idx="16">
                  <c:v>160</c:v>
                </c:pt>
                <c:pt idx="17">
                  <c:v>160</c:v>
                </c:pt>
                <c:pt idx="18">
                  <c:v>160</c:v>
                </c:pt>
                <c:pt idx="19">
                  <c:v>160</c:v>
                </c:pt>
                <c:pt idx="20">
                  <c:v>160</c:v>
                </c:pt>
                <c:pt idx="21">
                  <c:v>160</c:v>
                </c:pt>
              </c:numCache>
            </c:numRef>
          </c:val>
          <c:extLst xmlns:c16r2="http://schemas.microsoft.com/office/drawing/2015/06/chart">
            <c:ext xmlns:c16="http://schemas.microsoft.com/office/drawing/2014/chart" uri="{C3380CC4-5D6E-409C-BE32-E72D297353CC}">
              <c16:uniqueId val="{00000002-92C0-4C6E-8128-98B2C2768485}"/>
            </c:ext>
          </c:extLst>
        </c:ser>
        <c:ser>
          <c:idx val="3"/>
          <c:order val="3"/>
          <c:tx>
            <c:strRef>
              <c:f>Sheet1!$F$1</c:f>
              <c:strCache>
                <c:ptCount val="1"/>
                <c:pt idx="0">
                  <c:v>Messages</c:v>
                </c:pt>
              </c:strCache>
            </c:strRef>
          </c:tx>
          <c:spPr>
            <a:solidFill>
              <a:schemeClr val="accent4"/>
            </a:solidFill>
            <a:ln>
              <a:noFill/>
            </a:ln>
            <a:effectLst/>
          </c:spPr>
          <c:invertIfNegative val="0"/>
          <c:cat>
            <c:strRef>
              <c:f>Sheet1!$B$2:$B$23</c:f>
              <c:strCache>
                <c:ptCount val="22"/>
                <c:pt idx="0">
                  <c:v>06A</c:v>
                </c:pt>
                <c:pt idx="1">
                  <c:v>06B</c:v>
                </c:pt>
                <c:pt idx="2">
                  <c:v>07A</c:v>
                </c:pt>
                <c:pt idx="3">
                  <c:v>07B</c:v>
                </c:pt>
                <c:pt idx="4">
                  <c:v>08A</c:v>
                </c:pt>
                <c:pt idx="5">
                  <c:v>08B</c:v>
                </c:pt>
                <c:pt idx="6">
                  <c:v>09A</c:v>
                </c:pt>
                <c:pt idx="7">
                  <c:v>09B</c:v>
                </c:pt>
                <c:pt idx="8">
                  <c:v>10A</c:v>
                </c:pt>
                <c:pt idx="9">
                  <c:v>11A</c:v>
                </c:pt>
                <c:pt idx="10">
                  <c:v>11B</c:v>
                </c:pt>
                <c:pt idx="11">
                  <c:v>12A</c:v>
                </c:pt>
                <c:pt idx="12">
                  <c:v>12B</c:v>
                </c:pt>
                <c:pt idx="13">
                  <c:v>13A</c:v>
                </c:pt>
                <c:pt idx="14">
                  <c:v>14A</c:v>
                </c:pt>
                <c:pt idx="15">
                  <c:v>14B</c:v>
                </c:pt>
                <c:pt idx="16">
                  <c:v>15A</c:v>
                </c:pt>
                <c:pt idx="17">
                  <c:v>15B</c:v>
                </c:pt>
                <c:pt idx="18">
                  <c:v>16A</c:v>
                </c:pt>
                <c:pt idx="19">
                  <c:v>16B</c:v>
                </c:pt>
                <c:pt idx="20">
                  <c:v>17A</c:v>
                </c:pt>
                <c:pt idx="21">
                  <c:v>17B</c:v>
                </c:pt>
              </c:strCache>
            </c:strRef>
          </c:cat>
          <c:val>
            <c:numRef>
              <c:f>Sheet1!$F$2:$F$23</c:f>
              <c:numCache>
                <c:formatCode>General</c:formatCode>
                <c:ptCount val="22"/>
                <c:pt idx="1">
                  <c:v>23</c:v>
                </c:pt>
                <c:pt idx="2">
                  <c:v>33</c:v>
                </c:pt>
                <c:pt idx="3">
                  <c:v>34</c:v>
                </c:pt>
                <c:pt idx="4">
                  <c:v>37</c:v>
                </c:pt>
                <c:pt idx="5">
                  <c:v>38</c:v>
                </c:pt>
                <c:pt idx="6">
                  <c:v>39</c:v>
                </c:pt>
                <c:pt idx="7">
                  <c:v>55</c:v>
                </c:pt>
                <c:pt idx="8">
                  <c:v>74</c:v>
                </c:pt>
                <c:pt idx="9">
                  <c:v>76</c:v>
                </c:pt>
                <c:pt idx="10">
                  <c:v>76</c:v>
                </c:pt>
                <c:pt idx="11">
                  <c:v>76</c:v>
                </c:pt>
                <c:pt idx="12">
                  <c:v>79</c:v>
                </c:pt>
                <c:pt idx="13">
                  <c:v>90</c:v>
                </c:pt>
                <c:pt idx="14">
                  <c:v>98</c:v>
                </c:pt>
                <c:pt idx="15">
                  <c:v>101</c:v>
                </c:pt>
                <c:pt idx="16">
                  <c:v>102</c:v>
                </c:pt>
                <c:pt idx="17">
                  <c:v>114</c:v>
                </c:pt>
                <c:pt idx="18">
                  <c:v>114</c:v>
                </c:pt>
                <c:pt idx="19">
                  <c:v>115</c:v>
                </c:pt>
                <c:pt idx="20">
                  <c:v>120</c:v>
                </c:pt>
                <c:pt idx="21">
                  <c:v>123</c:v>
                </c:pt>
              </c:numCache>
            </c:numRef>
          </c:val>
          <c:extLst xmlns:c16r2="http://schemas.microsoft.com/office/drawing/2015/06/chart">
            <c:ext xmlns:c16="http://schemas.microsoft.com/office/drawing/2014/chart" uri="{C3380CC4-5D6E-409C-BE32-E72D297353CC}">
              <c16:uniqueId val="{00000003-92C0-4C6E-8128-98B2C2768485}"/>
            </c:ext>
          </c:extLst>
        </c:ser>
        <c:dLbls>
          <c:showLegendKey val="0"/>
          <c:showVal val="0"/>
          <c:showCatName val="0"/>
          <c:showSerName val="0"/>
          <c:showPercent val="0"/>
          <c:showBubbleSize val="0"/>
        </c:dLbls>
        <c:gapWidth val="150"/>
        <c:overlap val="100"/>
        <c:axId val="353865728"/>
        <c:axId val="270143424"/>
      </c:barChart>
      <c:catAx>
        <c:axId val="35386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143424"/>
        <c:crosses val="autoZero"/>
        <c:auto val="1"/>
        <c:lblAlgn val="ctr"/>
        <c:lblOffset val="100"/>
        <c:noMultiLvlLbl val="0"/>
      </c:catAx>
      <c:valAx>
        <c:axId val="27014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86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290CC-0FFA-41FC-A5BD-4AA86673AA5F}" type="doc">
      <dgm:prSet loTypeId="urn:microsoft.com/office/officeart/2005/8/layout/chevron1" loCatId="process" qsTypeId="urn:microsoft.com/office/officeart/2005/8/quickstyle/simple1" qsCatId="simple" csTypeId="urn:microsoft.com/office/officeart/2005/8/colors/accent1_2" csCatId="accent1" phldr="1"/>
      <dgm:spPr/>
    </dgm:pt>
    <dgm:pt modelId="{3383C51C-33DC-47C9-86C7-FDF713850962}">
      <dgm:prSet phldrT="[Text]"/>
      <dgm:spPr/>
      <dgm:t>
        <a:bodyPr/>
        <a:lstStyle/>
        <a:p>
          <a:r>
            <a:rPr lang="en-US" dirty="0" smtClean="0"/>
            <a:t>Enquiry</a:t>
          </a:r>
          <a:endParaRPr lang="en-US" dirty="0"/>
        </a:p>
      </dgm:t>
    </dgm:pt>
    <dgm:pt modelId="{A672AB5F-65FF-49CF-944E-3DAC8A2C4FF3}" type="parTrans" cxnId="{E80E6620-833F-4BFE-96AB-16D53500B293}">
      <dgm:prSet/>
      <dgm:spPr/>
      <dgm:t>
        <a:bodyPr/>
        <a:lstStyle/>
        <a:p>
          <a:endParaRPr lang="en-US"/>
        </a:p>
      </dgm:t>
    </dgm:pt>
    <dgm:pt modelId="{F13607C9-7A8F-48D9-A42C-CCDA78192621}" type="sibTrans" cxnId="{E80E6620-833F-4BFE-96AB-16D53500B293}">
      <dgm:prSet/>
      <dgm:spPr/>
      <dgm:t>
        <a:bodyPr/>
        <a:lstStyle/>
        <a:p>
          <a:endParaRPr lang="en-US"/>
        </a:p>
      </dgm:t>
    </dgm:pt>
    <dgm:pt modelId="{C8589A82-38D4-4B83-A46A-F799001C3588}">
      <dgm:prSet phldrT="[Text]"/>
      <dgm:spPr/>
      <dgm:t>
        <a:bodyPr/>
        <a:lstStyle/>
        <a:p>
          <a:r>
            <a:rPr lang="en-US" dirty="0" smtClean="0"/>
            <a:t>Quotation or Offer </a:t>
          </a:r>
          <a:endParaRPr lang="en-US" dirty="0"/>
        </a:p>
      </dgm:t>
    </dgm:pt>
    <dgm:pt modelId="{6F602AAA-7077-427F-803A-18D3ABEF75EC}" type="parTrans" cxnId="{F98AF41A-8B85-46F0-99E3-6F493694A4C1}">
      <dgm:prSet/>
      <dgm:spPr/>
      <dgm:t>
        <a:bodyPr/>
        <a:lstStyle/>
        <a:p>
          <a:endParaRPr lang="en-US"/>
        </a:p>
      </dgm:t>
    </dgm:pt>
    <dgm:pt modelId="{1B86D649-F73D-48F6-A0FC-859062CBF7B8}" type="sibTrans" cxnId="{F98AF41A-8B85-46F0-99E3-6F493694A4C1}">
      <dgm:prSet/>
      <dgm:spPr/>
      <dgm:t>
        <a:bodyPr/>
        <a:lstStyle/>
        <a:p>
          <a:endParaRPr lang="en-US"/>
        </a:p>
      </dgm:t>
    </dgm:pt>
    <dgm:pt modelId="{CF754EFC-6870-4A45-8DF8-DCBF60F1B026}">
      <dgm:prSet phldrT="[Text]"/>
      <dgm:spPr/>
      <dgm:t>
        <a:bodyPr/>
        <a:lstStyle/>
        <a:p>
          <a:r>
            <a:rPr lang="en-US" dirty="0" smtClean="0"/>
            <a:t>Acceptance (placing an order)</a:t>
          </a:r>
          <a:endParaRPr lang="en-US" dirty="0"/>
        </a:p>
      </dgm:t>
    </dgm:pt>
    <dgm:pt modelId="{E40D64AA-95F8-4EAB-969C-7E2D3F54876E}" type="parTrans" cxnId="{2633E9E8-5435-4F3D-A541-A69DF82A2792}">
      <dgm:prSet/>
      <dgm:spPr/>
      <dgm:t>
        <a:bodyPr/>
        <a:lstStyle/>
        <a:p>
          <a:endParaRPr lang="en-US"/>
        </a:p>
      </dgm:t>
    </dgm:pt>
    <dgm:pt modelId="{39E596AC-8A5D-445A-B7FB-F7058A33DA3C}" type="sibTrans" cxnId="{2633E9E8-5435-4F3D-A541-A69DF82A2792}">
      <dgm:prSet/>
      <dgm:spPr/>
      <dgm:t>
        <a:bodyPr/>
        <a:lstStyle/>
        <a:p>
          <a:endParaRPr lang="en-US"/>
        </a:p>
      </dgm:t>
    </dgm:pt>
    <dgm:pt modelId="{11EA58FA-6A67-4005-9C35-51C0DC0C78C5}">
      <dgm:prSet/>
      <dgm:spPr/>
      <dgm:t>
        <a:bodyPr/>
        <a:lstStyle/>
        <a:p>
          <a:r>
            <a:rPr lang="en-US" dirty="0" smtClean="0"/>
            <a:t>Acknowledgement and Status Enquiry</a:t>
          </a:r>
          <a:endParaRPr lang="en-US" dirty="0"/>
        </a:p>
      </dgm:t>
    </dgm:pt>
    <dgm:pt modelId="{9305130F-F03A-4E66-8371-136A88FED12F}" type="parTrans" cxnId="{7452EB6F-952F-4051-A76F-1700CCB39D05}">
      <dgm:prSet/>
      <dgm:spPr/>
      <dgm:t>
        <a:bodyPr/>
        <a:lstStyle/>
        <a:p>
          <a:endParaRPr lang="en-US"/>
        </a:p>
      </dgm:t>
    </dgm:pt>
    <dgm:pt modelId="{1E94D801-AAF8-49C9-ACC9-95B9E16C1162}" type="sibTrans" cxnId="{7452EB6F-952F-4051-A76F-1700CCB39D05}">
      <dgm:prSet/>
      <dgm:spPr/>
      <dgm:t>
        <a:bodyPr/>
        <a:lstStyle/>
        <a:p>
          <a:endParaRPr lang="en-US"/>
        </a:p>
      </dgm:t>
    </dgm:pt>
    <dgm:pt modelId="{60B3BB1E-98D5-4400-B5BF-6384750BFC13}">
      <dgm:prSet/>
      <dgm:spPr/>
      <dgm:t>
        <a:bodyPr/>
        <a:lstStyle/>
        <a:p>
          <a:r>
            <a:rPr lang="en-US" dirty="0" smtClean="0"/>
            <a:t>Execution of an Order</a:t>
          </a:r>
          <a:endParaRPr lang="en-US" dirty="0"/>
        </a:p>
      </dgm:t>
    </dgm:pt>
    <dgm:pt modelId="{E811C62B-B094-4540-A344-3816EA1B0025}" type="parTrans" cxnId="{201DBFA9-65F6-49AD-8A51-C9BFC1CA46DB}">
      <dgm:prSet/>
      <dgm:spPr/>
      <dgm:t>
        <a:bodyPr/>
        <a:lstStyle/>
        <a:p>
          <a:endParaRPr lang="en-US"/>
        </a:p>
      </dgm:t>
    </dgm:pt>
    <dgm:pt modelId="{31D42508-6310-4215-8479-BF888FB7C339}" type="sibTrans" cxnId="{201DBFA9-65F6-49AD-8A51-C9BFC1CA46DB}">
      <dgm:prSet/>
      <dgm:spPr/>
      <dgm:t>
        <a:bodyPr/>
        <a:lstStyle/>
        <a:p>
          <a:endParaRPr lang="en-US"/>
        </a:p>
      </dgm:t>
    </dgm:pt>
    <dgm:pt modelId="{5A45B0ED-CBD4-4111-AC6F-A34BED1EF89C}">
      <dgm:prSet/>
      <dgm:spPr/>
      <dgm:t>
        <a:bodyPr/>
        <a:lstStyle/>
        <a:p>
          <a:r>
            <a:rPr lang="en-US" dirty="0" smtClean="0"/>
            <a:t>invoicing</a:t>
          </a:r>
          <a:endParaRPr lang="en-US" dirty="0"/>
        </a:p>
      </dgm:t>
    </dgm:pt>
    <dgm:pt modelId="{478E0FB4-28E1-4E37-93DC-DC5F896D1E6B}" type="parTrans" cxnId="{6FFFC190-7A45-438C-806B-D307F7080C89}">
      <dgm:prSet/>
      <dgm:spPr/>
      <dgm:t>
        <a:bodyPr/>
        <a:lstStyle/>
        <a:p>
          <a:endParaRPr lang="en-US"/>
        </a:p>
      </dgm:t>
    </dgm:pt>
    <dgm:pt modelId="{8D2B4481-9BB8-4C8B-A3CC-931B35184BD3}" type="sibTrans" cxnId="{6FFFC190-7A45-438C-806B-D307F7080C89}">
      <dgm:prSet/>
      <dgm:spPr/>
      <dgm:t>
        <a:bodyPr/>
        <a:lstStyle/>
        <a:p>
          <a:endParaRPr lang="en-US"/>
        </a:p>
      </dgm:t>
    </dgm:pt>
    <dgm:pt modelId="{7C25D261-4934-47E0-B460-09D1BEE65E95}">
      <dgm:prSet/>
      <dgm:spPr/>
      <dgm:t>
        <a:bodyPr/>
        <a:lstStyle/>
        <a:p>
          <a:r>
            <a:rPr lang="en-US" dirty="0" smtClean="0"/>
            <a:t>complaints</a:t>
          </a:r>
          <a:endParaRPr lang="en-US" dirty="0"/>
        </a:p>
      </dgm:t>
    </dgm:pt>
    <dgm:pt modelId="{F96101D9-3AE8-4568-8769-B33DD520411F}" type="parTrans" cxnId="{C53C0E06-01BD-47DC-BD4F-8CA36BECD24E}">
      <dgm:prSet/>
      <dgm:spPr/>
      <dgm:t>
        <a:bodyPr/>
        <a:lstStyle/>
        <a:p>
          <a:endParaRPr lang="en-US"/>
        </a:p>
      </dgm:t>
    </dgm:pt>
    <dgm:pt modelId="{EFCF9F9F-3A2C-4D7B-A6FB-702015CE3FCF}" type="sibTrans" cxnId="{C53C0E06-01BD-47DC-BD4F-8CA36BECD24E}">
      <dgm:prSet/>
      <dgm:spPr/>
      <dgm:t>
        <a:bodyPr/>
        <a:lstStyle/>
        <a:p>
          <a:endParaRPr lang="en-US"/>
        </a:p>
      </dgm:t>
    </dgm:pt>
    <dgm:pt modelId="{D98BDB24-34DC-4EEC-A9EF-11A0F2F27D24}" type="pres">
      <dgm:prSet presAssocID="{885290CC-0FFA-41FC-A5BD-4AA86673AA5F}" presName="Name0" presStyleCnt="0">
        <dgm:presLayoutVars>
          <dgm:dir/>
          <dgm:animLvl val="lvl"/>
          <dgm:resizeHandles val="exact"/>
        </dgm:presLayoutVars>
      </dgm:prSet>
      <dgm:spPr/>
    </dgm:pt>
    <dgm:pt modelId="{766ECFFF-A814-4BD4-9D75-2EAEB058B2C7}" type="pres">
      <dgm:prSet presAssocID="{3383C51C-33DC-47C9-86C7-FDF713850962}" presName="parTxOnly" presStyleLbl="node1" presStyleIdx="0" presStyleCnt="7">
        <dgm:presLayoutVars>
          <dgm:chMax val="0"/>
          <dgm:chPref val="0"/>
          <dgm:bulletEnabled val="1"/>
        </dgm:presLayoutVars>
      </dgm:prSet>
      <dgm:spPr/>
      <dgm:t>
        <a:bodyPr/>
        <a:lstStyle/>
        <a:p>
          <a:endParaRPr lang="en-US"/>
        </a:p>
      </dgm:t>
    </dgm:pt>
    <dgm:pt modelId="{DF70EEDC-9E50-465A-B8CF-D398857572D6}" type="pres">
      <dgm:prSet presAssocID="{F13607C9-7A8F-48D9-A42C-CCDA78192621}" presName="parTxOnlySpace" presStyleCnt="0"/>
      <dgm:spPr/>
    </dgm:pt>
    <dgm:pt modelId="{4B46CF10-5005-405D-AE2E-3EC835AF0DE5}" type="pres">
      <dgm:prSet presAssocID="{C8589A82-38D4-4B83-A46A-F799001C3588}" presName="parTxOnly" presStyleLbl="node1" presStyleIdx="1" presStyleCnt="7">
        <dgm:presLayoutVars>
          <dgm:chMax val="0"/>
          <dgm:chPref val="0"/>
          <dgm:bulletEnabled val="1"/>
        </dgm:presLayoutVars>
      </dgm:prSet>
      <dgm:spPr/>
      <dgm:t>
        <a:bodyPr/>
        <a:lstStyle/>
        <a:p>
          <a:endParaRPr lang="en-US"/>
        </a:p>
      </dgm:t>
    </dgm:pt>
    <dgm:pt modelId="{E7D664F9-108C-4699-A05B-4AA413F67B5A}" type="pres">
      <dgm:prSet presAssocID="{1B86D649-F73D-48F6-A0FC-859062CBF7B8}" presName="parTxOnlySpace" presStyleCnt="0"/>
      <dgm:spPr/>
    </dgm:pt>
    <dgm:pt modelId="{34A1C9EB-9E13-42DC-ACA1-B88886EB04AE}" type="pres">
      <dgm:prSet presAssocID="{CF754EFC-6870-4A45-8DF8-DCBF60F1B026}" presName="parTxOnly" presStyleLbl="node1" presStyleIdx="2" presStyleCnt="7">
        <dgm:presLayoutVars>
          <dgm:chMax val="0"/>
          <dgm:chPref val="0"/>
          <dgm:bulletEnabled val="1"/>
        </dgm:presLayoutVars>
      </dgm:prSet>
      <dgm:spPr/>
      <dgm:t>
        <a:bodyPr/>
        <a:lstStyle/>
        <a:p>
          <a:endParaRPr lang="en-US"/>
        </a:p>
      </dgm:t>
    </dgm:pt>
    <dgm:pt modelId="{F618C259-5701-490D-9DF3-2A7EA8468CA0}" type="pres">
      <dgm:prSet presAssocID="{39E596AC-8A5D-445A-B7FB-F7058A33DA3C}" presName="parTxOnlySpace" presStyleCnt="0"/>
      <dgm:spPr/>
    </dgm:pt>
    <dgm:pt modelId="{31B9B5AF-8046-444B-8749-9BF49672386E}" type="pres">
      <dgm:prSet presAssocID="{11EA58FA-6A67-4005-9C35-51C0DC0C78C5}" presName="parTxOnly" presStyleLbl="node1" presStyleIdx="3" presStyleCnt="7">
        <dgm:presLayoutVars>
          <dgm:chMax val="0"/>
          <dgm:chPref val="0"/>
          <dgm:bulletEnabled val="1"/>
        </dgm:presLayoutVars>
      </dgm:prSet>
      <dgm:spPr/>
      <dgm:t>
        <a:bodyPr/>
        <a:lstStyle/>
        <a:p>
          <a:endParaRPr lang="en-US"/>
        </a:p>
      </dgm:t>
    </dgm:pt>
    <dgm:pt modelId="{9382EA79-0BCF-47FB-879C-DA99CA76C7B8}" type="pres">
      <dgm:prSet presAssocID="{1E94D801-AAF8-49C9-ACC9-95B9E16C1162}" presName="parTxOnlySpace" presStyleCnt="0"/>
      <dgm:spPr/>
    </dgm:pt>
    <dgm:pt modelId="{6241C874-49A2-429E-82B7-972472ADF262}" type="pres">
      <dgm:prSet presAssocID="{60B3BB1E-98D5-4400-B5BF-6384750BFC13}" presName="parTxOnly" presStyleLbl="node1" presStyleIdx="4" presStyleCnt="7">
        <dgm:presLayoutVars>
          <dgm:chMax val="0"/>
          <dgm:chPref val="0"/>
          <dgm:bulletEnabled val="1"/>
        </dgm:presLayoutVars>
      </dgm:prSet>
      <dgm:spPr/>
      <dgm:t>
        <a:bodyPr/>
        <a:lstStyle/>
        <a:p>
          <a:endParaRPr lang="en-US"/>
        </a:p>
      </dgm:t>
    </dgm:pt>
    <dgm:pt modelId="{E8093B43-7AD3-45A0-984D-FEE65D9FAC37}" type="pres">
      <dgm:prSet presAssocID="{31D42508-6310-4215-8479-BF888FB7C339}" presName="parTxOnlySpace" presStyleCnt="0"/>
      <dgm:spPr/>
    </dgm:pt>
    <dgm:pt modelId="{D8A16F15-050F-4D1F-B792-536246171D4D}" type="pres">
      <dgm:prSet presAssocID="{5A45B0ED-CBD4-4111-AC6F-A34BED1EF89C}" presName="parTxOnly" presStyleLbl="node1" presStyleIdx="5" presStyleCnt="7">
        <dgm:presLayoutVars>
          <dgm:chMax val="0"/>
          <dgm:chPref val="0"/>
          <dgm:bulletEnabled val="1"/>
        </dgm:presLayoutVars>
      </dgm:prSet>
      <dgm:spPr/>
      <dgm:t>
        <a:bodyPr/>
        <a:lstStyle/>
        <a:p>
          <a:endParaRPr lang="en-US"/>
        </a:p>
      </dgm:t>
    </dgm:pt>
    <dgm:pt modelId="{A6058723-DDEF-48FC-AD1E-28472A825489}" type="pres">
      <dgm:prSet presAssocID="{8D2B4481-9BB8-4C8B-A3CC-931B35184BD3}" presName="parTxOnlySpace" presStyleCnt="0"/>
      <dgm:spPr/>
    </dgm:pt>
    <dgm:pt modelId="{289DA399-593F-4652-B3F3-558D72E2F866}" type="pres">
      <dgm:prSet presAssocID="{7C25D261-4934-47E0-B460-09D1BEE65E95}" presName="parTxOnly" presStyleLbl="node1" presStyleIdx="6" presStyleCnt="7">
        <dgm:presLayoutVars>
          <dgm:chMax val="0"/>
          <dgm:chPref val="0"/>
          <dgm:bulletEnabled val="1"/>
        </dgm:presLayoutVars>
      </dgm:prSet>
      <dgm:spPr/>
      <dgm:t>
        <a:bodyPr/>
        <a:lstStyle/>
        <a:p>
          <a:endParaRPr lang="en-US"/>
        </a:p>
      </dgm:t>
    </dgm:pt>
  </dgm:ptLst>
  <dgm:cxnLst>
    <dgm:cxn modelId="{E80E6620-833F-4BFE-96AB-16D53500B293}" srcId="{885290CC-0FFA-41FC-A5BD-4AA86673AA5F}" destId="{3383C51C-33DC-47C9-86C7-FDF713850962}" srcOrd="0" destOrd="0" parTransId="{A672AB5F-65FF-49CF-944E-3DAC8A2C4FF3}" sibTransId="{F13607C9-7A8F-48D9-A42C-CCDA78192621}"/>
    <dgm:cxn modelId="{95C020EC-A34C-4D89-9DD0-68C470DAC53B}" type="presOf" srcId="{5A45B0ED-CBD4-4111-AC6F-A34BED1EF89C}" destId="{D8A16F15-050F-4D1F-B792-536246171D4D}" srcOrd="0" destOrd="0" presId="urn:microsoft.com/office/officeart/2005/8/layout/chevron1"/>
    <dgm:cxn modelId="{FC66C1EE-A612-4E4C-8CC2-C771C4130820}" type="presOf" srcId="{11EA58FA-6A67-4005-9C35-51C0DC0C78C5}" destId="{31B9B5AF-8046-444B-8749-9BF49672386E}" srcOrd="0" destOrd="0" presId="urn:microsoft.com/office/officeart/2005/8/layout/chevron1"/>
    <dgm:cxn modelId="{2633E9E8-5435-4F3D-A541-A69DF82A2792}" srcId="{885290CC-0FFA-41FC-A5BD-4AA86673AA5F}" destId="{CF754EFC-6870-4A45-8DF8-DCBF60F1B026}" srcOrd="2" destOrd="0" parTransId="{E40D64AA-95F8-4EAB-969C-7E2D3F54876E}" sibTransId="{39E596AC-8A5D-445A-B7FB-F7058A33DA3C}"/>
    <dgm:cxn modelId="{65542581-91AB-49BF-9602-2112EFEF068D}" type="presOf" srcId="{885290CC-0FFA-41FC-A5BD-4AA86673AA5F}" destId="{D98BDB24-34DC-4EEC-A9EF-11A0F2F27D24}" srcOrd="0" destOrd="0" presId="urn:microsoft.com/office/officeart/2005/8/layout/chevron1"/>
    <dgm:cxn modelId="{C53C0E06-01BD-47DC-BD4F-8CA36BECD24E}" srcId="{885290CC-0FFA-41FC-A5BD-4AA86673AA5F}" destId="{7C25D261-4934-47E0-B460-09D1BEE65E95}" srcOrd="6" destOrd="0" parTransId="{F96101D9-3AE8-4568-8769-B33DD520411F}" sibTransId="{EFCF9F9F-3A2C-4D7B-A6FB-702015CE3FCF}"/>
    <dgm:cxn modelId="{6FFFC190-7A45-438C-806B-D307F7080C89}" srcId="{885290CC-0FFA-41FC-A5BD-4AA86673AA5F}" destId="{5A45B0ED-CBD4-4111-AC6F-A34BED1EF89C}" srcOrd="5" destOrd="0" parTransId="{478E0FB4-28E1-4E37-93DC-DC5F896D1E6B}" sibTransId="{8D2B4481-9BB8-4C8B-A3CC-931B35184BD3}"/>
    <dgm:cxn modelId="{5E1A9494-462C-4297-B2DE-EC50436314AB}" type="presOf" srcId="{60B3BB1E-98D5-4400-B5BF-6384750BFC13}" destId="{6241C874-49A2-429E-82B7-972472ADF262}" srcOrd="0" destOrd="0" presId="urn:microsoft.com/office/officeart/2005/8/layout/chevron1"/>
    <dgm:cxn modelId="{62152619-72C4-426A-9CA1-378D7B34872B}" type="presOf" srcId="{3383C51C-33DC-47C9-86C7-FDF713850962}" destId="{766ECFFF-A814-4BD4-9D75-2EAEB058B2C7}" srcOrd="0" destOrd="0" presId="urn:microsoft.com/office/officeart/2005/8/layout/chevron1"/>
    <dgm:cxn modelId="{96DBBE7D-4FA7-46A0-9D0D-707C1F292FE5}" type="presOf" srcId="{7C25D261-4934-47E0-B460-09D1BEE65E95}" destId="{289DA399-593F-4652-B3F3-558D72E2F866}" srcOrd="0" destOrd="0" presId="urn:microsoft.com/office/officeart/2005/8/layout/chevron1"/>
    <dgm:cxn modelId="{435540DD-1674-4CDD-A28A-0F60A0C0A0FB}" type="presOf" srcId="{CF754EFC-6870-4A45-8DF8-DCBF60F1B026}" destId="{34A1C9EB-9E13-42DC-ACA1-B88886EB04AE}" srcOrd="0" destOrd="0" presId="urn:microsoft.com/office/officeart/2005/8/layout/chevron1"/>
    <dgm:cxn modelId="{0B56CE37-4528-4B64-B5E5-09BF8568D323}" type="presOf" srcId="{C8589A82-38D4-4B83-A46A-F799001C3588}" destId="{4B46CF10-5005-405D-AE2E-3EC835AF0DE5}" srcOrd="0" destOrd="0" presId="urn:microsoft.com/office/officeart/2005/8/layout/chevron1"/>
    <dgm:cxn modelId="{7452EB6F-952F-4051-A76F-1700CCB39D05}" srcId="{885290CC-0FFA-41FC-A5BD-4AA86673AA5F}" destId="{11EA58FA-6A67-4005-9C35-51C0DC0C78C5}" srcOrd="3" destOrd="0" parTransId="{9305130F-F03A-4E66-8371-136A88FED12F}" sibTransId="{1E94D801-AAF8-49C9-ACC9-95B9E16C1162}"/>
    <dgm:cxn modelId="{F98AF41A-8B85-46F0-99E3-6F493694A4C1}" srcId="{885290CC-0FFA-41FC-A5BD-4AA86673AA5F}" destId="{C8589A82-38D4-4B83-A46A-F799001C3588}" srcOrd="1" destOrd="0" parTransId="{6F602AAA-7077-427F-803A-18D3ABEF75EC}" sibTransId="{1B86D649-F73D-48F6-A0FC-859062CBF7B8}"/>
    <dgm:cxn modelId="{201DBFA9-65F6-49AD-8A51-C9BFC1CA46DB}" srcId="{885290CC-0FFA-41FC-A5BD-4AA86673AA5F}" destId="{60B3BB1E-98D5-4400-B5BF-6384750BFC13}" srcOrd="4" destOrd="0" parTransId="{E811C62B-B094-4540-A344-3816EA1B0025}" sibTransId="{31D42508-6310-4215-8479-BF888FB7C339}"/>
    <dgm:cxn modelId="{BA0DADDD-C381-4901-8C66-21845BD97DFE}" type="presParOf" srcId="{D98BDB24-34DC-4EEC-A9EF-11A0F2F27D24}" destId="{766ECFFF-A814-4BD4-9D75-2EAEB058B2C7}" srcOrd="0" destOrd="0" presId="urn:microsoft.com/office/officeart/2005/8/layout/chevron1"/>
    <dgm:cxn modelId="{ACE62F34-F910-4A86-BD5A-3F2246268A45}" type="presParOf" srcId="{D98BDB24-34DC-4EEC-A9EF-11A0F2F27D24}" destId="{DF70EEDC-9E50-465A-B8CF-D398857572D6}" srcOrd="1" destOrd="0" presId="urn:microsoft.com/office/officeart/2005/8/layout/chevron1"/>
    <dgm:cxn modelId="{37770121-F5AE-4931-AB5C-C5614D4A8610}" type="presParOf" srcId="{D98BDB24-34DC-4EEC-A9EF-11A0F2F27D24}" destId="{4B46CF10-5005-405D-AE2E-3EC835AF0DE5}" srcOrd="2" destOrd="0" presId="urn:microsoft.com/office/officeart/2005/8/layout/chevron1"/>
    <dgm:cxn modelId="{235D0A43-A862-4BC0-AC51-7FB1A4936A67}" type="presParOf" srcId="{D98BDB24-34DC-4EEC-A9EF-11A0F2F27D24}" destId="{E7D664F9-108C-4699-A05B-4AA413F67B5A}" srcOrd="3" destOrd="0" presId="urn:microsoft.com/office/officeart/2005/8/layout/chevron1"/>
    <dgm:cxn modelId="{8533F285-1286-47A9-A2D8-828F5F48AE18}" type="presParOf" srcId="{D98BDB24-34DC-4EEC-A9EF-11A0F2F27D24}" destId="{34A1C9EB-9E13-42DC-ACA1-B88886EB04AE}" srcOrd="4" destOrd="0" presId="urn:microsoft.com/office/officeart/2005/8/layout/chevron1"/>
    <dgm:cxn modelId="{EE484746-DDF5-4CAF-BFDC-EA5D797A7EEC}" type="presParOf" srcId="{D98BDB24-34DC-4EEC-A9EF-11A0F2F27D24}" destId="{F618C259-5701-490D-9DF3-2A7EA8468CA0}" srcOrd="5" destOrd="0" presId="urn:microsoft.com/office/officeart/2005/8/layout/chevron1"/>
    <dgm:cxn modelId="{9C14AD0B-726A-4C2F-9F11-9D1B4704A19E}" type="presParOf" srcId="{D98BDB24-34DC-4EEC-A9EF-11A0F2F27D24}" destId="{31B9B5AF-8046-444B-8749-9BF49672386E}" srcOrd="6" destOrd="0" presId="urn:microsoft.com/office/officeart/2005/8/layout/chevron1"/>
    <dgm:cxn modelId="{94A36F89-89AF-4D13-B9F9-8204459AC1B6}" type="presParOf" srcId="{D98BDB24-34DC-4EEC-A9EF-11A0F2F27D24}" destId="{9382EA79-0BCF-47FB-879C-DA99CA76C7B8}" srcOrd="7" destOrd="0" presId="urn:microsoft.com/office/officeart/2005/8/layout/chevron1"/>
    <dgm:cxn modelId="{70114364-3B2E-4F7B-B964-CD7CC1F7C754}" type="presParOf" srcId="{D98BDB24-34DC-4EEC-A9EF-11A0F2F27D24}" destId="{6241C874-49A2-429E-82B7-972472ADF262}" srcOrd="8" destOrd="0" presId="urn:microsoft.com/office/officeart/2005/8/layout/chevron1"/>
    <dgm:cxn modelId="{409A9CC6-ABA2-4107-826F-45231CF20EB5}" type="presParOf" srcId="{D98BDB24-34DC-4EEC-A9EF-11A0F2F27D24}" destId="{E8093B43-7AD3-45A0-984D-FEE65D9FAC37}" srcOrd="9" destOrd="0" presId="urn:microsoft.com/office/officeart/2005/8/layout/chevron1"/>
    <dgm:cxn modelId="{08C9A358-A363-438C-87B4-E7E6D922F0F1}" type="presParOf" srcId="{D98BDB24-34DC-4EEC-A9EF-11A0F2F27D24}" destId="{D8A16F15-050F-4D1F-B792-536246171D4D}" srcOrd="10" destOrd="0" presId="urn:microsoft.com/office/officeart/2005/8/layout/chevron1"/>
    <dgm:cxn modelId="{22010129-DBD0-4BD6-9112-70B1F5347625}" type="presParOf" srcId="{D98BDB24-34DC-4EEC-A9EF-11A0F2F27D24}" destId="{A6058723-DDEF-48FC-AD1E-28472A825489}" srcOrd="11" destOrd="0" presId="urn:microsoft.com/office/officeart/2005/8/layout/chevron1"/>
    <dgm:cxn modelId="{AD685CFD-B8EB-4C6D-B057-74428639DA3B}" type="presParOf" srcId="{D98BDB24-34DC-4EEC-A9EF-11A0F2F27D24}" destId="{289DA399-593F-4652-B3F3-558D72E2F866}"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5B489-1186-4FF9-AC1B-06D3A08FE61F}"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C79D67B7-84C5-4800-9930-0653FB7C2D0C}">
      <dgm:prSet phldrT="[Text]"/>
      <dgm:spPr/>
      <dgm:t>
        <a:bodyPr/>
        <a:lstStyle/>
        <a:p>
          <a:r>
            <a:rPr lang="en-US" dirty="0" smtClean="0"/>
            <a:t>sanitary</a:t>
          </a:r>
          <a:endParaRPr lang="en-US" dirty="0"/>
        </a:p>
      </dgm:t>
    </dgm:pt>
    <dgm:pt modelId="{966CF6BC-06FF-432D-8651-37F6F6154797}" type="parTrans" cxnId="{28F79930-0D62-4BE5-8577-30CE453A8F70}">
      <dgm:prSet/>
      <dgm:spPr/>
      <dgm:t>
        <a:bodyPr/>
        <a:lstStyle/>
        <a:p>
          <a:endParaRPr lang="en-US"/>
        </a:p>
      </dgm:t>
    </dgm:pt>
    <dgm:pt modelId="{8852BF58-4EF9-4039-A375-9F1BE7C6CA72}" type="sibTrans" cxnId="{28F79930-0D62-4BE5-8577-30CE453A8F70}">
      <dgm:prSet/>
      <dgm:spPr/>
      <dgm:t>
        <a:bodyPr/>
        <a:lstStyle/>
        <a:p>
          <a:endParaRPr lang="en-US"/>
        </a:p>
      </dgm:t>
    </dgm:pt>
    <dgm:pt modelId="{ED9C7F51-39E2-483E-A541-501F01F937BF}">
      <dgm:prSet phldrT="[Text]"/>
      <dgm:spPr/>
      <dgm:t>
        <a:bodyPr/>
        <a:lstStyle/>
        <a:p>
          <a:r>
            <a:rPr lang="en-US" dirty="0" err="1" smtClean="0"/>
            <a:t>Phytosanit</a:t>
          </a:r>
          <a:r>
            <a:rPr lang="en-US" dirty="0" smtClean="0"/>
            <a:t>.</a:t>
          </a:r>
          <a:endParaRPr lang="en-US" dirty="0"/>
        </a:p>
      </dgm:t>
    </dgm:pt>
    <dgm:pt modelId="{A6F17308-3BDC-4C81-AA95-7A742C1556F5}" type="parTrans" cxnId="{4ABEB07B-5D13-484C-B469-5818E6E8D56B}">
      <dgm:prSet/>
      <dgm:spPr/>
      <dgm:t>
        <a:bodyPr/>
        <a:lstStyle/>
        <a:p>
          <a:endParaRPr lang="en-US"/>
        </a:p>
      </dgm:t>
    </dgm:pt>
    <dgm:pt modelId="{28811593-8606-4F89-92D6-263731054887}" type="sibTrans" cxnId="{4ABEB07B-5D13-484C-B469-5818E6E8D56B}">
      <dgm:prSet/>
      <dgm:spPr/>
      <dgm:t>
        <a:bodyPr/>
        <a:lstStyle/>
        <a:p>
          <a:endParaRPr lang="en-US"/>
        </a:p>
      </dgm:t>
    </dgm:pt>
    <dgm:pt modelId="{FBA03268-F274-4C05-A6D2-974F2DD9CBD4}">
      <dgm:prSet phldrT="[Text]"/>
      <dgm:spPr/>
      <dgm:t>
        <a:bodyPr/>
        <a:lstStyle/>
        <a:p>
          <a:r>
            <a:rPr lang="en-US" dirty="0" smtClean="0"/>
            <a:t>veterinary</a:t>
          </a:r>
          <a:endParaRPr lang="en-US" dirty="0"/>
        </a:p>
      </dgm:t>
    </dgm:pt>
    <dgm:pt modelId="{4C484233-4685-4876-A993-844B596762A1}" type="parTrans" cxnId="{6DBD29D4-AACA-42CF-ACAD-997E30829149}">
      <dgm:prSet/>
      <dgm:spPr/>
      <dgm:t>
        <a:bodyPr/>
        <a:lstStyle/>
        <a:p>
          <a:endParaRPr lang="en-US"/>
        </a:p>
      </dgm:t>
    </dgm:pt>
    <dgm:pt modelId="{93BFB094-AC52-4BD7-80B8-7F88B5721307}" type="sibTrans" cxnId="{6DBD29D4-AACA-42CF-ACAD-997E30829149}">
      <dgm:prSet/>
      <dgm:spPr/>
      <dgm:t>
        <a:bodyPr/>
        <a:lstStyle/>
        <a:p>
          <a:endParaRPr lang="en-US"/>
        </a:p>
      </dgm:t>
    </dgm:pt>
    <dgm:pt modelId="{4F66A767-5C7C-497D-8BE6-A477BC87C40D}">
      <dgm:prSet/>
      <dgm:spPr/>
      <dgm:t>
        <a:bodyPr/>
        <a:lstStyle/>
        <a:p>
          <a:r>
            <a:rPr lang="en-US" dirty="0" smtClean="0"/>
            <a:t>origin</a:t>
          </a:r>
          <a:endParaRPr lang="en-US" dirty="0"/>
        </a:p>
      </dgm:t>
    </dgm:pt>
    <dgm:pt modelId="{E596A400-25DD-4B52-BE2A-1E9B2828D9CA}" type="parTrans" cxnId="{60C7AC53-043D-455F-ADBF-FFA579EF138E}">
      <dgm:prSet/>
      <dgm:spPr/>
      <dgm:t>
        <a:bodyPr/>
        <a:lstStyle/>
        <a:p>
          <a:endParaRPr lang="en-US"/>
        </a:p>
      </dgm:t>
    </dgm:pt>
    <dgm:pt modelId="{E154F3AA-B9A5-4110-B069-EF7A29B4868D}" type="sibTrans" cxnId="{60C7AC53-043D-455F-ADBF-FFA579EF138E}">
      <dgm:prSet/>
      <dgm:spPr/>
      <dgm:t>
        <a:bodyPr/>
        <a:lstStyle/>
        <a:p>
          <a:endParaRPr lang="en-US"/>
        </a:p>
      </dgm:t>
    </dgm:pt>
    <dgm:pt modelId="{9B4A2570-E659-4CDD-A3FF-185D63C41992}">
      <dgm:prSet/>
      <dgm:spPr/>
      <dgm:t>
        <a:bodyPr/>
        <a:lstStyle/>
        <a:p>
          <a:r>
            <a:rPr lang="en-US" dirty="0" smtClean="0"/>
            <a:t>etc.</a:t>
          </a:r>
          <a:endParaRPr lang="en-US" dirty="0"/>
        </a:p>
      </dgm:t>
    </dgm:pt>
    <dgm:pt modelId="{E8E4491F-04CC-443C-B53A-0A6E372069BE}" type="parTrans" cxnId="{556AEE6E-EF43-4C84-8CC1-CE57680817DF}">
      <dgm:prSet/>
      <dgm:spPr/>
      <dgm:t>
        <a:bodyPr/>
        <a:lstStyle/>
        <a:p>
          <a:endParaRPr lang="en-US"/>
        </a:p>
      </dgm:t>
    </dgm:pt>
    <dgm:pt modelId="{7507D5C1-0A58-4E71-8468-5E80D8FF5DEA}" type="sibTrans" cxnId="{556AEE6E-EF43-4C84-8CC1-CE57680817DF}">
      <dgm:prSet/>
      <dgm:spPr/>
      <dgm:t>
        <a:bodyPr/>
        <a:lstStyle/>
        <a:p>
          <a:endParaRPr lang="en-US"/>
        </a:p>
      </dgm:t>
    </dgm:pt>
    <dgm:pt modelId="{7FA91EE5-CEAB-4BB2-A8C4-600549803A83}">
      <dgm:prSet/>
      <dgm:spPr/>
      <dgm:t>
        <a:bodyPr/>
        <a:lstStyle/>
        <a:p>
          <a:r>
            <a:rPr lang="en-US" dirty="0" smtClean="0"/>
            <a:t>Customs</a:t>
          </a:r>
          <a:endParaRPr lang="en-US" dirty="0"/>
        </a:p>
      </dgm:t>
    </dgm:pt>
    <dgm:pt modelId="{F5D24C1A-BD2E-4FEF-8BA2-4D9B775DB417}" type="parTrans" cxnId="{3FF162DE-49DB-48BA-96F4-930BDC577668}">
      <dgm:prSet/>
      <dgm:spPr/>
      <dgm:t>
        <a:bodyPr/>
        <a:lstStyle/>
        <a:p>
          <a:endParaRPr lang="en-US"/>
        </a:p>
      </dgm:t>
    </dgm:pt>
    <dgm:pt modelId="{041A5C3F-D172-4D84-BD27-E9CCFA0BBABA}" type="sibTrans" cxnId="{3FF162DE-49DB-48BA-96F4-930BDC577668}">
      <dgm:prSet/>
      <dgm:spPr/>
      <dgm:t>
        <a:bodyPr/>
        <a:lstStyle/>
        <a:p>
          <a:endParaRPr lang="en-US"/>
        </a:p>
      </dgm:t>
    </dgm:pt>
    <dgm:pt modelId="{7DFA4770-66D9-46D6-A276-2EE010A12560}">
      <dgm:prSet/>
      <dgm:spPr>
        <a:solidFill>
          <a:srgbClr val="00B050"/>
        </a:solidFill>
        <a:ln>
          <a:solidFill>
            <a:schemeClr val="lt1">
              <a:hueOff val="0"/>
              <a:satOff val="0"/>
              <a:lumOff val="0"/>
            </a:schemeClr>
          </a:solidFill>
        </a:ln>
      </dgm:spPr>
      <dgm:t>
        <a:bodyPr/>
        <a:lstStyle/>
        <a:p>
          <a:r>
            <a:rPr lang="en-US" smtClean="0">
              <a:ln>
                <a:solidFill>
                  <a:schemeClr val="lt1">
                    <a:hueOff val="0"/>
                    <a:satOff val="0"/>
                    <a:lumOff val="0"/>
                  </a:schemeClr>
                </a:solidFill>
              </a:ln>
            </a:rPr>
            <a:t>clearance</a:t>
          </a:r>
          <a:endParaRPr lang="en-US">
            <a:ln>
              <a:solidFill>
                <a:schemeClr val="lt1">
                  <a:hueOff val="0"/>
                  <a:satOff val="0"/>
                  <a:lumOff val="0"/>
                </a:schemeClr>
              </a:solidFill>
            </a:ln>
          </a:endParaRPr>
        </a:p>
      </dgm:t>
    </dgm:pt>
    <dgm:pt modelId="{D07CACE3-D66A-4D96-8E24-AC9922454771}" type="parTrans" cxnId="{E150DB19-21CB-4ED9-BF60-D0ECB4BD7E52}">
      <dgm:prSet/>
      <dgm:spPr/>
      <dgm:t>
        <a:bodyPr/>
        <a:lstStyle/>
        <a:p>
          <a:endParaRPr lang="en-US"/>
        </a:p>
      </dgm:t>
    </dgm:pt>
    <dgm:pt modelId="{6982E888-2F60-442F-BDD7-306F7A536D22}" type="sibTrans" cxnId="{E150DB19-21CB-4ED9-BF60-D0ECB4BD7E52}">
      <dgm:prSet/>
      <dgm:spPr/>
      <dgm:t>
        <a:bodyPr/>
        <a:lstStyle/>
        <a:p>
          <a:endParaRPr lang="en-US"/>
        </a:p>
      </dgm:t>
    </dgm:pt>
    <dgm:pt modelId="{00AF16C3-C95A-4CBC-BBA2-B366571AD297}" type="pres">
      <dgm:prSet presAssocID="{B5B5B489-1186-4FF9-AC1B-06D3A08FE61F}" presName="Name0" presStyleCnt="0">
        <dgm:presLayoutVars>
          <dgm:chMax val="11"/>
          <dgm:chPref val="11"/>
          <dgm:dir/>
          <dgm:resizeHandles/>
        </dgm:presLayoutVars>
      </dgm:prSet>
      <dgm:spPr/>
      <dgm:t>
        <a:bodyPr/>
        <a:lstStyle/>
        <a:p>
          <a:endParaRPr lang="en-US"/>
        </a:p>
      </dgm:t>
    </dgm:pt>
    <dgm:pt modelId="{C18A4CB2-9E85-4388-8CDF-3A49913FCA03}" type="pres">
      <dgm:prSet presAssocID="{7DFA4770-66D9-46D6-A276-2EE010A12560}" presName="Accent7" presStyleCnt="0"/>
      <dgm:spPr/>
    </dgm:pt>
    <dgm:pt modelId="{576CC0D4-8CF3-4421-A2A5-EC594361AC40}" type="pres">
      <dgm:prSet presAssocID="{7DFA4770-66D9-46D6-A276-2EE010A12560}" presName="Accent" presStyleLbl="node1" presStyleIdx="0" presStyleCnt="7"/>
      <dgm:spPr/>
    </dgm:pt>
    <dgm:pt modelId="{F36F4EF6-B5F0-4029-B7C0-B0C9D5A84DF7}" type="pres">
      <dgm:prSet presAssocID="{7DFA4770-66D9-46D6-A276-2EE010A12560}" presName="ParentBackground7" presStyleCnt="0"/>
      <dgm:spPr/>
    </dgm:pt>
    <dgm:pt modelId="{D89E29E1-AE9F-4A7B-A8BF-F8417293313C}" type="pres">
      <dgm:prSet presAssocID="{7DFA4770-66D9-46D6-A276-2EE010A12560}" presName="ParentBackground" presStyleLbl="fgAcc1" presStyleIdx="0" presStyleCnt="7"/>
      <dgm:spPr/>
      <dgm:t>
        <a:bodyPr/>
        <a:lstStyle/>
        <a:p>
          <a:endParaRPr lang="en-US"/>
        </a:p>
      </dgm:t>
    </dgm:pt>
    <dgm:pt modelId="{82EBE575-9277-4945-8048-88FF1EA4AF51}" type="pres">
      <dgm:prSet presAssocID="{7DFA4770-66D9-46D6-A276-2EE010A12560}" presName="Parent7" presStyleLbl="revTx" presStyleIdx="0" presStyleCnt="0">
        <dgm:presLayoutVars>
          <dgm:chMax val="1"/>
          <dgm:chPref val="1"/>
          <dgm:bulletEnabled val="1"/>
        </dgm:presLayoutVars>
      </dgm:prSet>
      <dgm:spPr/>
      <dgm:t>
        <a:bodyPr/>
        <a:lstStyle/>
        <a:p>
          <a:endParaRPr lang="en-US"/>
        </a:p>
      </dgm:t>
    </dgm:pt>
    <dgm:pt modelId="{8D9C8BD8-A54F-4F8E-BCBB-0D761BD024F5}" type="pres">
      <dgm:prSet presAssocID="{7FA91EE5-CEAB-4BB2-A8C4-600549803A83}" presName="Accent6" presStyleCnt="0"/>
      <dgm:spPr/>
    </dgm:pt>
    <dgm:pt modelId="{D1A8704B-D4FD-4FEC-8817-F9B6EAE8832D}" type="pres">
      <dgm:prSet presAssocID="{7FA91EE5-CEAB-4BB2-A8C4-600549803A83}" presName="Accent" presStyleLbl="node1" presStyleIdx="1" presStyleCnt="7"/>
      <dgm:spPr/>
    </dgm:pt>
    <dgm:pt modelId="{00CED64C-139C-492B-B202-D722A3968B3E}" type="pres">
      <dgm:prSet presAssocID="{7FA91EE5-CEAB-4BB2-A8C4-600549803A83}" presName="ParentBackground6" presStyleCnt="0"/>
      <dgm:spPr/>
    </dgm:pt>
    <dgm:pt modelId="{31002C99-E5B6-4E49-AEF8-BDDEEBFEECA9}" type="pres">
      <dgm:prSet presAssocID="{7FA91EE5-CEAB-4BB2-A8C4-600549803A83}" presName="ParentBackground" presStyleLbl="fgAcc1" presStyleIdx="1" presStyleCnt="7"/>
      <dgm:spPr/>
      <dgm:t>
        <a:bodyPr/>
        <a:lstStyle/>
        <a:p>
          <a:endParaRPr lang="en-US"/>
        </a:p>
      </dgm:t>
    </dgm:pt>
    <dgm:pt modelId="{001C4651-BE06-4297-A2CC-3EB79E9D808D}" type="pres">
      <dgm:prSet presAssocID="{7FA91EE5-CEAB-4BB2-A8C4-600549803A83}" presName="Parent6" presStyleLbl="revTx" presStyleIdx="0" presStyleCnt="0">
        <dgm:presLayoutVars>
          <dgm:chMax val="1"/>
          <dgm:chPref val="1"/>
          <dgm:bulletEnabled val="1"/>
        </dgm:presLayoutVars>
      </dgm:prSet>
      <dgm:spPr/>
      <dgm:t>
        <a:bodyPr/>
        <a:lstStyle/>
        <a:p>
          <a:endParaRPr lang="en-US"/>
        </a:p>
      </dgm:t>
    </dgm:pt>
    <dgm:pt modelId="{DE2C8DA8-22C0-4854-8A6E-6ECA979BCB84}" type="pres">
      <dgm:prSet presAssocID="{9B4A2570-E659-4CDD-A3FF-185D63C41992}" presName="Accent5" presStyleCnt="0"/>
      <dgm:spPr/>
    </dgm:pt>
    <dgm:pt modelId="{D8F3A85D-E396-483A-A433-4E3F33F7E528}" type="pres">
      <dgm:prSet presAssocID="{9B4A2570-E659-4CDD-A3FF-185D63C41992}" presName="Accent" presStyleLbl="node1" presStyleIdx="2" presStyleCnt="7"/>
      <dgm:spPr/>
    </dgm:pt>
    <dgm:pt modelId="{393E65C4-9E36-4439-B872-EC8A91B7C145}" type="pres">
      <dgm:prSet presAssocID="{9B4A2570-E659-4CDD-A3FF-185D63C41992}" presName="ParentBackground5" presStyleCnt="0"/>
      <dgm:spPr/>
    </dgm:pt>
    <dgm:pt modelId="{43B08DB3-9418-4FC6-B2E5-5AD0AFD56845}" type="pres">
      <dgm:prSet presAssocID="{9B4A2570-E659-4CDD-A3FF-185D63C41992}" presName="ParentBackground" presStyleLbl="fgAcc1" presStyleIdx="2" presStyleCnt="7"/>
      <dgm:spPr/>
      <dgm:t>
        <a:bodyPr/>
        <a:lstStyle/>
        <a:p>
          <a:endParaRPr lang="en-US"/>
        </a:p>
      </dgm:t>
    </dgm:pt>
    <dgm:pt modelId="{EA02474C-DA03-46D8-AFB4-469CD4E49881}" type="pres">
      <dgm:prSet presAssocID="{9B4A2570-E659-4CDD-A3FF-185D63C41992}" presName="Parent5" presStyleLbl="revTx" presStyleIdx="0" presStyleCnt="0">
        <dgm:presLayoutVars>
          <dgm:chMax val="1"/>
          <dgm:chPref val="1"/>
          <dgm:bulletEnabled val="1"/>
        </dgm:presLayoutVars>
      </dgm:prSet>
      <dgm:spPr/>
      <dgm:t>
        <a:bodyPr/>
        <a:lstStyle/>
        <a:p>
          <a:endParaRPr lang="en-US"/>
        </a:p>
      </dgm:t>
    </dgm:pt>
    <dgm:pt modelId="{771AA774-C687-42FF-BDF3-A8A964AFEAE6}" type="pres">
      <dgm:prSet presAssocID="{4F66A767-5C7C-497D-8BE6-A477BC87C40D}" presName="Accent4" presStyleCnt="0"/>
      <dgm:spPr/>
    </dgm:pt>
    <dgm:pt modelId="{6FB3B339-6513-4CAF-8B9A-48260C831FFE}" type="pres">
      <dgm:prSet presAssocID="{4F66A767-5C7C-497D-8BE6-A477BC87C40D}" presName="Accent" presStyleLbl="node1" presStyleIdx="3" presStyleCnt="7"/>
      <dgm:spPr/>
    </dgm:pt>
    <dgm:pt modelId="{52055054-FC12-48BA-A0DA-2A45C8A9D74D}" type="pres">
      <dgm:prSet presAssocID="{4F66A767-5C7C-497D-8BE6-A477BC87C40D}" presName="ParentBackground4" presStyleCnt="0"/>
      <dgm:spPr/>
    </dgm:pt>
    <dgm:pt modelId="{79E6040E-361B-424B-A639-E66130D5258B}" type="pres">
      <dgm:prSet presAssocID="{4F66A767-5C7C-497D-8BE6-A477BC87C40D}" presName="ParentBackground" presStyleLbl="fgAcc1" presStyleIdx="3" presStyleCnt="7"/>
      <dgm:spPr/>
      <dgm:t>
        <a:bodyPr/>
        <a:lstStyle/>
        <a:p>
          <a:endParaRPr lang="en-US"/>
        </a:p>
      </dgm:t>
    </dgm:pt>
    <dgm:pt modelId="{91408755-77A0-4843-82DF-B1982F69578C}" type="pres">
      <dgm:prSet presAssocID="{4F66A767-5C7C-497D-8BE6-A477BC87C40D}" presName="Parent4" presStyleLbl="revTx" presStyleIdx="0" presStyleCnt="0">
        <dgm:presLayoutVars>
          <dgm:chMax val="1"/>
          <dgm:chPref val="1"/>
          <dgm:bulletEnabled val="1"/>
        </dgm:presLayoutVars>
      </dgm:prSet>
      <dgm:spPr/>
      <dgm:t>
        <a:bodyPr/>
        <a:lstStyle/>
        <a:p>
          <a:endParaRPr lang="en-US"/>
        </a:p>
      </dgm:t>
    </dgm:pt>
    <dgm:pt modelId="{95BFFCC4-6E09-45EF-AD16-8F6CD087D6E0}" type="pres">
      <dgm:prSet presAssocID="{FBA03268-F274-4C05-A6D2-974F2DD9CBD4}" presName="Accent3" presStyleCnt="0"/>
      <dgm:spPr/>
    </dgm:pt>
    <dgm:pt modelId="{E7436F36-4AE3-4761-A97B-B89A31C70D52}" type="pres">
      <dgm:prSet presAssocID="{FBA03268-F274-4C05-A6D2-974F2DD9CBD4}" presName="Accent" presStyleLbl="node1" presStyleIdx="4" presStyleCnt="7"/>
      <dgm:spPr/>
    </dgm:pt>
    <dgm:pt modelId="{DC487F55-EA33-44CF-AED1-5BD21D92C5A4}" type="pres">
      <dgm:prSet presAssocID="{FBA03268-F274-4C05-A6D2-974F2DD9CBD4}" presName="ParentBackground3" presStyleCnt="0"/>
      <dgm:spPr/>
    </dgm:pt>
    <dgm:pt modelId="{D1999E57-3543-443A-BB03-6AD3614065DB}" type="pres">
      <dgm:prSet presAssocID="{FBA03268-F274-4C05-A6D2-974F2DD9CBD4}" presName="ParentBackground" presStyleLbl="fgAcc1" presStyleIdx="4" presStyleCnt="7"/>
      <dgm:spPr/>
      <dgm:t>
        <a:bodyPr/>
        <a:lstStyle/>
        <a:p>
          <a:endParaRPr lang="en-US"/>
        </a:p>
      </dgm:t>
    </dgm:pt>
    <dgm:pt modelId="{36250421-4892-4A3B-857D-F06219361775}" type="pres">
      <dgm:prSet presAssocID="{FBA03268-F274-4C05-A6D2-974F2DD9CBD4}" presName="Parent3" presStyleLbl="revTx" presStyleIdx="0" presStyleCnt="0">
        <dgm:presLayoutVars>
          <dgm:chMax val="1"/>
          <dgm:chPref val="1"/>
          <dgm:bulletEnabled val="1"/>
        </dgm:presLayoutVars>
      </dgm:prSet>
      <dgm:spPr/>
      <dgm:t>
        <a:bodyPr/>
        <a:lstStyle/>
        <a:p>
          <a:endParaRPr lang="en-US"/>
        </a:p>
      </dgm:t>
    </dgm:pt>
    <dgm:pt modelId="{AB2A2072-30A2-42BE-9D82-C2D7F17417A6}" type="pres">
      <dgm:prSet presAssocID="{ED9C7F51-39E2-483E-A541-501F01F937BF}" presName="Accent2" presStyleCnt="0"/>
      <dgm:spPr/>
    </dgm:pt>
    <dgm:pt modelId="{78D93BFA-8335-4D40-A5B3-16878EC87748}" type="pres">
      <dgm:prSet presAssocID="{ED9C7F51-39E2-483E-A541-501F01F937BF}" presName="Accent" presStyleLbl="node1" presStyleIdx="5" presStyleCnt="7"/>
      <dgm:spPr/>
    </dgm:pt>
    <dgm:pt modelId="{CDC5BFA4-6060-418B-B3A2-49D4B1734FD5}" type="pres">
      <dgm:prSet presAssocID="{ED9C7F51-39E2-483E-A541-501F01F937BF}" presName="ParentBackground2" presStyleCnt="0"/>
      <dgm:spPr/>
    </dgm:pt>
    <dgm:pt modelId="{2DDBE88F-ED3F-4E20-A52E-045E6A5BA683}" type="pres">
      <dgm:prSet presAssocID="{ED9C7F51-39E2-483E-A541-501F01F937BF}" presName="ParentBackground" presStyleLbl="fgAcc1" presStyleIdx="5" presStyleCnt="7"/>
      <dgm:spPr/>
      <dgm:t>
        <a:bodyPr/>
        <a:lstStyle/>
        <a:p>
          <a:endParaRPr lang="en-US"/>
        </a:p>
      </dgm:t>
    </dgm:pt>
    <dgm:pt modelId="{761317DB-A2BC-4013-A73E-6FC49E7B94E8}" type="pres">
      <dgm:prSet presAssocID="{ED9C7F51-39E2-483E-A541-501F01F937BF}" presName="Parent2" presStyleLbl="revTx" presStyleIdx="0" presStyleCnt="0">
        <dgm:presLayoutVars>
          <dgm:chMax val="1"/>
          <dgm:chPref val="1"/>
          <dgm:bulletEnabled val="1"/>
        </dgm:presLayoutVars>
      </dgm:prSet>
      <dgm:spPr/>
      <dgm:t>
        <a:bodyPr/>
        <a:lstStyle/>
        <a:p>
          <a:endParaRPr lang="en-US"/>
        </a:p>
      </dgm:t>
    </dgm:pt>
    <dgm:pt modelId="{88E99BF8-145C-482E-8BB9-B6DADDC2A295}" type="pres">
      <dgm:prSet presAssocID="{C79D67B7-84C5-4800-9930-0653FB7C2D0C}" presName="Accent1" presStyleCnt="0"/>
      <dgm:spPr/>
    </dgm:pt>
    <dgm:pt modelId="{80D951C5-5D75-4357-98E4-5B7C152164E6}" type="pres">
      <dgm:prSet presAssocID="{C79D67B7-84C5-4800-9930-0653FB7C2D0C}" presName="Accent" presStyleLbl="node1" presStyleIdx="6" presStyleCnt="7"/>
      <dgm:spPr/>
    </dgm:pt>
    <dgm:pt modelId="{5AC10D3D-A1F8-4732-ADF4-0ACC71EB7167}" type="pres">
      <dgm:prSet presAssocID="{C79D67B7-84C5-4800-9930-0653FB7C2D0C}" presName="ParentBackground1" presStyleCnt="0"/>
      <dgm:spPr/>
    </dgm:pt>
    <dgm:pt modelId="{FC3AE94D-7CD1-4666-9267-A4723CC037C4}" type="pres">
      <dgm:prSet presAssocID="{C79D67B7-84C5-4800-9930-0653FB7C2D0C}" presName="ParentBackground" presStyleLbl="fgAcc1" presStyleIdx="6" presStyleCnt="7"/>
      <dgm:spPr/>
      <dgm:t>
        <a:bodyPr/>
        <a:lstStyle/>
        <a:p>
          <a:endParaRPr lang="en-US"/>
        </a:p>
      </dgm:t>
    </dgm:pt>
    <dgm:pt modelId="{6827A8BB-55E2-45E6-A9E2-284C5B5342AF}" type="pres">
      <dgm:prSet presAssocID="{C79D67B7-84C5-4800-9930-0653FB7C2D0C}" presName="Parent1" presStyleLbl="revTx" presStyleIdx="0" presStyleCnt="0">
        <dgm:presLayoutVars>
          <dgm:chMax val="1"/>
          <dgm:chPref val="1"/>
          <dgm:bulletEnabled val="1"/>
        </dgm:presLayoutVars>
      </dgm:prSet>
      <dgm:spPr/>
      <dgm:t>
        <a:bodyPr/>
        <a:lstStyle/>
        <a:p>
          <a:endParaRPr lang="en-US"/>
        </a:p>
      </dgm:t>
    </dgm:pt>
  </dgm:ptLst>
  <dgm:cxnLst>
    <dgm:cxn modelId="{0511600B-2012-4AF3-87BC-E1910BF134A0}" type="presOf" srcId="{9B4A2570-E659-4CDD-A3FF-185D63C41992}" destId="{43B08DB3-9418-4FC6-B2E5-5AD0AFD56845}" srcOrd="0" destOrd="0" presId="urn:microsoft.com/office/officeart/2011/layout/CircleProcess"/>
    <dgm:cxn modelId="{3FF162DE-49DB-48BA-96F4-930BDC577668}" srcId="{B5B5B489-1186-4FF9-AC1B-06D3A08FE61F}" destId="{7FA91EE5-CEAB-4BB2-A8C4-600549803A83}" srcOrd="5" destOrd="0" parTransId="{F5D24C1A-BD2E-4FEF-8BA2-4D9B775DB417}" sibTransId="{041A5C3F-D172-4D84-BD27-E9CCFA0BBABA}"/>
    <dgm:cxn modelId="{8780A56D-D9C1-450D-9194-379267663A76}" type="presOf" srcId="{ED9C7F51-39E2-483E-A541-501F01F937BF}" destId="{2DDBE88F-ED3F-4E20-A52E-045E6A5BA683}" srcOrd="0" destOrd="0" presId="urn:microsoft.com/office/officeart/2011/layout/CircleProcess"/>
    <dgm:cxn modelId="{60C7AC53-043D-455F-ADBF-FFA579EF138E}" srcId="{B5B5B489-1186-4FF9-AC1B-06D3A08FE61F}" destId="{4F66A767-5C7C-497D-8BE6-A477BC87C40D}" srcOrd="3" destOrd="0" parTransId="{E596A400-25DD-4B52-BE2A-1E9B2828D9CA}" sibTransId="{E154F3AA-B9A5-4110-B069-EF7A29B4868D}"/>
    <dgm:cxn modelId="{E150DB19-21CB-4ED9-BF60-D0ECB4BD7E52}" srcId="{B5B5B489-1186-4FF9-AC1B-06D3A08FE61F}" destId="{7DFA4770-66D9-46D6-A276-2EE010A12560}" srcOrd="6" destOrd="0" parTransId="{D07CACE3-D66A-4D96-8E24-AC9922454771}" sibTransId="{6982E888-2F60-442F-BDD7-306F7A536D22}"/>
    <dgm:cxn modelId="{F5871F70-2FAE-44F9-BEFC-9FAED091CDD6}" type="presOf" srcId="{9B4A2570-E659-4CDD-A3FF-185D63C41992}" destId="{EA02474C-DA03-46D8-AFB4-469CD4E49881}" srcOrd="1" destOrd="0" presId="urn:microsoft.com/office/officeart/2011/layout/CircleProcess"/>
    <dgm:cxn modelId="{F8785CC8-B73F-4332-9530-B76CD4A8E04B}" type="presOf" srcId="{C79D67B7-84C5-4800-9930-0653FB7C2D0C}" destId="{6827A8BB-55E2-45E6-A9E2-284C5B5342AF}" srcOrd="1" destOrd="0" presId="urn:microsoft.com/office/officeart/2011/layout/CircleProcess"/>
    <dgm:cxn modelId="{5AF5DE3E-BD22-4EEE-BF6A-8C505A6F6D86}" type="presOf" srcId="{4F66A767-5C7C-497D-8BE6-A477BC87C40D}" destId="{79E6040E-361B-424B-A639-E66130D5258B}" srcOrd="0" destOrd="0" presId="urn:microsoft.com/office/officeart/2011/layout/CircleProcess"/>
    <dgm:cxn modelId="{1CF72264-8DDF-4992-9523-DC95D05E9045}" type="presOf" srcId="{ED9C7F51-39E2-483E-A541-501F01F937BF}" destId="{761317DB-A2BC-4013-A73E-6FC49E7B94E8}" srcOrd="1" destOrd="0" presId="urn:microsoft.com/office/officeart/2011/layout/CircleProcess"/>
    <dgm:cxn modelId="{ED24A3B6-BCCB-465B-BB21-5A7D8D5061A2}" type="presOf" srcId="{4F66A767-5C7C-497D-8BE6-A477BC87C40D}" destId="{91408755-77A0-4843-82DF-B1982F69578C}" srcOrd="1" destOrd="0" presId="urn:microsoft.com/office/officeart/2011/layout/CircleProcess"/>
    <dgm:cxn modelId="{5FBC3CB4-717A-4652-B721-AEB8D67C2E89}" type="presOf" srcId="{FBA03268-F274-4C05-A6D2-974F2DD9CBD4}" destId="{D1999E57-3543-443A-BB03-6AD3614065DB}" srcOrd="0" destOrd="0" presId="urn:microsoft.com/office/officeart/2011/layout/CircleProcess"/>
    <dgm:cxn modelId="{28F79930-0D62-4BE5-8577-30CE453A8F70}" srcId="{B5B5B489-1186-4FF9-AC1B-06D3A08FE61F}" destId="{C79D67B7-84C5-4800-9930-0653FB7C2D0C}" srcOrd="0" destOrd="0" parTransId="{966CF6BC-06FF-432D-8651-37F6F6154797}" sibTransId="{8852BF58-4EF9-4039-A375-9F1BE7C6CA72}"/>
    <dgm:cxn modelId="{794F6F9A-4951-49A5-8E45-3CE7C16F541D}" type="presOf" srcId="{FBA03268-F274-4C05-A6D2-974F2DD9CBD4}" destId="{36250421-4892-4A3B-857D-F06219361775}" srcOrd="1" destOrd="0" presId="urn:microsoft.com/office/officeart/2011/layout/CircleProcess"/>
    <dgm:cxn modelId="{BFCF6FB8-E6F4-43EB-A951-701F9975CF3A}" type="presOf" srcId="{7FA91EE5-CEAB-4BB2-A8C4-600549803A83}" destId="{31002C99-E5B6-4E49-AEF8-BDDEEBFEECA9}" srcOrd="0" destOrd="0" presId="urn:microsoft.com/office/officeart/2011/layout/CircleProcess"/>
    <dgm:cxn modelId="{556AEE6E-EF43-4C84-8CC1-CE57680817DF}" srcId="{B5B5B489-1186-4FF9-AC1B-06D3A08FE61F}" destId="{9B4A2570-E659-4CDD-A3FF-185D63C41992}" srcOrd="4" destOrd="0" parTransId="{E8E4491F-04CC-443C-B53A-0A6E372069BE}" sibTransId="{7507D5C1-0A58-4E71-8468-5E80D8FF5DEA}"/>
    <dgm:cxn modelId="{C12C899C-E5A0-4541-A64B-4D162A9B33B6}" type="presOf" srcId="{7FA91EE5-CEAB-4BB2-A8C4-600549803A83}" destId="{001C4651-BE06-4297-A2CC-3EB79E9D808D}" srcOrd="1" destOrd="0" presId="urn:microsoft.com/office/officeart/2011/layout/CircleProcess"/>
    <dgm:cxn modelId="{46522A7A-C7FD-4DF6-A09B-FA66B6A49473}" type="presOf" srcId="{C79D67B7-84C5-4800-9930-0653FB7C2D0C}" destId="{FC3AE94D-7CD1-4666-9267-A4723CC037C4}" srcOrd="0" destOrd="0" presId="urn:microsoft.com/office/officeart/2011/layout/CircleProcess"/>
    <dgm:cxn modelId="{4ABEB07B-5D13-484C-B469-5818E6E8D56B}" srcId="{B5B5B489-1186-4FF9-AC1B-06D3A08FE61F}" destId="{ED9C7F51-39E2-483E-A541-501F01F937BF}" srcOrd="1" destOrd="0" parTransId="{A6F17308-3BDC-4C81-AA95-7A742C1556F5}" sibTransId="{28811593-8606-4F89-92D6-263731054887}"/>
    <dgm:cxn modelId="{6DBD29D4-AACA-42CF-ACAD-997E30829149}" srcId="{B5B5B489-1186-4FF9-AC1B-06D3A08FE61F}" destId="{FBA03268-F274-4C05-A6D2-974F2DD9CBD4}" srcOrd="2" destOrd="0" parTransId="{4C484233-4685-4876-A993-844B596762A1}" sibTransId="{93BFB094-AC52-4BD7-80B8-7F88B5721307}"/>
    <dgm:cxn modelId="{21ABA699-4FD6-46B4-817A-7BF81D250687}" type="presOf" srcId="{7DFA4770-66D9-46D6-A276-2EE010A12560}" destId="{82EBE575-9277-4945-8048-88FF1EA4AF51}" srcOrd="1" destOrd="0" presId="urn:microsoft.com/office/officeart/2011/layout/CircleProcess"/>
    <dgm:cxn modelId="{A74C1AB3-0BDD-4D4D-A791-275FDCBF174F}" type="presOf" srcId="{7DFA4770-66D9-46D6-A276-2EE010A12560}" destId="{D89E29E1-AE9F-4A7B-A8BF-F8417293313C}" srcOrd="0" destOrd="0" presId="urn:microsoft.com/office/officeart/2011/layout/CircleProcess"/>
    <dgm:cxn modelId="{1157246F-722E-4A3E-A9FC-6BBA7AFB8F06}" type="presOf" srcId="{B5B5B489-1186-4FF9-AC1B-06D3A08FE61F}" destId="{00AF16C3-C95A-4CBC-BBA2-B366571AD297}" srcOrd="0" destOrd="0" presId="urn:microsoft.com/office/officeart/2011/layout/CircleProcess"/>
    <dgm:cxn modelId="{8FCB5E5C-06C8-4320-ACFD-12BF5AF97726}" type="presParOf" srcId="{00AF16C3-C95A-4CBC-BBA2-B366571AD297}" destId="{C18A4CB2-9E85-4388-8CDF-3A49913FCA03}" srcOrd="0" destOrd="0" presId="urn:microsoft.com/office/officeart/2011/layout/CircleProcess"/>
    <dgm:cxn modelId="{A647237E-686A-4E2B-948D-A30A8D1289DE}" type="presParOf" srcId="{C18A4CB2-9E85-4388-8CDF-3A49913FCA03}" destId="{576CC0D4-8CF3-4421-A2A5-EC594361AC40}" srcOrd="0" destOrd="0" presId="urn:microsoft.com/office/officeart/2011/layout/CircleProcess"/>
    <dgm:cxn modelId="{DE845D80-D5BB-4B63-B068-538135909CDA}" type="presParOf" srcId="{00AF16C3-C95A-4CBC-BBA2-B366571AD297}" destId="{F36F4EF6-B5F0-4029-B7C0-B0C9D5A84DF7}" srcOrd="1" destOrd="0" presId="urn:microsoft.com/office/officeart/2011/layout/CircleProcess"/>
    <dgm:cxn modelId="{E37C545D-01C3-4607-A77B-9E9620CAEEAD}" type="presParOf" srcId="{F36F4EF6-B5F0-4029-B7C0-B0C9D5A84DF7}" destId="{D89E29E1-AE9F-4A7B-A8BF-F8417293313C}" srcOrd="0" destOrd="0" presId="urn:microsoft.com/office/officeart/2011/layout/CircleProcess"/>
    <dgm:cxn modelId="{523C9174-F492-4B1B-A1E2-B6E990DD9A4F}" type="presParOf" srcId="{00AF16C3-C95A-4CBC-BBA2-B366571AD297}" destId="{82EBE575-9277-4945-8048-88FF1EA4AF51}" srcOrd="2" destOrd="0" presId="urn:microsoft.com/office/officeart/2011/layout/CircleProcess"/>
    <dgm:cxn modelId="{989BE6DC-D78F-4DDA-B7FB-0ABB872F3518}" type="presParOf" srcId="{00AF16C3-C95A-4CBC-BBA2-B366571AD297}" destId="{8D9C8BD8-A54F-4F8E-BCBB-0D761BD024F5}" srcOrd="3" destOrd="0" presId="urn:microsoft.com/office/officeart/2011/layout/CircleProcess"/>
    <dgm:cxn modelId="{77909F19-1131-49C0-B4B3-59DD2D04698F}" type="presParOf" srcId="{8D9C8BD8-A54F-4F8E-BCBB-0D761BD024F5}" destId="{D1A8704B-D4FD-4FEC-8817-F9B6EAE8832D}" srcOrd="0" destOrd="0" presId="urn:microsoft.com/office/officeart/2011/layout/CircleProcess"/>
    <dgm:cxn modelId="{96C45C81-2A32-4CE9-99CE-9AC9F83355BC}" type="presParOf" srcId="{00AF16C3-C95A-4CBC-BBA2-B366571AD297}" destId="{00CED64C-139C-492B-B202-D722A3968B3E}" srcOrd="4" destOrd="0" presId="urn:microsoft.com/office/officeart/2011/layout/CircleProcess"/>
    <dgm:cxn modelId="{3171670B-33D7-460A-AF0F-817F9109BC17}" type="presParOf" srcId="{00CED64C-139C-492B-B202-D722A3968B3E}" destId="{31002C99-E5B6-4E49-AEF8-BDDEEBFEECA9}" srcOrd="0" destOrd="0" presId="urn:microsoft.com/office/officeart/2011/layout/CircleProcess"/>
    <dgm:cxn modelId="{AE42DB40-FC4B-498C-A5D7-04C402DC38AB}" type="presParOf" srcId="{00AF16C3-C95A-4CBC-BBA2-B366571AD297}" destId="{001C4651-BE06-4297-A2CC-3EB79E9D808D}" srcOrd="5" destOrd="0" presId="urn:microsoft.com/office/officeart/2011/layout/CircleProcess"/>
    <dgm:cxn modelId="{2D931C9E-822D-4743-94B7-8D81BBD92C59}" type="presParOf" srcId="{00AF16C3-C95A-4CBC-BBA2-B366571AD297}" destId="{DE2C8DA8-22C0-4854-8A6E-6ECA979BCB84}" srcOrd="6" destOrd="0" presId="urn:microsoft.com/office/officeart/2011/layout/CircleProcess"/>
    <dgm:cxn modelId="{984D7459-EB89-4302-BCEC-A69A5BE8B9D0}" type="presParOf" srcId="{DE2C8DA8-22C0-4854-8A6E-6ECA979BCB84}" destId="{D8F3A85D-E396-483A-A433-4E3F33F7E528}" srcOrd="0" destOrd="0" presId="urn:microsoft.com/office/officeart/2011/layout/CircleProcess"/>
    <dgm:cxn modelId="{F07CFF14-1F16-4D35-B16C-8200E235B658}" type="presParOf" srcId="{00AF16C3-C95A-4CBC-BBA2-B366571AD297}" destId="{393E65C4-9E36-4439-B872-EC8A91B7C145}" srcOrd="7" destOrd="0" presId="urn:microsoft.com/office/officeart/2011/layout/CircleProcess"/>
    <dgm:cxn modelId="{99BE6834-036F-45D3-AA3B-3C20C7AC8382}" type="presParOf" srcId="{393E65C4-9E36-4439-B872-EC8A91B7C145}" destId="{43B08DB3-9418-4FC6-B2E5-5AD0AFD56845}" srcOrd="0" destOrd="0" presId="urn:microsoft.com/office/officeart/2011/layout/CircleProcess"/>
    <dgm:cxn modelId="{19E065DD-666C-4719-905E-4D7A9409317B}" type="presParOf" srcId="{00AF16C3-C95A-4CBC-BBA2-B366571AD297}" destId="{EA02474C-DA03-46D8-AFB4-469CD4E49881}" srcOrd="8" destOrd="0" presId="urn:microsoft.com/office/officeart/2011/layout/CircleProcess"/>
    <dgm:cxn modelId="{B469ABED-E7D7-4925-8468-7859ED7F0C3B}" type="presParOf" srcId="{00AF16C3-C95A-4CBC-BBA2-B366571AD297}" destId="{771AA774-C687-42FF-BDF3-A8A964AFEAE6}" srcOrd="9" destOrd="0" presId="urn:microsoft.com/office/officeart/2011/layout/CircleProcess"/>
    <dgm:cxn modelId="{2DBBAB88-D51F-4797-97EF-AEBDE40DC46A}" type="presParOf" srcId="{771AA774-C687-42FF-BDF3-A8A964AFEAE6}" destId="{6FB3B339-6513-4CAF-8B9A-48260C831FFE}" srcOrd="0" destOrd="0" presId="urn:microsoft.com/office/officeart/2011/layout/CircleProcess"/>
    <dgm:cxn modelId="{6286C4BA-6401-41E0-830E-FAD81D1FFE37}" type="presParOf" srcId="{00AF16C3-C95A-4CBC-BBA2-B366571AD297}" destId="{52055054-FC12-48BA-A0DA-2A45C8A9D74D}" srcOrd="10" destOrd="0" presId="urn:microsoft.com/office/officeart/2011/layout/CircleProcess"/>
    <dgm:cxn modelId="{A07D13F2-4317-45E0-9302-B2C42B446E85}" type="presParOf" srcId="{52055054-FC12-48BA-A0DA-2A45C8A9D74D}" destId="{79E6040E-361B-424B-A639-E66130D5258B}" srcOrd="0" destOrd="0" presId="urn:microsoft.com/office/officeart/2011/layout/CircleProcess"/>
    <dgm:cxn modelId="{1DD07C74-2D6D-4B9E-8A04-3E402859B734}" type="presParOf" srcId="{00AF16C3-C95A-4CBC-BBA2-B366571AD297}" destId="{91408755-77A0-4843-82DF-B1982F69578C}" srcOrd="11" destOrd="0" presId="urn:microsoft.com/office/officeart/2011/layout/CircleProcess"/>
    <dgm:cxn modelId="{CC98D2CD-3F39-4B68-B2C7-48FF08A1AEAE}" type="presParOf" srcId="{00AF16C3-C95A-4CBC-BBA2-B366571AD297}" destId="{95BFFCC4-6E09-45EF-AD16-8F6CD087D6E0}" srcOrd="12" destOrd="0" presId="urn:microsoft.com/office/officeart/2011/layout/CircleProcess"/>
    <dgm:cxn modelId="{CDDA9D43-6300-4468-905A-C0FE7CEB87E1}" type="presParOf" srcId="{95BFFCC4-6E09-45EF-AD16-8F6CD087D6E0}" destId="{E7436F36-4AE3-4761-A97B-B89A31C70D52}" srcOrd="0" destOrd="0" presId="urn:microsoft.com/office/officeart/2011/layout/CircleProcess"/>
    <dgm:cxn modelId="{217991A0-14A7-482E-B401-4AC2481F2B88}" type="presParOf" srcId="{00AF16C3-C95A-4CBC-BBA2-B366571AD297}" destId="{DC487F55-EA33-44CF-AED1-5BD21D92C5A4}" srcOrd="13" destOrd="0" presId="urn:microsoft.com/office/officeart/2011/layout/CircleProcess"/>
    <dgm:cxn modelId="{49B9E9FB-2DEB-4909-8287-79D1C5DACE74}" type="presParOf" srcId="{DC487F55-EA33-44CF-AED1-5BD21D92C5A4}" destId="{D1999E57-3543-443A-BB03-6AD3614065DB}" srcOrd="0" destOrd="0" presId="urn:microsoft.com/office/officeart/2011/layout/CircleProcess"/>
    <dgm:cxn modelId="{D28AE590-7B8F-4330-9C9E-E12F1E29E184}" type="presParOf" srcId="{00AF16C3-C95A-4CBC-BBA2-B366571AD297}" destId="{36250421-4892-4A3B-857D-F06219361775}" srcOrd="14" destOrd="0" presId="urn:microsoft.com/office/officeart/2011/layout/CircleProcess"/>
    <dgm:cxn modelId="{088AA16D-F76C-43E3-9772-B37DFDE65DE9}" type="presParOf" srcId="{00AF16C3-C95A-4CBC-BBA2-B366571AD297}" destId="{AB2A2072-30A2-42BE-9D82-C2D7F17417A6}" srcOrd="15" destOrd="0" presId="urn:microsoft.com/office/officeart/2011/layout/CircleProcess"/>
    <dgm:cxn modelId="{44CD4CFB-C503-49D2-954C-EB8533FB999E}" type="presParOf" srcId="{AB2A2072-30A2-42BE-9D82-C2D7F17417A6}" destId="{78D93BFA-8335-4D40-A5B3-16878EC87748}" srcOrd="0" destOrd="0" presId="urn:microsoft.com/office/officeart/2011/layout/CircleProcess"/>
    <dgm:cxn modelId="{C7663937-9F4B-46CD-A16A-3D89008C835E}" type="presParOf" srcId="{00AF16C3-C95A-4CBC-BBA2-B366571AD297}" destId="{CDC5BFA4-6060-418B-B3A2-49D4B1734FD5}" srcOrd="16" destOrd="0" presId="urn:microsoft.com/office/officeart/2011/layout/CircleProcess"/>
    <dgm:cxn modelId="{983294EC-0FDF-4EFA-B3B9-660C535353A6}" type="presParOf" srcId="{CDC5BFA4-6060-418B-B3A2-49D4B1734FD5}" destId="{2DDBE88F-ED3F-4E20-A52E-045E6A5BA683}" srcOrd="0" destOrd="0" presId="urn:microsoft.com/office/officeart/2011/layout/CircleProcess"/>
    <dgm:cxn modelId="{290DC25A-57E3-4B49-9226-367DDAF54E60}" type="presParOf" srcId="{00AF16C3-C95A-4CBC-BBA2-B366571AD297}" destId="{761317DB-A2BC-4013-A73E-6FC49E7B94E8}" srcOrd="17" destOrd="0" presId="urn:microsoft.com/office/officeart/2011/layout/CircleProcess"/>
    <dgm:cxn modelId="{B9693E83-DEFE-4A84-BE17-32ADD3470B84}" type="presParOf" srcId="{00AF16C3-C95A-4CBC-BBA2-B366571AD297}" destId="{88E99BF8-145C-482E-8BB9-B6DADDC2A295}" srcOrd="18" destOrd="0" presId="urn:microsoft.com/office/officeart/2011/layout/CircleProcess"/>
    <dgm:cxn modelId="{68B87AFC-2F66-414C-AEE9-D88D784D6EB2}" type="presParOf" srcId="{88E99BF8-145C-482E-8BB9-B6DADDC2A295}" destId="{80D951C5-5D75-4357-98E4-5B7C152164E6}" srcOrd="0" destOrd="0" presId="urn:microsoft.com/office/officeart/2011/layout/CircleProcess"/>
    <dgm:cxn modelId="{6817D103-3B63-442F-8E30-9B8721E0EF10}" type="presParOf" srcId="{00AF16C3-C95A-4CBC-BBA2-B366571AD297}" destId="{5AC10D3D-A1F8-4732-ADF4-0ACC71EB7167}" srcOrd="19" destOrd="0" presId="urn:microsoft.com/office/officeart/2011/layout/CircleProcess"/>
    <dgm:cxn modelId="{6188B8FD-9C67-4623-AC4D-CF39938523E8}" type="presParOf" srcId="{5AC10D3D-A1F8-4732-ADF4-0ACC71EB7167}" destId="{FC3AE94D-7CD1-4666-9267-A4723CC037C4}" srcOrd="0" destOrd="0" presId="urn:microsoft.com/office/officeart/2011/layout/CircleProcess"/>
    <dgm:cxn modelId="{D55F0931-FEB7-465F-9750-8B14AB6DB767}" type="presParOf" srcId="{00AF16C3-C95A-4CBC-BBA2-B366571AD297}" destId="{6827A8BB-55E2-45E6-A9E2-284C5B5342AF}" srcOrd="20"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E3D3-5BB7-4F84-9DE8-2B2F9B3C2E38}"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753EF25F-9B97-4861-AF00-79B472ABB955}">
      <dgm:prSet phldrT="[Text]" custT="1"/>
      <dgm:spPr>
        <a:solidFill>
          <a:srgbClr val="267050"/>
        </a:solidFill>
      </dgm:spPr>
      <dgm:t>
        <a:bodyPr/>
        <a:lstStyle/>
        <a:p>
          <a:r>
            <a:rPr lang="en-GB" sz="1800" dirty="0" smtClean="0">
              <a:latin typeface="Arial" panose="020B0604020202020204" pitchFamily="34" charset="0"/>
              <a:ea typeface="Times New Roman" panose="02020603050405020304" pitchFamily="18" charset="0"/>
              <a:cs typeface="Arial" panose="020B0604020202020204" pitchFamily="34" charset="0"/>
            </a:rPr>
            <a:t>SW uses </a:t>
          </a:r>
          <a:endParaRPr lang="en-US" sz="1800" dirty="0"/>
        </a:p>
      </dgm:t>
    </dgm:pt>
    <dgm:pt modelId="{BBFADFE1-C3EB-48CA-A029-19B51F4345A2}" type="parTrans" cxnId="{B569E237-1982-491A-ADB6-C7ABAEE16156}">
      <dgm:prSet/>
      <dgm:spPr/>
      <dgm:t>
        <a:bodyPr/>
        <a:lstStyle/>
        <a:p>
          <a:endParaRPr lang="en-US"/>
        </a:p>
      </dgm:t>
    </dgm:pt>
    <dgm:pt modelId="{4520E8A7-B749-4C50-8112-249DA2B29F01}" type="sibTrans" cxnId="{B569E237-1982-491A-ADB6-C7ABAEE16156}">
      <dgm:prSet/>
      <dgm:spPr/>
      <dgm:t>
        <a:bodyPr/>
        <a:lstStyle/>
        <a:p>
          <a:endParaRPr lang="en-US"/>
        </a:p>
      </dgm:t>
    </dgm:pt>
    <dgm:pt modelId="{6FD84E73-DDB2-4204-9D15-A392B98E9E3E}">
      <dgm:prSet phldrT="[Text]" custT="1"/>
      <dgm:spPr>
        <a:solidFill>
          <a:srgbClr val="267050"/>
        </a:solidFill>
      </dgm:spPr>
      <dgm:t>
        <a:bodyPr/>
        <a:lstStyle/>
        <a:p>
          <a:r>
            <a:rPr lang="en-GB" sz="1800" u="sng" dirty="0" smtClean="0">
              <a:latin typeface="Arial" panose="020B0604020202020204" pitchFamily="34" charset="0"/>
              <a:ea typeface="Times New Roman" panose="02020603050405020304" pitchFamily="18" charset="0"/>
              <a:cs typeface="Arial" panose="020B0604020202020204" pitchFamily="34" charset="0"/>
            </a:rPr>
            <a:t>international standards</a:t>
          </a:r>
          <a:r>
            <a:rPr lang="en-GB" sz="1800" dirty="0" smtClean="0">
              <a:latin typeface="Arial" panose="020B0604020202020204" pitchFamily="34" charset="0"/>
              <a:ea typeface="Times New Roman" panose="02020603050405020304" pitchFamily="18" charset="0"/>
              <a:cs typeface="Arial" panose="020B0604020202020204" pitchFamily="34" charset="0"/>
            </a:rPr>
            <a:t> for trade data and document exchange</a:t>
          </a:r>
          <a:endParaRPr lang="en-US" sz="1800" dirty="0"/>
        </a:p>
      </dgm:t>
    </dgm:pt>
    <dgm:pt modelId="{19CDF78D-62BF-4F08-90EA-25A453010FB7}" type="parTrans" cxnId="{7CCF5037-3025-4E71-B988-D70F89D8A2BE}">
      <dgm:prSet/>
      <dgm:spPr/>
      <dgm:t>
        <a:bodyPr/>
        <a:lstStyle/>
        <a:p>
          <a:endParaRPr lang="en-US"/>
        </a:p>
      </dgm:t>
    </dgm:pt>
    <dgm:pt modelId="{076CC810-5D4B-479D-B670-54091B72AE17}" type="sibTrans" cxnId="{7CCF5037-3025-4E71-B988-D70F89D8A2BE}">
      <dgm:prSet/>
      <dgm:spPr/>
      <dgm:t>
        <a:bodyPr/>
        <a:lstStyle/>
        <a:p>
          <a:endParaRPr lang="en-US"/>
        </a:p>
      </dgm:t>
    </dgm:pt>
    <dgm:pt modelId="{A821D501-6B21-47B6-A21A-AC27B4DA865F}">
      <dgm:prSet phldrT="[Text]" custT="1"/>
      <dgm:spPr>
        <a:solidFill>
          <a:srgbClr val="267050"/>
        </a:solidFill>
      </dgm:spPr>
      <dgm:t>
        <a:bodyPr/>
        <a:lstStyle/>
        <a:p>
          <a:r>
            <a:rPr lang="en-GB" sz="1800" u="sng" dirty="0" smtClean="0">
              <a:latin typeface="Arial" panose="020B0604020202020204" pitchFamily="34" charset="0"/>
              <a:ea typeface="Times New Roman" panose="02020603050405020304" pitchFamily="18" charset="0"/>
              <a:cs typeface="Arial" panose="020B0604020202020204" pitchFamily="34" charset="0"/>
            </a:rPr>
            <a:t>data harmonization</a:t>
          </a:r>
          <a:endParaRPr lang="en-US" sz="1800" dirty="0"/>
        </a:p>
      </dgm:t>
    </dgm:pt>
    <dgm:pt modelId="{CF4FD45C-EABB-4346-A45E-EC7B3E8F4923}" type="parTrans" cxnId="{11E04FD5-4E2A-4C47-A333-7DAB729CE346}">
      <dgm:prSet/>
      <dgm:spPr/>
      <dgm:t>
        <a:bodyPr/>
        <a:lstStyle/>
        <a:p>
          <a:endParaRPr lang="en-US"/>
        </a:p>
      </dgm:t>
    </dgm:pt>
    <dgm:pt modelId="{4CDEA8DD-FA95-4FE8-BA61-65663126BEAE}" type="sibTrans" cxnId="{11E04FD5-4E2A-4C47-A333-7DAB729CE346}">
      <dgm:prSet/>
      <dgm:spPr/>
      <dgm:t>
        <a:bodyPr/>
        <a:lstStyle/>
        <a:p>
          <a:endParaRPr lang="en-US"/>
        </a:p>
      </dgm:t>
    </dgm:pt>
    <dgm:pt modelId="{6D185744-0808-4828-8A44-26FBC8B1924B}">
      <dgm:prSet phldrT="[Text]" custT="1"/>
      <dgm:spPr>
        <a:solidFill>
          <a:srgbClr val="DE9B22"/>
        </a:solidFill>
      </dgm:spPr>
      <dgm:t>
        <a:bodyPr/>
        <a:lstStyle/>
        <a:p>
          <a:r>
            <a:rPr lang="en-GB" sz="1800" dirty="0" smtClean="0">
              <a:latin typeface="Arial" panose="020B0604020202020204" pitchFamily="34" charset="0"/>
              <a:ea typeface="Times New Roman" panose="02020603050405020304" pitchFamily="18" charset="0"/>
              <a:cs typeface="Arial" panose="020B0604020202020204" pitchFamily="34" charset="0"/>
            </a:rPr>
            <a:t>Interoperability </a:t>
          </a:r>
          <a:r>
            <a:rPr lang="en-GB" sz="1800" u="sng" dirty="0" smtClean="0">
              <a:latin typeface="Arial" panose="020B0604020202020204" pitchFamily="34" charset="0"/>
              <a:ea typeface="Times New Roman" panose="02020603050405020304" pitchFamily="18" charset="0"/>
              <a:cs typeface="Arial" panose="020B0604020202020204" pitchFamily="34" charset="0"/>
            </a:rPr>
            <a:t>on different levels</a:t>
          </a:r>
          <a:r>
            <a:rPr lang="en-GB" sz="1800" dirty="0" smtClean="0">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CB42000-3525-4529-8643-652B7B1E8A26}" type="parTrans" cxnId="{310FB4CB-A6D5-44F7-B54B-6DD36A074B1E}">
      <dgm:prSet/>
      <dgm:spPr/>
      <dgm:t>
        <a:bodyPr/>
        <a:lstStyle/>
        <a:p>
          <a:endParaRPr lang="en-US"/>
        </a:p>
      </dgm:t>
    </dgm:pt>
    <dgm:pt modelId="{12CC233D-4038-4573-BCAE-C2DAC9A2226C}" type="sibTrans" cxnId="{310FB4CB-A6D5-44F7-B54B-6DD36A074B1E}">
      <dgm:prSet/>
      <dgm:spPr/>
      <dgm:t>
        <a:bodyPr/>
        <a:lstStyle/>
        <a:p>
          <a:endParaRPr lang="en-US"/>
        </a:p>
      </dgm:t>
    </dgm:pt>
    <dgm:pt modelId="{5597A0AC-E48C-48C4-A354-CB4DC57B3FA1}">
      <dgm:prSet phldrT="[Text]" custT="1"/>
      <dgm:spPr>
        <a:solidFill>
          <a:srgbClr val="DE9B22"/>
        </a:solidFill>
      </dgm:spPr>
      <dgm:t>
        <a:bodyPr/>
        <a:lstStyle/>
        <a:p>
          <a:r>
            <a:rPr lang="en-US" sz="1800" dirty="0" smtClean="0">
              <a:latin typeface="Arial" panose="020B0604020202020204" pitchFamily="34" charset="0"/>
              <a:cs typeface="Arial" panose="020B0604020202020204" pitchFamily="34" charset="0"/>
            </a:rPr>
            <a:t>semantics</a:t>
          </a:r>
          <a:endParaRPr lang="en-US" sz="1800" dirty="0">
            <a:latin typeface="Arial" panose="020B0604020202020204" pitchFamily="34" charset="0"/>
            <a:cs typeface="Arial" panose="020B0604020202020204" pitchFamily="34" charset="0"/>
          </a:endParaRPr>
        </a:p>
      </dgm:t>
    </dgm:pt>
    <dgm:pt modelId="{6049D0D0-A304-4354-B663-290F79D87473}" type="parTrans" cxnId="{8DDA22D0-C7DC-43B2-8A24-654459506D5F}">
      <dgm:prSet/>
      <dgm:spPr/>
      <dgm:t>
        <a:bodyPr/>
        <a:lstStyle/>
        <a:p>
          <a:endParaRPr lang="en-US"/>
        </a:p>
      </dgm:t>
    </dgm:pt>
    <dgm:pt modelId="{5CED5D55-66A2-4F0E-9D7C-055E7E7FB82A}" type="sibTrans" cxnId="{8DDA22D0-C7DC-43B2-8A24-654459506D5F}">
      <dgm:prSet/>
      <dgm:spPr/>
      <dgm:t>
        <a:bodyPr/>
        <a:lstStyle/>
        <a:p>
          <a:endParaRPr lang="en-US"/>
        </a:p>
      </dgm:t>
    </dgm:pt>
    <dgm:pt modelId="{25760E93-F85E-4E2C-BE9C-DB8B551EBA81}">
      <dgm:prSet phldrT="[Text]" custT="1"/>
      <dgm:spPr>
        <a:solidFill>
          <a:srgbClr val="DE9B22"/>
        </a:solidFill>
      </dgm:spPr>
      <dgm:t>
        <a:bodyPr/>
        <a:lstStyle/>
        <a:p>
          <a:r>
            <a:rPr lang="en-US" sz="1800" dirty="0" smtClean="0">
              <a:latin typeface="Arial" panose="020B0604020202020204" pitchFamily="34" charset="0"/>
              <a:cs typeface="Arial" panose="020B0604020202020204" pitchFamily="34" charset="0"/>
            </a:rPr>
            <a:t>business processes</a:t>
          </a:r>
          <a:endParaRPr lang="en-US" sz="1800" dirty="0">
            <a:latin typeface="Arial" panose="020B0604020202020204" pitchFamily="34" charset="0"/>
            <a:cs typeface="Arial" panose="020B0604020202020204" pitchFamily="34" charset="0"/>
          </a:endParaRPr>
        </a:p>
      </dgm:t>
    </dgm:pt>
    <dgm:pt modelId="{3308A3D8-6586-46D5-B48F-AD3D7944608F}" type="parTrans" cxnId="{845B0A1E-1A16-4660-AE3F-D51F2CEEBEA7}">
      <dgm:prSet/>
      <dgm:spPr/>
      <dgm:t>
        <a:bodyPr/>
        <a:lstStyle/>
        <a:p>
          <a:endParaRPr lang="en-US"/>
        </a:p>
      </dgm:t>
    </dgm:pt>
    <dgm:pt modelId="{D205FD01-4B03-4278-96D3-8510785F035F}" type="sibTrans" cxnId="{845B0A1E-1A16-4660-AE3F-D51F2CEEBEA7}">
      <dgm:prSet/>
      <dgm:spPr/>
      <dgm:t>
        <a:bodyPr/>
        <a:lstStyle/>
        <a:p>
          <a:endParaRPr lang="en-US"/>
        </a:p>
      </dgm:t>
    </dgm:pt>
    <dgm:pt modelId="{9281CF2D-631A-4816-AA94-6E833F89CE97}">
      <dgm:prSet phldrT="[Text]"/>
      <dgm:spPr>
        <a:solidFill>
          <a:srgbClr val="00B0F0"/>
        </a:solidFill>
      </dgm:spPr>
      <dgm:t>
        <a:bodyPr anchor="t"/>
        <a:lstStyle/>
        <a:p>
          <a:r>
            <a:rPr lang="en-US" u="sng" dirty="0" smtClean="0">
              <a:latin typeface="Arial" panose="020B0604020202020204" pitchFamily="34" charset="0"/>
              <a:cs typeface="Arial" panose="020B0604020202020204" pitchFamily="34" charset="0"/>
            </a:rPr>
            <a:t>Legal basis </a:t>
          </a:r>
          <a:r>
            <a:rPr lang="en-US" dirty="0" smtClean="0">
              <a:latin typeface="Arial" panose="020B0604020202020204" pitchFamily="34" charset="0"/>
              <a:cs typeface="Arial" panose="020B0604020202020204" pitchFamily="34" charset="0"/>
            </a:rPr>
            <a:t>for exchange with other SW systems to be created in each SW </a:t>
          </a:r>
          <a:endParaRPr lang="en-US" dirty="0">
            <a:latin typeface="Arial" panose="020B0604020202020204" pitchFamily="34" charset="0"/>
            <a:cs typeface="Arial" panose="020B0604020202020204" pitchFamily="34" charset="0"/>
          </a:endParaRPr>
        </a:p>
      </dgm:t>
    </dgm:pt>
    <dgm:pt modelId="{8DDB8D2B-8D0B-4D57-A8CC-9A69157AED3B}" type="parTrans" cxnId="{0518E02C-13B2-403B-84F0-DC18B4922F09}">
      <dgm:prSet/>
      <dgm:spPr/>
      <dgm:t>
        <a:bodyPr/>
        <a:lstStyle/>
        <a:p>
          <a:endParaRPr lang="en-US"/>
        </a:p>
      </dgm:t>
    </dgm:pt>
    <dgm:pt modelId="{5304B751-5800-4FE9-AB53-F203BE961346}" type="sibTrans" cxnId="{0518E02C-13B2-403B-84F0-DC18B4922F09}">
      <dgm:prSet/>
      <dgm:spPr/>
      <dgm:t>
        <a:bodyPr/>
        <a:lstStyle/>
        <a:p>
          <a:endParaRPr lang="en-US"/>
        </a:p>
      </dgm:t>
    </dgm:pt>
    <dgm:pt modelId="{9439D180-27AD-42D1-9CEB-7223917230B1}">
      <dgm:prSet phldrT="[Text]" custT="1"/>
      <dgm:spPr>
        <a:solidFill>
          <a:srgbClr val="267050"/>
        </a:solidFill>
      </dgm:spPr>
      <dgm:t>
        <a:bodyPr/>
        <a:lstStyle/>
        <a:p>
          <a:r>
            <a:rPr lang="en-GB" sz="1800" u="sng" dirty="0" smtClean="0">
              <a:latin typeface="Arial" panose="020B0604020202020204" pitchFamily="34" charset="0"/>
              <a:ea typeface="Times New Roman" panose="02020603050405020304" pitchFamily="18" charset="0"/>
              <a:cs typeface="Arial" panose="020B0604020202020204" pitchFamily="34" charset="0"/>
            </a:rPr>
            <a:t>alignment </a:t>
          </a:r>
          <a:r>
            <a:rPr lang="en-GB" sz="1800" dirty="0" smtClean="0">
              <a:latin typeface="Arial" panose="020B0604020202020204" pitchFamily="34" charset="0"/>
              <a:ea typeface="Times New Roman" panose="02020603050405020304" pitchFamily="18" charset="0"/>
              <a:cs typeface="Arial" panose="020B0604020202020204" pitchFamily="34" charset="0"/>
            </a:rPr>
            <a:t>with international standards</a:t>
          </a:r>
          <a:endParaRPr lang="en-US" sz="1800" dirty="0"/>
        </a:p>
      </dgm:t>
    </dgm:pt>
    <dgm:pt modelId="{B9549DF9-7332-42CD-AB05-E2A0038AEFC6}" type="parTrans" cxnId="{E282AC97-F8D0-4E1E-A779-256903B6E75B}">
      <dgm:prSet/>
      <dgm:spPr/>
      <dgm:t>
        <a:bodyPr/>
        <a:lstStyle/>
        <a:p>
          <a:endParaRPr lang="en-US"/>
        </a:p>
      </dgm:t>
    </dgm:pt>
    <dgm:pt modelId="{19B4A9E0-3321-48FE-A7DB-C87DE5F8318D}" type="sibTrans" cxnId="{E282AC97-F8D0-4E1E-A779-256903B6E75B}">
      <dgm:prSet/>
      <dgm:spPr/>
      <dgm:t>
        <a:bodyPr/>
        <a:lstStyle/>
        <a:p>
          <a:endParaRPr lang="en-US"/>
        </a:p>
      </dgm:t>
    </dgm:pt>
    <dgm:pt modelId="{895FBF1F-59E4-439C-A756-92044E8BF7CD}">
      <dgm:prSet phldrT="[Text]"/>
      <dgm:spPr>
        <a:solidFill>
          <a:srgbClr val="DE9B22"/>
        </a:solidFill>
      </dgm:spPr>
      <dgm:t>
        <a:bodyPr/>
        <a:lstStyle/>
        <a:p>
          <a:endParaRPr lang="en-US" sz="1500" dirty="0"/>
        </a:p>
      </dgm:t>
    </dgm:pt>
    <dgm:pt modelId="{0E7E086B-8018-47A4-9E00-20A914077751}" type="parTrans" cxnId="{0212D9CE-A7EB-4218-B237-B2757C5D6D4A}">
      <dgm:prSet/>
      <dgm:spPr/>
      <dgm:t>
        <a:bodyPr/>
        <a:lstStyle/>
        <a:p>
          <a:endParaRPr lang="en-US"/>
        </a:p>
      </dgm:t>
    </dgm:pt>
    <dgm:pt modelId="{57855803-47A7-4F0B-89CB-6CE30D0EE58F}" type="sibTrans" cxnId="{0212D9CE-A7EB-4218-B237-B2757C5D6D4A}">
      <dgm:prSet/>
      <dgm:spPr/>
      <dgm:t>
        <a:bodyPr/>
        <a:lstStyle/>
        <a:p>
          <a:endParaRPr lang="en-US"/>
        </a:p>
      </dgm:t>
    </dgm:pt>
    <dgm:pt modelId="{463D4BCA-AA7B-477B-9D33-08035546FB32}">
      <dgm:prSet phldrT="[Text]" custT="1"/>
      <dgm:spPr>
        <a:solidFill>
          <a:srgbClr val="DE9B22"/>
        </a:solidFill>
      </dgm:spPr>
      <dgm:t>
        <a:bodyPr/>
        <a:lstStyle/>
        <a:p>
          <a:r>
            <a:rPr lang="en-US" sz="1800" dirty="0" smtClean="0">
              <a:latin typeface="Arial" panose="020B0604020202020204" pitchFamily="34" charset="0"/>
              <a:cs typeface="Arial" panose="020B0604020202020204" pitchFamily="34" charset="0"/>
            </a:rPr>
            <a:t>message syntax (IT systems)</a:t>
          </a:r>
          <a:endParaRPr lang="en-US" sz="1800" dirty="0">
            <a:latin typeface="Arial" panose="020B0604020202020204" pitchFamily="34" charset="0"/>
            <a:cs typeface="Arial" panose="020B0604020202020204" pitchFamily="34" charset="0"/>
          </a:endParaRPr>
        </a:p>
      </dgm:t>
    </dgm:pt>
    <dgm:pt modelId="{D53D91E9-A772-4C4D-9022-B9A64D831858}" type="parTrans" cxnId="{62F3E352-7CC4-4815-95EF-5D5BABB1CFDC}">
      <dgm:prSet/>
      <dgm:spPr/>
      <dgm:t>
        <a:bodyPr/>
        <a:lstStyle/>
        <a:p>
          <a:endParaRPr lang="en-US"/>
        </a:p>
      </dgm:t>
    </dgm:pt>
    <dgm:pt modelId="{4B6A7AED-59BA-4BAD-B238-913868F3A6EF}" type="sibTrans" cxnId="{62F3E352-7CC4-4815-95EF-5D5BABB1CFDC}">
      <dgm:prSet/>
      <dgm:spPr/>
      <dgm:t>
        <a:bodyPr/>
        <a:lstStyle/>
        <a:p>
          <a:endParaRPr lang="en-US"/>
        </a:p>
      </dgm:t>
    </dgm:pt>
    <dgm:pt modelId="{58034A6E-7610-4536-9386-7386B71D5EDF}">
      <dgm:prSet phldrT="[Text]" custT="1"/>
      <dgm:spPr>
        <a:solidFill>
          <a:srgbClr val="DE9B22"/>
        </a:solidFill>
      </dgm:spPr>
      <dgm:t>
        <a:bodyPr/>
        <a:lstStyle/>
        <a:p>
          <a:r>
            <a:rPr lang="en-US" sz="1800" dirty="0" smtClean="0">
              <a:latin typeface="Arial" panose="020B0604020202020204" pitchFamily="34" charset="0"/>
              <a:cs typeface="Arial" panose="020B0604020202020204" pitchFamily="34" charset="0"/>
            </a:rPr>
            <a:t>legal systems</a:t>
          </a:r>
          <a:endParaRPr lang="en-US" sz="1800" dirty="0">
            <a:latin typeface="Arial" panose="020B0604020202020204" pitchFamily="34" charset="0"/>
            <a:cs typeface="Arial" panose="020B0604020202020204" pitchFamily="34" charset="0"/>
          </a:endParaRPr>
        </a:p>
      </dgm:t>
    </dgm:pt>
    <dgm:pt modelId="{1B3DDCF4-969D-4DC0-9DE3-7D4985648C26}" type="parTrans" cxnId="{A122BB55-81D9-4545-BB82-E61EB8B5C404}">
      <dgm:prSet/>
      <dgm:spPr/>
      <dgm:t>
        <a:bodyPr/>
        <a:lstStyle/>
        <a:p>
          <a:endParaRPr lang="en-US"/>
        </a:p>
      </dgm:t>
    </dgm:pt>
    <dgm:pt modelId="{3D8DD880-0F6C-45F2-A142-7FAD394392C8}" type="sibTrans" cxnId="{A122BB55-81D9-4545-BB82-E61EB8B5C404}">
      <dgm:prSet/>
      <dgm:spPr/>
      <dgm:t>
        <a:bodyPr/>
        <a:lstStyle/>
        <a:p>
          <a:endParaRPr lang="en-US"/>
        </a:p>
      </dgm:t>
    </dgm:pt>
    <dgm:pt modelId="{20E288B3-48F5-44F7-8F9E-EDD6996129D1}">
      <dgm:prSet/>
      <dgm:spPr/>
      <dgm:t>
        <a:bodyPr/>
        <a:lstStyle/>
        <a:p>
          <a:pPr algn="ctr"/>
          <a:r>
            <a:rPr lang="en-GB" dirty="0" smtClean="0">
              <a:latin typeface="Arial" panose="020B0604020202020204" pitchFamily="34" charset="0"/>
              <a:ea typeface="Times New Roman" panose="02020603050405020304" pitchFamily="18" charset="0"/>
              <a:cs typeface="Arial" panose="020B0604020202020204" pitchFamily="34" charset="0"/>
            </a:rPr>
            <a:t>A </a:t>
          </a:r>
          <a:r>
            <a:rPr lang="en-GB" u="sng" dirty="0" smtClean="0">
              <a:latin typeface="Arial" panose="020B0604020202020204" pitchFamily="34" charset="0"/>
              <a:ea typeface="Times New Roman" panose="02020603050405020304" pitchFamily="18" charset="0"/>
              <a:cs typeface="Arial" panose="020B0604020202020204" pitchFamily="34" charset="0"/>
            </a:rPr>
            <a:t>governance</a:t>
          </a:r>
          <a:r>
            <a:rPr lang="en-GB" dirty="0" smtClean="0">
              <a:latin typeface="Arial" panose="020B0604020202020204" pitchFamily="34" charset="0"/>
              <a:ea typeface="Times New Roman" panose="02020603050405020304" pitchFamily="18" charset="0"/>
              <a:cs typeface="Arial" panose="020B0604020202020204" pitchFamily="34" charset="0"/>
            </a:rPr>
            <a:t> structure to be established for SW interoperability</a:t>
          </a:r>
          <a:endParaRPr lang="en-GB" dirty="0">
            <a:latin typeface="Arial" panose="020B0604020202020204" pitchFamily="34" charset="0"/>
            <a:ea typeface="Calibri" panose="020F0502020204030204" pitchFamily="34" charset="0"/>
            <a:cs typeface="Arial" panose="020B0604020202020204" pitchFamily="34" charset="0"/>
          </a:endParaRPr>
        </a:p>
      </dgm:t>
    </dgm:pt>
    <dgm:pt modelId="{3941CCF6-EA47-4374-8EA5-AEDC3A2FBAC2}" type="parTrans" cxnId="{D169D230-E2D5-41D8-A898-48579C6B4161}">
      <dgm:prSet/>
      <dgm:spPr/>
      <dgm:t>
        <a:bodyPr/>
        <a:lstStyle/>
        <a:p>
          <a:endParaRPr lang="en-US"/>
        </a:p>
      </dgm:t>
    </dgm:pt>
    <dgm:pt modelId="{6040FA2A-4AB4-44AF-8ED1-8CEA0978A408}" type="sibTrans" cxnId="{D169D230-E2D5-41D8-A898-48579C6B4161}">
      <dgm:prSet/>
      <dgm:spPr/>
      <dgm:t>
        <a:bodyPr/>
        <a:lstStyle/>
        <a:p>
          <a:endParaRPr lang="en-US"/>
        </a:p>
      </dgm:t>
    </dgm:pt>
    <dgm:pt modelId="{F5A799A0-5DF6-407F-8D2C-7CB185267377}">
      <dgm:prSet/>
      <dgm:spPr/>
      <dgm:t>
        <a:bodyPr/>
        <a:lstStyle/>
        <a:p>
          <a:pPr algn="l"/>
          <a:endParaRPr lang="en-GB" dirty="0">
            <a:solidFill>
              <a:schemeClr val="tx1"/>
            </a:solidFill>
            <a:effectLst/>
            <a:latin typeface="+mn-lt"/>
            <a:ea typeface="Calibri" panose="020F0502020204030204" pitchFamily="34" charset="0"/>
            <a:cs typeface="Arial" panose="020B0604020202020204" pitchFamily="34" charset="0"/>
          </a:endParaRPr>
        </a:p>
      </dgm:t>
    </dgm:pt>
    <dgm:pt modelId="{2A72D598-0021-421A-8FAC-38B1B8494866}" type="parTrans" cxnId="{F2F8FC76-CABD-4783-87B3-BA2C4222EC95}">
      <dgm:prSet/>
      <dgm:spPr/>
      <dgm:t>
        <a:bodyPr/>
        <a:lstStyle/>
        <a:p>
          <a:endParaRPr lang="en-US"/>
        </a:p>
      </dgm:t>
    </dgm:pt>
    <dgm:pt modelId="{6C6B15CA-AD2E-4919-AA91-E8DFE87AB269}" type="sibTrans" cxnId="{F2F8FC76-CABD-4783-87B3-BA2C4222EC95}">
      <dgm:prSet/>
      <dgm:spPr/>
      <dgm:t>
        <a:bodyPr/>
        <a:lstStyle/>
        <a:p>
          <a:endParaRPr lang="en-US"/>
        </a:p>
      </dgm:t>
    </dgm:pt>
    <dgm:pt modelId="{07C2A858-C4CE-482A-9544-8DA20FC7B304}">
      <dgm:prSet phldrT="[Text]" custT="1"/>
      <dgm:spPr>
        <a:solidFill>
          <a:srgbClr val="267050"/>
        </a:solidFill>
      </dgm:spPr>
      <dgm:t>
        <a:bodyPr/>
        <a:lstStyle/>
        <a:p>
          <a:endParaRPr lang="en-US" sz="1800" dirty="0"/>
        </a:p>
      </dgm:t>
    </dgm:pt>
    <dgm:pt modelId="{FC56831D-C585-4933-B245-6E39AD81DB89}" type="parTrans" cxnId="{43F78093-A1AF-4EFB-9A04-A66BFB24C7D8}">
      <dgm:prSet/>
      <dgm:spPr/>
      <dgm:t>
        <a:bodyPr/>
        <a:lstStyle/>
        <a:p>
          <a:endParaRPr lang="en-US"/>
        </a:p>
      </dgm:t>
    </dgm:pt>
    <dgm:pt modelId="{041F2C53-C7F6-4829-B18D-655312E8F48B}" type="sibTrans" cxnId="{43F78093-A1AF-4EFB-9A04-A66BFB24C7D8}">
      <dgm:prSet/>
      <dgm:spPr/>
      <dgm:t>
        <a:bodyPr/>
        <a:lstStyle/>
        <a:p>
          <a:endParaRPr lang="en-US"/>
        </a:p>
      </dgm:t>
    </dgm:pt>
    <dgm:pt modelId="{D4D23099-B3B0-4731-ACF2-25A014F76E18}">
      <dgm:prSet phldrT="[Text]" custT="1"/>
      <dgm:spPr>
        <a:solidFill>
          <a:srgbClr val="267050"/>
        </a:solidFill>
      </dgm:spPr>
      <dgm:t>
        <a:bodyPr/>
        <a:lstStyle/>
        <a:p>
          <a:endParaRPr lang="en-US" sz="1800" dirty="0"/>
        </a:p>
      </dgm:t>
    </dgm:pt>
    <dgm:pt modelId="{CA0A44F5-3E7D-4156-A54E-22DA70750BAC}" type="parTrans" cxnId="{0D256C10-4B54-43EF-9009-4E53E24C2F13}">
      <dgm:prSet/>
      <dgm:spPr/>
      <dgm:t>
        <a:bodyPr/>
        <a:lstStyle/>
        <a:p>
          <a:endParaRPr lang="en-US"/>
        </a:p>
      </dgm:t>
    </dgm:pt>
    <dgm:pt modelId="{AFD911DB-D838-4675-8AD0-FC0B1701DAC8}" type="sibTrans" cxnId="{0D256C10-4B54-43EF-9009-4E53E24C2F13}">
      <dgm:prSet/>
      <dgm:spPr/>
      <dgm:t>
        <a:bodyPr/>
        <a:lstStyle/>
        <a:p>
          <a:endParaRPr lang="en-US"/>
        </a:p>
      </dgm:t>
    </dgm:pt>
    <dgm:pt modelId="{CFAD904B-67DA-4FFF-BF5D-C3B05E6628CA}">
      <dgm:prSet phldrT="[Text]" custT="1"/>
      <dgm:spPr>
        <a:solidFill>
          <a:srgbClr val="DE9B22"/>
        </a:solidFill>
      </dgm:spPr>
      <dgm:t>
        <a:bodyPr/>
        <a:lstStyle/>
        <a:p>
          <a:endParaRPr lang="en-US" sz="1800" dirty="0">
            <a:latin typeface="Arial" panose="020B0604020202020204" pitchFamily="34" charset="0"/>
            <a:cs typeface="Arial" panose="020B0604020202020204" pitchFamily="34" charset="0"/>
          </a:endParaRPr>
        </a:p>
      </dgm:t>
    </dgm:pt>
    <dgm:pt modelId="{8356F68B-CD58-47A2-B94D-1333DF8909F8}" type="parTrans" cxnId="{DDFFD1A5-2C6C-4B92-8AF9-AFD54307B231}">
      <dgm:prSet/>
      <dgm:spPr/>
      <dgm:t>
        <a:bodyPr/>
        <a:lstStyle/>
        <a:p>
          <a:endParaRPr lang="en-US"/>
        </a:p>
      </dgm:t>
    </dgm:pt>
    <dgm:pt modelId="{567DA670-27D3-40B5-BFE8-A64ED138A295}" type="sibTrans" cxnId="{DDFFD1A5-2C6C-4B92-8AF9-AFD54307B231}">
      <dgm:prSet/>
      <dgm:spPr/>
      <dgm:t>
        <a:bodyPr/>
        <a:lstStyle/>
        <a:p>
          <a:endParaRPr lang="en-US"/>
        </a:p>
      </dgm:t>
    </dgm:pt>
    <dgm:pt modelId="{FB1066BE-7C63-421F-924A-69D2DC6A5621}">
      <dgm:prSet phldrT="[Text]" custT="1"/>
      <dgm:spPr>
        <a:solidFill>
          <a:srgbClr val="DE9B22"/>
        </a:solidFill>
      </dgm:spPr>
      <dgm:t>
        <a:bodyPr/>
        <a:lstStyle/>
        <a:p>
          <a:endParaRPr lang="en-US" sz="1800" dirty="0">
            <a:latin typeface="Arial" panose="020B0604020202020204" pitchFamily="34" charset="0"/>
            <a:cs typeface="Arial" panose="020B0604020202020204" pitchFamily="34" charset="0"/>
          </a:endParaRPr>
        </a:p>
      </dgm:t>
    </dgm:pt>
    <dgm:pt modelId="{06EF36D7-886F-486F-B5C7-7A6FA317AAF1}" type="parTrans" cxnId="{91372CA9-B378-4921-AFCD-5857B56C602F}">
      <dgm:prSet/>
      <dgm:spPr/>
      <dgm:t>
        <a:bodyPr/>
        <a:lstStyle/>
        <a:p>
          <a:endParaRPr lang="en-US"/>
        </a:p>
      </dgm:t>
    </dgm:pt>
    <dgm:pt modelId="{3B794589-3851-429F-B901-CDFDF9D8EA80}" type="sibTrans" cxnId="{91372CA9-B378-4921-AFCD-5857B56C602F}">
      <dgm:prSet/>
      <dgm:spPr/>
      <dgm:t>
        <a:bodyPr/>
        <a:lstStyle/>
        <a:p>
          <a:endParaRPr lang="en-US"/>
        </a:p>
      </dgm:t>
    </dgm:pt>
    <dgm:pt modelId="{864042B4-E10A-40D1-A61B-4355E8825208}">
      <dgm:prSet phldrT="[Text]" custT="1"/>
      <dgm:spPr>
        <a:solidFill>
          <a:srgbClr val="DE9B22"/>
        </a:solidFill>
      </dgm:spPr>
      <dgm:t>
        <a:bodyPr/>
        <a:lstStyle/>
        <a:p>
          <a:endParaRPr lang="en-US" sz="1800" dirty="0">
            <a:latin typeface="Arial" panose="020B0604020202020204" pitchFamily="34" charset="0"/>
            <a:cs typeface="Arial" panose="020B0604020202020204" pitchFamily="34" charset="0"/>
          </a:endParaRPr>
        </a:p>
      </dgm:t>
    </dgm:pt>
    <dgm:pt modelId="{7633157C-E1DD-48A9-A46E-F6C26EB0D7D5}" type="parTrans" cxnId="{B9DF3B82-4AD3-443B-AC28-6129C1D7C6D8}">
      <dgm:prSet/>
      <dgm:spPr/>
      <dgm:t>
        <a:bodyPr/>
        <a:lstStyle/>
        <a:p>
          <a:endParaRPr lang="en-US"/>
        </a:p>
      </dgm:t>
    </dgm:pt>
    <dgm:pt modelId="{EE184905-5189-48B7-91C4-C85F1F34E150}" type="sibTrans" cxnId="{B9DF3B82-4AD3-443B-AC28-6129C1D7C6D8}">
      <dgm:prSet/>
      <dgm:spPr/>
      <dgm:t>
        <a:bodyPr/>
        <a:lstStyle/>
        <a:p>
          <a:endParaRPr lang="en-US"/>
        </a:p>
      </dgm:t>
    </dgm:pt>
    <dgm:pt modelId="{13D6F0F5-9506-4914-B4ED-AAAB30F4F512}" type="pres">
      <dgm:prSet presAssocID="{D890E3D3-5BB7-4F84-9DE8-2B2F9B3C2E38}" presName="Name0" presStyleCnt="0">
        <dgm:presLayoutVars>
          <dgm:dir/>
          <dgm:resizeHandles val="exact"/>
        </dgm:presLayoutVars>
      </dgm:prSet>
      <dgm:spPr/>
      <dgm:t>
        <a:bodyPr/>
        <a:lstStyle/>
        <a:p>
          <a:endParaRPr lang="en-US"/>
        </a:p>
      </dgm:t>
    </dgm:pt>
    <dgm:pt modelId="{FAFDC506-3104-4165-B2A5-C03D66A0DC01}" type="pres">
      <dgm:prSet presAssocID="{753EF25F-9B97-4861-AF00-79B472ABB955}" presName="node" presStyleLbl="node1" presStyleIdx="0" presStyleCnt="4" custScaleX="117793">
        <dgm:presLayoutVars>
          <dgm:bulletEnabled val="1"/>
        </dgm:presLayoutVars>
      </dgm:prSet>
      <dgm:spPr/>
      <dgm:t>
        <a:bodyPr/>
        <a:lstStyle/>
        <a:p>
          <a:endParaRPr lang="en-US"/>
        </a:p>
      </dgm:t>
    </dgm:pt>
    <dgm:pt modelId="{59AC8ED4-AAC6-4C33-894B-CDEC35E15ABD}" type="pres">
      <dgm:prSet presAssocID="{4520E8A7-B749-4C50-8112-249DA2B29F01}" presName="sibTrans" presStyleCnt="0"/>
      <dgm:spPr/>
    </dgm:pt>
    <dgm:pt modelId="{9179247A-8588-4F62-86BE-4A12D7423946}" type="pres">
      <dgm:prSet presAssocID="{6D185744-0808-4828-8A44-26FBC8B1924B}" presName="node" presStyleLbl="node1" presStyleIdx="1" presStyleCnt="4" custScaleX="118558">
        <dgm:presLayoutVars>
          <dgm:bulletEnabled val="1"/>
        </dgm:presLayoutVars>
      </dgm:prSet>
      <dgm:spPr/>
      <dgm:t>
        <a:bodyPr/>
        <a:lstStyle/>
        <a:p>
          <a:endParaRPr lang="en-US"/>
        </a:p>
      </dgm:t>
    </dgm:pt>
    <dgm:pt modelId="{3D6728E3-0E9E-408C-A41C-13982FFA3D65}" type="pres">
      <dgm:prSet presAssocID="{12CC233D-4038-4573-BCAE-C2DAC9A2226C}" presName="sibTrans" presStyleCnt="0"/>
      <dgm:spPr/>
    </dgm:pt>
    <dgm:pt modelId="{8A894191-099F-4AA3-BC8A-EF357A42AD67}" type="pres">
      <dgm:prSet presAssocID="{9281CF2D-631A-4816-AA94-6E833F89CE97}" presName="node" presStyleLbl="node1" presStyleIdx="2" presStyleCnt="4">
        <dgm:presLayoutVars>
          <dgm:bulletEnabled val="1"/>
        </dgm:presLayoutVars>
      </dgm:prSet>
      <dgm:spPr/>
      <dgm:t>
        <a:bodyPr/>
        <a:lstStyle/>
        <a:p>
          <a:endParaRPr lang="en-US"/>
        </a:p>
      </dgm:t>
    </dgm:pt>
    <dgm:pt modelId="{22483BDC-85A9-433D-9B85-8836FAA9BC00}" type="pres">
      <dgm:prSet presAssocID="{5304B751-5800-4FE9-AB53-F203BE961346}" presName="sibTrans" presStyleCnt="0"/>
      <dgm:spPr/>
    </dgm:pt>
    <dgm:pt modelId="{0D07D829-C45C-4FD4-8BD2-FF81027E0482}" type="pres">
      <dgm:prSet presAssocID="{20E288B3-48F5-44F7-8F9E-EDD6996129D1}" presName="node" presStyleLbl="node1" presStyleIdx="3" presStyleCnt="4">
        <dgm:presLayoutVars>
          <dgm:bulletEnabled val="1"/>
        </dgm:presLayoutVars>
      </dgm:prSet>
      <dgm:spPr/>
      <dgm:t>
        <a:bodyPr/>
        <a:lstStyle/>
        <a:p>
          <a:endParaRPr lang="en-US"/>
        </a:p>
      </dgm:t>
    </dgm:pt>
  </dgm:ptLst>
  <dgm:cxnLst>
    <dgm:cxn modelId="{D169D230-E2D5-41D8-A898-48579C6B4161}" srcId="{D890E3D3-5BB7-4F84-9DE8-2B2F9B3C2E38}" destId="{20E288B3-48F5-44F7-8F9E-EDD6996129D1}" srcOrd="3" destOrd="0" parTransId="{3941CCF6-EA47-4374-8EA5-AEDC3A2FBAC2}" sibTransId="{6040FA2A-4AB4-44AF-8ED1-8CEA0978A408}"/>
    <dgm:cxn modelId="{B9DF3B82-4AD3-443B-AC28-6129C1D7C6D8}" srcId="{6D185744-0808-4828-8A44-26FBC8B1924B}" destId="{864042B4-E10A-40D1-A61B-4355E8825208}" srcOrd="5" destOrd="0" parTransId="{7633157C-E1DD-48A9-A46E-F6C26EB0D7D5}" sibTransId="{EE184905-5189-48B7-91C4-C85F1F34E150}"/>
    <dgm:cxn modelId="{E83A5E9E-B4C7-4728-9CDE-9C20FEE0B452}" type="presOf" srcId="{07C2A858-C4CE-482A-9544-8DA20FC7B304}" destId="{FAFDC506-3104-4165-B2A5-C03D66A0DC01}" srcOrd="0" destOrd="2" presId="urn:microsoft.com/office/officeart/2005/8/layout/hList6"/>
    <dgm:cxn modelId="{845B0A1E-1A16-4660-AE3F-D51F2CEEBEA7}" srcId="{6D185744-0808-4828-8A44-26FBC8B1924B}" destId="{25760E93-F85E-4E2C-BE9C-DB8B551EBA81}" srcOrd="2" destOrd="0" parTransId="{3308A3D8-6586-46D5-B48F-AD3D7944608F}" sibTransId="{D205FD01-4B03-4278-96D3-8510785F035F}"/>
    <dgm:cxn modelId="{3CE6DD70-D110-4E7A-91DB-D3728C647BB1}" type="presOf" srcId="{9439D180-27AD-42D1-9CEB-7223917230B1}" destId="{FAFDC506-3104-4165-B2A5-C03D66A0DC01}" srcOrd="0" destOrd="5" presId="urn:microsoft.com/office/officeart/2005/8/layout/hList6"/>
    <dgm:cxn modelId="{11E04FD5-4E2A-4C47-A333-7DAB729CE346}" srcId="{753EF25F-9B97-4861-AF00-79B472ABB955}" destId="{A821D501-6B21-47B6-A21A-AC27B4DA865F}" srcOrd="2" destOrd="0" parTransId="{CF4FD45C-EABB-4346-A45E-EC7B3E8F4923}" sibTransId="{4CDEA8DD-FA95-4FE8-BA61-65663126BEAE}"/>
    <dgm:cxn modelId="{DDFFD1A5-2C6C-4B92-8AF9-AFD54307B231}" srcId="{6D185744-0808-4828-8A44-26FBC8B1924B}" destId="{CFAD904B-67DA-4FFF-BF5D-C3B05E6628CA}" srcOrd="1" destOrd="0" parTransId="{8356F68B-CD58-47A2-B94D-1333DF8909F8}" sibTransId="{567DA670-27D3-40B5-BFE8-A64ED138A295}"/>
    <dgm:cxn modelId="{7610E4D9-4B63-4AF2-8B52-CEA1A2653839}" type="presOf" srcId="{CFAD904B-67DA-4FFF-BF5D-C3B05E6628CA}" destId="{9179247A-8588-4F62-86BE-4A12D7423946}" srcOrd="0" destOrd="2" presId="urn:microsoft.com/office/officeart/2005/8/layout/hList6"/>
    <dgm:cxn modelId="{2B8763AC-020F-46D9-9F6D-E6E3086CA7AB}" type="presOf" srcId="{A821D501-6B21-47B6-A21A-AC27B4DA865F}" destId="{FAFDC506-3104-4165-B2A5-C03D66A0DC01}" srcOrd="0" destOrd="3" presId="urn:microsoft.com/office/officeart/2005/8/layout/hList6"/>
    <dgm:cxn modelId="{FD980C84-C767-4756-B114-1379F25A3A4B}" type="presOf" srcId="{753EF25F-9B97-4861-AF00-79B472ABB955}" destId="{FAFDC506-3104-4165-B2A5-C03D66A0DC01}" srcOrd="0" destOrd="0" presId="urn:microsoft.com/office/officeart/2005/8/layout/hList6"/>
    <dgm:cxn modelId="{CC747AC7-24D0-48BB-B257-C76ADE51B1C4}" type="presOf" srcId="{864042B4-E10A-40D1-A61B-4355E8825208}" destId="{9179247A-8588-4F62-86BE-4A12D7423946}" srcOrd="0" destOrd="6" presId="urn:microsoft.com/office/officeart/2005/8/layout/hList6"/>
    <dgm:cxn modelId="{9DE96CC2-B78B-4FFA-A068-650DA577A1D9}" type="presOf" srcId="{5597A0AC-E48C-48C4-A354-CB4DC57B3FA1}" destId="{9179247A-8588-4F62-86BE-4A12D7423946}" srcOrd="0" destOrd="1" presId="urn:microsoft.com/office/officeart/2005/8/layout/hList6"/>
    <dgm:cxn modelId="{696C848D-3FA6-45F6-9FAA-1E8066D85E21}" type="presOf" srcId="{58034A6E-7610-4536-9386-7386B71D5EDF}" destId="{9179247A-8588-4F62-86BE-4A12D7423946}" srcOrd="0" destOrd="7" presId="urn:microsoft.com/office/officeart/2005/8/layout/hList6"/>
    <dgm:cxn modelId="{7CCF5037-3025-4E71-B988-D70F89D8A2BE}" srcId="{753EF25F-9B97-4861-AF00-79B472ABB955}" destId="{6FD84E73-DDB2-4204-9D15-A392B98E9E3E}" srcOrd="0" destOrd="0" parTransId="{19CDF78D-62BF-4F08-90EA-25A453010FB7}" sibTransId="{076CC810-5D4B-479D-B670-54091B72AE17}"/>
    <dgm:cxn modelId="{C2F645BE-7C7F-4632-899A-53B4D25EEA21}" type="presOf" srcId="{463D4BCA-AA7B-477B-9D33-08035546FB32}" destId="{9179247A-8588-4F62-86BE-4A12D7423946}" srcOrd="0" destOrd="5" presId="urn:microsoft.com/office/officeart/2005/8/layout/hList6"/>
    <dgm:cxn modelId="{06765E6F-F3F3-4CCD-BA32-42BFA19FDC4E}" type="presOf" srcId="{25760E93-F85E-4E2C-BE9C-DB8B551EBA81}" destId="{9179247A-8588-4F62-86BE-4A12D7423946}" srcOrd="0" destOrd="3" presId="urn:microsoft.com/office/officeart/2005/8/layout/hList6"/>
    <dgm:cxn modelId="{0518E02C-13B2-403B-84F0-DC18B4922F09}" srcId="{D890E3D3-5BB7-4F84-9DE8-2B2F9B3C2E38}" destId="{9281CF2D-631A-4816-AA94-6E833F89CE97}" srcOrd="2" destOrd="0" parTransId="{8DDB8D2B-8D0B-4D57-A8CC-9A69157AED3B}" sibTransId="{5304B751-5800-4FE9-AB53-F203BE961346}"/>
    <dgm:cxn modelId="{0C289B8F-51DB-418F-B9A3-955B85236057}" type="presOf" srcId="{895FBF1F-59E4-439C-A756-92044E8BF7CD}" destId="{9179247A-8588-4F62-86BE-4A12D7423946}" srcOrd="0" destOrd="8" presId="urn:microsoft.com/office/officeart/2005/8/layout/hList6"/>
    <dgm:cxn modelId="{85C16FA8-4E30-47F7-873D-ECFF832EFD15}" type="presOf" srcId="{20E288B3-48F5-44F7-8F9E-EDD6996129D1}" destId="{0D07D829-C45C-4FD4-8BD2-FF81027E0482}" srcOrd="0" destOrd="0" presId="urn:microsoft.com/office/officeart/2005/8/layout/hList6"/>
    <dgm:cxn modelId="{A122BB55-81D9-4545-BB82-E61EB8B5C404}" srcId="{6D185744-0808-4828-8A44-26FBC8B1924B}" destId="{58034A6E-7610-4536-9386-7386B71D5EDF}" srcOrd="6" destOrd="0" parTransId="{1B3DDCF4-969D-4DC0-9DE3-7D4985648C26}" sibTransId="{3D8DD880-0F6C-45F2-A142-7FAD394392C8}"/>
    <dgm:cxn modelId="{E282AC97-F8D0-4E1E-A779-256903B6E75B}" srcId="{753EF25F-9B97-4861-AF00-79B472ABB955}" destId="{9439D180-27AD-42D1-9CEB-7223917230B1}" srcOrd="4" destOrd="0" parTransId="{B9549DF9-7332-42CD-AB05-E2A0038AEFC6}" sibTransId="{19B4A9E0-3321-48FE-A7DB-C87DE5F8318D}"/>
    <dgm:cxn modelId="{F2F8FC76-CABD-4783-87B3-BA2C4222EC95}" srcId="{20E288B3-48F5-44F7-8F9E-EDD6996129D1}" destId="{F5A799A0-5DF6-407F-8D2C-7CB185267377}" srcOrd="0" destOrd="0" parTransId="{2A72D598-0021-421A-8FAC-38B1B8494866}" sibTransId="{6C6B15CA-AD2E-4919-AA91-E8DFE87AB269}"/>
    <dgm:cxn modelId="{55784700-D29B-4425-AB70-0BE95AD4DF48}" type="presOf" srcId="{FB1066BE-7C63-421F-924A-69D2DC6A5621}" destId="{9179247A-8588-4F62-86BE-4A12D7423946}" srcOrd="0" destOrd="4" presId="urn:microsoft.com/office/officeart/2005/8/layout/hList6"/>
    <dgm:cxn modelId="{B5DCFF42-7534-4D2C-9CB6-BDD3B0E3A835}" type="presOf" srcId="{F5A799A0-5DF6-407F-8D2C-7CB185267377}" destId="{0D07D829-C45C-4FD4-8BD2-FF81027E0482}" srcOrd="0" destOrd="1" presId="urn:microsoft.com/office/officeart/2005/8/layout/hList6"/>
    <dgm:cxn modelId="{310FB4CB-A6D5-44F7-B54B-6DD36A074B1E}" srcId="{D890E3D3-5BB7-4F84-9DE8-2B2F9B3C2E38}" destId="{6D185744-0808-4828-8A44-26FBC8B1924B}" srcOrd="1" destOrd="0" parTransId="{2CB42000-3525-4529-8643-652B7B1E8A26}" sibTransId="{12CC233D-4038-4573-BCAE-C2DAC9A2226C}"/>
    <dgm:cxn modelId="{349AA88C-172E-426F-9F3B-014794F82299}" type="presOf" srcId="{9281CF2D-631A-4816-AA94-6E833F89CE97}" destId="{8A894191-099F-4AA3-BC8A-EF357A42AD67}" srcOrd="0" destOrd="0" presId="urn:microsoft.com/office/officeart/2005/8/layout/hList6"/>
    <dgm:cxn modelId="{0212D9CE-A7EB-4218-B237-B2757C5D6D4A}" srcId="{6D185744-0808-4828-8A44-26FBC8B1924B}" destId="{895FBF1F-59E4-439C-A756-92044E8BF7CD}" srcOrd="7" destOrd="0" parTransId="{0E7E086B-8018-47A4-9E00-20A914077751}" sibTransId="{57855803-47A7-4F0B-89CB-6CE30D0EE58F}"/>
    <dgm:cxn modelId="{BA83FCBB-5205-48E4-A3C9-ECCEDF13BCC6}" type="presOf" srcId="{6FD84E73-DDB2-4204-9D15-A392B98E9E3E}" destId="{FAFDC506-3104-4165-B2A5-C03D66A0DC01}" srcOrd="0" destOrd="1" presId="urn:microsoft.com/office/officeart/2005/8/layout/hList6"/>
    <dgm:cxn modelId="{43F78093-A1AF-4EFB-9A04-A66BFB24C7D8}" srcId="{753EF25F-9B97-4861-AF00-79B472ABB955}" destId="{07C2A858-C4CE-482A-9544-8DA20FC7B304}" srcOrd="1" destOrd="0" parTransId="{FC56831D-C585-4933-B245-6E39AD81DB89}" sibTransId="{041F2C53-C7F6-4829-B18D-655312E8F48B}"/>
    <dgm:cxn modelId="{91372CA9-B378-4921-AFCD-5857B56C602F}" srcId="{6D185744-0808-4828-8A44-26FBC8B1924B}" destId="{FB1066BE-7C63-421F-924A-69D2DC6A5621}" srcOrd="3" destOrd="0" parTransId="{06EF36D7-886F-486F-B5C7-7A6FA317AAF1}" sibTransId="{3B794589-3851-429F-B901-CDFDF9D8EA80}"/>
    <dgm:cxn modelId="{0D256C10-4B54-43EF-9009-4E53E24C2F13}" srcId="{753EF25F-9B97-4861-AF00-79B472ABB955}" destId="{D4D23099-B3B0-4731-ACF2-25A014F76E18}" srcOrd="3" destOrd="0" parTransId="{CA0A44F5-3E7D-4156-A54E-22DA70750BAC}" sibTransId="{AFD911DB-D838-4675-8AD0-FC0B1701DAC8}"/>
    <dgm:cxn modelId="{E07A9F62-2A80-496E-BEA0-FAA4C6CDF0A8}" type="presOf" srcId="{D4D23099-B3B0-4731-ACF2-25A014F76E18}" destId="{FAFDC506-3104-4165-B2A5-C03D66A0DC01}" srcOrd="0" destOrd="4" presId="urn:microsoft.com/office/officeart/2005/8/layout/hList6"/>
    <dgm:cxn modelId="{39AFBB73-CDC7-4E5D-BE63-86981A227CF9}" type="presOf" srcId="{6D185744-0808-4828-8A44-26FBC8B1924B}" destId="{9179247A-8588-4F62-86BE-4A12D7423946}" srcOrd="0" destOrd="0" presId="urn:microsoft.com/office/officeart/2005/8/layout/hList6"/>
    <dgm:cxn modelId="{28E43ED6-68CB-4B5E-853F-9510225B49DA}" type="presOf" srcId="{D890E3D3-5BB7-4F84-9DE8-2B2F9B3C2E38}" destId="{13D6F0F5-9506-4914-B4ED-AAAB30F4F512}" srcOrd="0" destOrd="0" presId="urn:microsoft.com/office/officeart/2005/8/layout/hList6"/>
    <dgm:cxn modelId="{8DDA22D0-C7DC-43B2-8A24-654459506D5F}" srcId="{6D185744-0808-4828-8A44-26FBC8B1924B}" destId="{5597A0AC-E48C-48C4-A354-CB4DC57B3FA1}" srcOrd="0" destOrd="0" parTransId="{6049D0D0-A304-4354-B663-290F79D87473}" sibTransId="{5CED5D55-66A2-4F0E-9D7C-055E7E7FB82A}"/>
    <dgm:cxn modelId="{B569E237-1982-491A-ADB6-C7ABAEE16156}" srcId="{D890E3D3-5BB7-4F84-9DE8-2B2F9B3C2E38}" destId="{753EF25F-9B97-4861-AF00-79B472ABB955}" srcOrd="0" destOrd="0" parTransId="{BBFADFE1-C3EB-48CA-A029-19B51F4345A2}" sibTransId="{4520E8A7-B749-4C50-8112-249DA2B29F01}"/>
    <dgm:cxn modelId="{62F3E352-7CC4-4815-95EF-5D5BABB1CFDC}" srcId="{6D185744-0808-4828-8A44-26FBC8B1924B}" destId="{463D4BCA-AA7B-477B-9D33-08035546FB32}" srcOrd="4" destOrd="0" parTransId="{D53D91E9-A772-4C4D-9022-B9A64D831858}" sibTransId="{4B6A7AED-59BA-4BAD-B238-913868F3A6EF}"/>
    <dgm:cxn modelId="{C344DCF5-AC69-4EB3-91E9-BCE92F4DDCB0}" type="presParOf" srcId="{13D6F0F5-9506-4914-B4ED-AAAB30F4F512}" destId="{FAFDC506-3104-4165-B2A5-C03D66A0DC01}" srcOrd="0" destOrd="0" presId="urn:microsoft.com/office/officeart/2005/8/layout/hList6"/>
    <dgm:cxn modelId="{C2B04E5D-274E-48DC-8D63-E0C2F986F495}" type="presParOf" srcId="{13D6F0F5-9506-4914-B4ED-AAAB30F4F512}" destId="{59AC8ED4-AAC6-4C33-894B-CDEC35E15ABD}" srcOrd="1" destOrd="0" presId="urn:microsoft.com/office/officeart/2005/8/layout/hList6"/>
    <dgm:cxn modelId="{7BEB9E48-230E-4053-8E60-78D29A59D62D}" type="presParOf" srcId="{13D6F0F5-9506-4914-B4ED-AAAB30F4F512}" destId="{9179247A-8588-4F62-86BE-4A12D7423946}" srcOrd="2" destOrd="0" presId="urn:microsoft.com/office/officeart/2005/8/layout/hList6"/>
    <dgm:cxn modelId="{CD4277C4-C30F-42DF-B5E1-D4F5DE95EA89}" type="presParOf" srcId="{13D6F0F5-9506-4914-B4ED-AAAB30F4F512}" destId="{3D6728E3-0E9E-408C-A41C-13982FFA3D65}" srcOrd="3" destOrd="0" presId="urn:microsoft.com/office/officeart/2005/8/layout/hList6"/>
    <dgm:cxn modelId="{8571D74C-0D5C-43F1-B77D-A01F90D0B6B7}" type="presParOf" srcId="{13D6F0F5-9506-4914-B4ED-AAAB30F4F512}" destId="{8A894191-099F-4AA3-BC8A-EF357A42AD67}" srcOrd="4" destOrd="0" presId="urn:microsoft.com/office/officeart/2005/8/layout/hList6"/>
    <dgm:cxn modelId="{B41ECE7C-3F45-42BD-AB72-4887DCC5009C}" type="presParOf" srcId="{13D6F0F5-9506-4914-B4ED-AAAB30F4F512}" destId="{22483BDC-85A9-433D-9B85-8836FAA9BC00}" srcOrd="5" destOrd="0" presId="urn:microsoft.com/office/officeart/2005/8/layout/hList6"/>
    <dgm:cxn modelId="{05A5DDE4-B712-4E9A-AD3D-E1009A022248}" type="presParOf" srcId="{13D6F0F5-9506-4914-B4ED-AAAB30F4F512}" destId="{0D07D829-C45C-4FD4-8BD2-FF81027E048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ECFFF-A814-4BD4-9D75-2EAEB058B2C7}">
      <dsp:nvSpPr>
        <dsp:cNvPr id="0" name=""/>
        <dsp:cNvSpPr/>
      </dsp:nvSpPr>
      <dsp:spPr>
        <a:xfrm>
          <a:off x="0"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Enquiry</a:t>
          </a:r>
          <a:endParaRPr lang="en-US" sz="700" kern="1200" dirty="0"/>
        </a:p>
      </dsp:txBody>
      <dsp:txXfrm>
        <a:off x="257175" y="318777"/>
        <a:ext cx="771525" cy="514349"/>
      </dsp:txXfrm>
    </dsp:sp>
    <dsp:sp modelId="{4B46CF10-5005-405D-AE2E-3EC835AF0DE5}">
      <dsp:nvSpPr>
        <dsp:cNvPr id="0" name=""/>
        <dsp:cNvSpPr/>
      </dsp:nvSpPr>
      <dsp:spPr>
        <a:xfrm>
          <a:off x="1157287"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Quotation or Offer </a:t>
          </a:r>
          <a:endParaRPr lang="en-US" sz="700" kern="1200" dirty="0"/>
        </a:p>
      </dsp:txBody>
      <dsp:txXfrm>
        <a:off x="1414462" y="318777"/>
        <a:ext cx="771525" cy="514349"/>
      </dsp:txXfrm>
    </dsp:sp>
    <dsp:sp modelId="{34A1C9EB-9E13-42DC-ACA1-B88886EB04AE}">
      <dsp:nvSpPr>
        <dsp:cNvPr id="0" name=""/>
        <dsp:cNvSpPr/>
      </dsp:nvSpPr>
      <dsp:spPr>
        <a:xfrm>
          <a:off x="2314575"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Acceptance (placing an order)</a:t>
          </a:r>
          <a:endParaRPr lang="en-US" sz="700" kern="1200" dirty="0"/>
        </a:p>
      </dsp:txBody>
      <dsp:txXfrm>
        <a:off x="2571750" y="318777"/>
        <a:ext cx="771525" cy="514349"/>
      </dsp:txXfrm>
    </dsp:sp>
    <dsp:sp modelId="{31B9B5AF-8046-444B-8749-9BF49672386E}">
      <dsp:nvSpPr>
        <dsp:cNvPr id="0" name=""/>
        <dsp:cNvSpPr/>
      </dsp:nvSpPr>
      <dsp:spPr>
        <a:xfrm>
          <a:off x="3471862"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Acknowledgement and Status Enquiry</a:t>
          </a:r>
          <a:endParaRPr lang="en-US" sz="700" kern="1200" dirty="0"/>
        </a:p>
      </dsp:txBody>
      <dsp:txXfrm>
        <a:off x="3729037" y="318777"/>
        <a:ext cx="771525" cy="514349"/>
      </dsp:txXfrm>
    </dsp:sp>
    <dsp:sp modelId="{6241C874-49A2-429E-82B7-972472ADF262}">
      <dsp:nvSpPr>
        <dsp:cNvPr id="0" name=""/>
        <dsp:cNvSpPr/>
      </dsp:nvSpPr>
      <dsp:spPr>
        <a:xfrm>
          <a:off x="4629150"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Execution of an Order</a:t>
          </a:r>
          <a:endParaRPr lang="en-US" sz="700" kern="1200" dirty="0"/>
        </a:p>
      </dsp:txBody>
      <dsp:txXfrm>
        <a:off x="4886325" y="318777"/>
        <a:ext cx="771525" cy="514349"/>
      </dsp:txXfrm>
    </dsp:sp>
    <dsp:sp modelId="{D8A16F15-050F-4D1F-B792-536246171D4D}">
      <dsp:nvSpPr>
        <dsp:cNvPr id="0" name=""/>
        <dsp:cNvSpPr/>
      </dsp:nvSpPr>
      <dsp:spPr>
        <a:xfrm>
          <a:off x="5786437"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invoicing</a:t>
          </a:r>
          <a:endParaRPr lang="en-US" sz="700" kern="1200" dirty="0"/>
        </a:p>
      </dsp:txBody>
      <dsp:txXfrm>
        <a:off x="6043612" y="318777"/>
        <a:ext cx="771525" cy="514349"/>
      </dsp:txXfrm>
    </dsp:sp>
    <dsp:sp modelId="{289DA399-593F-4652-B3F3-558D72E2F866}">
      <dsp:nvSpPr>
        <dsp:cNvPr id="0" name=""/>
        <dsp:cNvSpPr/>
      </dsp:nvSpPr>
      <dsp:spPr>
        <a:xfrm>
          <a:off x="6943724" y="318777"/>
          <a:ext cx="1285874" cy="51434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complaints</a:t>
          </a:r>
          <a:endParaRPr lang="en-US" sz="700" kern="1200" dirty="0"/>
        </a:p>
      </dsp:txBody>
      <dsp:txXfrm>
        <a:off x="7200899" y="318777"/>
        <a:ext cx="771525" cy="514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CC0D4-8CF3-4421-A2A5-EC594361AC40}">
      <dsp:nvSpPr>
        <dsp:cNvPr id="0" name=""/>
        <dsp:cNvSpPr/>
      </dsp:nvSpPr>
      <dsp:spPr>
        <a:xfrm>
          <a:off x="6517044" y="356245"/>
          <a:ext cx="944148" cy="9438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E29E1-AE9F-4A7B-A8BF-F8417293313C}">
      <dsp:nvSpPr>
        <dsp:cNvPr id="0" name=""/>
        <dsp:cNvSpPr/>
      </dsp:nvSpPr>
      <dsp:spPr>
        <a:xfrm>
          <a:off x="6549120" y="387712"/>
          <a:ext cx="880693" cy="880924"/>
        </a:xfrm>
        <a:prstGeom prst="ellipse">
          <a:avLst/>
        </a:prstGeom>
        <a:solidFill>
          <a:srgbClr val="00B05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ln>
                <a:solidFill>
                  <a:schemeClr val="lt1">
                    <a:hueOff val="0"/>
                    <a:satOff val="0"/>
                    <a:lumOff val="0"/>
                  </a:schemeClr>
                </a:solidFill>
              </a:ln>
            </a:rPr>
            <a:t>clearance</a:t>
          </a:r>
          <a:endParaRPr lang="en-US" sz="1000" kern="1200">
            <a:ln>
              <a:solidFill>
                <a:schemeClr val="lt1">
                  <a:hueOff val="0"/>
                  <a:satOff val="0"/>
                  <a:lumOff val="0"/>
                </a:schemeClr>
              </a:solidFill>
            </a:ln>
          </a:endParaRPr>
        </a:p>
      </dsp:txBody>
      <dsp:txXfrm>
        <a:off x="6674634" y="513582"/>
        <a:ext cx="628967" cy="629184"/>
      </dsp:txXfrm>
    </dsp:sp>
    <dsp:sp modelId="{D1A8704B-D4FD-4FEC-8817-F9B6EAE8832D}">
      <dsp:nvSpPr>
        <dsp:cNvPr id="0" name=""/>
        <dsp:cNvSpPr/>
      </dsp:nvSpPr>
      <dsp:spPr>
        <a:xfrm rot="2700000">
          <a:off x="5541987"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02C99-E5B6-4E49-AEF8-BDDEEBFEECA9}">
      <dsp:nvSpPr>
        <dsp:cNvPr id="0" name=""/>
        <dsp:cNvSpPr/>
      </dsp:nvSpPr>
      <dsp:spPr>
        <a:xfrm>
          <a:off x="5573593"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Customs</a:t>
          </a:r>
          <a:endParaRPr lang="en-US" sz="1000" kern="1200" dirty="0"/>
        </a:p>
      </dsp:txBody>
      <dsp:txXfrm>
        <a:off x="5699107" y="513582"/>
        <a:ext cx="628967" cy="629184"/>
      </dsp:txXfrm>
    </dsp:sp>
    <dsp:sp modelId="{D8F3A85D-E396-483A-A433-4E3F33F7E528}">
      <dsp:nvSpPr>
        <dsp:cNvPr id="0" name=""/>
        <dsp:cNvSpPr/>
      </dsp:nvSpPr>
      <dsp:spPr>
        <a:xfrm rot="2700000">
          <a:off x="4567157"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08DB3-9418-4FC6-B2E5-5AD0AFD56845}">
      <dsp:nvSpPr>
        <dsp:cNvPr id="0" name=""/>
        <dsp:cNvSpPr/>
      </dsp:nvSpPr>
      <dsp:spPr>
        <a:xfrm>
          <a:off x="4598065"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etc.</a:t>
          </a:r>
          <a:endParaRPr lang="en-US" sz="1000" kern="1200" dirty="0"/>
        </a:p>
      </dsp:txBody>
      <dsp:txXfrm>
        <a:off x="4724277" y="513582"/>
        <a:ext cx="628967" cy="629184"/>
      </dsp:txXfrm>
    </dsp:sp>
    <dsp:sp modelId="{6FB3B339-6513-4CAF-8B9A-48260C831FFE}">
      <dsp:nvSpPr>
        <dsp:cNvPr id="0" name=""/>
        <dsp:cNvSpPr/>
      </dsp:nvSpPr>
      <dsp:spPr>
        <a:xfrm rot="2700000">
          <a:off x="3591630"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E6040E-361B-424B-A639-E66130D5258B}">
      <dsp:nvSpPr>
        <dsp:cNvPr id="0" name=""/>
        <dsp:cNvSpPr/>
      </dsp:nvSpPr>
      <dsp:spPr>
        <a:xfrm>
          <a:off x="3623236"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origin</a:t>
          </a:r>
          <a:endParaRPr lang="en-US" sz="1000" kern="1200" dirty="0"/>
        </a:p>
      </dsp:txBody>
      <dsp:txXfrm>
        <a:off x="3748750" y="513582"/>
        <a:ext cx="628967" cy="629184"/>
      </dsp:txXfrm>
    </dsp:sp>
    <dsp:sp modelId="{E7436F36-4AE3-4761-A97B-B89A31C70D52}">
      <dsp:nvSpPr>
        <dsp:cNvPr id="0" name=""/>
        <dsp:cNvSpPr/>
      </dsp:nvSpPr>
      <dsp:spPr>
        <a:xfrm rot="2700000">
          <a:off x="2616103"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99E57-3543-443A-BB03-6AD3614065DB}">
      <dsp:nvSpPr>
        <dsp:cNvPr id="0" name=""/>
        <dsp:cNvSpPr/>
      </dsp:nvSpPr>
      <dsp:spPr>
        <a:xfrm>
          <a:off x="2647709"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veterinary</a:t>
          </a:r>
          <a:endParaRPr lang="en-US" sz="1000" kern="1200" dirty="0"/>
        </a:p>
      </dsp:txBody>
      <dsp:txXfrm>
        <a:off x="2773223" y="513582"/>
        <a:ext cx="628967" cy="629184"/>
      </dsp:txXfrm>
    </dsp:sp>
    <dsp:sp modelId="{78D93BFA-8335-4D40-A5B3-16878EC87748}">
      <dsp:nvSpPr>
        <dsp:cNvPr id="0" name=""/>
        <dsp:cNvSpPr/>
      </dsp:nvSpPr>
      <dsp:spPr>
        <a:xfrm rot="2700000">
          <a:off x="1641273"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BE88F-ED3F-4E20-A52E-045E6A5BA683}">
      <dsp:nvSpPr>
        <dsp:cNvPr id="0" name=""/>
        <dsp:cNvSpPr/>
      </dsp:nvSpPr>
      <dsp:spPr>
        <a:xfrm>
          <a:off x="1672181"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Phytosanit</a:t>
          </a:r>
          <a:r>
            <a:rPr lang="en-US" sz="1000" kern="1200" dirty="0" smtClean="0"/>
            <a:t>.</a:t>
          </a:r>
          <a:endParaRPr lang="en-US" sz="1000" kern="1200" dirty="0"/>
        </a:p>
      </dsp:txBody>
      <dsp:txXfrm>
        <a:off x="1798393" y="513582"/>
        <a:ext cx="628967" cy="629184"/>
      </dsp:txXfrm>
    </dsp:sp>
    <dsp:sp modelId="{80D951C5-5D75-4357-98E4-5B7C152164E6}">
      <dsp:nvSpPr>
        <dsp:cNvPr id="0" name=""/>
        <dsp:cNvSpPr/>
      </dsp:nvSpPr>
      <dsp:spPr>
        <a:xfrm rot="2700000">
          <a:off x="665746" y="356139"/>
          <a:ext cx="943905" cy="9439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AE94D-7CD1-4666-9267-A4723CC037C4}">
      <dsp:nvSpPr>
        <dsp:cNvPr id="0" name=""/>
        <dsp:cNvSpPr/>
      </dsp:nvSpPr>
      <dsp:spPr>
        <a:xfrm>
          <a:off x="697352" y="387712"/>
          <a:ext cx="880693" cy="88092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sanitary</a:t>
          </a:r>
          <a:endParaRPr lang="en-US" sz="1000" kern="1200" dirty="0"/>
        </a:p>
      </dsp:txBody>
      <dsp:txXfrm>
        <a:off x="822866" y="513582"/>
        <a:ext cx="628967" cy="629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l"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40963" name="Rectangle 3"/>
          <p:cNvSpPr>
            <a:spLocks noGrp="1" noChangeArrowheads="1"/>
          </p:cNvSpPr>
          <p:nvPr>
            <p:ph type="dt" sz="quarter" idx="1"/>
          </p:nvPr>
        </p:nvSpPr>
        <p:spPr bwMode="auto">
          <a:xfrm>
            <a:off x="3851275"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40964" name="Rectangle 4"/>
          <p:cNvSpPr>
            <a:spLocks noGrp="1" noChangeArrowheads="1"/>
          </p:cNvSpPr>
          <p:nvPr>
            <p:ph type="ftr" sz="quarter" idx="2"/>
          </p:nvPr>
        </p:nvSpPr>
        <p:spPr bwMode="auto">
          <a:xfrm>
            <a:off x="0"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l"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40965" name="Rectangle 5"/>
          <p:cNvSpPr>
            <a:spLocks noGrp="1" noChangeArrowheads="1"/>
          </p:cNvSpPr>
          <p:nvPr>
            <p:ph type="sldNum" sz="quarter" idx="3"/>
          </p:nvPr>
        </p:nvSpPr>
        <p:spPr bwMode="auto">
          <a:xfrm>
            <a:off x="3851275"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defTabSz="914091" eaLnBrk="1" hangingPunct="1">
              <a:defRPr sz="1200" b="0">
                <a:solidFill>
                  <a:srgbClr val="FF3300"/>
                </a:solidFill>
                <a:latin typeface="Times New Roman" pitchFamily="18" charset="0"/>
                <a:cs typeface="Times New Roman" pitchFamily="18" charset="0"/>
              </a:defRPr>
            </a:lvl1pPr>
          </a:lstStyle>
          <a:p>
            <a:pPr>
              <a:defRPr/>
            </a:pPr>
            <a:fld id="{09174A50-DF34-4EDE-97EF-B70FAE3A18FE}" type="slidenum">
              <a:rPr lang="en-GB"/>
              <a:pPr>
                <a:defRPr/>
              </a:pPr>
              <a:t>‹#›</a:t>
            </a:fld>
            <a:endParaRPr lang="en-GB"/>
          </a:p>
        </p:txBody>
      </p:sp>
    </p:spTree>
    <p:extLst>
      <p:ext uri="{BB962C8B-B14F-4D97-AF65-F5344CB8AC3E}">
        <p14:creationId xmlns:p14="http://schemas.microsoft.com/office/powerpoint/2010/main" val="75295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l"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9219" name="Rectangle 3"/>
          <p:cNvSpPr>
            <a:spLocks noGrp="1" noChangeArrowheads="1"/>
          </p:cNvSpPr>
          <p:nvPr>
            <p:ph type="dt" idx="1"/>
          </p:nvPr>
        </p:nvSpPr>
        <p:spPr bwMode="auto">
          <a:xfrm>
            <a:off x="3851275"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l" defTabSz="914091" eaLnBrk="1" hangingPunct="1">
              <a:defRPr sz="1200" b="0">
                <a:solidFill>
                  <a:srgbClr val="FF3300"/>
                </a:solidFill>
                <a:latin typeface="Times New Roman" pitchFamily="18" charset="0"/>
                <a:cs typeface="Times New Roman" pitchFamily="18" charset="0"/>
              </a:defRPr>
            </a:lvl1pPr>
          </a:lstStyle>
          <a:p>
            <a:pPr>
              <a:defRPr/>
            </a:pPr>
            <a:endParaRPr lang="en-GB"/>
          </a:p>
        </p:txBody>
      </p:sp>
      <p:sp>
        <p:nvSpPr>
          <p:cNvPr id="9223" name="Rectangle 7"/>
          <p:cNvSpPr>
            <a:spLocks noGrp="1" noChangeArrowheads="1"/>
          </p:cNvSpPr>
          <p:nvPr>
            <p:ph type="sldNum" sz="quarter" idx="5"/>
          </p:nvPr>
        </p:nvSpPr>
        <p:spPr bwMode="auto">
          <a:xfrm>
            <a:off x="3851275"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defTabSz="914091" eaLnBrk="1" hangingPunct="1">
              <a:defRPr sz="1200" b="0">
                <a:solidFill>
                  <a:srgbClr val="FF3300"/>
                </a:solidFill>
                <a:latin typeface="Times New Roman" pitchFamily="18" charset="0"/>
                <a:cs typeface="Times New Roman" pitchFamily="18" charset="0"/>
              </a:defRPr>
            </a:lvl1pPr>
          </a:lstStyle>
          <a:p>
            <a:pPr>
              <a:defRPr/>
            </a:pPr>
            <a:fld id="{2D25455E-B34F-4C83-AE30-DD9133AE5CC0}" type="slidenum">
              <a:rPr lang="en-GB"/>
              <a:pPr>
                <a:defRPr/>
              </a:pPr>
              <a:t>‹#›</a:t>
            </a:fld>
            <a:endParaRPr lang="en-GB"/>
          </a:p>
        </p:txBody>
      </p:sp>
    </p:spTree>
    <p:extLst>
      <p:ext uri="{BB962C8B-B14F-4D97-AF65-F5344CB8AC3E}">
        <p14:creationId xmlns:p14="http://schemas.microsoft.com/office/powerpoint/2010/main" val="4082017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kalyan-city.blogspot.com/2011/04/difference-between-invoice-and-delivery.html" TargetMode="External"/><Relationship Id="rId3" Type="http://schemas.openxmlformats.org/officeDocument/2006/relationships/hyperlink" Target="http://kalyan-city.blogspot.com/2011/04/different-modes-of-payment-what-are.html" TargetMode="External"/><Relationship Id="rId7" Type="http://schemas.openxmlformats.org/officeDocument/2006/relationships/hyperlink" Target="http://kalyan-city.blogspot.com/2011/04/what-are-essentials-of-order-made-by.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kalyan-city.blogspot.com/2010/12/what-is-tax-definition-adam-smith.html" TargetMode="External"/><Relationship Id="rId11" Type="http://schemas.openxmlformats.org/officeDocument/2006/relationships/hyperlink" Target="http://kalyan-city.blogspot.com/2011/02/what-is-cheque-definition-kinds-and.html" TargetMode="External"/><Relationship Id="rId5" Type="http://schemas.openxmlformats.org/officeDocument/2006/relationships/hyperlink" Target="http://kalyan-city.blogspot.com/2011/04/quotation-meaning-contents-and-types-of.html" TargetMode="External"/><Relationship Id="rId10" Type="http://schemas.openxmlformats.org/officeDocument/2006/relationships/hyperlink" Target="http://kalyan-city.blogspot.com/2011/04/steps-involved-in-execution-of-order.html" TargetMode="External"/><Relationship Id="rId4" Type="http://schemas.openxmlformats.org/officeDocument/2006/relationships/hyperlink" Target="http://kalyan-city.blogspot.com/2011/04/what-is-discount-types-of-discounts.html" TargetMode="External"/><Relationship Id="rId9" Type="http://schemas.openxmlformats.org/officeDocument/2006/relationships/hyperlink" Target="http://kalyan-city.blogspot.com/2011/04/what-is-invoice-meaning-contents-and.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p>
        </p:txBody>
      </p:sp>
      <p:sp>
        <p:nvSpPr>
          <p:cNvPr id="25604" name="Slide Number Placeholder 3"/>
          <p:cNvSpPr>
            <a:spLocks noGrp="1"/>
          </p:cNvSpPr>
          <p:nvPr>
            <p:ph type="sldNum" sz="quarter" idx="5"/>
          </p:nvPr>
        </p:nvSpPr>
        <p:spPr>
          <a:noFill/>
        </p:spPr>
        <p:txBody>
          <a:bodyPr/>
          <a:lstStyle>
            <a:lvl1pPr defTabSz="912813">
              <a:defRPr sz="4000" b="1">
                <a:solidFill>
                  <a:srgbClr val="CC0000"/>
                </a:solidFill>
                <a:latin typeface="Georgia" pitchFamily="18" charset="0"/>
              </a:defRPr>
            </a:lvl1pPr>
            <a:lvl2pPr marL="742950" indent="-285750" defTabSz="912813">
              <a:defRPr sz="4000" b="1">
                <a:solidFill>
                  <a:srgbClr val="CC0000"/>
                </a:solidFill>
                <a:latin typeface="Georgia" pitchFamily="18" charset="0"/>
              </a:defRPr>
            </a:lvl2pPr>
            <a:lvl3pPr marL="1143000" indent="-228600" defTabSz="912813">
              <a:defRPr sz="4000" b="1">
                <a:solidFill>
                  <a:srgbClr val="CC0000"/>
                </a:solidFill>
                <a:latin typeface="Georgia" pitchFamily="18" charset="0"/>
              </a:defRPr>
            </a:lvl3pPr>
            <a:lvl4pPr marL="1600200" indent="-228600" defTabSz="912813">
              <a:defRPr sz="4000" b="1">
                <a:solidFill>
                  <a:srgbClr val="CC0000"/>
                </a:solidFill>
                <a:latin typeface="Georgia" pitchFamily="18" charset="0"/>
              </a:defRPr>
            </a:lvl4pPr>
            <a:lvl5pPr marL="2057400" indent="-228600" defTabSz="912813">
              <a:defRPr sz="4000" b="1">
                <a:solidFill>
                  <a:srgbClr val="CC0000"/>
                </a:solidFill>
                <a:latin typeface="Georgia" pitchFamily="18" charset="0"/>
              </a:defRPr>
            </a:lvl5pPr>
            <a:lvl6pPr marL="2514600" indent="-228600" algn="ctr" defTabSz="912813" eaLnBrk="0" fontAlgn="base" hangingPunct="0">
              <a:spcBef>
                <a:spcPct val="0"/>
              </a:spcBef>
              <a:spcAft>
                <a:spcPct val="0"/>
              </a:spcAft>
              <a:defRPr sz="4000" b="1">
                <a:solidFill>
                  <a:srgbClr val="CC0000"/>
                </a:solidFill>
                <a:latin typeface="Georgia" pitchFamily="18" charset="0"/>
              </a:defRPr>
            </a:lvl6pPr>
            <a:lvl7pPr marL="2971800" indent="-228600" algn="ctr" defTabSz="912813" eaLnBrk="0" fontAlgn="base" hangingPunct="0">
              <a:spcBef>
                <a:spcPct val="0"/>
              </a:spcBef>
              <a:spcAft>
                <a:spcPct val="0"/>
              </a:spcAft>
              <a:defRPr sz="4000" b="1">
                <a:solidFill>
                  <a:srgbClr val="CC0000"/>
                </a:solidFill>
                <a:latin typeface="Georgia" pitchFamily="18" charset="0"/>
              </a:defRPr>
            </a:lvl7pPr>
            <a:lvl8pPr marL="3429000" indent="-228600" algn="ctr" defTabSz="912813" eaLnBrk="0" fontAlgn="base" hangingPunct="0">
              <a:spcBef>
                <a:spcPct val="0"/>
              </a:spcBef>
              <a:spcAft>
                <a:spcPct val="0"/>
              </a:spcAft>
              <a:defRPr sz="4000" b="1">
                <a:solidFill>
                  <a:srgbClr val="CC0000"/>
                </a:solidFill>
                <a:latin typeface="Georgia" pitchFamily="18" charset="0"/>
              </a:defRPr>
            </a:lvl8pPr>
            <a:lvl9pPr marL="3886200" indent="-228600" algn="ctr" defTabSz="912813" eaLnBrk="0" fontAlgn="base" hangingPunct="0">
              <a:spcBef>
                <a:spcPct val="0"/>
              </a:spcBef>
              <a:spcAft>
                <a:spcPct val="0"/>
              </a:spcAft>
              <a:defRPr sz="4000" b="1">
                <a:solidFill>
                  <a:srgbClr val="CC0000"/>
                </a:solidFill>
                <a:latin typeface="Georgia" pitchFamily="18" charset="0"/>
              </a:defRPr>
            </a:lvl9pPr>
          </a:lstStyle>
          <a:p>
            <a:fld id="{29A72872-40D2-4867-B531-17FECF024883}" type="slidenum">
              <a:rPr lang="en-GB" sz="1200" b="0" smtClean="0">
                <a:solidFill>
                  <a:srgbClr val="FF3300"/>
                </a:solidFill>
                <a:latin typeface="Times New Roman" pitchFamily="18" charset="0"/>
              </a:rPr>
              <a:pPr/>
              <a:t>1</a:t>
            </a:fld>
            <a:endParaRPr lang="en-GB" sz="1200" b="0" smtClean="0">
              <a:solidFill>
                <a:srgbClr val="FF33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9A9C3-C2E0-45A5-906B-E14F88BCE95E}" type="slidenum">
              <a:rPr lang="en-US" smtClean="0"/>
              <a:pPr/>
              <a:t>10</a:t>
            </a:fld>
            <a:endParaRPr lang="en-US"/>
          </a:p>
        </p:txBody>
      </p:sp>
    </p:spTree>
    <p:extLst>
      <p:ext uri="{BB962C8B-B14F-4D97-AF65-F5344CB8AC3E}">
        <p14:creationId xmlns:p14="http://schemas.microsoft.com/office/powerpoint/2010/main" val="260725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25455E-B34F-4C83-AE30-DD9133AE5CC0}" type="slidenum">
              <a:rPr lang="en-GB" smtClean="0"/>
              <a:pPr>
                <a:defRPr/>
              </a:pPr>
              <a:t>11</a:t>
            </a:fld>
            <a:endParaRPr lang="en-GB"/>
          </a:p>
        </p:txBody>
      </p:sp>
    </p:spTree>
    <p:extLst>
      <p:ext uri="{BB962C8B-B14F-4D97-AF65-F5344CB8AC3E}">
        <p14:creationId xmlns:p14="http://schemas.microsoft.com/office/powerpoint/2010/main" val="298326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But let’s recall  what is a Single Window.</a:t>
            </a:r>
          </a:p>
          <a:p>
            <a:r>
              <a:rPr lang="en-US" sz="1000" dirty="0" smtClean="0"/>
              <a:t>UNECE Recommendation 33, developed through the UN Centre for Trade Facilitation and Electronic Business and adopted in 2005, provides the most widely accepted definition of a Single Window.</a:t>
            </a:r>
          </a:p>
          <a:p>
            <a:r>
              <a:rPr lang="en-US" sz="1000" dirty="0" smtClean="0"/>
              <a:t>It </a:t>
            </a:r>
            <a:r>
              <a:rPr lang="en-US" sz="1000" dirty="0"/>
              <a:t>describes the SW as "a facility that allows parties involved in trade and transport to lodge standardized information and documents with a single entry point to fulfill all import, export, and transit-related regulatory requirements." “If information is electronic, then individual data elements should only be submitted once”.</a:t>
            </a:r>
            <a:br>
              <a:rPr lang="en-US" sz="1000" dirty="0"/>
            </a:br>
            <a:endParaRPr lang="en-US" sz="1000" dirty="0" smtClean="0"/>
          </a:p>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C95910AB-E680-43D2-9B04-1DF41C0CFDB2}" type="slidenum">
              <a:rPr lang="it-IT" smtClean="0"/>
              <a:pPr>
                <a:defRPr/>
              </a:pPr>
              <a:t>12</a:t>
            </a:fld>
            <a:endParaRPr lang="it-IT"/>
          </a:p>
        </p:txBody>
      </p:sp>
    </p:spTree>
    <p:extLst>
      <p:ext uri="{BB962C8B-B14F-4D97-AF65-F5344CB8AC3E}">
        <p14:creationId xmlns:p14="http://schemas.microsoft.com/office/powerpoint/2010/main" val="188084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spcBef>
                <a:spcPct val="50000"/>
              </a:spcBef>
            </a:pPr>
            <a:r>
              <a:rPr lang="bg-BG" dirty="0" smtClean="0">
                <a:solidFill>
                  <a:srgbClr val="FF3300"/>
                </a:solidFill>
                <a:cs typeface="Times New Roman" pitchFamily="18" charset="0"/>
              </a:rPr>
              <a:t>Как создать „сеть сетей“</a:t>
            </a:r>
          </a:p>
          <a:p>
            <a:pPr eaLnBrk="1" hangingPunct="1">
              <a:spcBef>
                <a:spcPct val="50000"/>
              </a:spcBef>
            </a:pPr>
            <a:endParaRPr lang="bg-BG" dirty="0" smtClean="0">
              <a:solidFill>
                <a:srgbClr val="FF3300"/>
              </a:solidFill>
              <a:cs typeface="Times New Roman" pitchFamily="18" charset="0"/>
            </a:endParaRPr>
          </a:p>
          <a:p>
            <a:pPr eaLnBrk="1" hangingPunct="1">
              <a:spcBef>
                <a:spcPct val="50000"/>
              </a:spcBef>
            </a:pPr>
            <a:r>
              <a:rPr lang="bg-BG" dirty="0" smtClean="0">
                <a:solidFill>
                  <a:srgbClr val="FF3300"/>
                </a:solidFill>
                <a:cs typeface="Times New Roman" pitchFamily="18" charset="0"/>
              </a:rPr>
              <a:t>В европейском контексте:</a:t>
            </a:r>
            <a:r>
              <a:rPr lang="bg-BG" baseline="0" dirty="0" smtClean="0">
                <a:solidFill>
                  <a:srgbClr val="FF3300"/>
                </a:solidFill>
                <a:cs typeface="Times New Roman" pitchFamily="18" charset="0"/>
              </a:rPr>
              <a:t> </a:t>
            </a:r>
          </a:p>
          <a:p>
            <a:pPr eaLnBrk="1" hangingPunct="1">
              <a:spcBef>
                <a:spcPct val="50000"/>
              </a:spcBef>
            </a:pPr>
            <a:r>
              <a:rPr lang="bg-BG" baseline="0" dirty="0" smtClean="0">
                <a:solidFill>
                  <a:srgbClr val="FF3300"/>
                </a:solidFill>
                <a:cs typeface="Times New Roman" pitchFamily="18" charset="0"/>
              </a:rPr>
              <a:t>Сети </a:t>
            </a:r>
            <a:r>
              <a:rPr lang="fr-CH" baseline="0" dirty="0" smtClean="0">
                <a:solidFill>
                  <a:srgbClr val="FF3300"/>
                </a:solidFill>
                <a:cs typeface="Times New Roman" pitchFamily="18" charset="0"/>
              </a:rPr>
              <a:t>e-</a:t>
            </a:r>
            <a:r>
              <a:rPr lang="fr-CH" baseline="0" dirty="0" err="1" smtClean="0">
                <a:solidFill>
                  <a:srgbClr val="FF3300"/>
                </a:solidFill>
                <a:cs typeface="Times New Roman" pitchFamily="18" charset="0"/>
              </a:rPr>
              <a:t>Freight</a:t>
            </a:r>
            <a:r>
              <a:rPr lang="fr-CH" baseline="0" dirty="0" smtClean="0">
                <a:solidFill>
                  <a:srgbClr val="FF3300"/>
                </a:solidFill>
                <a:cs typeface="Times New Roman" pitchFamily="18" charset="0"/>
              </a:rPr>
              <a:t>, </a:t>
            </a:r>
            <a:r>
              <a:rPr lang="bg-BG" baseline="0" dirty="0" smtClean="0">
                <a:solidFill>
                  <a:srgbClr val="FF3300"/>
                </a:solidFill>
                <a:cs typeface="Times New Roman" pitchFamily="18" charset="0"/>
              </a:rPr>
              <a:t>портовых сообществ, платформы: </a:t>
            </a:r>
            <a:r>
              <a:rPr lang="fr-CH" baseline="0" dirty="0" err="1" smtClean="0">
                <a:solidFill>
                  <a:srgbClr val="FF3300"/>
                </a:solidFill>
                <a:cs typeface="Times New Roman" pitchFamily="18" charset="0"/>
              </a:rPr>
              <a:t>eMaritime</a:t>
            </a:r>
            <a:r>
              <a:rPr lang="fr-CH" baseline="0" dirty="0" smtClean="0">
                <a:solidFill>
                  <a:srgbClr val="FF3300"/>
                </a:solidFill>
                <a:cs typeface="Times New Roman" pitchFamily="18" charset="0"/>
              </a:rPr>
              <a:t>, e-Navigation, </a:t>
            </a:r>
            <a:r>
              <a:rPr lang="fr-CH" baseline="0" dirty="0" err="1" smtClean="0">
                <a:solidFill>
                  <a:srgbClr val="FF3300"/>
                </a:solidFill>
                <a:cs typeface="Times New Roman" pitchFamily="18" charset="0"/>
              </a:rPr>
              <a:t>eCustoms</a:t>
            </a:r>
            <a:r>
              <a:rPr lang="fr-CH" baseline="0" dirty="0" smtClean="0">
                <a:solidFill>
                  <a:srgbClr val="FF3300"/>
                </a:solidFill>
                <a:cs typeface="Times New Roman" pitchFamily="18" charset="0"/>
              </a:rPr>
              <a:t>, </a:t>
            </a:r>
            <a:r>
              <a:rPr lang="fr-CH" baseline="0" dirty="0" err="1" smtClean="0">
                <a:solidFill>
                  <a:srgbClr val="FF3300"/>
                </a:solidFill>
                <a:cs typeface="Times New Roman" pitchFamily="18" charset="0"/>
              </a:rPr>
              <a:t>Computerized</a:t>
            </a:r>
            <a:r>
              <a:rPr lang="fr-CH" baseline="0" dirty="0" smtClean="0">
                <a:solidFill>
                  <a:srgbClr val="FF3300"/>
                </a:solidFill>
                <a:cs typeface="Times New Roman" pitchFamily="18" charset="0"/>
              </a:rPr>
              <a:t> Transit System, etc. </a:t>
            </a:r>
            <a:endParaRPr lang="bg-BG" dirty="0" smtClean="0">
              <a:solidFill>
                <a:srgbClr val="FF3300"/>
              </a:solidFill>
              <a:cs typeface="Times New Roman" pitchFamily="18" charset="0"/>
            </a:endParaRPr>
          </a:p>
          <a:p>
            <a:pPr eaLnBrk="1" hangingPunct="1">
              <a:spcBef>
                <a:spcPct val="50000"/>
              </a:spcBef>
            </a:pPr>
            <a:endParaRPr lang="bg-BG" dirty="0" smtClean="0">
              <a:solidFill>
                <a:srgbClr val="FF3300"/>
              </a:solidFill>
              <a:cs typeface="Times New Roman" pitchFamily="18" charset="0"/>
            </a:endParaRPr>
          </a:p>
          <a:p>
            <a:pPr eaLnBrk="1" hangingPunct="1">
              <a:spcBef>
                <a:spcPct val="50000"/>
              </a:spcBef>
            </a:pPr>
            <a:r>
              <a:rPr lang="fr-CH" dirty="0" err="1" smtClean="0">
                <a:solidFill>
                  <a:srgbClr val="FF3300"/>
                </a:solidFill>
                <a:cs typeface="Times New Roman" pitchFamily="18" charset="0"/>
              </a:rPr>
              <a:t>Mountains</a:t>
            </a:r>
            <a:r>
              <a:rPr lang="fr-CH" dirty="0" smtClean="0">
                <a:solidFill>
                  <a:srgbClr val="FF3300"/>
                </a:solidFill>
                <a:cs typeface="Times New Roman" pitchFamily="18" charset="0"/>
              </a:rPr>
              <a:t> of </a:t>
            </a:r>
            <a:r>
              <a:rPr lang="fr-CH" dirty="0" err="1" smtClean="0">
                <a:solidFill>
                  <a:srgbClr val="FF3300"/>
                </a:solidFill>
                <a:cs typeface="Times New Roman" pitchFamily="18" charset="0"/>
              </a:rPr>
              <a:t>paper</a:t>
            </a:r>
            <a:r>
              <a:rPr lang="fr-CH" dirty="0" smtClean="0">
                <a:solidFill>
                  <a:srgbClr val="FF3300"/>
                </a:solidFill>
                <a:cs typeface="Times New Roman" pitchFamily="18" charset="0"/>
              </a:rPr>
              <a:t> </a:t>
            </a:r>
            <a:endParaRPr lang="bg-BG" dirty="0" smtClean="0">
              <a:solidFill>
                <a:srgbClr val="FF3300"/>
              </a:solidFill>
              <a:cs typeface="Times New Roman" pitchFamily="18" charset="0"/>
            </a:endParaRPr>
          </a:p>
          <a:p>
            <a:pPr eaLnBrk="1" hangingPunct="1">
              <a:spcBef>
                <a:spcPct val="50000"/>
              </a:spcBef>
            </a:pPr>
            <a:r>
              <a:rPr lang="bg-BG" dirty="0" smtClean="0">
                <a:solidFill>
                  <a:srgbClr val="FF3300"/>
                </a:solidFill>
                <a:cs typeface="Times New Roman" pitchFamily="18" charset="0"/>
              </a:rPr>
              <a:t>30% </a:t>
            </a:r>
            <a:r>
              <a:rPr lang="fr-CH" dirty="0" err="1" smtClean="0">
                <a:solidFill>
                  <a:srgbClr val="FF3300"/>
                </a:solidFill>
                <a:cs typeface="Times New Roman" pitchFamily="18" charset="0"/>
              </a:rPr>
              <a:t>mistakes</a:t>
            </a:r>
            <a:endParaRPr lang="bg-BG" dirty="0" smtClean="0">
              <a:solidFill>
                <a:srgbClr val="FF3300"/>
              </a:solidFill>
              <a:cs typeface="Times New Roman" pitchFamily="18" charset="0"/>
            </a:endParaRPr>
          </a:p>
          <a:p>
            <a:pPr eaLnBrk="1" hangingPunct="1">
              <a:spcBef>
                <a:spcPct val="50000"/>
              </a:spcBef>
            </a:pPr>
            <a:r>
              <a:rPr lang="fr-CH" dirty="0" err="1" smtClean="0">
                <a:solidFill>
                  <a:srgbClr val="FF3300"/>
                </a:solidFill>
                <a:cs typeface="Times New Roman" pitchFamily="18" charset="0"/>
              </a:rPr>
              <a:t>Weeks</a:t>
            </a:r>
            <a:r>
              <a:rPr lang="fr-CH" dirty="0" smtClean="0">
                <a:solidFill>
                  <a:srgbClr val="FF3300"/>
                </a:solidFill>
                <a:cs typeface="Times New Roman" pitchFamily="18" charset="0"/>
              </a:rPr>
              <a:t> for clearance</a:t>
            </a:r>
          </a:p>
          <a:p>
            <a:pPr eaLnBrk="1" hangingPunct="1">
              <a:spcBef>
                <a:spcPct val="50000"/>
              </a:spcBef>
            </a:pPr>
            <a:r>
              <a:rPr lang="fr-CH" dirty="0" smtClean="0">
                <a:solidFill>
                  <a:srgbClr val="FF3300"/>
                </a:solidFill>
                <a:cs typeface="Times New Roman" pitchFamily="18" charset="0"/>
              </a:rPr>
              <a:t>Customs, export, import, etc. </a:t>
            </a:r>
            <a:r>
              <a:rPr lang="fr-CH" dirty="0" err="1" smtClean="0">
                <a:solidFill>
                  <a:srgbClr val="FF3300"/>
                </a:solidFill>
                <a:cs typeface="Times New Roman" pitchFamily="18" charset="0"/>
              </a:rPr>
              <a:t>processes</a:t>
            </a:r>
            <a:r>
              <a:rPr lang="fr-CH" dirty="0" smtClean="0">
                <a:solidFill>
                  <a:srgbClr val="FF3300"/>
                </a:solidFill>
                <a:cs typeface="Times New Roman" pitchFamily="18" charset="0"/>
              </a:rPr>
              <a:t> </a:t>
            </a:r>
            <a:r>
              <a:rPr lang="fr-CH" dirty="0" err="1" smtClean="0">
                <a:solidFill>
                  <a:srgbClr val="FF3300"/>
                </a:solidFill>
                <a:cs typeface="Times New Roman" pitchFamily="18" charset="0"/>
              </a:rPr>
              <a:t>together</a:t>
            </a:r>
            <a:endParaRPr lang="bg-BG" dirty="0" smtClean="0">
              <a:solidFill>
                <a:srgbClr val="FF3300"/>
              </a:solidFill>
              <a:cs typeface="Times New Roman" pitchFamily="18" charset="0"/>
            </a:endParaRPr>
          </a:p>
          <a:p>
            <a:pPr eaLnBrk="1" hangingPunct="1">
              <a:spcBef>
                <a:spcPct val="50000"/>
              </a:spcBef>
            </a:pPr>
            <a:r>
              <a:rPr lang="fr-CH" dirty="0" err="1" smtClean="0">
                <a:solidFill>
                  <a:srgbClr val="FF3300"/>
                </a:solidFill>
                <a:cs typeface="Times New Roman" pitchFamily="18" charset="0"/>
              </a:rPr>
              <a:t>Many</a:t>
            </a:r>
            <a:r>
              <a:rPr lang="fr-CH" dirty="0" smtClean="0">
                <a:solidFill>
                  <a:srgbClr val="FF3300"/>
                </a:solidFill>
                <a:cs typeface="Times New Roman" pitchFamily="18" charset="0"/>
              </a:rPr>
              <a:t> documents </a:t>
            </a:r>
            <a:r>
              <a:rPr lang="fr-CH" dirty="0" err="1" smtClean="0">
                <a:solidFill>
                  <a:srgbClr val="FF3300"/>
                </a:solidFill>
                <a:cs typeface="Times New Roman" pitchFamily="18" charset="0"/>
              </a:rPr>
              <a:t>filed</a:t>
            </a:r>
            <a:r>
              <a:rPr lang="fr-CH" dirty="0" smtClean="0">
                <a:solidFill>
                  <a:srgbClr val="FF3300"/>
                </a:solidFill>
                <a:cs typeface="Times New Roman" pitchFamily="18" charset="0"/>
              </a:rPr>
              <a:t> </a:t>
            </a:r>
            <a:r>
              <a:rPr lang="fr-CH" dirty="0" err="1" smtClean="0">
                <a:solidFill>
                  <a:srgbClr val="FF3300"/>
                </a:solidFill>
                <a:cs typeface="Times New Roman" pitchFamily="18" charset="0"/>
              </a:rPr>
              <a:t>together</a:t>
            </a:r>
            <a:endParaRPr lang="bg-BG" dirty="0" smtClean="0">
              <a:solidFill>
                <a:srgbClr val="FF3300"/>
              </a:solidFill>
              <a:cs typeface="Times New Roman" pitchFamily="18" charset="0"/>
            </a:endParaRPr>
          </a:p>
          <a:p>
            <a:pPr eaLnBrk="1" hangingPunct="1">
              <a:spcBef>
                <a:spcPct val="50000"/>
              </a:spcBef>
            </a:pPr>
            <a:r>
              <a:rPr lang="fr-CH" dirty="0" err="1" smtClean="0">
                <a:solidFill>
                  <a:srgbClr val="FF3300"/>
                </a:solidFill>
                <a:cs typeface="Times New Roman" pitchFamily="18" charset="0"/>
              </a:rPr>
              <a:t>Appr</a:t>
            </a:r>
            <a:r>
              <a:rPr lang="fr-CH" dirty="0" smtClean="0">
                <a:solidFill>
                  <a:srgbClr val="FF3300"/>
                </a:solidFill>
                <a:cs typeface="Times New Roman" pitchFamily="18" charset="0"/>
              </a:rPr>
              <a:t>. 1 </a:t>
            </a:r>
            <a:r>
              <a:rPr lang="fr-CH" dirty="0" err="1" smtClean="0">
                <a:solidFill>
                  <a:srgbClr val="FF3300"/>
                </a:solidFill>
                <a:cs typeface="Times New Roman" pitchFamily="18" charset="0"/>
              </a:rPr>
              <a:t>hour</a:t>
            </a:r>
            <a:r>
              <a:rPr lang="fr-CH" dirty="0" smtClean="0">
                <a:solidFill>
                  <a:srgbClr val="FF3300"/>
                </a:solidFill>
                <a:cs typeface="Times New Roman" pitchFamily="18" charset="0"/>
              </a:rPr>
              <a:t> for clearance</a:t>
            </a:r>
            <a:endParaRPr lang="en-US" dirty="0" smtClean="0">
              <a:solidFill>
                <a:srgbClr val="FF3300"/>
              </a:solidFill>
              <a:cs typeface="Times New Roman" pitchFamily="18" charset="0"/>
            </a:endParaRPr>
          </a:p>
          <a:p>
            <a:endParaRPr lang="en-GB" dirty="0" smtClean="0"/>
          </a:p>
        </p:txBody>
      </p:sp>
      <p:sp>
        <p:nvSpPr>
          <p:cNvPr id="55300" name="Slide Number Placeholder 3"/>
          <p:cNvSpPr>
            <a:spLocks noGrp="1"/>
          </p:cNvSpPr>
          <p:nvPr>
            <p:ph type="sldNum" sz="quarter" idx="5"/>
          </p:nvPr>
        </p:nvSpPr>
        <p:spPr>
          <a:noFill/>
        </p:spPr>
        <p:txBody>
          <a:bodyPr/>
          <a:lstStyle>
            <a:lvl1pPr defTabSz="911225">
              <a:defRPr sz="4000" b="1">
                <a:solidFill>
                  <a:srgbClr val="CC0000"/>
                </a:solidFill>
                <a:latin typeface="Georgia" pitchFamily="18" charset="0"/>
              </a:defRPr>
            </a:lvl1pPr>
            <a:lvl2pPr marL="742950" indent="-285750" defTabSz="911225">
              <a:defRPr sz="4000" b="1">
                <a:solidFill>
                  <a:srgbClr val="CC0000"/>
                </a:solidFill>
                <a:latin typeface="Georgia" pitchFamily="18" charset="0"/>
              </a:defRPr>
            </a:lvl2pPr>
            <a:lvl3pPr marL="1143000" indent="-228600" defTabSz="911225">
              <a:defRPr sz="4000" b="1">
                <a:solidFill>
                  <a:srgbClr val="CC0000"/>
                </a:solidFill>
                <a:latin typeface="Georgia" pitchFamily="18" charset="0"/>
              </a:defRPr>
            </a:lvl3pPr>
            <a:lvl4pPr marL="1600200" indent="-228600" defTabSz="911225">
              <a:defRPr sz="4000" b="1">
                <a:solidFill>
                  <a:srgbClr val="CC0000"/>
                </a:solidFill>
                <a:latin typeface="Georgia" pitchFamily="18" charset="0"/>
              </a:defRPr>
            </a:lvl4pPr>
            <a:lvl5pPr marL="2057400" indent="-228600" defTabSz="911225">
              <a:defRPr sz="4000" b="1">
                <a:solidFill>
                  <a:srgbClr val="CC0000"/>
                </a:solidFill>
                <a:latin typeface="Georgia" pitchFamily="18" charset="0"/>
              </a:defRPr>
            </a:lvl5pPr>
            <a:lvl6pPr marL="2514600" indent="-228600" algn="ctr" defTabSz="911225" eaLnBrk="0" fontAlgn="base" hangingPunct="0">
              <a:spcBef>
                <a:spcPct val="0"/>
              </a:spcBef>
              <a:spcAft>
                <a:spcPct val="0"/>
              </a:spcAft>
              <a:defRPr sz="4000" b="1">
                <a:solidFill>
                  <a:srgbClr val="CC0000"/>
                </a:solidFill>
                <a:latin typeface="Georgia" pitchFamily="18" charset="0"/>
              </a:defRPr>
            </a:lvl6pPr>
            <a:lvl7pPr marL="2971800" indent="-228600" algn="ctr" defTabSz="911225" eaLnBrk="0" fontAlgn="base" hangingPunct="0">
              <a:spcBef>
                <a:spcPct val="0"/>
              </a:spcBef>
              <a:spcAft>
                <a:spcPct val="0"/>
              </a:spcAft>
              <a:defRPr sz="4000" b="1">
                <a:solidFill>
                  <a:srgbClr val="CC0000"/>
                </a:solidFill>
                <a:latin typeface="Georgia" pitchFamily="18" charset="0"/>
              </a:defRPr>
            </a:lvl7pPr>
            <a:lvl8pPr marL="3429000" indent="-228600" algn="ctr" defTabSz="911225" eaLnBrk="0" fontAlgn="base" hangingPunct="0">
              <a:spcBef>
                <a:spcPct val="0"/>
              </a:spcBef>
              <a:spcAft>
                <a:spcPct val="0"/>
              </a:spcAft>
              <a:defRPr sz="4000" b="1">
                <a:solidFill>
                  <a:srgbClr val="CC0000"/>
                </a:solidFill>
                <a:latin typeface="Georgia" pitchFamily="18" charset="0"/>
              </a:defRPr>
            </a:lvl8pPr>
            <a:lvl9pPr marL="3886200" indent="-228600" algn="ctr" defTabSz="911225" eaLnBrk="0" fontAlgn="base" hangingPunct="0">
              <a:spcBef>
                <a:spcPct val="0"/>
              </a:spcBef>
              <a:spcAft>
                <a:spcPct val="0"/>
              </a:spcAft>
              <a:defRPr sz="4000" b="1">
                <a:solidFill>
                  <a:srgbClr val="CC0000"/>
                </a:solidFill>
                <a:latin typeface="Georgia" pitchFamily="18" charset="0"/>
              </a:defRPr>
            </a:lvl9pPr>
          </a:lstStyle>
          <a:p>
            <a:fld id="{2EA60416-B671-43FB-BBC1-482B6002796F}" type="slidenum">
              <a:rPr lang="en-GB" sz="1200" b="0" smtClean="0">
                <a:solidFill>
                  <a:srgbClr val="FF3300"/>
                </a:solidFill>
                <a:latin typeface="Times New Roman" pitchFamily="18" charset="0"/>
              </a:rPr>
              <a:pPr/>
              <a:t>14</a:t>
            </a:fld>
            <a:endParaRPr lang="en-GB" sz="1200" b="0" smtClean="0">
              <a:solidFill>
                <a:srgbClr val="FF3300"/>
              </a:solidFill>
              <a:latin typeface="Times New Roman" pitchFamily="18" charset="0"/>
            </a:endParaRPr>
          </a:p>
        </p:txBody>
      </p:sp>
    </p:spTree>
    <p:extLst>
      <p:ext uri="{BB962C8B-B14F-4D97-AF65-F5344CB8AC3E}">
        <p14:creationId xmlns:p14="http://schemas.microsoft.com/office/powerpoint/2010/main" val="139730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25455E-B34F-4C83-AE30-DD9133AE5CC0}" type="slidenum">
              <a:rPr lang="en-GB" smtClean="0"/>
              <a:pPr>
                <a:defRPr/>
              </a:pPr>
              <a:t>18</a:t>
            </a:fld>
            <a:endParaRPr lang="en-GB"/>
          </a:p>
        </p:txBody>
      </p:sp>
    </p:spTree>
    <p:extLst>
      <p:ext uri="{BB962C8B-B14F-4D97-AF65-F5344CB8AC3E}">
        <p14:creationId xmlns:p14="http://schemas.microsoft.com/office/powerpoint/2010/main" val="82610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25455E-B34F-4C83-AE30-DD9133AE5CC0}" type="slidenum">
              <a:rPr lang="en-GB" smtClean="0"/>
              <a:pPr>
                <a:defRPr/>
              </a:pPr>
              <a:t>20</a:t>
            </a:fld>
            <a:endParaRPr lang="en-GB"/>
          </a:p>
        </p:txBody>
      </p:sp>
    </p:spTree>
    <p:extLst>
      <p:ext uri="{BB962C8B-B14F-4D97-AF65-F5344CB8AC3E}">
        <p14:creationId xmlns:p14="http://schemas.microsoft.com/office/powerpoint/2010/main" val="204843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trade transaction</a:t>
            </a:r>
            <a:r>
              <a:rPr lang="en-US" sz="1200" kern="1200" dirty="0" smtClean="0">
                <a:solidFill>
                  <a:schemeClr val="tx1"/>
                </a:solidFill>
                <a:effectLst/>
                <a:latin typeface="+mn-lt"/>
                <a:ea typeface="+mn-ea"/>
                <a:cs typeface="+mn-cs"/>
              </a:rPr>
              <a:t> requires a seller of goods and services as well as a buyer.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Various intermediaries such as banks and financial institutions can facilitate the trade </a:t>
            </a:r>
            <a:r>
              <a:rPr lang="en-US" sz="1200" b="1" kern="1200" dirty="0" smtClean="0">
                <a:solidFill>
                  <a:schemeClr val="tx1"/>
                </a:solidFill>
                <a:effectLst/>
                <a:latin typeface="+mn-lt"/>
                <a:ea typeface="+mn-ea"/>
                <a:cs typeface="+mn-cs"/>
              </a:rPr>
              <a:t>transactions</a:t>
            </a:r>
            <a:r>
              <a:rPr lang="en-US" sz="1200" kern="1200" dirty="0" smtClean="0">
                <a:solidFill>
                  <a:schemeClr val="tx1"/>
                </a:solidFill>
                <a:effectLst/>
                <a:latin typeface="+mn-lt"/>
                <a:ea typeface="+mn-ea"/>
                <a:cs typeface="+mn-cs"/>
              </a:rPr>
              <a:t> by financing the </a:t>
            </a:r>
            <a:r>
              <a:rPr lang="en-US" sz="1200" b="1" kern="1200" dirty="0" smtClean="0">
                <a:solidFill>
                  <a:schemeClr val="tx1"/>
                </a:solidFill>
                <a:effectLst/>
                <a:latin typeface="+mn-lt"/>
                <a:ea typeface="+mn-ea"/>
                <a:cs typeface="+mn-cs"/>
              </a:rPr>
              <a:t>trade</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Steps in Trade Transactions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transaction of purchase or sale of goods involves a number of stages. Every trader, before buying or selling goods takes all the necessary precautions to get the best result of a trade transaction.</a:t>
            </a:r>
          </a:p>
          <a:p>
            <a:r>
              <a:rPr lang="en-GB" sz="1200" kern="1200" dirty="0" smtClean="0">
                <a:solidFill>
                  <a:schemeClr val="tx1"/>
                </a:solidFill>
                <a:effectLst/>
                <a:latin typeface="+mn-lt"/>
                <a:ea typeface="+mn-ea"/>
                <a:cs typeface="+mn-cs"/>
              </a:rPr>
              <a:t>The procedure begins with the enquiry from prospective buyer's side and ends with the </a:t>
            </a:r>
            <a:r>
              <a:rPr lang="en-GB" sz="1200" kern="1200" dirty="0" smtClean="0">
                <a:solidFill>
                  <a:schemeClr val="tx1"/>
                </a:solidFill>
                <a:effectLst/>
                <a:latin typeface="+mn-lt"/>
                <a:ea typeface="+mn-ea"/>
                <a:cs typeface="+mn-cs"/>
                <a:hlinkClick r:id="rId3"/>
              </a:rPr>
              <a:t>payment</a:t>
            </a:r>
            <a:r>
              <a:rPr lang="en-GB" sz="1200" kern="1200" dirty="0" smtClean="0">
                <a:solidFill>
                  <a:schemeClr val="tx1"/>
                </a:solidFill>
                <a:effectLst/>
                <a:latin typeface="+mn-lt"/>
                <a:ea typeface="+mn-ea"/>
                <a:cs typeface="+mn-cs"/>
              </a:rPr>
              <a:t> of price by the buyer.</a:t>
            </a:r>
          </a:p>
          <a:p>
            <a:r>
              <a:rPr lang="en-GB" sz="1200" kern="1200" dirty="0" smtClean="0">
                <a:solidFill>
                  <a:schemeClr val="tx1"/>
                </a:solidFill>
                <a:effectLst/>
                <a:latin typeface="+mn-lt"/>
                <a:ea typeface="+mn-ea"/>
                <a:cs typeface="+mn-cs"/>
              </a:rPr>
              <a:t>However, in between these two steps, there are many other steps, like:-</a:t>
            </a:r>
          </a:p>
          <a:p>
            <a:r>
              <a:rPr lang="en-GB" sz="1200" b="1" kern="1200" dirty="0" smtClean="0">
                <a:solidFill>
                  <a:schemeClr val="tx1"/>
                </a:solidFill>
                <a:effectLst/>
                <a:latin typeface="+mn-lt"/>
                <a:ea typeface="+mn-ea"/>
                <a:cs typeface="+mn-cs"/>
              </a:rPr>
              <a:t>Step 1. Enquiry or Prospect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Trade transactions start with this step. It is a request made by a prospective buyer to a seller, relating to the goods, he is interested in buying.</a:t>
            </a:r>
          </a:p>
          <a:p>
            <a:r>
              <a:rPr lang="en-GB" sz="1200" kern="1200" dirty="0" smtClean="0">
                <a:solidFill>
                  <a:schemeClr val="tx1"/>
                </a:solidFill>
                <a:effectLst/>
                <a:latin typeface="+mn-lt"/>
                <a:ea typeface="+mn-ea"/>
                <a:cs typeface="+mn-cs"/>
              </a:rPr>
              <a:t>The buyer generally enquires about:-</a:t>
            </a:r>
          </a:p>
          <a:p>
            <a:pPr lvl="0"/>
            <a:r>
              <a:rPr lang="en-GB" sz="1200" kern="1200" dirty="0" smtClean="0">
                <a:solidFill>
                  <a:schemeClr val="tx1"/>
                </a:solidFill>
                <a:effectLst/>
                <a:latin typeface="+mn-lt"/>
                <a:ea typeface="+mn-ea"/>
                <a:cs typeface="+mn-cs"/>
              </a:rPr>
              <a:t>The quality, size, shape, design, packing, etc.</a:t>
            </a:r>
          </a:p>
          <a:p>
            <a:pPr lvl="0"/>
            <a:r>
              <a:rPr lang="en-GB" sz="1200" kern="1200" dirty="0" smtClean="0">
                <a:solidFill>
                  <a:schemeClr val="tx1"/>
                </a:solidFill>
                <a:effectLst/>
                <a:latin typeface="+mn-lt"/>
                <a:ea typeface="+mn-ea"/>
                <a:cs typeface="+mn-cs"/>
              </a:rPr>
              <a:t>The quantity.</a:t>
            </a:r>
          </a:p>
          <a:p>
            <a:pPr lvl="0"/>
            <a:r>
              <a:rPr lang="en-GB" sz="1200" kern="1200" dirty="0" smtClean="0">
                <a:solidFill>
                  <a:schemeClr val="tx1"/>
                </a:solidFill>
                <a:effectLst/>
                <a:latin typeface="+mn-lt"/>
                <a:ea typeface="+mn-ea"/>
                <a:cs typeface="+mn-cs"/>
              </a:rPr>
              <a:t>Time and place of delivery.</a:t>
            </a:r>
          </a:p>
          <a:p>
            <a:pPr lvl="0"/>
            <a:r>
              <a:rPr lang="en-GB" sz="1200" kern="1200" dirty="0" smtClean="0">
                <a:solidFill>
                  <a:schemeClr val="tx1"/>
                </a:solidFill>
                <a:effectLst/>
                <a:latin typeface="+mn-lt"/>
                <a:ea typeface="+mn-ea"/>
                <a:cs typeface="+mn-cs"/>
              </a:rPr>
              <a:t>Price and terms of payment, credit period, </a:t>
            </a:r>
            <a:r>
              <a:rPr lang="en-GB" sz="1200" kern="1200" dirty="0" smtClean="0">
                <a:solidFill>
                  <a:schemeClr val="tx1"/>
                </a:solidFill>
                <a:effectLst/>
                <a:latin typeface="+mn-lt"/>
                <a:ea typeface="+mn-ea"/>
                <a:cs typeface="+mn-cs"/>
                <a:hlinkClick r:id="rId4"/>
              </a:rPr>
              <a:t>discount</a:t>
            </a:r>
            <a:r>
              <a:rPr lang="en-GB" sz="1200" kern="1200" dirty="0" smtClean="0">
                <a:solidFill>
                  <a:schemeClr val="tx1"/>
                </a:solidFill>
                <a:effectLst/>
                <a:latin typeface="+mn-lt"/>
                <a:ea typeface="+mn-ea"/>
                <a:cs typeface="+mn-cs"/>
              </a:rPr>
              <a:t>, etc.</a:t>
            </a:r>
          </a:p>
          <a:p>
            <a:pPr lvl="0"/>
            <a:r>
              <a:rPr lang="en-GB" sz="1200" kern="1200" dirty="0" smtClean="0">
                <a:solidFill>
                  <a:schemeClr val="tx1"/>
                </a:solidFill>
                <a:effectLst/>
                <a:latin typeface="+mn-lt"/>
                <a:ea typeface="+mn-ea"/>
                <a:cs typeface="+mn-cs"/>
              </a:rPr>
              <a:t>Sample, price lists, catalogues, etc.</a:t>
            </a:r>
          </a:p>
          <a:p>
            <a:r>
              <a:rPr lang="en-GB" sz="1200" kern="1200" dirty="0" smtClean="0">
                <a:solidFill>
                  <a:schemeClr val="tx1"/>
                </a:solidFill>
                <a:effectLst/>
                <a:latin typeface="+mn-lt"/>
                <a:ea typeface="+mn-ea"/>
                <a:cs typeface="+mn-cs"/>
              </a:rPr>
              <a:t>Enquiries may be verbal or in writing. An enquiry is also described as a '</a:t>
            </a:r>
            <a:r>
              <a:rPr lang="en-GB" sz="1200" b="1" kern="1200" dirty="0" smtClean="0">
                <a:solidFill>
                  <a:schemeClr val="tx1"/>
                </a:solidFill>
                <a:effectLst/>
                <a:latin typeface="+mn-lt"/>
                <a:ea typeface="+mn-ea"/>
                <a:cs typeface="+mn-cs"/>
              </a:rPr>
              <a:t>PROSPECT</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Step 2. Quotation or Offer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kern="1200" dirty="0" smtClean="0">
                <a:solidFill>
                  <a:schemeClr val="tx1"/>
                </a:solidFill>
                <a:effectLst/>
                <a:latin typeface="+mn-lt"/>
                <a:ea typeface="+mn-ea"/>
                <a:cs typeface="+mn-cs"/>
                <a:hlinkClick r:id="rId5"/>
              </a:rPr>
              <a:t>quotation</a:t>
            </a:r>
            <a:r>
              <a:rPr lang="en-GB" sz="1200" kern="1200" dirty="0" smtClean="0">
                <a:solidFill>
                  <a:schemeClr val="tx1"/>
                </a:solidFill>
                <a:effectLst/>
                <a:latin typeface="+mn-lt"/>
                <a:ea typeface="+mn-ea"/>
                <a:cs typeface="+mn-cs"/>
              </a:rPr>
              <a:t> is a reply to an enquiry. It is an offer made by the seller to the prospective buyer, to sell his goods at certain terms and conditions. A quotation must be sent quickly and it must cover all the points of an enquiry. Along with the quotation, samples, catalogues and other sales literature may also be sent.</a:t>
            </a:r>
          </a:p>
          <a:p>
            <a:r>
              <a:rPr lang="en-GB" sz="1200" kern="1200" dirty="0" smtClean="0">
                <a:solidFill>
                  <a:schemeClr val="tx1"/>
                </a:solidFill>
                <a:effectLst/>
                <a:latin typeface="+mn-lt"/>
                <a:ea typeface="+mn-ea"/>
                <a:cs typeface="+mn-cs"/>
              </a:rPr>
              <a:t>Quotation is normally given in a prescribed form and includes the following information:-</a:t>
            </a:r>
          </a:p>
          <a:p>
            <a:pPr lvl="0"/>
            <a:r>
              <a:rPr lang="en-GB" sz="1200" kern="1200" dirty="0" smtClean="0">
                <a:solidFill>
                  <a:schemeClr val="tx1"/>
                </a:solidFill>
                <a:effectLst/>
                <a:latin typeface="+mn-lt"/>
                <a:ea typeface="+mn-ea"/>
                <a:cs typeface="+mn-cs"/>
              </a:rPr>
              <a:t>Quality and quantity of goods offered for sale,</a:t>
            </a:r>
          </a:p>
          <a:p>
            <a:pPr lvl="0"/>
            <a:r>
              <a:rPr lang="en-GB" sz="1200" kern="1200" dirty="0" smtClean="0">
                <a:solidFill>
                  <a:schemeClr val="tx1"/>
                </a:solidFill>
                <a:effectLst/>
                <a:latin typeface="+mn-lt"/>
                <a:ea typeface="+mn-ea"/>
                <a:cs typeface="+mn-cs"/>
              </a:rPr>
              <a:t>Sale price per unit and discount, if any,</a:t>
            </a:r>
          </a:p>
          <a:p>
            <a:pPr lvl="0"/>
            <a:r>
              <a:rPr lang="en-GB" sz="1200" kern="1200" dirty="0" smtClean="0">
                <a:solidFill>
                  <a:schemeClr val="tx1"/>
                </a:solidFill>
                <a:effectLst/>
                <a:latin typeface="+mn-lt"/>
                <a:ea typeface="+mn-ea"/>
                <a:cs typeface="+mn-cs"/>
              </a:rPr>
              <a:t>Time, mode and place of delivery,</a:t>
            </a:r>
          </a:p>
          <a:p>
            <a:pPr lvl="0"/>
            <a:r>
              <a:rPr lang="en-GB" sz="1200" kern="1200" dirty="0" smtClean="0">
                <a:solidFill>
                  <a:schemeClr val="tx1"/>
                </a:solidFill>
                <a:effectLst/>
                <a:latin typeface="+mn-lt"/>
                <a:ea typeface="+mn-ea"/>
                <a:cs typeface="+mn-cs"/>
              </a:rPr>
              <a:t>Terms of payment,</a:t>
            </a:r>
          </a:p>
          <a:p>
            <a:pPr lvl="0"/>
            <a:r>
              <a:rPr lang="en-GB" sz="1200" kern="1200" dirty="0" smtClean="0">
                <a:solidFill>
                  <a:schemeClr val="tx1"/>
                </a:solidFill>
                <a:effectLst/>
                <a:latin typeface="+mn-lt"/>
                <a:ea typeface="+mn-ea"/>
                <a:cs typeface="+mn-cs"/>
              </a:rPr>
              <a:t>Details of duties, </a:t>
            </a:r>
            <a:r>
              <a:rPr lang="en-GB" sz="1200" kern="1200" dirty="0" err="1" smtClean="0">
                <a:solidFill>
                  <a:schemeClr val="tx1"/>
                </a:solidFill>
                <a:effectLst/>
                <a:latin typeface="+mn-lt"/>
                <a:ea typeface="+mn-ea"/>
                <a:cs typeface="+mn-cs"/>
              </a:rPr>
              <a:t>Octroi</a:t>
            </a:r>
            <a:r>
              <a:rPr lang="en-GB" sz="1200" kern="120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hlinkClick r:id="rId6"/>
              </a:rPr>
              <a:t>taxes</a:t>
            </a:r>
            <a:r>
              <a:rPr lang="en-GB" sz="1200" kern="1200" dirty="0" smtClean="0">
                <a:solidFill>
                  <a:schemeClr val="tx1"/>
                </a:solidFill>
                <a:effectLst/>
                <a:latin typeface="+mn-lt"/>
                <a:ea typeface="+mn-ea"/>
                <a:cs typeface="+mn-cs"/>
              </a:rPr>
              <a:t> payable,</a:t>
            </a:r>
          </a:p>
          <a:p>
            <a:pPr lvl="0"/>
            <a:r>
              <a:rPr lang="en-GB" sz="1200" kern="1200" dirty="0" smtClean="0">
                <a:solidFill>
                  <a:schemeClr val="tx1"/>
                </a:solidFill>
                <a:effectLst/>
                <a:latin typeface="+mn-lt"/>
                <a:ea typeface="+mn-ea"/>
                <a:cs typeface="+mn-cs"/>
              </a:rPr>
              <a:t>Mode of transport and details of packing, labelling, etc.</a:t>
            </a:r>
          </a:p>
          <a:p>
            <a:r>
              <a:rPr lang="en-GB" sz="1200" b="1" kern="1200" dirty="0" smtClean="0">
                <a:solidFill>
                  <a:schemeClr val="tx1"/>
                </a:solidFill>
                <a:effectLst/>
                <a:latin typeface="+mn-lt"/>
                <a:ea typeface="+mn-ea"/>
                <a:cs typeface="+mn-cs"/>
              </a:rPr>
              <a:t>Step 3. Acceptance or Placing an Order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hlinkClick r:id="rId7"/>
              </a:rPr>
              <a:t>Order</a:t>
            </a:r>
            <a:r>
              <a:rPr lang="en-GB" sz="1200" kern="1200" dirty="0" smtClean="0">
                <a:solidFill>
                  <a:schemeClr val="tx1"/>
                </a:solidFill>
                <a:effectLst/>
                <a:latin typeface="+mn-lt"/>
                <a:ea typeface="+mn-ea"/>
                <a:cs typeface="+mn-cs"/>
              </a:rPr>
              <a:t> is an acceptance of the offer or quotation by a buyer. As soon as the quotations are received from various dealers, the buyer has to select the best and the most suitable quotation for obtaining his requirements. He will make comparative study of various quotations and select one among them. As soon as a particular quotation is approved, an order is placed with the dealer whose quotation is accepted either orally or in writing.</a:t>
            </a:r>
          </a:p>
          <a:p>
            <a:r>
              <a:rPr lang="en-GB" sz="1200" kern="1200" dirty="0" smtClean="0">
                <a:solidFill>
                  <a:schemeClr val="tx1"/>
                </a:solidFill>
                <a:effectLst/>
                <a:latin typeface="+mn-lt"/>
                <a:ea typeface="+mn-ea"/>
                <a:cs typeface="+mn-cs"/>
              </a:rPr>
              <a:t>Generally, printed order forms are used by the buyer. Order form contains:-</a:t>
            </a:r>
          </a:p>
          <a:p>
            <a:pPr lvl="0"/>
            <a:r>
              <a:rPr lang="en-GB" sz="1200" kern="1200" dirty="0" smtClean="0">
                <a:solidFill>
                  <a:schemeClr val="tx1"/>
                </a:solidFill>
                <a:effectLst/>
                <a:latin typeface="+mn-lt"/>
                <a:ea typeface="+mn-ea"/>
                <a:cs typeface="+mn-cs"/>
              </a:rPr>
              <a:t>Quantity, quality of the goods.</a:t>
            </a:r>
          </a:p>
          <a:p>
            <a:pPr lvl="0"/>
            <a:r>
              <a:rPr lang="en-GB" sz="1200" kern="1200" dirty="0" smtClean="0">
                <a:solidFill>
                  <a:schemeClr val="tx1"/>
                </a:solidFill>
                <a:effectLst/>
                <a:latin typeface="+mn-lt"/>
                <a:ea typeface="+mn-ea"/>
                <a:cs typeface="+mn-cs"/>
              </a:rPr>
              <a:t>Rate and total cost, terms of payment.</a:t>
            </a:r>
          </a:p>
          <a:p>
            <a:pPr lvl="0"/>
            <a:r>
              <a:rPr lang="en-GB" sz="1200" kern="1200" dirty="0" smtClean="0">
                <a:solidFill>
                  <a:schemeClr val="tx1"/>
                </a:solidFill>
                <a:effectLst/>
                <a:latin typeface="+mn-lt"/>
                <a:ea typeface="+mn-ea"/>
                <a:cs typeface="+mn-cs"/>
              </a:rPr>
              <a:t>Time &amp; place of delivery, mode of delivery, types of packing required, etc.</a:t>
            </a:r>
          </a:p>
          <a:p>
            <a:r>
              <a:rPr lang="en-GB" sz="1200" b="1" kern="1200" dirty="0" smtClean="0">
                <a:solidFill>
                  <a:schemeClr val="tx1"/>
                </a:solidFill>
                <a:effectLst/>
                <a:latin typeface="+mn-lt"/>
                <a:ea typeface="+mn-ea"/>
                <a:cs typeface="+mn-cs"/>
              </a:rPr>
              <a:t>Step 4. Acknowledgement and Status Enquiry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receiving the order, the seller enters it in the order books and gives the acknowledgement to the buyer immediately.</a:t>
            </a:r>
          </a:p>
          <a:p>
            <a:r>
              <a:rPr lang="en-GB" sz="1200" kern="1200" dirty="0" smtClean="0">
                <a:solidFill>
                  <a:schemeClr val="tx1"/>
                </a:solidFill>
                <a:effectLst/>
                <a:latin typeface="+mn-lt"/>
                <a:ea typeface="+mn-ea"/>
                <a:cs typeface="+mn-cs"/>
              </a:rPr>
              <a:t>In case of new customers asking for credit, it becomes necessary to enquire about his reputation and creditworthiness. The usual sources of knowing the creditworthiness of a new customer are trade references, bankers references. published information, etc.</a:t>
            </a:r>
          </a:p>
          <a:p>
            <a:r>
              <a:rPr lang="en-GB" sz="1200" kern="1200" dirty="0" smtClean="0">
                <a:solidFill>
                  <a:schemeClr val="tx1"/>
                </a:solidFill>
                <a:effectLst/>
                <a:latin typeface="+mn-lt"/>
                <a:ea typeface="+mn-ea"/>
                <a:cs typeface="+mn-cs"/>
              </a:rPr>
              <a:t>If the seller is satisfied about the creditworthiness of the buyer, he proceeds to execute the order, otherwise the order is rejected. But if the order is received from a regular customer, there is no need to conduct any status (creditworthiness) enquiry about him. This eliminates the risk of bad debts.</a:t>
            </a:r>
          </a:p>
          <a:p>
            <a:r>
              <a:rPr lang="en-GB" sz="1200" b="1" kern="1200" dirty="0" smtClean="0">
                <a:solidFill>
                  <a:schemeClr val="tx1"/>
                </a:solidFill>
                <a:effectLst/>
                <a:latin typeface="+mn-lt"/>
                <a:ea typeface="+mn-ea"/>
                <a:cs typeface="+mn-cs"/>
              </a:rPr>
              <a:t>Step 5. Execution of an Order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the seller is not satisfied with the creditworthiness of the prospective buyer, he may reject the order by giving an excuse in a decent manner. But if he is satisfied with the status of the customer he should acknowledge the receipt of order. When the execution of an order is going to take some time, the seller writes to the buyer acknowledging the receipt of an order.</a:t>
            </a:r>
          </a:p>
          <a:p>
            <a:r>
              <a:rPr lang="en-GB" sz="1200" kern="1200" dirty="0" smtClean="0">
                <a:solidFill>
                  <a:schemeClr val="tx1"/>
                </a:solidFill>
                <a:effectLst/>
                <a:latin typeface="+mn-lt"/>
                <a:ea typeface="+mn-ea"/>
                <a:cs typeface="+mn-cs"/>
              </a:rPr>
              <a:t>Execution of an Order involves the following steps:-</a:t>
            </a:r>
          </a:p>
          <a:p>
            <a:pPr lvl="0"/>
            <a:r>
              <a:rPr lang="en-GB" sz="1200" kern="1200" dirty="0" smtClean="0">
                <a:solidFill>
                  <a:schemeClr val="tx1"/>
                </a:solidFill>
                <a:effectLst/>
                <a:latin typeface="+mn-lt"/>
                <a:ea typeface="+mn-ea"/>
                <a:cs typeface="+mn-cs"/>
              </a:rPr>
              <a:t>Intimation to warehouse keeper.</a:t>
            </a:r>
          </a:p>
          <a:p>
            <a:pPr lvl="0"/>
            <a:r>
              <a:rPr lang="en-GB" sz="1200" kern="1200" dirty="0" smtClean="0">
                <a:solidFill>
                  <a:schemeClr val="tx1"/>
                </a:solidFill>
                <a:effectLst/>
                <a:latin typeface="+mn-lt"/>
                <a:ea typeface="+mn-ea"/>
                <a:cs typeface="+mn-cs"/>
              </a:rPr>
              <a:t>Packing and Despatching of goods.</a:t>
            </a:r>
          </a:p>
          <a:p>
            <a:pPr lvl="0"/>
            <a:r>
              <a:rPr lang="en-GB" sz="1200" kern="1200" dirty="0" smtClean="0">
                <a:solidFill>
                  <a:schemeClr val="tx1"/>
                </a:solidFill>
                <a:effectLst/>
                <a:latin typeface="+mn-lt"/>
                <a:ea typeface="+mn-ea"/>
                <a:cs typeface="+mn-cs"/>
              </a:rPr>
              <a:t>Issue of </a:t>
            </a:r>
            <a:r>
              <a:rPr lang="en-GB" sz="1200" kern="1200" dirty="0" smtClean="0">
                <a:solidFill>
                  <a:schemeClr val="tx1"/>
                </a:solidFill>
                <a:effectLst/>
                <a:latin typeface="+mn-lt"/>
                <a:ea typeface="+mn-ea"/>
                <a:cs typeface="+mn-cs"/>
                <a:hlinkClick r:id="rId8"/>
              </a:rPr>
              <a:t>delivery note</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Arrangement of transportation of the goods, etc., (Traffic department).</a:t>
            </a:r>
          </a:p>
          <a:p>
            <a:r>
              <a:rPr lang="en-GB" sz="1200" b="1" kern="1200" dirty="0" smtClean="0">
                <a:solidFill>
                  <a:schemeClr val="tx1"/>
                </a:solidFill>
                <a:effectLst/>
                <a:latin typeface="+mn-lt"/>
                <a:ea typeface="+mn-ea"/>
                <a:cs typeface="+mn-cs"/>
              </a:rPr>
              <a:t>Step 6. Invoicing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a:t>
            </a:r>
            <a:r>
              <a:rPr lang="en-GB" sz="1200" kern="1200" dirty="0" smtClean="0">
                <a:solidFill>
                  <a:schemeClr val="tx1"/>
                </a:solidFill>
                <a:effectLst/>
                <a:latin typeface="+mn-lt"/>
                <a:ea typeface="+mn-ea"/>
                <a:cs typeface="+mn-cs"/>
                <a:hlinkClick r:id="rId9"/>
              </a:rPr>
              <a:t>invoice</a:t>
            </a:r>
            <a:r>
              <a:rPr lang="en-GB" sz="1200" kern="1200" dirty="0" smtClean="0">
                <a:solidFill>
                  <a:schemeClr val="tx1"/>
                </a:solidFill>
                <a:effectLst/>
                <a:latin typeface="+mn-lt"/>
                <a:ea typeface="+mn-ea"/>
                <a:cs typeface="+mn-cs"/>
              </a:rPr>
              <a:t> is a document giving the particulars of goods sold to the customers and the total amount due from them. It is sent by the seller to the customer immediately after the despatch of the goods or along with the goods depending upon the practice of the seller. An invoice is a bill for the goods sold on credit. It is usually a printed form which includes details related to the quality, quantity of goods, etc.</a:t>
            </a:r>
          </a:p>
          <a:p>
            <a:r>
              <a:rPr lang="en-GB" sz="1200" b="1" kern="1200" dirty="0" smtClean="0">
                <a:solidFill>
                  <a:schemeClr val="tx1"/>
                </a:solidFill>
                <a:effectLst/>
                <a:latin typeface="+mn-lt"/>
                <a:ea typeface="+mn-ea"/>
                <a:cs typeface="+mn-cs"/>
              </a:rPr>
              <a:t>Step 7. Complaints and Their Adjustments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receiving the delivery of the goods, buyer compares the goods with the order. If there is any discrepancy he will inform about it to the seller.</a:t>
            </a:r>
          </a:p>
          <a:p>
            <a:r>
              <a:rPr lang="en-GB" sz="1200" kern="1200" dirty="0" smtClean="0">
                <a:solidFill>
                  <a:schemeClr val="tx1"/>
                </a:solidFill>
                <a:effectLst/>
                <a:latin typeface="+mn-lt"/>
                <a:ea typeface="+mn-ea"/>
                <a:cs typeface="+mn-cs"/>
              </a:rPr>
              <a:t>The complaints are generally made due to the following reasons:-</a:t>
            </a:r>
          </a:p>
          <a:p>
            <a:pPr lvl="0"/>
            <a:r>
              <a:rPr lang="en-GB" sz="1200" kern="1200" dirty="0" smtClean="0">
                <a:solidFill>
                  <a:schemeClr val="tx1"/>
                </a:solidFill>
                <a:effectLst/>
                <a:latin typeface="+mn-lt"/>
                <a:ea typeface="+mn-ea"/>
                <a:cs typeface="+mn-cs"/>
              </a:rPr>
              <a:t>Supply of defective goods.</a:t>
            </a:r>
          </a:p>
          <a:p>
            <a:pPr lvl="0"/>
            <a:r>
              <a:rPr lang="en-GB" sz="1200" kern="1200" dirty="0" smtClean="0">
                <a:solidFill>
                  <a:schemeClr val="tx1"/>
                </a:solidFill>
                <a:effectLst/>
                <a:latin typeface="+mn-lt"/>
                <a:ea typeface="+mn-ea"/>
                <a:cs typeface="+mn-cs"/>
              </a:rPr>
              <a:t>Delay in </a:t>
            </a:r>
            <a:r>
              <a:rPr lang="en-GB" sz="1200" kern="1200" dirty="0" smtClean="0">
                <a:solidFill>
                  <a:schemeClr val="tx1"/>
                </a:solidFill>
                <a:effectLst/>
                <a:latin typeface="+mn-lt"/>
                <a:ea typeface="+mn-ea"/>
                <a:cs typeface="+mn-cs"/>
                <a:hlinkClick r:id="rId10"/>
              </a:rPr>
              <a:t>executing order</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Defective packing.</a:t>
            </a:r>
          </a:p>
          <a:p>
            <a:pPr lvl="0"/>
            <a:r>
              <a:rPr lang="en-GB" sz="1200" kern="1200" dirty="0" smtClean="0">
                <a:solidFill>
                  <a:schemeClr val="tx1"/>
                </a:solidFill>
                <a:effectLst/>
                <a:latin typeface="+mn-lt"/>
                <a:ea typeface="+mn-ea"/>
                <a:cs typeface="+mn-cs"/>
              </a:rPr>
              <a:t>Charging higher prices.</a:t>
            </a:r>
          </a:p>
          <a:p>
            <a:pPr lvl="0"/>
            <a:r>
              <a:rPr lang="en-GB" sz="1200" kern="1200" dirty="0" smtClean="0">
                <a:solidFill>
                  <a:schemeClr val="tx1"/>
                </a:solidFill>
                <a:effectLst/>
                <a:latin typeface="+mn-lt"/>
                <a:ea typeface="+mn-ea"/>
                <a:cs typeface="+mn-cs"/>
              </a:rPr>
              <a:t>Mistakes in totals, calculations, etc.</a:t>
            </a:r>
          </a:p>
          <a:p>
            <a:pPr lvl="0"/>
            <a:r>
              <a:rPr lang="en-GB" sz="1200" kern="1200" dirty="0" smtClean="0">
                <a:solidFill>
                  <a:schemeClr val="tx1"/>
                </a:solidFill>
                <a:effectLst/>
                <a:latin typeface="+mn-lt"/>
                <a:ea typeface="+mn-ea"/>
                <a:cs typeface="+mn-cs"/>
              </a:rPr>
              <a:t>Supply of excess or less quantity.</a:t>
            </a:r>
          </a:p>
          <a:p>
            <a:pPr lvl="0"/>
            <a:r>
              <a:rPr lang="en-GB" sz="1200" kern="1200" dirty="0" smtClean="0">
                <a:solidFill>
                  <a:schemeClr val="tx1"/>
                </a:solidFill>
                <a:effectLst/>
                <a:latin typeface="+mn-lt"/>
                <a:ea typeface="+mn-ea"/>
                <a:cs typeface="+mn-cs"/>
              </a:rPr>
              <a:t>Damage to goods sent.</a:t>
            </a:r>
          </a:p>
          <a:p>
            <a:r>
              <a:rPr lang="en-GB" sz="1200" kern="1200" dirty="0" smtClean="0">
                <a:solidFill>
                  <a:schemeClr val="tx1"/>
                </a:solidFill>
                <a:effectLst/>
                <a:latin typeface="+mn-lt"/>
                <a:ea typeface="+mn-ea"/>
                <a:cs typeface="+mn-cs"/>
              </a:rPr>
              <a:t>Such complaints should be settled through peaceful negotiations or by using debit and credit notes.</a:t>
            </a:r>
          </a:p>
          <a:p>
            <a:r>
              <a:rPr lang="en-GB" sz="1200" b="1" kern="1200" dirty="0" smtClean="0">
                <a:solidFill>
                  <a:schemeClr val="tx1"/>
                </a:solidFill>
                <a:effectLst/>
                <a:latin typeface="+mn-lt"/>
                <a:ea typeface="+mn-ea"/>
                <a:cs typeface="+mn-cs"/>
              </a:rPr>
              <a:t>Step 8. Collection of Payments or Sale Proceeds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the last step or stage in trade transaction. In case of cash sale, the amount of goods sold is collected immediately. In case of a credit sale, the seller sends a statement of account to the buyer. On receiving this statement, the buyer may send </a:t>
            </a:r>
            <a:r>
              <a:rPr lang="en-GB" sz="1200" kern="1200" dirty="0" smtClean="0">
                <a:solidFill>
                  <a:schemeClr val="tx1"/>
                </a:solidFill>
                <a:effectLst/>
                <a:latin typeface="+mn-lt"/>
                <a:ea typeface="+mn-ea"/>
                <a:cs typeface="+mn-cs"/>
                <a:hlinkClick r:id="rId11"/>
              </a:rPr>
              <a:t>cheque</a:t>
            </a:r>
            <a:r>
              <a:rPr lang="en-GB" sz="1200" kern="1200" dirty="0" smtClean="0">
                <a:solidFill>
                  <a:schemeClr val="tx1"/>
                </a:solidFill>
                <a:effectLst/>
                <a:latin typeface="+mn-lt"/>
                <a:ea typeface="+mn-ea"/>
                <a:cs typeface="+mn-cs"/>
              </a:rPr>
              <a:t> or draft for settling the account.</a:t>
            </a:r>
          </a:p>
          <a:p>
            <a:r>
              <a:rPr lang="fr-CH"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EEB1293-39FB-4B90-ABFA-EA746A03AAC4}" type="slidenum">
              <a:rPr lang="it-IT" smtClean="0"/>
              <a:pPr>
                <a:defRPr/>
              </a:pPr>
              <a:t>2</a:t>
            </a:fld>
            <a:endParaRPr lang="it-IT"/>
          </a:p>
        </p:txBody>
      </p:sp>
    </p:spTree>
    <p:extLst>
      <p:ext uri="{BB962C8B-B14F-4D97-AF65-F5344CB8AC3E}">
        <p14:creationId xmlns:p14="http://schemas.microsoft.com/office/powerpoint/2010/main" val="96826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5207FFA9-058A-4D4E-881F-1228920B8303}" type="slidenum">
              <a:rPr lang="en-GB" altLang="en-US" sz="1200"/>
              <a:pPr eaLnBrk="1" hangingPunct="1"/>
              <a:t>3</a:t>
            </a:fld>
            <a:endParaRPr lang="en-GB" altLang="en-US" sz="12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67003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DFEE640-D973-4BED-93AC-9E1AFC3ADFD2}" type="slidenum">
              <a:rPr lang="en-GB" altLang="en-US">
                <a:latin typeface="Verdana" panose="020B0604030504040204" pitchFamily="34" charset="0"/>
                <a:cs typeface="Times New Roman" panose="02020603050405020304" pitchFamily="18" charset="0"/>
              </a:rPr>
              <a:pPr eaLnBrk="1" hangingPunct="1"/>
              <a:t>4</a:t>
            </a:fld>
            <a:endParaRPr lang="en-GB" altLang="en-US">
              <a:latin typeface="Verdana" panose="020B0604030504040204" pitchFamily="34" charset="0"/>
              <a:cs typeface="Times New Roman" panose="02020603050405020304" pitchFamily="18"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0586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4" rIns="91449" bIns="45724"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5534B4C-874B-4AD3-B101-9DBCCC303BBC}" type="slidenum">
              <a:rPr lang="en-GB" altLang="en-US" sz="1200">
                <a:latin typeface="Verdana" panose="020B0604030504040204" pitchFamily="34" charset="0"/>
                <a:cs typeface="Times New Roman" panose="02020603050405020304" pitchFamily="18" charset="0"/>
              </a:rPr>
              <a:pPr algn="r" eaLnBrk="1" hangingPunct="1"/>
              <a:t>5</a:t>
            </a:fld>
            <a:endParaRPr lang="en-GB" altLang="en-US" sz="1200">
              <a:latin typeface="Verdana" panose="020B0604030504040204" pitchFamily="34" charset="0"/>
              <a:cs typeface="Times New Roman" panose="02020603050405020304" pitchFamily="18" charset="0"/>
            </a:endParaRPr>
          </a:p>
        </p:txBody>
      </p:sp>
      <p:sp>
        <p:nvSpPr>
          <p:cNvPr id="122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3201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88155C7-53D7-4BFC-945B-F172DC0F2FEB}" type="slidenum">
              <a:rPr lang="en-GB" altLang="en-US">
                <a:latin typeface="Verdana" panose="020B0604030504040204" pitchFamily="34" charset="0"/>
                <a:cs typeface="Times New Roman" panose="02020603050405020304" pitchFamily="18" charset="0"/>
              </a:rPr>
              <a:pPr eaLnBrk="1" hangingPunct="1"/>
              <a:t>6</a:t>
            </a:fld>
            <a:endParaRPr lang="en-GB" altLang="en-US">
              <a:latin typeface="Verdana" panose="020B0604030504040204" pitchFamily="34" charset="0"/>
              <a:cs typeface="Times New Roman" panose="02020603050405020304" pitchFamily="18"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3693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AB09CDAF-3A60-4093-8A8C-122EDEC83973}" type="slidenum">
              <a:rPr lang="en-GB" altLang="en-US" sz="1200"/>
              <a:pPr eaLnBrk="1" hangingPunct="1"/>
              <a:t>7</a:t>
            </a:fld>
            <a:endParaRPr lang="en-GB" altLang="en-US" sz="1200"/>
          </a:p>
        </p:txBody>
      </p:sp>
      <p:sp>
        <p:nvSpPr>
          <p:cNvPr id="53251" name="Rectangle 2"/>
          <p:cNvSpPr>
            <a:spLocks noGrp="1" noRot="1" noChangeAspect="1" noChangeArrowheads="1" noTextEdit="1"/>
          </p:cNvSpPr>
          <p:nvPr>
            <p:ph type="sldImg"/>
          </p:nvPr>
        </p:nvSpPr>
        <p:spPr>
          <a:xfrm>
            <a:off x="901700" y="739775"/>
            <a:ext cx="4932363" cy="3698875"/>
          </a:xfrm>
          <a:solidFill>
            <a:srgbClr val="FFFFFF"/>
          </a:solidFill>
          <a:ln/>
        </p:spPr>
      </p:sp>
      <p:sp>
        <p:nvSpPr>
          <p:cNvPr id="53252" name="Rectangle 3"/>
          <p:cNvSpPr>
            <a:spLocks noGrp="1" noChangeArrowheads="1"/>
          </p:cNvSpPr>
          <p:nvPr>
            <p:ph type="body" idx="1"/>
          </p:nvPr>
        </p:nvSpPr>
        <p:spPr>
          <a:xfrm>
            <a:off x="673100" y="4686300"/>
            <a:ext cx="5389563" cy="4438650"/>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55140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fld id="{58277BF7-098C-462F-9342-00262AB87E3D}" type="slidenum">
              <a:rPr lang="en-GB" altLang="en-US" sz="1200"/>
              <a:pPr eaLnBrk="1" hangingPunct="1"/>
              <a:t>8</a:t>
            </a:fld>
            <a:endParaRPr lang="en-GB" altLang="en-US" sz="1200"/>
          </a:p>
        </p:txBody>
      </p:sp>
      <p:sp>
        <p:nvSpPr>
          <p:cNvPr id="52227" name="Rectangle 2"/>
          <p:cNvSpPr>
            <a:spLocks noGrp="1" noRot="1" noChangeAspect="1" noChangeArrowheads="1" noTextEdit="1"/>
          </p:cNvSpPr>
          <p:nvPr>
            <p:ph type="sldImg"/>
          </p:nvPr>
        </p:nvSpPr>
        <p:spPr>
          <a:xfrm>
            <a:off x="901700" y="739775"/>
            <a:ext cx="4932363" cy="3698875"/>
          </a:xfrm>
          <a:solidFill>
            <a:srgbClr val="FFFFFF"/>
          </a:solidFill>
          <a:ln/>
        </p:spPr>
      </p:sp>
      <p:sp>
        <p:nvSpPr>
          <p:cNvPr id="52228" name="Rectangle 3"/>
          <p:cNvSpPr>
            <a:spLocks noGrp="1" noChangeArrowheads="1"/>
          </p:cNvSpPr>
          <p:nvPr>
            <p:ph type="body" idx="1"/>
          </p:nvPr>
        </p:nvSpPr>
        <p:spPr>
          <a:xfrm>
            <a:off x="673100" y="4686300"/>
            <a:ext cx="5389563" cy="4438650"/>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72801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9A9C3-C2E0-45A5-906B-E14F88BCE95E}"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58291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62731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0039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8528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a:prstGeom prst="rect">
            <a:avLst/>
          </a:prstGeom>
        </p:spPr>
        <p:txBody>
          <a:bodyPr/>
          <a:lstStyle/>
          <a:p>
            <a:pPr lvl="0"/>
            <a:endParaRPr lang="ru-RU" noProof="0" smtClean="0"/>
          </a:p>
        </p:txBody>
      </p:sp>
    </p:spTree>
    <p:extLst>
      <p:ext uri="{BB962C8B-B14F-4D97-AF65-F5344CB8AC3E}">
        <p14:creationId xmlns:p14="http://schemas.microsoft.com/office/powerpoint/2010/main" val="425780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046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78919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6182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6014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1144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0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0800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816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o.apostolov@unece.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wmf"/><Relationship Id="rId10" Type="http://schemas.openxmlformats.org/officeDocument/2006/relationships/image" Target="../media/image17.emf"/><Relationship Id="rId4" Type="http://schemas.openxmlformats.org/officeDocument/2006/relationships/image" Target="../media/image11.wmf"/><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5219" y="1916832"/>
            <a:ext cx="9337739" cy="5816977"/>
          </a:xfrm>
          <a:prstGeom prst="rect">
            <a:avLst/>
          </a:prstGeom>
          <a:noFill/>
          <a:ln>
            <a:noFill/>
          </a:ln>
          <a:effectLs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spcBef>
                <a:spcPct val="50000"/>
              </a:spcBef>
            </a:pPr>
            <a:endParaRPr lang="en-US" sz="3600" dirty="0" smtClean="0"/>
          </a:p>
          <a:p>
            <a:pPr eaLnBrk="1" hangingPunct="1">
              <a:spcBef>
                <a:spcPct val="50000"/>
              </a:spcBef>
            </a:pPr>
            <a:r>
              <a:rPr lang="fr-CH" sz="3600" dirty="0" smtClean="0"/>
              <a:t>UNCEFACT </a:t>
            </a:r>
            <a:r>
              <a:rPr lang="fr-CH" sz="3600" dirty="0" err="1" smtClean="0"/>
              <a:t>work</a:t>
            </a:r>
            <a:r>
              <a:rPr lang="fr-CH" sz="3600" dirty="0" smtClean="0"/>
              <a:t> on </a:t>
            </a:r>
            <a:r>
              <a:rPr lang="fr-CH" sz="3600" dirty="0" err="1" smtClean="0"/>
              <a:t>Streamlining</a:t>
            </a:r>
            <a:r>
              <a:rPr lang="fr-CH" sz="3600" dirty="0" smtClean="0"/>
              <a:t> document </a:t>
            </a:r>
            <a:r>
              <a:rPr lang="fr-CH" sz="3600" dirty="0" err="1" smtClean="0"/>
              <a:t>procedures</a:t>
            </a:r>
            <a:r>
              <a:rPr lang="fr-CH" sz="3600" dirty="0" smtClean="0"/>
              <a:t>, </a:t>
            </a:r>
            <a:r>
              <a:rPr lang="en-US" sz="3600" dirty="0" smtClean="0"/>
              <a:t>Single Window and data harmonization</a:t>
            </a:r>
          </a:p>
          <a:p>
            <a:pPr eaLnBrk="1" hangingPunct="1">
              <a:spcBef>
                <a:spcPct val="50000"/>
              </a:spcBef>
            </a:pPr>
            <a:endParaRPr lang="ru-RU" sz="2800" dirty="0">
              <a:solidFill>
                <a:schemeClr val="tx1"/>
              </a:solidFill>
              <a:latin typeface="Arial Unicode MS" pitchFamily="34" charset="-128"/>
              <a:cs typeface="Times New Roman" pitchFamily="18" charset="0"/>
            </a:endParaRPr>
          </a:p>
          <a:p>
            <a:pPr eaLnBrk="1" hangingPunct="1">
              <a:spcBef>
                <a:spcPct val="25000"/>
              </a:spcBef>
            </a:pPr>
            <a:endParaRPr lang="fr-CH" sz="2800" dirty="0" smtClean="0">
              <a:solidFill>
                <a:schemeClr val="tx1"/>
              </a:solidFill>
              <a:latin typeface="Arial Unicode MS" pitchFamily="34" charset="-128"/>
              <a:cs typeface="Times New Roman" pitchFamily="18" charset="0"/>
            </a:endParaRPr>
          </a:p>
          <a:p>
            <a:pPr eaLnBrk="1" hangingPunct="1">
              <a:spcBef>
                <a:spcPct val="25000"/>
              </a:spcBef>
            </a:pPr>
            <a:r>
              <a:rPr lang="fr-CH" sz="2800" dirty="0" smtClean="0">
                <a:solidFill>
                  <a:schemeClr val="tx1"/>
                </a:solidFill>
                <a:latin typeface="Arial Unicode MS" pitchFamily="34" charset="-128"/>
                <a:cs typeface="Times New Roman" pitchFamily="18" charset="0"/>
              </a:rPr>
              <a:t>Mario Apostolov, </a:t>
            </a:r>
            <a:r>
              <a:rPr lang="fr-CH" sz="2800" dirty="0" err="1" smtClean="0">
                <a:solidFill>
                  <a:schemeClr val="tx1"/>
                </a:solidFill>
                <a:latin typeface="Arial Unicode MS" pitchFamily="34" charset="-128"/>
                <a:cs typeface="Times New Roman" pitchFamily="18" charset="0"/>
              </a:rPr>
              <a:t>Regional</a:t>
            </a:r>
            <a:r>
              <a:rPr lang="fr-CH" sz="2800" dirty="0" smtClean="0">
                <a:solidFill>
                  <a:schemeClr val="tx1"/>
                </a:solidFill>
                <a:latin typeface="Arial Unicode MS" pitchFamily="34" charset="-128"/>
                <a:cs typeface="Times New Roman" pitchFamily="18" charset="0"/>
              </a:rPr>
              <a:t> </a:t>
            </a:r>
            <a:r>
              <a:rPr lang="fr-CH" sz="2800" dirty="0" err="1" smtClean="0">
                <a:solidFill>
                  <a:schemeClr val="tx1"/>
                </a:solidFill>
                <a:latin typeface="Arial Unicode MS" pitchFamily="34" charset="-128"/>
                <a:cs typeface="Times New Roman" pitchFamily="18" charset="0"/>
              </a:rPr>
              <a:t>Adviser</a:t>
            </a:r>
            <a:r>
              <a:rPr lang="bg-BG" sz="2800" dirty="0" smtClean="0">
                <a:solidFill>
                  <a:schemeClr val="tx1"/>
                </a:solidFill>
                <a:latin typeface="Times New Roman" pitchFamily="18" charset="0"/>
                <a:cs typeface="Times New Roman" pitchFamily="18" charset="0"/>
              </a:rPr>
              <a:t>, </a:t>
            </a:r>
            <a:r>
              <a:rPr lang="fr-CH" sz="2800" dirty="0" smtClean="0">
                <a:solidFill>
                  <a:schemeClr val="tx1"/>
                </a:solidFill>
                <a:latin typeface="Times New Roman" pitchFamily="18" charset="0"/>
                <a:cs typeface="Times New Roman" pitchFamily="18" charset="0"/>
              </a:rPr>
              <a:t>UNECE Trade </a:t>
            </a:r>
            <a:r>
              <a:rPr lang="en-US" sz="2800" dirty="0" smtClean="0">
                <a:solidFill>
                  <a:schemeClr val="accent2"/>
                </a:solidFill>
                <a:latin typeface="Times New Roman" pitchFamily="18" charset="0"/>
                <a:cs typeface="Times New Roman" pitchFamily="18" charset="0"/>
                <a:hlinkClick r:id="rId3"/>
              </a:rPr>
              <a:t>mario.apostolov@unece.org</a:t>
            </a:r>
            <a:endParaRPr lang="en-US" sz="2800" dirty="0" smtClean="0">
              <a:solidFill>
                <a:schemeClr val="accent2"/>
              </a:solidFill>
              <a:latin typeface="Times New Roman" pitchFamily="18" charset="0"/>
              <a:cs typeface="Times New Roman" pitchFamily="18" charset="0"/>
            </a:endParaRPr>
          </a:p>
          <a:p>
            <a:pPr eaLnBrk="1" hangingPunct="1">
              <a:spcBef>
                <a:spcPct val="25000"/>
              </a:spcBef>
            </a:pPr>
            <a:endParaRPr lang="fr-CH" sz="2800" dirty="0" smtClean="0">
              <a:solidFill>
                <a:schemeClr val="accent2"/>
              </a:solidFill>
              <a:latin typeface="Times New Roman" pitchFamily="18" charset="0"/>
              <a:cs typeface="Times New Roman" pitchFamily="18" charset="0"/>
            </a:endParaRPr>
          </a:p>
          <a:p>
            <a:pPr eaLnBrk="1" hangingPunct="1">
              <a:spcBef>
                <a:spcPct val="25000"/>
              </a:spcBef>
            </a:pPr>
            <a:endParaRPr lang="fr-CH" sz="2800" dirty="0">
              <a:solidFill>
                <a:schemeClr val="accent2"/>
              </a:solidFill>
              <a:latin typeface="Times New Roman" pitchFamily="18" charset="0"/>
              <a:cs typeface="Times New Roman" pitchFamily="18" charset="0"/>
            </a:endParaRPr>
          </a:p>
        </p:txBody>
      </p:sp>
      <p:sp>
        <p:nvSpPr>
          <p:cNvPr id="2" name="TextBox 1"/>
          <p:cNvSpPr txBox="1"/>
          <p:nvPr/>
        </p:nvSpPr>
        <p:spPr>
          <a:xfrm>
            <a:off x="827584" y="980728"/>
            <a:ext cx="7704856" cy="369332"/>
          </a:xfrm>
          <a:prstGeom prst="rect">
            <a:avLst/>
          </a:prstGeom>
          <a:noFill/>
        </p:spPr>
        <p:txBody>
          <a:bodyPr wrap="square" rtlCol="0">
            <a:spAutoFit/>
          </a:bodyPr>
          <a:lstStyle/>
          <a:p>
            <a:r>
              <a:rPr lang="fr-CH" sz="1800" dirty="0" smtClean="0">
                <a:solidFill>
                  <a:srgbClr val="123627"/>
                </a:solidFill>
              </a:rPr>
              <a:t>Geneva, 22 Nov.2017</a:t>
            </a:r>
            <a:endParaRPr lang="en-US" sz="1800" dirty="0">
              <a:solidFill>
                <a:srgbClr val="12362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7" y="1618474"/>
            <a:ext cx="8136904" cy="1631216"/>
          </a:xfrm>
          <a:prstGeom prst="rect">
            <a:avLst/>
          </a:prstGeom>
          <a:noFill/>
        </p:spPr>
        <p:txBody>
          <a:bodyPr wrap="square" rtlCol="0">
            <a:spAutoFit/>
          </a:bodyPr>
          <a:lstStyle/>
          <a:p>
            <a:pPr algn="l"/>
            <a:r>
              <a:rPr lang="en-GB" sz="2000" dirty="0">
                <a:solidFill>
                  <a:srgbClr val="0066CC"/>
                </a:solidFill>
              </a:rPr>
              <a:t>Latest Version D17B</a:t>
            </a:r>
          </a:p>
          <a:p>
            <a:pPr marL="285750" indent="-285750" algn="l">
              <a:buFont typeface="Arial" pitchFamily="34" charset="0"/>
              <a:buChar char="•"/>
            </a:pPr>
            <a:endParaRPr lang="en-GB" sz="800" dirty="0">
              <a:solidFill>
                <a:schemeClr val="tx1"/>
              </a:solidFill>
            </a:endParaRPr>
          </a:p>
          <a:p>
            <a:pPr marL="285750" indent="-285750" algn="l">
              <a:buFont typeface="Arial" pitchFamily="34" charset="0"/>
              <a:buChar char="•"/>
            </a:pPr>
            <a:r>
              <a:rPr lang="en-GB" sz="1800" dirty="0">
                <a:solidFill>
                  <a:schemeClr val="tx1"/>
                </a:solidFill>
              </a:rPr>
              <a:t>1228 Aggregated Business Entities (ABIEs) in total </a:t>
            </a:r>
          </a:p>
          <a:p>
            <a:pPr marL="285750" indent="-285750" algn="l">
              <a:buFont typeface="Arial" pitchFamily="34" charset="0"/>
              <a:buChar char="•"/>
            </a:pPr>
            <a:endParaRPr lang="en-GB" sz="1800" dirty="0">
              <a:solidFill>
                <a:schemeClr val="tx1"/>
              </a:solidFill>
            </a:endParaRPr>
          </a:p>
          <a:p>
            <a:pPr marL="285750" indent="-285750">
              <a:buFont typeface="Arial" pitchFamily="34" charset="0"/>
              <a:buChar char="•"/>
            </a:pPr>
            <a:r>
              <a:rPr lang="en-GB" sz="1800" dirty="0">
                <a:solidFill>
                  <a:schemeClr val="tx1"/>
                </a:solidFill>
              </a:rPr>
              <a:t>Only </a:t>
            </a:r>
            <a:r>
              <a:rPr lang="en-GB" sz="1800" dirty="0">
                <a:solidFill>
                  <a:srgbClr val="FF0000"/>
                </a:solidFill>
              </a:rPr>
              <a:t>164</a:t>
            </a:r>
            <a:r>
              <a:rPr lang="en-GB" sz="1800" dirty="0">
                <a:solidFill>
                  <a:schemeClr val="tx1"/>
                </a:solidFill>
              </a:rPr>
              <a:t> ABIEs needed to cover the business processes of Supply Chain plus Transport &amp; Logistics (Buy/Ship/Pay)</a:t>
            </a:r>
          </a:p>
        </p:txBody>
      </p:sp>
      <p:sp>
        <p:nvSpPr>
          <p:cNvPr id="7" name="TextBox 6"/>
          <p:cNvSpPr txBox="1"/>
          <p:nvPr/>
        </p:nvSpPr>
        <p:spPr>
          <a:xfrm>
            <a:off x="395537" y="3395315"/>
            <a:ext cx="8406013" cy="2769989"/>
          </a:xfrm>
          <a:prstGeom prst="rect">
            <a:avLst/>
          </a:prstGeom>
          <a:noFill/>
        </p:spPr>
        <p:txBody>
          <a:bodyPr wrap="square" rtlCol="0">
            <a:spAutoFit/>
          </a:bodyPr>
          <a:lstStyle/>
          <a:p>
            <a:pPr algn="l"/>
            <a:r>
              <a:rPr lang="en-GB" sz="2000" dirty="0">
                <a:solidFill>
                  <a:srgbClr val="0066CC"/>
                </a:solidFill>
              </a:rPr>
              <a:t>Reuses of CCL subsets for Transport &amp; Logistics and Supply Chain initiatives include:</a:t>
            </a:r>
          </a:p>
          <a:p>
            <a:pPr algn="l"/>
            <a:endParaRPr lang="en-GB" sz="800" dirty="0">
              <a:solidFill>
                <a:srgbClr val="0066CC"/>
              </a:solidFill>
            </a:endParaRPr>
          </a:p>
          <a:p>
            <a:pPr marL="285750" indent="-285750" algn="l">
              <a:buFont typeface="Arial" pitchFamily="34" charset="0"/>
              <a:buChar char="•"/>
            </a:pPr>
            <a:r>
              <a:rPr lang="en-GB" sz="1800" dirty="0">
                <a:solidFill>
                  <a:schemeClr val="tx1"/>
                </a:solidFill>
              </a:rPr>
              <a:t>Cross Industry Supply Chain messages </a:t>
            </a:r>
          </a:p>
          <a:p>
            <a:pPr marL="285750" indent="-285750" algn="l">
              <a:buFont typeface="Arial" pitchFamily="34" charset="0"/>
              <a:buChar char="•"/>
            </a:pPr>
            <a:r>
              <a:rPr lang="en-GB" sz="1800" dirty="0">
                <a:solidFill>
                  <a:schemeClr val="tx1"/>
                </a:solidFill>
              </a:rPr>
              <a:t>Agricultural </a:t>
            </a:r>
            <a:r>
              <a:rPr lang="en-GB" sz="1800" dirty="0" err="1">
                <a:solidFill>
                  <a:schemeClr val="tx1"/>
                </a:solidFill>
              </a:rPr>
              <a:t>eCert</a:t>
            </a:r>
            <a:r>
              <a:rPr lang="en-GB" sz="1800" dirty="0">
                <a:solidFill>
                  <a:schemeClr val="tx1"/>
                </a:solidFill>
              </a:rPr>
              <a:t> and Animal Passports</a:t>
            </a:r>
          </a:p>
          <a:p>
            <a:pPr marL="285750" indent="-285750" algn="l">
              <a:buFont typeface="Arial" pitchFamily="34" charset="0"/>
              <a:buChar char="•"/>
            </a:pPr>
            <a:r>
              <a:rPr lang="en-GB" sz="1800" dirty="0">
                <a:solidFill>
                  <a:schemeClr val="tx1"/>
                </a:solidFill>
              </a:rPr>
              <a:t>FLUX Fisheries messages</a:t>
            </a:r>
          </a:p>
          <a:p>
            <a:pPr marL="285750" indent="-285750" algn="l">
              <a:buFont typeface="Arial" pitchFamily="34" charset="0"/>
              <a:buChar char="•"/>
            </a:pPr>
            <a:r>
              <a:rPr lang="en-GB" sz="1800" dirty="0">
                <a:solidFill>
                  <a:schemeClr val="tx1"/>
                </a:solidFill>
              </a:rPr>
              <a:t>IATA </a:t>
            </a:r>
            <a:r>
              <a:rPr lang="en-GB" sz="1800" dirty="0" err="1">
                <a:solidFill>
                  <a:schemeClr val="tx1"/>
                </a:solidFill>
              </a:rPr>
              <a:t>CargoXML</a:t>
            </a:r>
            <a:endParaRPr lang="en-GB" sz="1800" dirty="0">
              <a:solidFill>
                <a:schemeClr val="tx1"/>
              </a:solidFill>
            </a:endParaRPr>
          </a:p>
          <a:p>
            <a:pPr marL="285750" indent="-285750" algn="l">
              <a:buFont typeface="Arial" pitchFamily="34" charset="0"/>
              <a:buChar char="•"/>
            </a:pPr>
            <a:r>
              <a:rPr lang="en-GB" sz="1800" dirty="0">
                <a:solidFill>
                  <a:schemeClr val="tx1"/>
                </a:solidFill>
              </a:rPr>
              <a:t>CITES </a:t>
            </a:r>
            <a:r>
              <a:rPr lang="en-GB" sz="1800" dirty="0" err="1">
                <a:solidFill>
                  <a:schemeClr val="tx1"/>
                </a:solidFill>
              </a:rPr>
              <a:t>ePermit</a:t>
            </a:r>
            <a:endParaRPr lang="en-GB" sz="1800" dirty="0">
              <a:solidFill>
                <a:schemeClr val="tx1"/>
              </a:solidFill>
            </a:endParaRPr>
          </a:p>
          <a:p>
            <a:pPr marL="285750" indent="-285750" algn="l">
              <a:buFont typeface="Arial" pitchFamily="34" charset="0"/>
              <a:buChar char="•"/>
            </a:pPr>
            <a:r>
              <a:rPr lang="en-GB" sz="1800" dirty="0">
                <a:solidFill>
                  <a:schemeClr val="tx1"/>
                </a:solidFill>
              </a:rPr>
              <a:t>EU CORE Project (WP10 – data pipeline carrier pilots)</a:t>
            </a:r>
          </a:p>
          <a:p>
            <a:pPr marL="285750" indent="-285750" algn="l">
              <a:buFont typeface="Arial" pitchFamily="34" charset="0"/>
              <a:buChar char="•"/>
            </a:pPr>
            <a:r>
              <a:rPr lang="en-GB" sz="1800" dirty="0">
                <a:solidFill>
                  <a:schemeClr val="tx1"/>
                </a:solidFill>
              </a:rPr>
              <a:t>WCO Data Model cooperation</a:t>
            </a:r>
          </a:p>
        </p:txBody>
      </p:sp>
      <p:sp>
        <p:nvSpPr>
          <p:cNvPr id="8" name="TextBox 7"/>
          <p:cNvSpPr txBox="1"/>
          <p:nvPr/>
        </p:nvSpPr>
        <p:spPr>
          <a:xfrm>
            <a:off x="683568" y="764704"/>
            <a:ext cx="7922362" cy="584775"/>
          </a:xfrm>
          <a:prstGeom prst="rect">
            <a:avLst/>
          </a:prstGeom>
          <a:noFill/>
        </p:spPr>
        <p:txBody>
          <a:bodyPr wrap="none" rtlCol="0">
            <a:spAutoFit/>
          </a:bodyPr>
          <a:lstStyle/>
          <a:p>
            <a:pPr algn="l"/>
            <a:r>
              <a:rPr lang="en-GB" sz="3200" dirty="0">
                <a:solidFill>
                  <a:srgbClr val="C00000"/>
                </a:solidFill>
              </a:rPr>
              <a:t>UN/CEFACT Core Component Status</a:t>
            </a:r>
          </a:p>
        </p:txBody>
      </p:sp>
      <p:sp>
        <p:nvSpPr>
          <p:cNvPr id="6" name="Slide Number Placeholder 5"/>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80441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ent-Up Arrow 10"/>
          <p:cNvSpPr/>
          <p:nvPr/>
        </p:nvSpPr>
        <p:spPr bwMode="auto">
          <a:xfrm rot="10800000">
            <a:off x="396152" y="2904996"/>
            <a:ext cx="3643064" cy="1256094"/>
          </a:xfrm>
          <a:prstGeom prst="bentUpArrow">
            <a:avLst>
              <a:gd name="adj1" fmla="val 7187"/>
              <a:gd name="adj2" fmla="val 11060"/>
              <a:gd name="adj3" fmla="val 1493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cxnSp>
        <p:nvCxnSpPr>
          <p:cNvPr id="66" name="Straight Arrow Connector 65"/>
          <p:cNvCxnSpPr>
            <a:stCxn id="20486" idx="2"/>
            <a:endCxn id="20488" idx="0"/>
          </p:cNvCxnSpPr>
          <p:nvPr/>
        </p:nvCxnSpPr>
        <p:spPr bwMode="auto">
          <a:xfrm>
            <a:off x="2667000" y="2819400"/>
            <a:ext cx="1723774" cy="1618084"/>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2" name="Rectangle 2"/>
          <p:cNvSpPr>
            <a:spLocks noGrp="1" noChangeArrowheads="1"/>
          </p:cNvSpPr>
          <p:nvPr>
            <p:ph type="title"/>
          </p:nvPr>
        </p:nvSpPr>
        <p:spPr bwMode="auto">
          <a:xfrm>
            <a:off x="0" y="609600"/>
            <a:ext cx="8915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4000" b="1" noProof="0" dirty="0" smtClean="0">
                <a:solidFill>
                  <a:srgbClr val="CC0000"/>
                </a:solidFill>
                <a:cs typeface="Times New Roman" pitchFamily="18" charset="0"/>
              </a:rPr>
              <a:t>Data Harmonization in four stages </a:t>
            </a:r>
            <a:r>
              <a:rPr lang="en-GB" sz="3600" noProof="0" dirty="0" smtClean="0">
                <a:solidFill>
                  <a:srgbClr val="C00000"/>
                </a:solidFill>
                <a:cs typeface="Times New Roman" pitchFamily="18" charset="0"/>
              </a:rPr>
              <a:t>(“manual” or automated, e.g. GEFEG)</a:t>
            </a:r>
          </a:p>
        </p:txBody>
      </p:sp>
      <p:sp>
        <p:nvSpPr>
          <p:cNvPr id="20486" name="Text Box 6"/>
          <p:cNvSpPr txBox="1">
            <a:spLocks noChangeArrowheads="1"/>
          </p:cNvSpPr>
          <p:nvPr/>
        </p:nvSpPr>
        <p:spPr bwMode="auto">
          <a:xfrm>
            <a:off x="2209800" y="2133600"/>
            <a:ext cx="914400" cy="68580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smtClean="0">
                <a:cs typeface="Times New Roman" pitchFamily="18" charset="0"/>
              </a:rPr>
              <a:t>Business </a:t>
            </a:r>
            <a:r>
              <a:rPr lang="fr-CH" sz="1200" dirty="0" err="1" smtClean="0">
                <a:cs typeface="Times New Roman" pitchFamily="18" charset="0"/>
              </a:rPr>
              <a:t>Process</a:t>
            </a:r>
            <a:r>
              <a:rPr lang="fr-CH" sz="1200" dirty="0" smtClean="0">
                <a:cs typeface="Times New Roman" pitchFamily="18" charset="0"/>
              </a:rPr>
              <a:t> </a:t>
            </a:r>
            <a:r>
              <a:rPr lang="fr-CH" sz="1200" dirty="0" err="1" smtClean="0">
                <a:cs typeface="Times New Roman" pitchFamily="18" charset="0"/>
              </a:rPr>
              <a:t>Analysis</a:t>
            </a:r>
            <a:endParaRPr lang="ru-RU" sz="1200" dirty="0">
              <a:cs typeface="Times New Roman" pitchFamily="18" charset="0"/>
            </a:endParaRPr>
          </a:p>
          <a:p>
            <a:endParaRPr lang="ru-RU" sz="2400" dirty="0"/>
          </a:p>
        </p:txBody>
      </p:sp>
      <p:sp>
        <p:nvSpPr>
          <p:cNvPr id="20488" name="Text Box 8"/>
          <p:cNvSpPr txBox="1">
            <a:spLocks noChangeArrowheads="1"/>
          </p:cNvSpPr>
          <p:nvPr/>
        </p:nvSpPr>
        <p:spPr bwMode="auto">
          <a:xfrm>
            <a:off x="3561848" y="4437484"/>
            <a:ext cx="1657852" cy="64770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err="1" smtClean="0">
                <a:solidFill>
                  <a:srgbClr val="C00000"/>
                </a:solidFill>
                <a:cs typeface="Times New Roman" pitchFamily="18" charset="0"/>
              </a:rPr>
              <a:t>Reconciling</a:t>
            </a:r>
            <a:endParaRPr lang="ru-RU" sz="1200" dirty="0" smtClean="0">
              <a:cs typeface="Times New Roman" pitchFamily="18" charset="0"/>
            </a:endParaRPr>
          </a:p>
          <a:p>
            <a:pPr eaLnBrk="1" hangingPunct="1"/>
            <a:r>
              <a:rPr lang="fr-CH" sz="1200" dirty="0" smtClean="0">
                <a:cs typeface="Times New Roman" pitchFamily="18" charset="0"/>
              </a:rPr>
              <a:t>Data </a:t>
            </a:r>
            <a:r>
              <a:rPr lang="fr-CH" sz="1200" dirty="0" err="1" smtClean="0">
                <a:cs typeface="Times New Roman" pitchFamily="18" charset="0"/>
              </a:rPr>
              <a:t>harmonization</a:t>
            </a:r>
            <a:endParaRPr lang="ru-RU" sz="1200" dirty="0">
              <a:cs typeface="Times New Roman" pitchFamily="18" charset="0"/>
            </a:endParaRPr>
          </a:p>
          <a:p>
            <a:endParaRPr lang="ru-RU" sz="2400" dirty="0"/>
          </a:p>
        </p:txBody>
      </p:sp>
      <p:sp>
        <p:nvSpPr>
          <p:cNvPr id="20489" name="Line 9"/>
          <p:cNvSpPr>
            <a:spLocks noChangeShapeType="1"/>
          </p:cNvSpPr>
          <p:nvPr/>
        </p:nvSpPr>
        <p:spPr bwMode="auto">
          <a:xfrm>
            <a:off x="1310426" y="4725144"/>
            <a:ext cx="2251422" cy="0"/>
          </a:xfrm>
          <a:prstGeom prst="line">
            <a:avLst/>
          </a:prstGeom>
          <a:noFill/>
          <a:ln w="25400">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90" name="AutoShape 10"/>
          <p:cNvSpPr>
            <a:spLocks noChangeArrowheads="1"/>
          </p:cNvSpPr>
          <p:nvPr/>
        </p:nvSpPr>
        <p:spPr bwMode="auto">
          <a:xfrm>
            <a:off x="3382888" y="4357092"/>
            <a:ext cx="1981200" cy="800100"/>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AutoShape 11"/>
          <p:cNvSpPr>
            <a:spLocks noChangeArrowheads="1"/>
          </p:cNvSpPr>
          <p:nvPr/>
        </p:nvSpPr>
        <p:spPr bwMode="auto">
          <a:xfrm>
            <a:off x="4076700" y="2362200"/>
            <a:ext cx="1257300" cy="1143000"/>
          </a:xfrm>
          <a:prstGeom prst="flowChartMultidocument">
            <a:avLst/>
          </a:prstGeom>
          <a:solidFill>
            <a:srgbClr val="FFFFFF"/>
          </a:solidFill>
          <a:ln w="9525">
            <a:solidFill>
              <a:srgbClr val="000000"/>
            </a:solidFill>
            <a:miter lim="800000"/>
            <a:headEnd/>
            <a:tailEnd/>
          </a:ln>
        </p:spPr>
        <p:txBody>
          <a:bodyPr/>
          <a:lstStyle/>
          <a:p>
            <a:endParaRPr lang="en-US"/>
          </a:p>
        </p:txBody>
      </p:sp>
      <p:sp>
        <p:nvSpPr>
          <p:cNvPr id="20492" name="AutoShape 12"/>
          <p:cNvSpPr>
            <a:spLocks noChangeArrowheads="1"/>
          </p:cNvSpPr>
          <p:nvPr/>
        </p:nvSpPr>
        <p:spPr bwMode="auto">
          <a:xfrm rot="-5408594">
            <a:off x="4247166" y="3701888"/>
            <a:ext cx="645652" cy="308730"/>
          </a:xfrm>
          <a:prstGeom prst="leftArrow">
            <a:avLst>
              <a:gd name="adj1" fmla="val 31012"/>
              <a:gd name="adj2" fmla="val 46673"/>
            </a:avLst>
          </a:prstGeom>
          <a:solidFill>
            <a:srgbClr val="FFFFFF"/>
          </a:solidFill>
          <a:ln w="9525">
            <a:solidFill>
              <a:srgbClr val="000000"/>
            </a:solidFill>
            <a:miter lim="800000"/>
            <a:headEnd/>
            <a:tailEnd/>
          </a:ln>
        </p:spPr>
        <p:txBody>
          <a:bodyPr/>
          <a:lstStyle/>
          <a:p>
            <a:endParaRPr lang="en-US"/>
          </a:p>
        </p:txBody>
      </p:sp>
      <p:sp>
        <p:nvSpPr>
          <p:cNvPr id="20493" name="Text Box 13"/>
          <p:cNvSpPr txBox="1">
            <a:spLocks noChangeArrowheads="1"/>
          </p:cNvSpPr>
          <p:nvPr/>
        </p:nvSpPr>
        <p:spPr bwMode="auto">
          <a:xfrm>
            <a:off x="4114800" y="2682181"/>
            <a:ext cx="1104900" cy="458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100" dirty="0" smtClean="0">
                <a:cs typeface="Times New Roman" pitchFamily="18" charset="0"/>
              </a:rPr>
              <a:t>Data </a:t>
            </a:r>
            <a:r>
              <a:rPr lang="fr-CH" sz="1100" dirty="0" err="1" smtClean="0">
                <a:cs typeface="Times New Roman" pitchFamily="18" charset="0"/>
              </a:rPr>
              <a:t>element</a:t>
            </a:r>
            <a:r>
              <a:rPr lang="fr-CH" sz="1100" dirty="0" smtClean="0">
                <a:cs typeface="Times New Roman" pitchFamily="18" charset="0"/>
              </a:rPr>
              <a:t> questionnaire</a:t>
            </a:r>
            <a:endParaRPr lang="ru-RU" sz="2400" dirty="0"/>
          </a:p>
        </p:txBody>
      </p:sp>
      <p:sp>
        <p:nvSpPr>
          <p:cNvPr id="20494" name="AutoShape 14"/>
          <p:cNvSpPr>
            <a:spLocks noChangeArrowheads="1"/>
          </p:cNvSpPr>
          <p:nvPr/>
        </p:nvSpPr>
        <p:spPr bwMode="auto">
          <a:xfrm rot="-8027827">
            <a:off x="3025422" y="4171950"/>
            <a:ext cx="381000" cy="266700"/>
          </a:xfrm>
          <a:prstGeom prst="leftArrow">
            <a:avLst>
              <a:gd name="adj1" fmla="val 50000"/>
              <a:gd name="adj2" fmla="val 35714"/>
            </a:avLst>
          </a:prstGeom>
          <a:solidFill>
            <a:srgbClr val="FFFFFF"/>
          </a:solidFill>
          <a:ln w="9525">
            <a:solidFill>
              <a:srgbClr val="000000"/>
            </a:solidFill>
            <a:miter lim="800000"/>
            <a:headEnd/>
            <a:tailEnd/>
          </a:ln>
        </p:spPr>
        <p:txBody>
          <a:bodyPr/>
          <a:lstStyle/>
          <a:p>
            <a:endParaRPr lang="en-US"/>
          </a:p>
        </p:txBody>
      </p:sp>
      <p:sp>
        <p:nvSpPr>
          <p:cNvPr id="20497" name="AutoShape 17"/>
          <p:cNvSpPr>
            <a:spLocks noChangeArrowheads="1"/>
          </p:cNvSpPr>
          <p:nvPr/>
        </p:nvSpPr>
        <p:spPr bwMode="auto">
          <a:xfrm>
            <a:off x="5410200" y="4598268"/>
            <a:ext cx="457200" cy="342900"/>
          </a:xfrm>
          <a:prstGeom prst="rightArrow">
            <a:avLst>
              <a:gd name="adj1" fmla="val 50000"/>
              <a:gd name="adj2" fmla="val 33333"/>
            </a:avLst>
          </a:prstGeom>
          <a:solidFill>
            <a:srgbClr val="FFFFFF"/>
          </a:solidFill>
          <a:ln w="9525">
            <a:solidFill>
              <a:srgbClr val="000000"/>
            </a:solidFill>
            <a:miter lim="800000"/>
            <a:headEnd/>
            <a:tailEnd/>
          </a:ln>
        </p:spPr>
        <p:txBody>
          <a:bodyPr/>
          <a:lstStyle/>
          <a:p>
            <a:endParaRPr lang="en-US"/>
          </a:p>
        </p:txBody>
      </p:sp>
      <p:sp>
        <p:nvSpPr>
          <p:cNvPr id="20498" name="Text Box 18"/>
          <p:cNvSpPr txBox="1">
            <a:spLocks noChangeArrowheads="1"/>
          </p:cNvSpPr>
          <p:nvPr/>
        </p:nvSpPr>
        <p:spPr bwMode="auto">
          <a:xfrm>
            <a:off x="6012160" y="4365104"/>
            <a:ext cx="1181100" cy="763206"/>
          </a:xfrm>
          <a:prstGeom prst="rect">
            <a:avLst/>
          </a:prstGeom>
          <a:solidFill>
            <a:srgbClr val="FFFFFF"/>
          </a:solidFill>
          <a:ln w="38100" cmpd="dbl">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err="1" smtClean="0">
                <a:solidFill>
                  <a:srgbClr val="7A0000"/>
                </a:solidFill>
                <a:cs typeface="Times New Roman" pitchFamily="18" charset="0"/>
              </a:rPr>
              <a:t>Result</a:t>
            </a:r>
            <a:r>
              <a:rPr lang="ru-RU" sz="1200" dirty="0" smtClean="0">
                <a:solidFill>
                  <a:srgbClr val="7A0000"/>
                </a:solidFill>
                <a:cs typeface="Times New Roman" pitchFamily="18" charset="0"/>
              </a:rPr>
              <a:t>:</a:t>
            </a:r>
          </a:p>
          <a:p>
            <a:pPr eaLnBrk="1" hangingPunct="1"/>
            <a:r>
              <a:rPr lang="fr-CH" sz="1200" dirty="0" smtClean="0">
                <a:cs typeface="Times New Roman" pitchFamily="18" charset="0"/>
              </a:rPr>
              <a:t>Standard data set</a:t>
            </a:r>
            <a:endParaRPr lang="ru-RU" sz="1200" dirty="0">
              <a:cs typeface="Times New Roman" pitchFamily="18" charset="0"/>
            </a:endParaRPr>
          </a:p>
        </p:txBody>
      </p:sp>
      <p:sp>
        <p:nvSpPr>
          <p:cNvPr id="20499" name="Rectangle 19"/>
          <p:cNvSpPr>
            <a:spLocks noChangeArrowheads="1"/>
          </p:cNvSpPr>
          <p:nvPr/>
        </p:nvSpPr>
        <p:spPr bwMode="auto">
          <a:xfrm>
            <a:off x="0" y="1382713"/>
            <a:ext cx="91440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ru-RU" sz="1200">
                <a:cs typeface="Times New Roman" pitchFamily="18" charset="0"/>
              </a:rPr>
              <a:t> </a:t>
            </a:r>
          </a:p>
          <a:p>
            <a:pPr eaLnBrk="0" hangingPunct="0"/>
            <a:endParaRPr lang="ru-RU" sz="2400"/>
          </a:p>
        </p:txBody>
      </p:sp>
      <p:sp>
        <p:nvSpPr>
          <p:cNvPr id="20500" name="Text Box 20"/>
          <p:cNvSpPr txBox="1">
            <a:spLocks noChangeArrowheads="1"/>
          </p:cNvSpPr>
          <p:nvPr/>
        </p:nvSpPr>
        <p:spPr bwMode="auto">
          <a:xfrm>
            <a:off x="4038600" y="5867400"/>
            <a:ext cx="4953000" cy="73025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r>
              <a:rPr lang="fr-CH" sz="1200" dirty="0" smtClean="0">
                <a:solidFill>
                  <a:srgbClr val="C00000"/>
                </a:solidFill>
              </a:rPr>
              <a:t>Data </a:t>
            </a:r>
            <a:r>
              <a:rPr lang="fr-CH" sz="1200" dirty="0" err="1" smtClean="0">
                <a:solidFill>
                  <a:srgbClr val="C00000"/>
                </a:solidFill>
              </a:rPr>
              <a:t>modelling</a:t>
            </a:r>
            <a:r>
              <a:rPr lang="ru-RU" sz="1200" dirty="0" smtClean="0"/>
              <a:t> (+ </a:t>
            </a:r>
            <a:r>
              <a:rPr lang="fr-CH" sz="1200" dirty="0" err="1" smtClean="0"/>
              <a:t>alignment</a:t>
            </a:r>
            <a:r>
              <a:rPr lang="fr-CH" sz="1200" dirty="0" smtClean="0"/>
              <a:t> </a:t>
            </a:r>
            <a:r>
              <a:rPr lang="fr-CH" sz="1200" dirty="0" err="1" smtClean="0"/>
              <a:t>with</a:t>
            </a:r>
            <a:r>
              <a:rPr lang="fr-CH" sz="1200" dirty="0" smtClean="0"/>
              <a:t> </a:t>
            </a:r>
            <a:r>
              <a:rPr lang="ru-RU" sz="1200" dirty="0" smtClean="0"/>
              <a:t> </a:t>
            </a:r>
            <a:r>
              <a:rPr lang="ru-RU" sz="1200" dirty="0"/>
              <a:t>UNTDED, </a:t>
            </a:r>
            <a:r>
              <a:rPr lang="fr-CH" sz="1200" dirty="0" smtClean="0"/>
              <a:t>WCO  DM, etc.</a:t>
            </a:r>
            <a:r>
              <a:rPr lang="ru-RU" sz="1200" dirty="0" smtClean="0"/>
              <a:t>)</a:t>
            </a:r>
            <a:endParaRPr lang="ru-RU" sz="1200" dirty="0"/>
          </a:p>
          <a:p>
            <a:r>
              <a:rPr lang="fr-CH" sz="1200" dirty="0" err="1" smtClean="0"/>
              <a:t>Regional</a:t>
            </a:r>
            <a:r>
              <a:rPr lang="fr-CH" sz="1200" dirty="0" smtClean="0"/>
              <a:t> </a:t>
            </a:r>
            <a:r>
              <a:rPr lang="fr-CH" sz="1200" dirty="0" err="1" smtClean="0"/>
              <a:t>harmonization</a:t>
            </a:r>
            <a:r>
              <a:rPr lang="fr-CH" sz="1200" dirty="0" smtClean="0"/>
              <a:t> </a:t>
            </a:r>
            <a:r>
              <a:rPr lang="ru-RU" sz="1200" dirty="0" smtClean="0"/>
              <a:t>/ </a:t>
            </a:r>
            <a:r>
              <a:rPr lang="fr-CH" sz="1200" dirty="0" err="1" smtClean="0"/>
              <a:t>harmonized</a:t>
            </a:r>
            <a:r>
              <a:rPr lang="fr-CH" sz="1200" dirty="0" smtClean="0"/>
              <a:t> data model</a:t>
            </a:r>
            <a:endParaRPr lang="ru-RU" sz="1200" dirty="0"/>
          </a:p>
        </p:txBody>
      </p:sp>
      <p:sp>
        <p:nvSpPr>
          <p:cNvPr id="20501" name="AutoShape 21"/>
          <p:cNvSpPr>
            <a:spLocks noChangeArrowheads="1"/>
          </p:cNvSpPr>
          <p:nvPr/>
        </p:nvSpPr>
        <p:spPr bwMode="auto">
          <a:xfrm rot="-5408594">
            <a:off x="6355429" y="5318914"/>
            <a:ext cx="482609" cy="303212"/>
          </a:xfrm>
          <a:prstGeom prst="leftArrow">
            <a:avLst>
              <a:gd name="adj1" fmla="val 50000"/>
              <a:gd name="adj2" fmla="val 50262"/>
            </a:avLst>
          </a:prstGeom>
          <a:solidFill>
            <a:srgbClr val="FFFFFF"/>
          </a:solidFill>
          <a:ln w="9525">
            <a:solidFill>
              <a:srgbClr val="000000"/>
            </a:solidFill>
            <a:miter lim="800000"/>
            <a:headEnd/>
            <a:tailEnd/>
          </a:ln>
        </p:spPr>
        <p:txBody>
          <a:bodyPr/>
          <a:lstStyle/>
          <a:p>
            <a:endParaRPr lang="en-US"/>
          </a:p>
        </p:txBody>
      </p:sp>
      <p:sp>
        <p:nvSpPr>
          <p:cNvPr id="20502" name="Rectangle 22"/>
          <p:cNvSpPr>
            <a:spLocks noChangeArrowheads="1"/>
          </p:cNvSpPr>
          <p:nvPr/>
        </p:nvSpPr>
        <p:spPr bwMode="auto">
          <a:xfrm>
            <a:off x="7010400" y="5334000"/>
            <a:ext cx="1810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fr-CH" sz="1200" dirty="0" err="1" smtClean="0">
                <a:solidFill>
                  <a:srgbClr val="C00000"/>
                </a:solidFill>
                <a:cs typeface="Times New Roman" pitchFamily="18" charset="0"/>
              </a:rPr>
              <a:t>Structuring</a:t>
            </a:r>
            <a:endParaRPr lang="ru-RU" sz="2400" dirty="0">
              <a:solidFill>
                <a:srgbClr val="C00000"/>
              </a:solidFill>
            </a:endParaRPr>
          </a:p>
        </p:txBody>
      </p:sp>
      <p:cxnSp>
        <p:nvCxnSpPr>
          <p:cNvPr id="3" name="Straight Arrow Connector 2"/>
          <p:cNvCxnSpPr>
            <a:stCxn id="20487" idx="0"/>
          </p:cNvCxnSpPr>
          <p:nvPr/>
        </p:nvCxnSpPr>
        <p:spPr bwMode="auto">
          <a:xfrm flipV="1">
            <a:off x="708965" y="3354782"/>
            <a:ext cx="2137547" cy="1010322"/>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a:stCxn id="20486" idx="2"/>
            <a:endCxn id="20487" idx="0"/>
          </p:cNvCxnSpPr>
          <p:nvPr/>
        </p:nvCxnSpPr>
        <p:spPr bwMode="auto">
          <a:xfrm flipH="1">
            <a:off x="708965" y="2819400"/>
            <a:ext cx="1958035" cy="1545704"/>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7"/>
          <p:cNvSpPr txBox="1">
            <a:spLocks noChangeArrowheads="1"/>
          </p:cNvSpPr>
          <p:nvPr/>
        </p:nvSpPr>
        <p:spPr bwMode="auto">
          <a:xfrm>
            <a:off x="395536" y="5517232"/>
            <a:ext cx="1656184" cy="878548"/>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err="1">
                <a:solidFill>
                  <a:srgbClr val="C00000"/>
                </a:solidFill>
                <a:cs typeface="Times New Roman" pitchFamily="18" charset="0"/>
              </a:rPr>
              <a:t>D</a:t>
            </a:r>
            <a:r>
              <a:rPr lang="fr-CH" sz="1200" dirty="0" err="1" smtClean="0">
                <a:solidFill>
                  <a:srgbClr val="C00000"/>
                </a:solidFill>
                <a:cs typeface="Times New Roman" pitchFamily="18" charset="0"/>
              </a:rPr>
              <a:t>efinition</a:t>
            </a:r>
            <a:endParaRPr lang="ru-RU" sz="1200" dirty="0" smtClean="0">
              <a:solidFill>
                <a:srgbClr val="C00000"/>
              </a:solidFill>
              <a:cs typeface="Times New Roman" pitchFamily="18" charset="0"/>
            </a:endParaRPr>
          </a:p>
          <a:p>
            <a:pPr eaLnBrk="1" hangingPunct="1"/>
            <a:r>
              <a:rPr lang="fr-CH" sz="1200" i="1" dirty="0" err="1">
                <a:cs typeface="Times New Roman" pitchFamily="18" charset="0"/>
              </a:rPr>
              <a:t>Interagency</a:t>
            </a:r>
            <a:r>
              <a:rPr lang="fr-CH" sz="1200" i="1" dirty="0">
                <a:cs typeface="Times New Roman" pitchFamily="18" charset="0"/>
              </a:rPr>
              <a:t> expert </a:t>
            </a:r>
            <a:r>
              <a:rPr lang="fr-CH" sz="1200" i="1" dirty="0" smtClean="0">
                <a:cs typeface="Times New Roman" pitchFamily="18" charset="0"/>
              </a:rPr>
              <a:t>group</a:t>
            </a:r>
            <a:endParaRPr lang="ru-RU" sz="1200" i="1" dirty="0">
              <a:cs typeface="Times New Roman" pitchFamily="18" charset="0"/>
            </a:endParaRPr>
          </a:p>
        </p:txBody>
      </p:sp>
      <p:cxnSp>
        <p:nvCxnSpPr>
          <p:cNvPr id="43" name="Straight Arrow Connector 42"/>
          <p:cNvCxnSpPr>
            <a:stCxn id="20486" idx="2"/>
            <a:endCxn id="42" idx="0"/>
          </p:cNvCxnSpPr>
          <p:nvPr/>
        </p:nvCxnSpPr>
        <p:spPr bwMode="auto">
          <a:xfrm flipH="1">
            <a:off x="1223628" y="2819400"/>
            <a:ext cx="1443372" cy="2697832"/>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7" name="Text Box 7"/>
          <p:cNvSpPr txBox="1">
            <a:spLocks noChangeArrowheads="1"/>
          </p:cNvSpPr>
          <p:nvPr/>
        </p:nvSpPr>
        <p:spPr bwMode="auto">
          <a:xfrm>
            <a:off x="107504" y="4365104"/>
            <a:ext cx="1202922" cy="662524"/>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err="1">
                <a:solidFill>
                  <a:srgbClr val="C00000"/>
                </a:solidFill>
                <a:cs typeface="Times New Roman" pitchFamily="18" charset="0"/>
              </a:rPr>
              <a:t>C</a:t>
            </a:r>
            <a:r>
              <a:rPr lang="fr-CH" sz="1200" dirty="0" err="1" smtClean="0">
                <a:solidFill>
                  <a:srgbClr val="C00000"/>
                </a:solidFill>
                <a:cs typeface="Times New Roman" pitchFamily="18" charset="0"/>
              </a:rPr>
              <a:t>apturing</a:t>
            </a:r>
            <a:endParaRPr lang="ru-RU" sz="1200" dirty="0" smtClean="0">
              <a:solidFill>
                <a:srgbClr val="C00000"/>
              </a:solidFill>
              <a:cs typeface="Times New Roman" pitchFamily="18" charset="0"/>
            </a:endParaRPr>
          </a:p>
          <a:p>
            <a:pPr eaLnBrk="1" hangingPunct="1"/>
            <a:r>
              <a:rPr lang="fr-CH" sz="1200" i="1" dirty="0" err="1" smtClean="0">
                <a:cs typeface="Times New Roman" pitchFamily="18" charset="0"/>
              </a:rPr>
              <a:t>Interagency</a:t>
            </a:r>
            <a:r>
              <a:rPr lang="fr-CH" sz="1200" i="1" dirty="0" smtClean="0">
                <a:cs typeface="Times New Roman" pitchFamily="18" charset="0"/>
              </a:rPr>
              <a:t> expert group</a:t>
            </a:r>
            <a:endParaRPr lang="ru-RU" sz="1200" i="1" dirty="0" smtClean="0">
              <a:cs typeface="Times New Roman" pitchFamily="18" charset="0"/>
            </a:endParaRPr>
          </a:p>
          <a:p>
            <a:endParaRPr lang="ru-RU" sz="2400" dirty="0"/>
          </a:p>
        </p:txBody>
      </p:sp>
      <p:cxnSp>
        <p:nvCxnSpPr>
          <p:cNvPr id="46" name="Straight Arrow Connector 45"/>
          <p:cNvCxnSpPr>
            <a:stCxn id="20485" idx="2"/>
            <a:endCxn id="42" idx="0"/>
          </p:cNvCxnSpPr>
          <p:nvPr/>
        </p:nvCxnSpPr>
        <p:spPr bwMode="auto">
          <a:xfrm flipH="1">
            <a:off x="1223628" y="4085084"/>
            <a:ext cx="1458652" cy="1432148"/>
          </a:xfrm>
          <a:prstGeom prst="straightConnector1">
            <a:avLst/>
          </a:prstGeom>
          <a:noFill/>
          <a:ln w="254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 Box 7"/>
          <p:cNvSpPr txBox="1">
            <a:spLocks noChangeArrowheads="1"/>
          </p:cNvSpPr>
          <p:nvPr/>
        </p:nvSpPr>
        <p:spPr bwMode="auto">
          <a:xfrm>
            <a:off x="2576990" y="5502780"/>
            <a:ext cx="1202922" cy="878548"/>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err="1" smtClean="0">
                <a:solidFill>
                  <a:srgbClr val="C00000"/>
                </a:solidFill>
                <a:cs typeface="Times New Roman" pitchFamily="18" charset="0"/>
              </a:rPr>
              <a:t>Analysis</a:t>
            </a:r>
            <a:endParaRPr lang="ru-RU" sz="1200" dirty="0" smtClean="0">
              <a:solidFill>
                <a:srgbClr val="C00000"/>
              </a:solidFill>
              <a:cs typeface="Times New Roman" pitchFamily="18" charset="0"/>
            </a:endParaRPr>
          </a:p>
          <a:p>
            <a:pPr eaLnBrk="1" hangingPunct="1"/>
            <a:r>
              <a:rPr lang="fr-CH" sz="1200" i="1" dirty="0" err="1">
                <a:cs typeface="Times New Roman" pitchFamily="18" charset="0"/>
              </a:rPr>
              <a:t>Interagency</a:t>
            </a:r>
            <a:r>
              <a:rPr lang="fr-CH" sz="1200" i="1" dirty="0">
                <a:cs typeface="Times New Roman" pitchFamily="18" charset="0"/>
              </a:rPr>
              <a:t> expert </a:t>
            </a:r>
            <a:r>
              <a:rPr lang="fr-CH" sz="1200" i="1" dirty="0" smtClean="0">
                <a:cs typeface="Times New Roman" pitchFamily="18" charset="0"/>
              </a:rPr>
              <a:t>group</a:t>
            </a:r>
            <a:endParaRPr lang="ru-RU" sz="1200" i="1" dirty="0">
              <a:cs typeface="Times New Roman" pitchFamily="18" charset="0"/>
            </a:endParaRPr>
          </a:p>
        </p:txBody>
      </p:sp>
      <p:cxnSp>
        <p:nvCxnSpPr>
          <p:cNvPr id="52" name="Straight Arrow Connector 51"/>
          <p:cNvCxnSpPr>
            <a:endCxn id="51" idx="0"/>
          </p:cNvCxnSpPr>
          <p:nvPr/>
        </p:nvCxnSpPr>
        <p:spPr bwMode="auto">
          <a:xfrm>
            <a:off x="2667000" y="2819400"/>
            <a:ext cx="511451" cy="2683380"/>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20486" idx="2"/>
            <a:endCxn id="20485" idx="0"/>
          </p:cNvCxnSpPr>
          <p:nvPr/>
        </p:nvCxnSpPr>
        <p:spPr bwMode="auto">
          <a:xfrm>
            <a:off x="2667000" y="2819400"/>
            <a:ext cx="15280" cy="465584"/>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Text Box 5"/>
          <p:cNvSpPr txBox="1">
            <a:spLocks noChangeArrowheads="1"/>
          </p:cNvSpPr>
          <p:nvPr/>
        </p:nvSpPr>
        <p:spPr bwMode="auto">
          <a:xfrm>
            <a:off x="1691680" y="3284984"/>
            <a:ext cx="1981200" cy="800100"/>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dirty="0" smtClean="0">
                <a:cs typeface="Times New Roman" pitchFamily="18" charset="0"/>
              </a:rPr>
              <a:t>Standards</a:t>
            </a:r>
            <a:endParaRPr lang="ru-RU" sz="1200" dirty="0" smtClean="0">
              <a:cs typeface="Times New Roman" pitchFamily="18" charset="0"/>
            </a:endParaRPr>
          </a:p>
          <a:p>
            <a:pPr eaLnBrk="1" hangingPunct="1"/>
            <a:r>
              <a:rPr lang="ru-RU" sz="1200" dirty="0" smtClean="0">
                <a:cs typeface="Times New Roman" pitchFamily="18" charset="0"/>
              </a:rPr>
              <a:t>UNTDED</a:t>
            </a:r>
            <a:endParaRPr lang="ru-RU" sz="1200" dirty="0">
              <a:cs typeface="Times New Roman" pitchFamily="18" charset="0"/>
            </a:endParaRPr>
          </a:p>
          <a:p>
            <a:pPr eaLnBrk="1" hangingPunct="1"/>
            <a:r>
              <a:rPr lang="fr-CH" sz="1200" dirty="0" smtClean="0">
                <a:cs typeface="Times New Roman" pitchFamily="18" charset="0"/>
              </a:rPr>
              <a:t>WCO Data Model</a:t>
            </a:r>
            <a:endParaRPr lang="ru-RU" sz="1200" dirty="0">
              <a:cs typeface="Times New Roman" pitchFamily="18" charset="0"/>
            </a:endParaRPr>
          </a:p>
          <a:p>
            <a:pPr eaLnBrk="1" hangingPunct="1"/>
            <a:r>
              <a:rPr lang="fr-CH" sz="1200" dirty="0" err="1" smtClean="0"/>
              <a:t>Core</a:t>
            </a:r>
            <a:r>
              <a:rPr lang="fr-CH" sz="1200" dirty="0" smtClean="0"/>
              <a:t> components</a:t>
            </a:r>
            <a:endParaRPr lang="ru-RU" sz="1200" dirty="0"/>
          </a:p>
          <a:p>
            <a:endParaRPr lang="ru-RU" sz="2400" dirty="0"/>
          </a:p>
        </p:txBody>
      </p:sp>
      <p:cxnSp>
        <p:nvCxnSpPr>
          <p:cNvPr id="60" name="Straight Arrow Connector 59"/>
          <p:cNvCxnSpPr>
            <a:stCxn id="20485" idx="2"/>
            <a:endCxn id="51" idx="0"/>
          </p:cNvCxnSpPr>
          <p:nvPr/>
        </p:nvCxnSpPr>
        <p:spPr bwMode="auto">
          <a:xfrm>
            <a:off x="2682280" y="4085084"/>
            <a:ext cx="496171" cy="1417696"/>
          </a:xfrm>
          <a:prstGeom prst="straightConnector1">
            <a:avLst/>
          </a:prstGeom>
          <a:noFill/>
          <a:ln w="254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a:stCxn id="20485" idx="2"/>
            <a:endCxn id="20489" idx="1"/>
          </p:cNvCxnSpPr>
          <p:nvPr/>
        </p:nvCxnSpPr>
        <p:spPr bwMode="auto">
          <a:xfrm>
            <a:off x="2682280" y="4085084"/>
            <a:ext cx="879568" cy="640061"/>
          </a:xfrm>
          <a:prstGeom prst="straightConnector1">
            <a:avLst/>
          </a:prstGeom>
          <a:noFill/>
          <a:ln w="254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51" idx="1"/>
            <a:endCxn id="42" idx="3"/>
          </p:cNvCxnSpPr>
          <p:nvPr/>
        </p:nvCxnSpPr>
        <p:spPr bwMode="auto">
          <a:xfrm flipH="1">
            <a:off x="2051720" y="5942054"/>
            <a:ext cx="525270" cy="14452"/>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20488" idx="1"/>
            <a:endCxn id="51" idx="0"/>
          </p:cNvCxnSpPr>
          <p:nvPr/>
        </p:nvCxnSpPr>
        <p:spPr bwMode="auto">
          <a:xfrm flipH="1">
            <a:off x="3178451" y="4761334"/>
            <a:ext cx="383397" cy="741446"/>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Line 9"/>
          <p:cNvSpPr>
            <a:spLocks noChangeShapeType="1"/>
          </p:cNvSpPr>
          <p:nvPr/>
        </p:nvSpPr>
        <p:spPr bwMode="auto">
          <a:xfrm flipV="1">
            <a:off x="1223628" y="4757142"/>
            <a:ext cx="2338220" cy="745638"/>
          </a:xfrm>
          <a:prstGeom prst="line">
            <a:avLst/>
          </a:prstGeom>
          <a:noFill/>
          <a:ln w="25400">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49" name="Straight Arrow Connector 48"/>
          <p:cNvCxnSpPr>
            <a:stCxn id="42" idx="0"/>
            <a:endCxn id="20487" idx="2"/>
          </p:cNvCxnSpPr>
          <p:nvPr/>
        </p:nvCxnSpPr>
        <p:spPr bwMode="auto">
          <a:xfrm flipH="1" flipV="1">
            <a:off x="708965" y="5027628"/>
            <a:ext cx="514663" cy="489604"/>
          </a:xfrm>
          <a:prstGeom prst="straightConnector1">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Line 9"/>
          <p:cNvSpPr>
            <a:spLocks noChangeShapeType="1"/>
          </p:cNvSpPr>
          <p:nvPr/>
        </p:nvSpPr>
        <p:spPr bwMode="auto">
          <a:xfrm>
            <a:off x="3124200" y="2564904"/>
            <a:ext cx="1375792" cy="1872579"/>
          </a:xfrm>
          <a:prstGeom prst="line">
            <a:avLst/>
          </a:prstGeom>
          <a:noFill/>
          <a:ln w="25400">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72622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620688"/>
            <a:ext cx="8229600" cy="576064"/>
          </a:xfrm>
        </p:spPr>
        <p:txBody>
          <a:bodyPr/>
          <a:lstStyle/>
          <a:p>
            <a:pPr fontAlgn="auto">
              <a:spcAft>
                <a:spcPts val="0"/>
              </a:spcAft>
              <a:defRPr/>
            </a:pPr>
            <a:r>
              <a:rPr lang="en-GB" sz="4000" b="1" dirty="0" smtClean="0">
                <a:solidFill>
                  <a:srgbClr val="C00000"/>
                </a:solidFill>
                <a:latin typeface="Times New Roman" panose="02020603050405020304" pitchFamily="18" charset="0"/>
                <a:cs typeface="Times New Roman" panose="02020603050405020304" pitchFamily="18" charset="0"/>
              </a:rPr>
              <a:t>Where do we use this? </a:t>
            </a:r>
            <a:br>
              <a:rPr lang="en-GB" sz="4000" b="1" dirty="0" smtClean="0">
                <a:solidFill>
                  <a:srgbClr val="C00000"/>
                </a:solidFill>
                <a:latin typeface="Times New Roman" panose="02020603050405020304" pitchFamily="18" charset="0"/>
                <a:cs typeface="Times New Roman" panose="02020603050405020304" pitchFamily="18" charset="0"/>
              </a:rPr>
            </a:br>
            <a:r>
              <a:rPr lang="en-GB" sz="4000" b="1" dirty="0" smtClean="0">
                <a:solidFill>
                  <a:srgbClr val="C00000"/>
                </a:solidFill>
                <a:latin typeface="Times New Roman" panose="02020603050405020304" pitchFamily="18" charset="0"/>
                <a:cs typeface="Times New Roman" panose="02020603050405020304" pitchFamily="18" charset="0"/>
              </a:rPr>
              <a:t>The Single Window</a:t>
            </a:r>
            <a:endParaRPr lang="en-GB" sz="4000" b="1" dirty="0">
              <a:solidFill>
                <a:srgbClr val="C00000"/>
              </a:solidFill>
              <a:latin typeface="Times New Roman" panose="02020603050405020304" pitchFamily="18" charset="0"/>
              <a:cs typeface="Times New Roman" panose="02020603050405020304" pitchFamily="18" charset="0"/>
            </a:endParaRPr>
          </a:p>
        </p:txBody>
      </p:sp>
      <p:sp>
        <p:nvSpPr>
          <p:cNvPr id="8" name="Segnaposto numero diapositiva 7"/>
          <p:cNvSpPr>
            <a:spLocks noGrp="1"/>
          </p:cNvSpPr>
          <p:nvPr>
            <p:ph type="sldNum" sz="quarter" idx="4294967295"/>
          </p:nvPr>
        </p:nvSpPr>
        <p:spPr/>
        <p:txBody>
          <a:bodyPr/>
          <a:lstStyle/>
          <a:p>
            <a:pPr>
              <a:defRPr/>
            </a:pPr>
            <a:endParaRPr lang="it-IT" dirty="0"/>
          </a:p>
        </p:txBody>
      </p:sp>
      <p:sp>
        <p:nvSpPr>
          <p:cNvPr id="23" name="Rettangolo 4"/>
          <p:cNvSpPr/>
          <p:nvPr/>
        </p:nvSpPr>
        <p:spPr>
          <a:xfrm>
            <a:off x="1043608" y="2163628"/>
            <a:ext cx="7128792" cy="3785652"/>
          </a:xfrm>
          <a:prstGeom prst="rect">
            <a:avLst/>
          </a:prstGeom>
        </p:spPr>
        <p:txBody>
          <a:bodyPr wrap="square">
            <a:spAutoFit/>
          </a:bodyPr>
          <a:lstStyle/>
          <a:p>
            <a:pPr marL="457200" indent="-457200" algn="ctr">
              <a:spcBef>
                <a:spcPct val="50000"/>
              </a:spcBef>
              <a:defRPr/>
            </a:pPr>
            <a:r>
              <a:rPr lang="en-US" sz="2400" b="1" dirty="0">
                <a:solidFill>
                  <a:schemeClr val="tx2"/>
                </a:solidFill>
                <a:latin typeface="+mn-lt"/>
                <a:cs typeface="+mn-cs"/>
              </a:rPr>
              <a:t>“</a:t>
            </a:r>
            <a:r>
              <a:rPr lang="en-US" sz="2400" b="1" dirty="0">
                <a:solidFill>
                  <a:srgbClr val="AD5207"/>
                </a:solidFill>
                <a:latin typeface="+mn-lt"/>
                <a:cs typeface="+mn-cs"/>
              </a:rPr>
              <a:t>A Single Window </a:t>
            </a:r>
            <a:r>
              <a:rPr lang="en-US" sz="2400" b="1" dirty="0">
                <a:solidFill>
                  <a:schemeClr val="tx2"/>
                </a:solidFill>
                <a:latin typeface="+mn-lt"/>
                <a:cs typeface="+mn-cs"/>
              </a:rPr>
              <a:t>is a </a:t>
            </a:r>
            <a:r>
              <a:rPr lang="en-US" sz="2400" b="1" dirty="0" smtClean="0">
                <a:solidFill>
                  <a:schemeClr val="tx2"/>
                </a:solidFill>
                <a:latin typeface="+mn-lt"/>
                <a:cs typeface="+mn-cs"/>
              </a:rPr>
              <a:t>facility </a:t>
            </a:r>
            <a:r>
              <a:rPr lang="en-US" sz="2400" b="1" dirty="0">
                <a:solidFill>
                  <a:schemeClr val="tx2"/>
                </a:solidFill>
                <a:latin typeface="+mn-lt"/>
                <a:cs typeface="+mn-cs"/>
              </a:rPr>
              <a:t>that allows parties involved in trade and transport to lodge</a:t>
            </a:r>
            <a:r>
              <a:rPr lang="en-US" sz="2400" b="1" dirty="0">
                <a:solidFill>
                  <a:srgbClr val="6EA1CC"/>
                </a:solidFill>
                <a:latin typeface="+mn-lt"/>
                <a:cs typeface="+mn-cs"/>
              </a:rPr>
              <a:t> </a:t>
            </a:r>
            <a:r>
              <a:rPr lang="en-US" sz="2400" b="1" dirty="0">
                <a:solidFill>
                  <a:srgbClr val="AD5207"/>
                </a:solidFill>
                <a:latin typeface="+mn-lt"/>
                <a:cs typeface="+mn-cs"/>
              </a:rPr>
              <a:t>standardized information </a:t>
            </a:r>
            <a:r>
              <a:rPr lang="en-US" sz="2400" b="1" dirty="0" smtClean="0">
                <a:solidFill>
                  <a:schemeClr val="tx2"/>
                </a:solidFill>
                <a:latin typeface="+mn-lt"/>
                <a:cs typeface="+mn-cs"/>
              </a:rPr>
              <a:t>and</a:t>
            </a:r>
            <a:r>
              <a:rPr lang="en-US" sz="2400" b="1" dirty="0" smtClean="0">
                <a:solidFill>
                  <a:srgbClr val="6EA1CC"/>
                </a:solidFill>
                <a:latin typeface="+mn-lt"/>
                <a:cs typeface="+mn-cs"/>
              </a:rPr>
              <a:t> </a:t>
            </a:r>
            <a:r>
              <a:rPr lang="en-US" sz="2400" b="1" dirty="0">
                <a:solidFill>
                  <a:srgbClr val="AD5207"/>
                </a:solidFill>
                <a:latin typeface="+mn-lt"/>
                <a:cs typeface="+mn-cs"/>
              </a:rPr>
              <a:t>documents</a:t>
            </a:r>
            <a:r>
              <a:rPr lang="en-US" sz="2400" b="1" dirty="0">
                <a:solidFill>
                  <a:srgbClr val="6EA1CC"/>
                </a:solidFill>
                <a:latin typeface="+mn-lt"/>
                <a:cs typeface="+mn-cs"/>
              </a:rPr>
              <a:t> </a:t>
            </a:r>
            <a:r>
              <a:rPr lang="en-US" sz="2400" b="1" dirty="0" smtClean="0">
                <a:solidFill>
                  <a:schemeClr val="tx2"/>
                </a:solidFill>
                <a:latin typeface="+mn-lt"/>
                <a:cs typeface="+mn-cs"/>
              </a:rPr>
              <a:t>with</a:t>
            </a:r>
            <a:r>
              <a:rPr lang="en-US" sz="2400" b="1" dirty="0" smtClean="0">
                <a:solidFill>
                  <a:srgbClr val="6EA1CC"/>
                </a:solidFill>
                <a:latin typeface="+mn-lt"/>
                <a:cs typeface="+mn-cs"/>
              </a:rPr>
              <a:t> </a:t>
            </a:r>
            <a:r>
              <a:rPr lang="en-US" sz="2400" b="1" dirty="0">
                <a:solidFill>
                  <a:srgbClr val="AD5207"/>
                </a:solidFill>
                <a:latin typeface="+mn-lt"/>
                <a:cs typeface="+mn-cs"/>
              </a:rPr>
              <a:t>a single entry point</a:t>
            </a:r>
            <a:r>
              <a:rPr lang="en-US" sz="2400" b="1" dirty="0">
                <a:solidFill>
                  <a:schemeClr val="accent6"/>
                </a:solidFill>
                <a:latin typeface="+mn-lt"/>
                <a:cs typeface="+mn-cs"/>
              </a:rPr>
              <a:t> </a:t>
            </a:r>
            <a:r>
              <a:rPr lang="en-US" sz="2400" b="1" dirty="0" smtClean="0">
                <a:solidFill>
                  <a:schemeClr val="tx2"/>
                </a:solidFill>
                <a:latin typeface="+mn-lt"/>
                <a:cs typeface="+mn-cs"/>
              </a:rPr>
              <a:t>to </a:t>
            </a:r>
            <a:r>
              <a:rPr lang="en-US" sz="2400" b="1" dirty="0">
                <a:solidFill>
                  <a:schemeClr val="tx2"/>
                </a:solidFill>
                <a:latin typeface="+mn-lt"/>
                <a:cs typeface="+mn-cs"/>
              </a:rPr>
              <a:t>fulfill all import, export, and transit-related regulatory requirements. </a:t>
            </a:r>
            <a:endParaRPr lang="en-US" sz="2400" b="1" dirty="0" smtClean="0">
              <a:solidFill>
                <a:schemeClr val="tx2"/>
              </a:solidFill>
              <a:latin typeface="+mn-lt"/>
              <a:cs typeface="+mn-cs"/>
            </a:endParaRPr>
          </a:p>
          <a:p>
            <a:pPr marL="457200" indent="-457200" algn="ctr">
              <a:spcBef>
                <a:spcPct val="50000"/>
              </a:spcBef>
              <a:defRPr/>
            </a:pPr>
            <a:r>
              <a:rPr lang="en-US" sz="2400" b="1" dirty="0" smtClean="0">
                <a:solidFill>
                  <a:schemeClr val="tx2"/>
                </a:solidFill>
                <a:latin typeface="+mn-lt"/>
                <a:cs typeface="+mn-cs"/>
              </a:rPr>
              <a:t>If </a:t>
            </a:r>
            <a:r>
              <a:rPr lang="en-US" sz="2400" b="1" dirty="0">
                <a:solidFill>
                  <a:schemeClr val="tx2"/>
                </a:solidFill>
                <a:latin typeface="+mn-lt"/>
                <a:cs typeface="+mn-cs"/>
              </a:rPr>
              <a:t>information is </a:t>
            </a:r>
            <a:r>
              <a:rPr lang="en-US" sz="2400" b="1" dirty="0">
                <a:solidFill>
                  <a:srgbClr val="AD5207"/>
                </a:solidFill>
                <a:latin typeface="+mn-lt"/>
                <a:cs typeface="+mn-cs"/>
              </a:rPr>
              <a:t>electronic</a:t>
            </a:r>
            <a:r>
              <a:rPr lang="en-US" sz="2400" b="1" dirty="0">
                <a:solidFill>
                  <a:schemeClr val="tx2"/>
                </a:solidFill>
                <a:latin typeface="+mn-lt"/>
                <a:cs typeface="+mn-cs"/>
              </a:rPr>
              <a:t>, then individual data elements should </a:t>
            </a:r>
            <a:r>
              <a:rPr lang="en-US" sz="2400" b="1" dirty="0">
                <a:solidFill>
                  <a:srgbClr val="AD5207"/>
                </a:solidFill>
                <a:latin typeface="+mn-lt"/>
                <a:cs typeface="+mn-cs"/>
              </a:rPr>
              <a:t>only be submitted once</a:t>
            </a:r>
            <a:r>
              <a:rPr lang="en-US" sz="2400" b="1" dirty="0" smtClean="0">
                <a:solidFill>
                  <a:schemeClr val="tx2"/>
                </a:solidFill>
                <a:latin typeface="+mn-lt"/>
                <a:cs typeface="+mn-cs"/>
              </a:rPr>
              <a:t>”.</a:t>
            </a:r>
            <a:r>
              <a:rPr lang="en-US" sz="2400" b="1" dirty="0">
                <a:solidFill>
                  <a:srgbClr val="6EA1CC"/>
                </a:solidFill>
                <a:latin typeface="+mn-lt"/>
                <a:cs typeface="+mn-cs"/>
              </a:rPr>
              <a:t>			</a:t>
            </a:r>
            <a:endParaRPr lang="en-US" sz="2400" b="1" dirty="0" smtClean="0">
              <a:solidFill>
                <a:srgbClr val="6EA1CC"/>
              </a:solidFill>
              <a:latin typeface="+mn-lt"/>
              <a:cs typeface="+mn-cs"/>
            </a:endParaRPr>
          </a:p>
          <a:p>
            <a:pPr marL="457200" indent="-457200" algn="ctr">
              <a:spcBef>
                <a:spcPct val="50000"/>
              </a:spcBef>
              <a:defRPr/>
            </a:pPr>
            <a:r>
              <a:rPr lang="en-US" sz="2400" b="1" dirty="0" smtClean="0">
                <a:solidFill>
                  <a:schemeClr val="tx2"/>
                </a:solidFill>
                <a:latin typeface="+mn-lt"/>
                <a:cs typeface="+mn-cs"/>
              </a:rPr>
              <a:t>UNECE </a:t>
            </a:r>
            <a:r>
              <a:rPr lang="en-US" sz="2400" b="1" dirty="0">
                <a:solidFill>
                  <a:schemeClr val="tx2"/>
                </a:solidFill>
                <a:latin typeface="+mn-lt"/>
                <a:cs typeface="+mn-cs"/>
              </a:rPr>
              <a:t>Recommendation 33</a:t>
            </a:r>
          </a:p>
        </p:txBody>
      </p:sp>
      <p:sp>
        <p:nvSpPr>
          <p:cNvPr id="24" name="Rectangle 23"/>
          <p:cNvSpPr>
            <a:spLocks/>
          </p:cNvSpPr>
          <p:nvPr/>
        </p:nvSpPr>
        <p:spPr bwMode="auto">
          <a:xfrm>
            <a:off x="1691680" y="6207968"/>
            <a:ext cx="6851650" cy="533400"/>
          </a:xfrm>
          <a:prstGeom prst="rect">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GB" sz="2000" b="1" dirty="0">
                <a:solidFill>
                  <a:schemeClr val="bg1"/>
                </a:solidFill>
                <a:latin typeface="Times New Roman" pitchFamily="18" charset="0"/>
              </a:rPr>
              <a:t>http://www.unece.org/cefact/single_window/welcome.htm</a:t>
            </a:r>
          </a:p>
        </p:txBody>
      </p:sp>
      <p:sp>
        <p:nvSpPr>
          <p:cNvPr id="2" name="AutoShape 2" descr="data:image/jpeg;base64,/9j/4AAQSkZJRgABAQAAAQABAAD/2wCEAAkGBhASERUUEREWFRIWFxgVFxUVFxcZGRYYFR4ZFhkXGBYXGyYeGx8mGhcXHy8gIycpLCwuGB4xNTAqNSYrLCoBCQoKDgwOGg8PGjQkHyQvMjQqNDQvLCwvNCwpNDQvLCwsLC8sLCosNTQsLCksLiwsKTYvKiwsLCwsMC0sLCwsLP/AABEIAKQBMwMBIgACEQEDEQH/xAAbAAEAAgMBAQAAAAAAAAAAAAAABQYDBAcCAf/EAEUQAAEDAgQEAwUFBQYEBwEAAAEAAgMEEQUSITEGE0FRImFxBxQygZEjQlJyoRUkM5KxU2KCosHwQ2Oy0TREc5PS4vEW/8QAGQEBAQEBAQEAAAAAAAAAAAAAAAMCBAEF/8QALhEAAgECBAIJBQEBAAAAAAAAAAECESEDEjFBImEEE1FxgZGxwfAyQqHR4SPx/9oADAMBAAIRAxEAPwDuKIiAIiIAiIgCIiAIiIAiIgCL4XBYfeLnwWd0JvoPn1PkP0QGdLrnWK8eSSz8qjeSGEtL2i4e7azQb3F9L636K8Org1mZxDQ0Xe9xAa2w1uf9jzVp4MoxUnuYU020bbnganQd1494HS59ASPrt0XOsZ9qMYcWUURqHjTmyXEY/K0an109SoprMbrdXTSMYekdomW/Npf6notQ6PKSq7Iy8RKx1kzm3wG/QEtF/wDMsLat9rmF3+FzD/VwVG4T4KkpquOaSTmGzxfM59rtN8xIsNdN1AUPB8cZkkqaqSmPMkNmsmzDxOt4gMtra3BIWuqSdKr8+wzulTqpxqJv8TNH/wCo0tH8/wAP6rcZKCLggg9RqPqFyTDeIq5j3Npao1UTSbCVhdnaNSdfGNAevRTeG8R08rspzUFSTa7TeF57HZu/RwHqVqXRmlX+/wBX5PFi1OhXX26gY+IXxPEdWwRk/DK0nlv+Z+E+RWs/E5fenQGUxO3izAPZIDc2IPiB3tZw2t2UVgyZvOizooOPiExyNiq2CNzvhkabxPt2J1b6FTTXgi4Nx3GyxKDjqeqSZ6REWDQREQBERAEREAREQBERAEREAREQBERAEREAREQBERAF5c62p0C9Kv8AElbYwM6SVEcV/q536DL9VqMczoeN0Ri4lrpDyIIzaWpkLQf7OJozSP8AXLbfYuVe454iPLkoqI25bLVEo2jDvC2EO6yPJ16gZjvtJYlh1TVYkTHIYoIIeS6UDx5pSJHtiJ0ByCO7ul+6gHup6qpiw7D2gUsTjLUSt1D3DQ+P756ZiTcuHZWhSyemrMSNrgzCqejpveZniNgNsx0028Ol7k6XHQG25tocaUddVVbIZHNbSOI5AY77OQG1nOdsXa/Lpvc6WOVbsTrGwQD90hOSNo0a4t0Mh8rDQ9APMq2w4hT4VFDFUzF/Mf8AZDLfktsRnsdQ25+WbQbrok7rEfguRJK2VeZrswjD8MiD6l7c1tAW3cSP7OM/1cP5VE1ftMqZTaipQ0bCSa73n0bew6aXK8v4DqJq5zqiUzh93snt4SzoLDRu4FhprcXC36ri7DqD7KmjNRMNCY7AA7WMv/x09Es6OXE+z5oLqysZeE6rFX1cZq5Xcpwd4MjWNJykiwABI69lA4Lj+MvfLyagyhr3+BzGPs0OIGwzHoN1YOEuMaupq2sfTxRQkOJyhxdcAkeIm2/koam9otU5zxNRQSxte9vhux1mkganML6eSZXnpk20Pa8P1G9T8WN5gFfSCKS9veILsc07Xc34rfM+is+O8LiWB2XLLLks10gbd3Y52gG/Ym4791E4ZX0daQxjnMd96mn102JicSSCBr4SRoLtUxg+JSR1XuMrQQyFr4pdQZGg5SC3uNNj081jEll+iqa2PYqv1FcwCYx0b3V7wKH4WiUHmNde1ozvYG+m4tpoCvVbDy8sE0maJwz0tTqS21iBdvTbQdw4eXr2n8OSSmOo5jnQx+F8R+Fl9pAPPY38ul0w6ia+EUb33jkbzKWW3wPbuy3SxvdvmR1Crhyqus23S9Vz9bmJKnCS0dWKyJ1NI7JVNaJI3jTNbWOdnl+IDa5CioqyQUja6H7OWMllTEB4SY3ZXks2BB1NuhPz8YBUQ1DRS1V4qmFzhFI05XscDq1r+4N9Do4dFLYDhc0bqynqSHCa8rXtGVrw9vLkOUfC6+Ukd3diFKX+bdP+r55G1xK5YcGxVtRC2RvXcdnDcf78lvLl+AYxJTspKgn7GpZaRvTmM8D3AdCbZx8xsunscCLjZQxcNR4o6P5QpCVbPU+oiKJsIiIAiIgCIiAIiIAiIgCIiAIiIAiIgCIiAIiIDzJIGgk7AE/RVLiXVuHPJ/8ANxOJP99rySfqrBjM2WMgbuDh8g1zj+gt81XHUYxChogfg5kZk9ImvDhptctt/iVYxtm5mG70NSur31rZJDeHCYg5z3fC+ty3LgOrYidO79uuldgqfdsKlnaMs9bIY2W0s1xOYjtYZ/0W/wC0fF3Tj3SnsKeKSOOdw2L7F7YW20s0MBd5lo6FafF8Fn4fTN2jg5lv70hAv/lP1XRhQqku1/PYnN0fcTXAeDR09KZ5LAZXOJ7Rs1dp5kfRvmq1gtHJila+olvlcdB+CMaNaL6X/wDse6s/tCm5OHcph/iyR04t+Fgu/wDVrh815wkihwySoA8QjLmnTV7iY4x8jr/jK2p/Vi+CM00j5mCo4ppIpDhuV5pGsMUs7XuDmSHU2sdGg3Btt2sLHHR8I0dA10tXMzkg/Zuvcygi4Ia3c+QuN+i3eA+AuXGJKtoc94DsjtbZrOu/z8lccWwOCpj5c8YezQgdQR+EjVu1tOilLEUHwu71/htRzK67iocMcaw1NVHDT0jmx2faV5APhBOjBoL379VEYZxpSl0uegdTtzujdNT+IfEdXtyje17Wd13VuraijwqBoGQZpGgCR4afGQ0uuQTZo1NhsErOHIqlsXJextGXGV7IWtHNJBs4SN899O/VeKcc1b0PcrpQiK/C6JjPeql8Zgblkjkj8DpTqQzI2wzXAN2267a218NxEYyxzXtMFRE/mQSNubRkjsRc6AHzykK8tweCzQY2lrWhrWuGYNA2sHXA9dzYdlCY5hHIcaqnkEORnijay7ZTf4SB1PwiwveydbnfE77HmTKreJG4DxlzHSUteGA3MWfZshvkLHjYE9xob9OsZh9M6OWajLjzIncyncd8zRnZ/MzQ+YWpikPPxWRp0jmyZDp0by7/AM7DbuLHqFtcU1LmVFDVbOfHZ/5oiHa2/M4fJdMIpUcfu9dicnWqex6xtsIrIJ3j93rIwJB2cAGuN+hALHX7sJVgo6+allbT1h5kbrtp6k7knaOU9HdA7qoTjilAoiQNIKoFvkybUD0+0H0UxgdQ2qp/danVzog5p6ujOgcD+Jjhb5A91GarCuyt4bG42kV2vpcvDtO4/FHypB5Z3kH9JCrtwdVmSjiJ6At/lJA/SyrXFREeH0NI8XdLNTQOb3EbgZP+m3zWz7O6wtMtM7/hk+t2nI7+g9Pms0zYUuTqe1pJF3REXIWCIiAIiIAiIgCIiAIiIAiIgCIiAIiIAiIgCIiAja2X94gaQLOEv1Ab/oXKkxYlNQQ1lLEM07ZWNph395NmH/Da/qCrVxTV8oRSC/2T+YQOrAMj/wBJAsVZhLJaylqmWc3K4EjY+Euid8ru+oXQqKKqrP1V/wCE3rYo/FOGto4qOjYc0hMk8r+r3mwc89TdxIHkApfibFMNgq4nVLaj3gQxlpjALQ0EkaE75gd1E8T/ALxXVE97sp3x0gHnlc9x/nLm/Rb2OUHPqcPeGZxJDkIH/KIc4X06Od16LphGsINul3+yUnd2NjiPFcMfSUs1Q2oMT5ZHR5Q3NnJcXZxe2+a1luRVlDWUWXLUcgzRRWIa1wLcuU9sg0JPkVs1nChkhgidGMkdVzMt9oTnOUnvZ1j6bqyuw6IxiMxtyC1m2sBbawGy5pySsnuViq3K/gOPzVNdNyznoWsysflFjMx2STK8G7h118raamZxyuqIowaemNQ8uDcmdsdmm93FztNO3mufYI1tJWSUkjj7uA+nFzYtZLZ7HXH5rX81OYHXVNBTzftKW8EDrRzON5JB0AH3riwHW5I6XXmJhZaNabCMqlYxTg2eoq6isq3DlNcQLnMY4xqGBuxIBANjbMXWJVx4CMTGyxROLmNcHtJuLh41sw/DYg+p1VfnxeDGY44Y6x9IXWzUrogc5b49Hi1xpfQ9NQr5huFxU0TWtDQGta1z7AF2XS7j63+qpLE/zySV9jKjxZkSCiOK8QjgpJZJebyw2zzB/Ea13hLmm4ta97jbdbFLXvyvM7BFkeWg5gWvboWvad9QbEEXBBGuhNRqPaVzav3Ono3yOMnKe6XwMAvZxLS0uIy3OoC5oxbdirZq47ieF001KZW1AkFPEYsgabMaTkzi/wAV9+i98S4xhjqakmqG1BY98rosoGa5Pizi+3ayr/FGJR1GJljIQGU4EGcEnMG2JGXYZXF4Flt+0QNE9FTMbYRxufl3tnIAH+UrtjhtqF3dkHJVZu49jVNUYTUvg5tmvhaTKACXB0YFrb+GwustJC9+HRVEH/iKNznD+8z4nsPcFp/TzXnj2kipsNEUYtzZomnXUlozOPl8NrKU4HPKLYXbywNmAPk4tP8AlI+iWySa7be/4H3JM1GO/aGK08gH7vS07Z/Lm1GrR6gBp/wqO4JrS7Faix8Jmnb8gXH+rQpmhdHhOH1Ez9+ZKWDq6znMgYO9wGn0JUJ7KaB0U8gmP21n3B6uLgXf6rGHTippRnstq9p1NECLjLhERAEREAREQBERAEREAREQBERAEREAREQBERAQmPlvNgEn8KQyQuF9+Y0Zf1bb5qGwGaShnFHOS6F5Pu0p7n/hnsdduh8nBWHiDC+fA5g0d8TD2c3Uf9vmonD6mOvpzBUDLO0BxGzgRo2ZnzHyNwV0xdcPlo/Z+pJriKlhtE79iVUztZJJ31BP5ZBf+jvqpHCMTcKLmMbnko384M6vieHB7QfRzz6tCk4MLezDaqkdq9jJgD+MSBz2PHqSR6tIUNSVfu/utY0fu88YEjQNAXDxi3qC4DyIVoUlGUOdvnNGJVTUvMt3DnGNLW3ELiHt1MbxldbTxAdRc2uOqnFynF8BdTTA0zyxsmtPLGbaP+5m8rjfcW81fOGMWmlhBqY8kmYtB0AlsL5mtJuNjceRtptHFwcsVOLszcJ1eV6kJj2AwtqpqyozCmZEwvFr8x7dLADXLlyg+fYAqrv4ygrg5lfSEUwdeGSK+eEAZfEPvadvSx0Vh4p9qVLCXwwiSSobpk5RDLj7khflIBHUA9DrsY7D8RwyceHLSyOGsFQBy7/8uQWy69iPyqmFxL/StFpyMzs+EmcE4ahjYKim+3IF4TcxXvp4r9PO3U6bLHFNj8hMUkNIy/i55zOa0XBAEYPicPkNAVbMLceU0FrRYAeAgsIGgykdLeQW4oTxXJ8VykYpKxDmqnjyslpnTAWHNjMZJIHxuY4syEnXw5gL7qnYrJ+zGzVchzVtW48plriIu1IzbHKLC/W2m5XSbKqTy5cQFO+9THNeo5b2A+6FoDA4OOmRxDgBuDe17kLMJUZ7JFZ9m2CZQ+omIsA5znO89XON/K4+Z7FRuDTHEMTfUEXZmu0G38OLYa9wBp3cpDj+rkhijoKdjhFKM7pjtIL3yNIPoSO1uh1k8CpY8Mon1EwtZos3q4nVjB5k2J7afhK7s+uJ4R+fk56fb5kP7Rawz1sFK05jE3M+3WSW1h9LfzKx4xGYcRw5zdGmOSE9gGNza/Ik/JVbA8NfyvfKnWetnZHGD0a913OA9AQOw9Vb+KMFdW1tPGCWxQtkkmeDYnm2Y2IEdXBr79h6hRk1FRj31NpVbZCRxvxas58oLMLpHExh2gnezeQg/dFvppuXW1vZ/Wmpr5Jm/C50sg9HXt/1BZ/aZxEI4PcKMWJyxylnwxMcCRHp95wB06Nvf4gpn2acP8inzkWLwA38o6/M/wBAkHlw5S2pReIkqySLoiIuMuEREAREQBERAEREAREQBERAEREAREQBERAEREB8VBrcGEtQ+DmuhqmOdNSzNNiWyHM5htuL3Nvzb2N7+q/xXw8ahjXxHLPHqxwNjprYHob6g/8Acq+DJJ0e/wA+cic1W6Iik4qlgdycViyEjIKlo+ykB6Oto0+e3k1YeHMLMuGzUZIL4ZJGMPmLSROB7G417FZsM40jcww4lGGG/LMj2/Yvd0D76Ru0Oh00Nj0EjQYAylfzqLxQvAzxA3BA2fEe4ufDexBNjstSWWqdn+DxXvqVbh3GWNjZT1zP3dxa+Nzv+G4HYn8N7i/TxA6E21OL8OxCauZzXcuJrh7sY3WYOzg/Sz+9/lorFUYXE6okpph9jU5qimf1ZIdZoxfufHlPc9VDmsqcOJp6iP3ilOzDuG94nHt+A7dCOvTFqcsyV+z3XuTacVR+Z5lxmJzhHisBbK3wiqY2zgOnMYBf6AjXYbqS/wD5Wlqo7xmOVtrCSBwP/uROdv6OHos9J7pWMywyNmaB/BlJZPF5NcfFbycCNN1E13s3AOeGV0T+zrxuHYcxhLSd+o6d16ppWjKnLb5+O88o91U3uGuBvdKyORrnFnjFsr22u0gFzTp+p3UhwBWVlpWVbZyea8xPkZYcu9g3NYHzub3BCj+FMNxGGrjE9TJJCQ4FpkDxfKcoOpttf5KoUceJVr5W++TFoe/Tm5AGhxG9wFOcHOTTppqaUlFHbnOsLnZch4p9ok9XK+noQGQA5HTg3dKB+Aj4W6nbU+V1sV2EY7VRNpTIRCPC+TRrpG7WfID4xbsNet1lpW4bg7ftJRPUAaRRa2J7np87einDCjB8V+41KTasbvDWFyQ0b2YgQKKMZw6Q2fE4HZltQNxbcE2G9lXquumxmpjaxjo6Jj8kYItfqXH+9lBNug9dd6joa3G5A+ovDQsOkbdAbdBf4nd3HQdB0Vj4Xlje+SaCM+6wXp6ZjB/EcD9o9t97kAZie5JW3JRk2/LY8pVUMfEzoxX0MRcGQUzH1MhJs1obaOIH1dcD0K06jiHEMRe6PDIzBTE2fWyAgu6HlDfbS412+FSQ4Xp2yyV2JyRmR1rNe4CGFjfhYM1s5A3JGpJsAq1xl7SJJR7thzHMa9us5aW3YdBymnUAgHxG3l0KhFZqJXZt21IuuggZOykpCZBE455SbulnfYPe53XYNHax9V2TDablxMZe+VrW39BZUT2b8D8kNmlFjuwHc3+8e3l9V0QKnSJJJYa217zOGqtyCIi5CwREQBERAEREAREQBERAEREAREQBERAEREAREQBLIiAp/GlI+N3PZG2SMt5c0bhdr29M2nyDuhDVA4Nw9h85vQVtRRy7ugbJYg+UZPiHmCQumPYCCCLg6EHY3VE4u4GpwDOyMENsXREHLY6Egg5m730Olr6Lrw5qaUHZ7fpkZJxeZaGes4PxB7Ax2ItlDSHMMsAbJG5vwubJG4G/rdSzMNqJYuVXNikH9tE4tNx94sc3wnzBI8lRsPw5sxy0uMVNK/8AsJpC635HFwzD9VLs9lTpT++4lU1DfwZnNafW5KzJODo3RrkaVHoQ2P8ADNI1/hrIS8fCGvtKD2sy+v0W1hlHjzB9hM9zOgqA0/rJ4v1UzU1uCYM3wNjbLbRkdnzO9STcepICjKiesrYzUYhKaDDhqIWE86YdM7rXF+jQNe3VVeO5qklXm/4YWHR2Z7k4gx6O96OnkI+8wFxHrkkK+Q4rxDJoylpojvsAfXK+Qn9FXZeJqiYiDC2Gmp72GQfayHu5+riT2B+ZUo+tcSIcXjIcLBlWwZJY+xeW/EPMbdR1XvVOlcvzuqeZ9qmri2G45KctVM9rDocpDY/m5mlvVSHDHs8o8wL6iOUg/BG4XPrfUfIfNSoxqsw4N94JrKN1slQy3MaDtn6PHnfXudlty4Hg+KNztDHO/FGckjT/AHm7g/mC863LGypzXyx7kqzJxJg2IVEXu9M6GlgIyuddzpCzq1oa0NYCNDYk+YWMcHVoiZDHiHu8TAGhlNA1tgOznOLvne6j5vZzURA+74vUQxjo9ziAPXOB+gVWxl0DAY5MSnxCXbJzHCBp7uDXeP8ALe3dRjFytF18P2bbpdmxjdPhNG+8k0mI1o+Fs0nMYw93gadvCST5BbfBGDy1NQZ5hcZg+Qm2p+623yGmwA6aLxwH7PIpBzHghgNtN3HqATsB/qup0lGyNgYxoa0aAD/ep81eU1gJxV5ehNLrL7Gay+oi4DoCIiAIiIAiIgCIiAIiIAiIgCIiAIiIAiIgCIiAIiIAiIgC+Ft19RAVLiH2d01Rcs8Dj0t4CfTcfLTyVQm9kVVchs3h8pXgfSy64i6F0iaVHfvJvDWxySk9n37PLamSOOXI8XYSTvs7UW39dbaKNxKWsxesAc0thabRQ30A6ucdr9z029e1yRhwIcAQdCCLg+oK1qPCYYiTFG1hO5aLXsqLpEdZRutOwy8N6J2I/hzheGkYA0AyWs5/+g7BbuK4RFUMyStuOh0u3zB6LeRczxJOWZu5RRSVDm1VU1GFtkhdF7xTPa7ltJ0BPTrZuvib8xuq7gXBzq5rnANjkaL3uW73sARc9DuuyVVFHK3LIwObvZwuNF9paOONuWNga3s0WXUukpRbpxPy7yTwnXWxyST2PVTvjlzDs6Vx/qFZMA9lcMJBlcHW+60G3zcde3QK+opvpM9qI11S3McEDWNDWgNaBYACwA8gsiIuYqEREAREQBERAEREAREQBERAEREAREQBERAEREAREQBERAEREAREQBcgl43xf9tfs5tRDbmEB7ofu5BLawde+U29V19cb4swKoo8ejxLkSTUxcHOMLC9zPs+U4Fo16XHquvo2RxxFKlctq9tVp4VMvYmsSxvF/2u6hhqYWsMJqGOfDezb2DDZ29wdVBcFe26R0wjxLKGPNmzNblDTe3jG2W/3hspeiqpZ8TfihpZ2UkNKYmh0ZEspJv4Yr3O5PyHXRQPs/4Shr8Nko6qGWKoZI+WOV0Tm5Q+1rOcAHajVv8A+q8JYOVrESpw3VKp0u1231XueOuxNScS4w7EauliqoAyCLnteYb5mEB7QLO3s4C6heGvaNilVFPNJX0tNHAWAmSG+bPtbKb7+RWpwnglbh1VW+9QTSNbSOja+NpeHAkNZkPUW6bgDZQPCGEUjYaluI4fVve/LyXRQS5m2BvlcbBpvbe4VZRw1CV03mjpl0o60rtWh5cvOJ+1quo6CE1EDHV0xeWC1mcoEBkmUG5zX0FxsT5GRr8S4kpo4Zn8mdry0SxRRHPEH2138Vr7j+mqpmJ8MYnidDFVcjLLTO5LIS1zXvgjyljrO3IdmB2uD5K24r7UK54gioMOqOeS0S86F+Vo2LWnS+uuY6WHW+kZxgox6vLo82mt9PCmWmvme95Fx8dYw7FJKD3unZkMg5z4RltGL7ZtNPNW32d8Q19TLPzpIp6VobyqiFhY17/vtsdbjS4IXLXRRy41LUVlBUvo3OkJYaeUm5Fm+FvmO6vXsprpW1M9NT00sOGtDpWGojc2TO8jTMdLb2GpsBc3XvS4wq8lNI9nYq0pfXXxETqSIi+abCIiAIiIAiIgCIiAIiIAiIgCIiAIiIAiIgCIiAIiIAiIgCIiAIiIAiIgCIiAIiIAiIgCIiAIiIAiIgCIiAIiIAiIgCIiAIiIAiIgCIiAIiIAiIgCIiAIiIAiIgCIiAIiIAiIgCIiAIiIAiIgCIiAIiIAiIgCIiAIiIAiIgCIiAIiID//2Q=="/>
          <p:cNvSpPr>
            <a:spLocks noChangeAspect="1" noChangeArrowheads="1"/>
          </p:cNvSpPr>
          <p:nvPr/>
        </p:nvSpPr>
        <p:spPr bwMode="auto">
          <a:xfrm>
            <a:off x="0" y="-633413"/>
            <a:ext cx="245745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hASERUUEREWFRIWFxgVFxUVFxcZGRYYFR4ZFhkXGBYXGyYeGx8mGhcXHy8gIycpLCwuGB4xNTAqNSYrLCoBCQoKDgwOGg8PGjQkHyQvMjQqNDQvLCwvNCwpNDQvLCwsLC8sLCosNTQsLCksLiwsKTYvKiwsLCwsMC0sLCwsLP/AABEIAKQBMwMBIgACEQEDEQH/xAAbAAEAAgMBAQAAAAAAAAAAAAAABQYDBAcCAf/EAEUQAAEDAgQEAwUFBQYEBwEAAAEAAgMEEQUSITEGE0FRImFxBxQygZEjQlJyoRUkM5KxU2KCosHwQ2Oy0TREc5PS4vEW/8QAGQEBAQEBAQEAAAAAAAAAAAAAAAMCBAEF/8QALhEAAgECBAIJBQEBAAAAAAAAAAECESEDEjFBImEEE1FxgZGxwfAyQqHR4SPx/9oADAMBAAIRAxEAPwDuKIiAIiIAiIgCIiAIiIAiIgCL4XBYfeLnwWd0JvoPn1PkP0QGdLrnWK8eSSz8qjeSGEtL2i4e7azQb3F9L636K8Org1mZxDQ0Xe9xAa2w1uf9jzVp4MoxUnuYU020bbnganQd1494HS59ASPrt0XOsZ9qMYcWUURqHjTmyXEY/K0an109SoprMbrdXTSMYekdomW/Npf6notQ6PKSq7Iy8RKx1kzm3wG/QEtF/wDMsLat9rmF3+FzD/VwVG4T4KkpquOaSTmGzxfM59rtN8xIsNdN1AUPB8cZkkqaqSmPMkNmsmzDxOt4gMtra3BIWuqSdKr8+wzulTqpxqJv8TNH/wCo0tH8/wAP6rcZKCLggg9RqPqFyTDeIq5j3Npao1UTSbCVhdnaNSdfGNAevRTeG8R08rspzUFSTa7TeF57HZu/RwHqVqXRmlX+/wBX5PFi1OhXX26gY+IXxPEdWwRk/DK0nlv+Z+E+RWs/E5fenQGUxO3izAPZIDc2IPiB3tZw2t2UVgyZvOizooOPiExyNiq2CNzvhkabxPt2J1b6FTTXgi4Nx3GyxKDjqeqSZ6REWDQREQBERAEREAREQBERAEREAREQBERAEREAREQBERAF5c62p0C9Kv8AElbYwM6SVEcV/q536DL9VqMczoeN0Ri4lrpDyIIzaWpkLQf7OJozSP8AXLbfYuVe454iPLkoqI25bLVEo2jDvC2EO6yPJ16gZjvtJYlh1TVYkTHIYoIIeS6UDx5pSJHtiJ0ByCO7ul+6gHup6qpiw7D2gUsTjLUSt1D3DQ+P756ZiTcuHZWhSyemrMSNrgzCqejpveZniNgNsx0028Ol7k6XHQG25tocaUddVVbIZHNbSOI5AY77OQG1nOdsXa/Lpvc6WOVbsTrGwQD90hOSNo0a4t0Mh8rDQ9APMq2w4hT4VFDFUzF/Mf8AZDLfktsRnsdQ25+WbQbrok7rEfguRJK2VeZrswjD8MiD6l7c1tAW3cSP7OM/1cP5VE1ftMqZTaipQ0bCSa73n0bew6aXK8v4DqJq5zqiUzh93snt4SzoLDRu4FhprcXC36ri7DqD7KmjNRMNCY7AA7WMv/x09Es6OXE+z5oLqysZeE6rFX1cZq5Xcpwd4MjWNJykiwABI69lA4Lj+MvfLyagyhr3+BzGPs0OIGwzHoN1YOEuMaupq2sfTxRQkOJyhxdcAkeIm2/koam9otU5zxNRQSxte9vhux1mkganML6eSZXnpk20Pa8P1G9T8WN5gFfSCKS9veILsc07Xc34rfM+is+O8LiWB2XLLLks10gbd3Y52gG/Ym4791E4ZX0daQxjnMd96mn102JicSSCBr4SRoLtUxg+JSR1XuMrQQyFr4pdQZGg5SC3uNNj081jEll+iqa2PYqv1FcwCYx0b3V7wKH4WiUHmNde1ozvYG+m4tpoCvVbDy8sE0maJwz0tTqS21iBdvTbQdw4eXr2n8OSSmOo5jnQx+F8R+Fl9pAPPY38ul0w6ia+EUb33jkbzKWW3wPbuy3SxvdvmR1Crhyqus23S9Vz9bmJKnCS0dWKyJ1NI7JVNaJI3jTNbWOdnl+IDa5CioqyQUja6H7OWMllTEB4SY3ZXks2BB1NuhPz8YBUQ1DRS1V4qmFzhFI05XscDq1r+4N9Do4dFLYDhc0bqynqSHCa8rXtGVrw9vLkOUfC6+Ukd3diFKX+bdP+r55G1xK5YcGxVtRC2RvXcdnDcf78lvLl+AYxJTspKgn7GpZaRvTmM8D3AdCbZx8xsunscCLjZQxcNR4o6P5QpCVbPU+oiKJsIiIAiIgCIiAIiIAiIgCIiAIiIAiIgCIiAIiIDzJIGgk7AE/RVLiXVuHPJ/8ANxOJP99rySfqrBjM2WMgbuDh8g1zj+gt81XHUYxChogfg5kZk9ImvDhptctt/iVYxtm5mG70NSur31rZJDeHCYg5z3fC+ty3LgOrYidO79uuldgqfdsKlnaMs9bIY2W0s1xOYjtYZ/0W/wC0fF3Tj3SnsKeKSOOdw2L7F7YW20s0MBd5lo6FafF8Fn4fTN2jg5lv70hAv/lP1XRhQqku1/PYnN0fcTXAeDR09KZ5LAZXOJ7Rs1dp5kfRvmq1gtHJila+olvlcdB+CMaNaL6X/wDse6s/tCm5OHcph/iyR04t+Fgu/wDVrh815wkihwySoA8QjLmnTV7iY4x8jr/jK2p/Vi+CM00j5mCo4ppIpDhuV5pGsMUs7XuDmSHU2sdGg3Btt2sLHHR8I0dA10tXMzkg/Zuvcygi4Ia3c+QuN+i3eA+AuXGJKtoc94DsjtbZrOu/z8lccWwOCpj5c8YezQgdQR+EjVu1tOilLEUHwu71/htRzK67iocMcaw1NVHDT0jmx2faV5APhBOjBoL379VEYZxpSl0uegdTtzujdNT+IfEdXtyje17Wd13VuraijwqBoGQZpGgCR4afGQ0uuQTZo1NhsErOHIqlsXJextGXGV7IWtHNJBs4SN899O/VeKcc1b0PcrpQiK/C6JjPeql8Zgblkjkj8DpTqQzI2wzXAN2267a218NxEYyxzXtMFRE/mQSNubRkjsRc6AHzykK8tweCzQY2lrWhrWuGYNA2sHXA9dzYdlCY5hHIcaqnkEORnijay7ZTf4SB1PwiwveydbnfE77HmTKreJG4DxlzHSUteGA3MWfZshvkLHjYE9xob9OsZh9M6OWajLjzIncyncd8zRnZ/MzQ+YWpikPPxWRp0jmyZDp0by7/AM7DbuLHqFtcU1LmVFDVbOfHZ/5oiHa2/M4fJdMIpUcfu9dicnWqex6xtsIrIJ3j93rIwJB2cAGuN+hALHX7sJVgo6+allbT1h5kbrtp6k7knaOU9HdA7qoTjilAoiQNIKoFvkybUD0+0H0UxgdQ2qp/danVzog5p6ujOgcD+Jjhb5A91GarCuyt4bG42kV2vpcvDtO4/FHypB5Z3kH9JCrtwdVmSjiJ6At/lJA/SyrXFREeH0NI8XdLNTQOb3EbgZP+m3zWz7O6wtMtM7/hk+t2nI7+g9Pms0zYUuTqe1pJF3REXIWCIiAIiIAiIgCIiAIiIAiIgCIiAIiIAiIgCIiAja2X94gaQLOEv1Ab/oXKkxYlNQQ1lLEM07ZWNph395NmH/Da/qCrVxTV8oRSC/2T+YQOrAMj/wBJAsVZhLJaylqmWc3K4EjY+Euid8ru+oXQqKKqrP1V/wCE3rYo/FOGto4qOjYc0hMk8r+r3mwc89TdxIHkApfibFMNgq4nVLaj3gQxlpjALQ0EkaE75gd1E8T/ALxXVE97sp3x0gHnlc9x/nLm/Rb2OUHPqcPeGZxJDkIH/KIc4X06Od16LphGsINul3+yUnd2NjiPFcMfSUs1Q2oMT5ZHR5Q3NnJcXZxe2+a1luRVlDWUWXLUcgzRRWIa1wLcuU9sg0JPkVs1nChkhgidGMkdVzMt9oTnOUnvZ1j6bqyuw6IxiMxtyC1m2sBbawGy5pySsnuViq3K/gOPzVNdNyznoWsysflFjMx2STK8G7h118raamZxyuqIowaemNQ8uDcmdsdmm93FztNO3mufYI1tJWSUkjj7uA+nFzYtZLZ7HXH5rX81OYHXVNBTzftKW8EDrRzON5JB0AH3riwHW5I6XXmJhZaNabCMqlYxTg2eoq6isq3DlNcQLnMY4xqGBuxIBANjbMXWJVx4CMTGyxROLmNcHtJuLh41sw/DYg+p1VfnxeDGY44Y6x9IXWzUrogc5b49Hi1xpfQ9NQr5huFxU0TWtDQGta1z7AF2XS7j63+qpLE/zySV9jKjxZkSCiOK8QjgpJZJebyw2zzB/Ea13hLmm4ta97jbdbFLXvyvM7BFkeWg5gWvboWvad9QbEEXBBGuhNRqPaVzav3Ono3yOMnKe6XwMAvZxLS0uIy3OoC5oxbdirZq47ieF001KZW1AkFPEYsgabMaTkzi/wAV9+i98S4xhjqakmqG1BY98rosoGa5Pizi+3ayr/FGJR1GJljIQGU4EGcEnMG2JGXYZXF4Flt+0QNE9FTMbYRxufl3tnIAH+UrtjhtqF3dkHJVZu49jVNUYTUvg5tmvhaTKACXB0YFrb+GwustJC9+HRVEH/iKNznD+8z4nsPcFp/TzXnj2kipsNEUYtzZomnXUlozOPl8NrKU4HPKLYXbywNmAPk4tP8AlI+iWySa7be/4H3JM1GO/aGK08gH7vS07Z/Lm1GrR6gBp/wqO4JrS7Faix8Jmnb8gXH+rQpmhdHhOH1Ez9+ZKWDq6znMgYO9wGn0JUJ7KaB0U8gmP21n3B6uLgXf6rGHTippRnstq9p1NECLjLhERAEREAREQBERAEREAREQBERAEREAREQBERAQmPlvNgEn8KQyQuF9+Y0Zf1bb5qGwGaShnFHOS6F5Pu0p7n/hnsdduh8nBWHiDC+fA5g0d8TD2c3Uf9vmonD6mOvpzBUDLO0BxGzgRo2ZnzHyNwV0xdcPlo/Z+pJriKlhtE79iVUztZJJ31BP5ZBf+jvqpHCMTcKLmMbnko384M6vieHB7QfRzz6tCk4MLezDaqkdq9jJgD+MSBz2PHqSR6tIUNSVfu/utY0fu88YEjQNAXDxi3qC4DyIVoUlGUOdvnNGJVTUvMt3DnGNLW3ELiHt1MbxldbTxAdRc2uOqnFynF8BdTTA0zyxsmtPLGbaP+5m8rjfcW81fOGMWmlhBqY8kmYtB0AlsL5mtJuNjceRtptHFwcsVOLszcJ1eV6kJj2AwtqpqyozCmZEwvFr8x7dLADXLlyg+fYAqrv4ygrg5lfSEUwdeGSK+eEAZfEPvadvSx0Vh4p9qVLCXwwiSSobpk5RDLj7khflIBHUA9DrsY7D8RwyceHLSyOGsFQBy7/8uQWy69iPyqmFxL/StFpyMzs+EmcE4ahjYKim+3IF4TcxXvp4r9PO3U6bLHFNj8hMUkNIy/i55zOa0XBAEYPicPkNAVbMLceU0FrRYAeAgsIGgykdLeQW4oTxXJ8VykYpKxDmqnjyslpnTAWHNjMZJIHxuY4syEnXw5gL7qnYrJ+zGzVchzVtW48plriIu1IzbHKLC/W2m5XSbKqTy5cQFO+9THNeo5b2A+6FoDA4OOmRxDgBuDe17kLMJUZ7JFZ9m2CZQ+omIsA5znO89XON/K4+Z7FRuDTHEMTfUEXZmu0G38OLYa9wBp3cpDj+rkhijoKdjhFKM7pjtIL3yNIPoSO1uh1k8CpY8Mon1EwtZos3q4nVjB5k2J7afhK7s+uJ4R+fk56fb5kP7Rawz1sFK05jE3M+3WSW1h9LfzKx4xGYcRw5zdGmOSE9gGNza/Ik/JVbA8NfyvfKnWetnZHGD0a913OA9AQOw9Vb+KMFdW1tPGCWxQtkkmeDYnm2Y2IEdXBr79h6hRk1FRj31NpVbZCRxvxas58oLMLpHExh2gnezeQg/dFvppuXW1vZ/Wmpr5Jm/C50sg9HXt/1BZ/aZxEI4PcKMWJyxylnwxMcCRHp95wB06Nvf4gpn2acP8inzkWLwA38o6/M/wBAkHlw5S2pReIkqySLoiIuMuEREAREQBERAEREAREQBERAEREAREQBERAEREB8VBrcGEtQ+DmuhqmOdNSzNNiWyHM5htuL3Nvzb2N7+q/xXw8ahjXxHLPHqxwNjprYHob6g/8Acq+DJJ0e/wA+cic1W6Iik4qlgdycViyEjIKlo+ykB6Oto0+e3k1YeHMLMuGzUZIL4ZJGMPmLSROB7G417FZsM40jcww4lGGG/LMj2/Yvd0D76Ru0Oh00Nj0EjQYAylfzqLxQvAzxA3BA2fEe4ufDexBNjstSWWqdn+DxXvqVbh3GWNjZT1zP3dxa+Nzv+G4HYn8N7i/TxA6E21OL8OxCauZzXcuJrh7sY3WYOzg/Sz+9/lorFUYXE6okpph9jU5qimf1ZIdZoxfufHlPc9VDmsqcOJp6iP3ilOzDuG94nHt+A7dCOvTFqcsyV+z3XuTacVR+Z5lxmJzhHisBbK3wiqY2zgOnMYBf6AjXYbqS/wD5Wlqo7xmOVtrCSBwP/uROdv6OHos9J7pWMywyNmaB/BlJZPF5NcfFbycCNN1E13s3AOeGV0T+zrxuHYcxhLSd+o6d16ppWjKnLb5+O88o91U3uGuBvdKyORrnFnjFsr22u0gFzTp+p3UhwBWVlpWVbZyea8xPkZYcu9g3NYHzub3BCj+FMNxGGrjE9TJJCQ4FpkDxfKcoOpttf5KoUceJVr5W++TFoe/Tm5AGhxG9wFOcHOTTppqaUlFHbnOsLnZch4p9ok9XK+noQGQA5HTg3dKB+Aj4W6nbU+V1sV2EY7VRNpTIRCPC+TRrpG7WfID4xbsNet1lpW4bg7ftJRPUAaRRa2J7np87einDCjB8V+41KTasbvDWFyQ0b2YgQKKMZw6Q2fE4HZltQNxbcE2G9lXquumxmpjaxjo6Jj8kYItfqXH+9lBNug9dd6joa3G5A+ovDQsOkbdAbdBf4nd3HQdB0Vj4Xlje+SaCM+6wXp6ZjB/EcD9o9t97kAZie5JW3JRk2/LY8pVUMfEzoxX0MRcGQUzH1MhJs1obaOIH1dcD0K06jiHEMRe6PDIzBTE2fWyAgu6HlDfbS412+FSQ4Xp2yyV2JyRmR1rNe4CGFjfhYM1s5A3JGpJsAq1xl7SJJR7thzHMa9us5aW3YdBymnUAgHxG3l0KhFZqJXZt21IuuggZOykpCZBE455SbulnfYPe53XYNHax9V2TDablxMZe+VrW39BZUT2b8D8kNmlFjuwHc3+8e3l9V0QKnSJJJYa217zOGqtyCIi5CwREQBERAEREAREQBERAEREAREQBERAEREAREQBLIiAp/GlI+N3PZG2SMt5c0bhdr29M2nyDuhDVA4Nw9h85vQVtRRy7ugbJYg+UZPiHmCQumPYCCCLg6EHY3VE4u4GpwDOyMENsXREHLY6Egg5m730Olr6Lrw5qaUHZ7fpkZJxeZaGes4PxB7Ax2ItlDSHMMsAbJG5vwubJG4G/rdSzMNqJYuVXNikH9tE4tNx94sc3wnzBI8lRsPw5sxy0uMVNK/8AsJpC635HFwzD9VLs9lTpT++4lU1DfwZnNafW5KzJODo3RrkaVHoQ2P8ADNI1/hrIS8fCGvtKD2sy+v0W1hlHjzB9hM9zOgqA0/rJ4v1UzU1uCYM3wNjbLbRkdnzO9STcepICjKiesrYzUYhKaDDhqIWE86YdM7rXF+jQNe3VVeO5qklXm/4YWHR2Z7k4gx6O96OnkI+8wFxHrkkK+Q4rxDJoylpojvsAfXK+Qn9FXZeJqiYiDC2Gmp72GQfayHu5+riT2B+ZUo+tcSIcXjIcLBlWwZJY+xeW/EPMbdR1XvVOlcvzuqeZ9qmri2G45KctVM9rDocpDY/m5mlvVSHDHs8o8wL6iOUg/BG4XPrfUfIfNSoxqsw4N94JrKN1slQy3MaDtn6PHnfXudlty4Hg+KNztDHO/FGckjT/AHm7g/mC863LGypzXyx7kqzJxJg2IVEXu9M6GlgIyuddzpCzq1oa0NYCNDYk+YWMcHVoiZDHiHu8TAGhlNA1tgOznOLvne6j5vZzURA+74vUQxjo9ziAPXOB+gVWxl0DAY5MSnxCXbJzHCBp7uDXeP8ALe3dRjFytF18P2bbpdmxjdPhNG+8k0mI1o+Fs0nMYw93gadvCST5BbfBGDy1NQZ5hcZg+Qm2p+623yGmwA6aLxwH7PIpBzHghgNtN3HqATsB/qup0lGyNgYxoa0aAD/ep81eU1gJxV5ehNLrL7Gay+oi4DoCIiAIiIAiIgCIiAIiIAiIgCIiAIiIAiIgCIiAIiIAiIgC+Ft19RAVLiH2d01Rcs8Dj0t4CfTcfLTyVQm9kVVchs3h8pXgfSy64i6F0iaVHfvJvDWxySk9n37PLamSOOXI8XYSTvs7UW39dbaKNxKWsxesAc0thabRQ30A6ucdr9z029e1yRhwIcAQdCCLg+oK1qPCYYiTFG1hO5aLXsqLpEdZRutOwy8N6J2I/hzheGkYA0AyWs5/+g7BbuK4RFUMyStuOh0u3zB6LeRczxJOWZu5RRSVDm1VU1GFtkhdF7xTPa7ltJ0BPTrZuvib8xuq7gXBzq5rnANjkaL3uW73sARc9DuuyVVFHK3LIwObvZwuNF9paOONuWNga3s0WXUukpRbpxPy7yTwnXWxyST2PVTvjlzDs6Vx/qFZMA9lcMJBlcHW+60G3zcde3QK+opvpM9qI11S3McEDWNDWgNaBYACwA8gsiIuYqEREAREQBERAEREAREQBERAEREAREQBERAEREAREQBERAEREAREQBcgl43xf9tfs5tRDbmEB7ofu5BLawde+U29V19cb4swKoo8ejxLkSTUxcHOMLC9zPs+U4Fo16XHquvo2RxxFKlctq9tVp4VMvYmsSxvF/2u6hhqYWsMJqGOfDezb2DDZ29wdVBcFe26R0wjxLKGPNmzNblDTe3jG2W/3hspeiqpZ8TfihpZ2UkNKYmh0ZEspJv4Yr3O5PyHXRQPs/4Shr8Nko6qGWKoZI+WOV0Tm5Q+1rOcAHajVv8A+q8JYOVrESpw3VKp0u1231XueOuxNScS4w7EauliqoAyCLnteYb5mEB7QLO3s4C6heGvaNilVFPNJX0tNHAWAmSG+bPtbKb7+RWpwnglbh1VW+9QTSNbSOja+NpeHAkNZkPUW6bgDZQPCGEUjYaluI4fVve/LyXRQS5m2BvlcbBpvbe4VZRw1CV03mjpl0o60rtWh5cvOJ+1quo6CE1EDHV0xeWC1mcoEBkmUG5zX0FxsT5GRr8S4kpo4Zn8mdry0SxRRHPEH2138Vr7j+mqpmJ8MYnidDFVcjLLTO5LIS1zXvgjyljrO3IdmB2uD5K24r7UK54gioMOqOeS0S86F+Vo2LWnS+uuY6WHW+kZxgox6vLo82mt9PCmWmvme95Fx8dYw7FJKD3unZkMg5z4RltGL7ZtNPNW32d8Q19TLPzpIp6VobyqiFhY17/vtsdbjS4IXLXRRy41LUVlBUvo3OkJYaeUm5Fm+FvmO6vXsprpW1M9NT00sOGtDpWGojc2TO8jTMdLb2GpsBc3XvS4wq8lNI9nYq0pfXXxETqSIi+abCIiAIiIAiIgCIiAIiIAiIgCIiAIiIAiIgCIiAIiIAiIgCIiAIiIAiIgCIiAIiIAiIgCIiAIiIAiIgCIiAIiIAiIgCIiAIiIAiIgCIiAIiIAiIgCIiAIiIAiIgCIiAIiIAiIgCIiAIiIAiIgCIiAIiIAiIgCIiAIiIAiIgCIiAIiID//2Q=="/>
          <p:cNvSpPr>
            <a:spLocks noChangeAspect="1" noChangeArrowheads="1"/>
          </p:cNvSpPr>
          <p:nvPr/>
        </p:nvSpPr>
        <p:spPr bwMode="auto">
          <a:xfrm>
            <a:off x="152400" y="-481013"/>
            <a:ext cx="2457450" cy="1314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eg;base64,/9j/4AAQSkZJRgABAQAAAQABAAD/2wCEAAkGBhMSERUTExQVFBQWFhoZGBgYGBoYGhoeHxkcHB8dHiYaHCcgIB8vHx0eIC8jJScpMy0tGCoxNTUqNSYrLikBCQoKDgwOGg8PGjUkHyQpKSw1Ly4wNCwsNCo1LCkrLCwsKSo1KjUyLis1LC8vNDUwNTQsNCkuKSwsLSwwMC4sL//AABEIAFgAWAMBIgACEQEDEQH/xAAbAAACAwEBAQAAAAAAAAAAAAAABAMFBgIBB//EADkQAAIBAgQEBAMHAgYDAAAAAAECAwARBBIhMQUTQVEiYXGBBiMyFDNCUpGhwWKxFUNyktHhU2Nz/8QAGAEAAwEBAAAAAAAAAAAAAAAAAQIDBAD/xAApEQACAgECBAYCAwAAAAAAAAAAAQIRAyHwEiIxQTJRYaHB8TNxE4GR/9oADAMBAAIRAxEAPwD7jRRReuOCilv8RTmcoG72uQNco7t2968xnEUjsGuWP0qouzegH99qPCwWhqiq0PiX2VIR/VeR/wBFIUfqaQxGImSYRtiAByy9+Ut9GAsANetOoX3Fc67GhoqphxGIyhgEmXtlaF/0a4/tTeD4kkhKi6uPqRhZh7dvMXFK4tBUkxuilX4iiyCNjlZvpvoG9DsT5b01QaoNhRRRQCFUPEOKuZXjiIAjizkkgAs2i3P5QPEe9qd+IMQUw0rLoQht5X0/ms2cMryIG1EwiKxg/XljAzP2RddOpq+KCfMyOSTWiH+DssMI5XzJZnNmOnMI3fuEGuvX3ruHEnDyGN15uIk1R72zjzv9AXsPa5vTWFlUGbENoiAoluiJ9VvVr/7RS+Iw1ofmLmnxDCwvbK26gHcBBrcdj3prtu++/YWqWm/smxUSqAcVMddkUlF9AF8be5PtVUY8N9oFsO+TlNpymvfMPFbfyv503hZTBIY2QzYltVe48a+ZP0Adh7XrmSecYoEth1YQnQlsoGcaE73v1t7U0bX+fr2Fep3I6LG74WYqyi/LYlh6FX1U9rWpDh/FXxaiPLbEK1xLtkXqe/lk2N9aa4mwxJ5DRBJwRdyQQg3zBhYtfounnakn4e7yPLCbYqFgJF6ObfUuugI3BpopVr137CybvTpv3LLixEsDpMMskRBZlF8o6SqNyvcdNe1e8O4pIjwrIwdZUYZgbjMn4gezLYkdx60xPiQyQ4oC2yuP6HNmB9GsfY1UrhFXE5U8IikMjRHa2U2ePyIIDLSxpxafqO7TTXobAG9FVHwliS+EjJ3AK/obD9qKzSjwtovF8STPePyA5ITos2dL+eW6/vVV8OR5ZAzi8rR3sf8ALjQBVHqTr6CrD4swxkiAT71WzoOpK6kDzsb+1J8AxAeaSZ95nEaeipmI/j2rRH8e9/RCX5N7+yFeJx/ZIo/Hq0eb5b2N3DNrax67b1LxLjQM1475xHljzIwGd3AJNx2H96TxnHRFBFCVYujDXQAcuS1vWw/eqzh3HJGxau7Eh2ykHopJAA7Wv0qyxXcq8yTyVUb8hF4pmnYXZpgzXIOt1vcg6VoZvhzJAcQJS06fMLaN0Bsb3Og61DxPhMXPMFlVmkzLJewCtqUbu1x4R2IrzixmwqNAlm5l2eRQS5H0+IG4HbTtpTublSi/oRRUbcjNzTM5LMSxJuSTfWtZwDjlmVpSxZkYM2RiSFa67Lrudr7a1nIOH5pUiJKklQbjud1GhItY62rZ8B4Zy5WtIzxwqUBa1szEM4HkLL7k0c8o8NMGFS4rF/8AFYvs+Jju2rS5fA/4hmHTTUnejjnjMbgfOSESLb8a2IkT9DceppvOfscr9Zy5Uf8A0bKn7WqD4gkCNE674aRA3+lx/wBfvWePi09TRLw6+g38NnJfDj/Kjjzf62zM38fpRXHwlCVV2k+9lPMYdQDfLf8Ac0Vny+NlsfhQ9x3ANLF8s2lQh0PmOnuLj3rN4fiAeTDELkZZ3EqbWdl38gbH3vW1Zbgg7GsdxdRFIvPVhZgY8QguTY3CyD8RH6npVcLvlJ5VXMOtDDK5zqDFOTYndJR4WF+hIH6r51l+JcCeGcRIRIbjLtudQGvoG0261fYTERh8QjeOCT5yFe1/GR1upsbbjLTuG5ccZSYCSFzmE31Br63k6hv6tvTaqxm8b0JOKn1IcEjRQ8vFQZlYlmdRzLkndwNb/wBQv7Vk4+LzRMcjldToNRbYfVqQBtfat9HhpkAMMqyJ0WS508nXW3qDVVj4JZp3RoUzNAB94NBnPiBKb36WrseRW7W/0w5IOlW/7Rk4uJyXszsQTqbBnF9ypOoPvWrwU7NfBeFQCQzg2zJYFhqfvDfxDpcmqzB/BUok+cVWJdWYNv5Dt6nar3EiOSPlwgJEhzGbZUt1Q/ibz2732p8s4OlETHGS6k+PxS5x/wCLD2LW6ybIg9L39SKpcbj1SbFF1z3kiVE/M6i/uBpf2HWpcbPGxw8a+CFDzpC35QfCW82Nzrqbio+GWllY4dSzFiXxDjRLm5EanY9BfXvU4xUVb3qUlK3S3oX/AMP4F0RnlN5ZTmfy0sF9hRVnFGFAA2AtXlZJPidmqKpUd1DjMPnQrpr3AYe4O4qail6BMXLhGgcH7I9w1w0MhKHp9JB3GhB6V3wmaaJjyoJRCTcxy2UJ3ysTt5EVq8VhRILG47FSVI9CKpMR8ICQ/MxE7r+UsD/H8VqWWMlzfLMzxtPl+CH7VhS+WHmCQ6kYcm3vbwe9cc5M+fnYnN93fKlt75c2XLv576UxBwVQ5jGWPDi2it45Tt4zvlB0t1NXIaK3L8FiuieG2X07UJTS6ahUW+pQ/asKHyzGUyDUDEE2Ppfwe9K8WmmlI5kMvIGojiswftmYHbyApyXhaFljJSTDPfKC4zRn/wBZvcr0t0qTD/CAjPy8ROi/lBH/AB/FMpQWt7+BXGT0rfyVceGadyfsbksb3mkKoNLDQAaAaACtbgcNy0C6aflGVfYdq9wuEEYsCx7liWJ9SanqOTJxadi0IcOvcKKKKkUCiiiuOCiiiuOM7P8ACCvnDSHKzXACgFfm80631ObY6Wt1rnD/AAcFuDKSDByScoDfSRmBvYHW+xooqn8kvMT+OPkTx/DVnifOt4y1wI1UHMynQKRb6d9d6vaKKRyb6jKKXQKKKKAQooorjj//2Q=="/>
          <p:cNvSpPr>
            <a:spLocks noChangeAspect="1" noChangeArrowheads="1"/>
          </p:cNvSpPr>
          <p:nvPr/>
        </p:nvSpPr>
        <p:spPr bwMode="auto">
          <a:xfrm>
            <a:off x="0" y="-404813"/>
            <a:ext cx="8382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data:image/jpeg;base64,/9j/4AAQSkZJRgABAQAAAQABAAD/2wCEAAkGBhMSERUTExQVFBQWFhoZGBgYGBoYGhoeHxkcHB8dHiYaHCcgIB8vHx0eIC8jJScpMy0tGCoxNTUqNSYrLikBCQoKDgwOGg8PGjUkHyQpKSw1Ly4wNCwsNCo1LCkrLCwsKSo1KjUyLis1LC8vNDUwNTQsNCkuKSwsLSwwMC4sL//AABEIAFgAWAMBIgACEQEDEQH/xAAbAAACAwEBAQAAAAAAAAAAAAAABAMFBgIBB//EADkQAAIBAgQEBAMHAgYDAAAAAAECAwARBBIhMQUTQVEiYXGBBiMyFDNCUpGhwWKxFUNyktHhU2Nz/8QAGAEAAwEBAAAAAAAAAAAAAAAAAQIDBAD/xAApEQACAgECBAYCAwAAAAAAAAAAAQIRAyHwEiIxQTJRYaHB8TNxE4GR/9oADAMBAAIRAxEAPwD7jRRReuOCilv8RTmcoG72uQNco7t2968xnEUjsGuWP0qouzegH99qPCwWhqiq0PiX2VIR/VeR/wBFIUfqaQxGImSYRtiAByy9+Ut9GAsANetOoX3Fc67GhoqphxGIyhgEmXtlaF/0a4/tTeD4kkhKi6uPqRhZh7dvMXFK4tBUkxuilX4iiyCNjlZvpvoG9DsT5b01QaoNhRRRQCFUPEOKuZXjiIAjizkkgAs2i3P5QPEe9qd+IMQUw0rLoQht5X0/ms2cMryIG1EwiKxg/XljAzP2RddOpq+KCfMyOSTWiH+DssMI5XzJZnNmOnMI3fuEGuvX3ruHEnDyGN15uIk1R72zjzv9AXsPa5vTWFlUGbENoiAoluiJ9VvVr/7RS+Iw1ofmLmnxDCwvbK26gHcBBrcdj3prtu++/YWqWm/smxUSqAcVMddkUlF9AF8be5PtVUY8N9oFsO+TlNpymvfMPFbfyv503hZTBIY2QzYltVe48a+ZP0Adh7XrmSecYoEth1YQnQlsoGcaE73v1t7U0bX+fr2Fep3I6LG74WYqyi/LYlh6FX1U9rWpDh/FXxaiPLbEK1xLtkXqe/lk2N9aa4mwxJ5DRBJwRdyQQg3zBhYtfounnakn4e7yPLCbYqFgJF6ObfUuugI3BpopVr137CybvTpv3LLixEsDpMMskRBZlF8o6SqNyvcdNe1e8O4pIjwrIwdZUYZgbjMn4gezLYkdx60xPiQyQ4oC2yuP6HNmB9GsfY1UrhFXE5U8IikMjRHa2U2ePyIIDLSxpxafqO7TTXobAG9FVHwliS+EjJ3AK/obD9qKzSjwtovF8STPePyA5ITos2dL+eW6/vVV8OR5ZAzi8rR3sf8ALjQBVHqTr6CrD4swxkiAT71WzoOpK6kDzsb+1J8AxAeaSZ95nEaeipmI/j2rRH8e9/RCX5N7+yFeJx/ZIo/Hq0eb5b2N3DNrax67b1LxLjQM1475xHljzIwGd3AJNx2H96TxnHRFBFCVYujDXQAcuS1vWw/eqzh3HJGxau7Eh2ykHopJAA7Wv0qyxXcq8yTyVUb8hF4pmnYXZpgzXIOt1vcg6VoZvhzJAcQJS06fMLaN0Bsb3Og61DxPhMXPMFlVmkzLJewCtqUbu1x4R2IrzixmwqNAlm5l2eRQS5H0+IG4HbTtpTublSi/oRRUbcjNzTM5LMSxJuSTfWtZwDjlmVpSxZkYM2RiSFa67Lrudr7a1nIOH5pUiJKklQbjud1GhItY62rZ8B4Zy5WtIzxwqUBa1szEM4HkLL7k0c8o8NMGFS4rF/8AFYvs+Jju2rS5fA/4hmHTTUnejjnjMbgfOSESLb8a2IkT9DceppvOfscr9Zy5Uf8A0bKn7WqD4gkCNE674aRA3+lx/wBfvWePi09TRLw6+g38NnJfDj/Kjjzf62zM38fpRXHwlCVV2k+9lPMYdQDfLf8Ac0Vny+NlsfhQ9x3ANLF8s2lQh0PmOnuLj3rN4fiAeTDELkZZ3EqbWdl38gbH3vW1Zbgg7GsdxdRFIvPVhZgY8QguTY3CyD8RH6npVcLvlJ5VXMOtDDK5zqDFOTYndJR4WF+hIH6r51l+JcCeGcRIRIbjLtudQGvoG0261fYTERh8QjeOCT5yFe1/GR1upsbbjLTuG5ccZSYCSFzmE31Br63k6hv6tvTaqxm8b0JOKn1IcEjRQ8vFQZlYlmdRzLkndwNb/wBQv7Vk4+LzRMcjldToNRbYfVqQBtfat9HhpkAMMqyJ0WS508nXW3qDVVj4JZp3RoUzNAB94NBnPiBKb36WrseRW7W/0w5IOlW/7Rk4uJyXszsQTqbBnF9ypOoPvWrwU7NfBeFQCQzg2zJYFhqfvDfxDpcmqzB/BUok+cVWJdWYNv5Dt6nar3EiOSPlwgJEhzGbZUt1Q/ibz2732p8s4OlETHGS6k+PxS5x/wCLD2LW6ybIg9L39SKpcbj1SbFF1z3kiVE/M6i/uBpf2HWpcbPGxw8a+CFDzpC35QfCW82Nzrqbio+GWllY4dSzFiXxDjRLm5EanY9BfXvU4xUVb3qUlK3S3oX/AMP4F0RnlN5ZTmfy0sF9hRVnFGFAA2AtXlZJPidmqKpUd1DjMPnQrpr3AYe4O4qail6BMXLhGgcH7I9w1w0MhKHp9JB3GhB6V3wmaaJjyoJRCTcxy2UJ3ysTt5EVq8VhRILG47FSVI9CKpMR8ICQ/MxE7r+UsD/H8VqWWMlzfLMzxtPl+CH7VhS+WHmCQ6kYcm3vbwe9cc5M+fnYnN93fKlt75c2XLv576UxBwVQ5jGWPDi2it45Tt4zvlB0t1NXIaK3L8FiuieG2X07UJTS6ahUW+pQ/asKHyzGUyDUDEE2Ppfwe9K8WmmlI5kMvIGojiswftmYHbyApyXhaFljJSTDPfKC4zRn/wBZvcr0t0qTD/CAjPy8ROi/lBH/AB/FMpQWt7+BXGT0rfyVceGadyfsbksb3mkKoNLDQAaAaACtbgcNy0C6aflGVfYdq9wuEEYsCx7liWJ9SanqOTJxadi0IcOvcKKKKkUCiiiuOCiiiuOM7P8ACCvnDSHKzXACgFfm80631ObY6Wt1rnD/AAcFuDKSDByScoDfSRmBvYHW+xooqn8kvMT+OPkTx/DVnifOt4y1wI1UHMynQKRb6d9d6vaKKRyb6jKKXQKKKKAQooorjj//2Q=="/>
          <p:cNvSpPr>
            <a:spLocks noChangeAspect="1" noChangeArrowheads="1"/>
          </p:cNvSpPr>
          <p:nvPr/>
        </p:nvSpPr>
        <p:spPr bwMode="auto">
          <a:xfrm>
            <a:off x="304800" y="-100013"/>
            <a:ext cx="838200"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65" y="5046082"/>
            <a:ext cx="1143000" cy="1143000"/>
          </a:xfrm>
          <a:prstGeom prst="rect">
            <a:avLst/>
          </a:prstGeom>
        </p:spPr>
      </p:pic>
    </p:spTree>
    <p:extLst>
      <p:ext uri="{BB962C8B-B14F-4D97-AF65-F5344CB8AC3E}">
        <p14:creationId xmlns:p14="http://schemas.microsoft.com/office/powerpoint/2010/main" val="4908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2275"/>
            <a:ext cx="8784976" cy="576263"/>
          </a:xfrm>
        </p:spPr>
        <p:txBody>
          <a:bodyPr/>
          <a:lstStyle/>
          <a:p>
            <a:r>
              <a:rPr lang="en-GB" sz="3200" dirty="0" smtClean="0">
                <a:solidFill>
                  <a:srgbClr val="C00000"/>
                </a:solidFill>
                <a:latin typeface="Times New Roman" panose="02020603050405020304" pitchFamily="18" charset="0"/>
                <a:cs typeface="Times New Roman" panose="02020603050405020304" pitchFamily="18" charset="0"/>
              </a:rPr>
              <a:t/>
            </a:r>
            <a:br>
              <a:rPr lang="en-GB" sz="3200" dirty="0" smtClean="0">
                <a:solidFill>
                  <a:srgbClr val="C00000"/>
                </a:solidFill>
                <a:latin typeface="Times New Roman" panose="02020603050405020304" pitchFamily="18" charset="0"/>
                <a:cs typeface="Times New Roman" panose="02020603050405020304" pitchFamily="18" charset="0"/>
              </a:rPr>
            </a:br>
            <a:r>
              <a:rPr lang="en-GB" b="1" dirty="0" smtClean="0">
                <a:solidFill>
                  <a:srgbClr val="C00000"/>
                </a:solidFill>
                <a:latin typeface="Times New Roman" panose="02020603050405020304" pitchFamily="18" charset="0"/>
                <a:cs typeface="Times New Roman" panose="02020603050405020304" pitchFamily="18" charset="0"/>
              </a:rPr>
              <a:t>5 key elements of the definition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1256" y="2388244"/>
            <a:ext cx="7427168" cy="2696940"/>
          </a:xfrm>
        </p:spPr>
        <p:txBody>
          <a:bodyPr/>
          <a:lstStyle/>
          <a:p>
            <a:r>
              <a:rPr lang="en-GB" sz="2800" dirty="0" smtClean="0">
                <a:latin typeface="Times New Roman" panose="02020603050405020304" pitchFamily="18" charset="0"/>
                <a:cs typeface="Times New Roman" panose="02020603050405020304" pitchFamily="18" charset="0"/>
              </a:rPr>
              <a:t>Single submission of individual data</a:t>
            </a:r>
          </a:p>
          <a:p>
            <a:r>
              <a:rPr lang="en-GB" sz="2800" dirty="0" smtClean="0">
                <a:latin typeface="Times New Roman" panose="02020603050405020304" pitchFamily="18" charset="0"/>
                <a:cs typeface="Times New Roman" panose="02020603050405020304" pitchFamily="18" charset="0"/>
              </a:rPr>
              <a:t>Fulfilling regulatory requirements</a:t>
            </a:r>
          </a:p>
          <a:p>
            <a:r>
              <a:rPr lang="en-GB" sz="2800" dirty="0" smtClean="0">
                <a:latin typeface="Times New Roman" panose="02020603050405020304" pitchFamily="18" charset="0"/>
                <a:cs typeface="Times New Roman" panose="02020603050405020304" pitchFamily="18" charset="0"/>
              </a:rPr>
              <a:t>Single entry point</a:t>
            </a:r>
          </a:p>
          <a:p>
            <a:r>
              <a:rPr lang="en-GB" sz="2800" dirty="0" smtClean="0">
                <a:latin typeface="Times New Roman" panose="02020603050405020304" pitchFamily="18" charset="0"/>
                <a:cs typeface="Times New Roman" panose="02020603050405020304" pitchFamily="18" charset="0"/>
              </a:rPr>
              <a:t>Standardized information and documents</a:t>
            </a:r>
          </a:p>
          <a:p>
            <a:pPr lvl="0"/>
            <a:r>
              <a:rPr lang="en-GB" sz="2800" dirty="0" smtClean="0">
                <a:latin typeface="Times New Roman" panose="02020603050405020304" pitchFamily="18" charset="0"/>
                <a:cs typeface="Times New Roman" panose="02020603050405020304" pitchFamily="18" charset="0"/>
              </a:rPr>
              <a:t>The parties involved in trade and transport</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p:txBody>
          <a:bodyPr/>
          <a:lstStyle/>
          <a:p>
            <a:pPr>
              <a:defRPr/>
            </a:pPr>
            <a:endParaRPr lang="it-IT" dirty="0"/>
          </a:p>
        </p:txBody>
      </p:sp>
    </p:spTree>
    <p:extLst>
      <p:ext uri="{BB962C8B-B14F-4D97-AF65-F5344CB8AC3E}">
        <p14:creationId xmlns:p14="http://schemas.microsoft.com/office/powerpoint/2010/main" val="3038917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Straight Arrow Connector 218"/>
          <p:cNvCxnSpPr>
            <a:stCxn id="187" idx="0"/>
          </p:cNvCxnSpPr>
          <p:nvPr/>
        </p:nvCxnSpPr>
        <p:spPr bwMode="auto">
          <a:xfrm flipH="1" flipV="1">
            <a:off x="3000959" y="5157193"/>
            <a:ext cx="702892" cy="1071408"/>
          </a:xfrm>
          <a:prstGeom prst="straightConnector1">
            <a:avLst/>
          </a:prstGeom>
          <a:noFill/>
          <a:ln w="508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Arrow Connector 215"/>
          <p:cNvCxnSpPr>
            <a:stCxn id="26653" idx="0"/>
          </p:cNvCxnSpPr>
          <p:nvPr/>
        </p:nvCxnSpPr>
        <p:spPr bwMode="auto">
          <a:xfrm flipV="1">
            <a:off x="2016138" y="5229201"/>
            <a:ext cx="64257" cy="1244450"/>
          </a:xfrm>
          <a:prstGeom prst="straightConnector1">
            <a:avLst/>
          </a:prstGeom>
          <a:noFill/>
          <a:ln w="508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p:cNvCxnSpPr>
            <a:stCxn id="26652" idx="0"/>
          </p:cNvCxnSpPr>
          <p:nvPr/>
        </p:nvCxnSpPr>
        <p:spPr bwMode="auto">
          <a:xfrm flipV="1">
            <a:off x="755948" y="5229200"/>
            <a:ext cx="466428" cy="741982"/>
          </a:xfrm>
          <a:prstGeom prst="straightConnector1">
            <a:avLst/>
          </a:prstGeom>
          <a:noFill/>
          <a:ln w="508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TextBox 33"/>
          <p:cNvSpPr txBox="1">
            <a:spLocks noChangeArrowheads="1"/>
          </p:cNvSpPr>
          <p:nvPr/>
        </p:nvSpPr>
        <p:spPr bwMode="auto">
          <a:xfrm>
            <a:off x="539552" y="2996952"/>
            <a:ext cx="3326605" cy="461665"/>
          </a:xfrm>
          <a:prstGeom prst="rect">
            <a:avLst/>
          </a:prstGeom>
          <a:solidFill>
            <a:schemeClr val="accent5">
              <a:lumMod val="75000"/>
              <a:alpha val="51000"/>
            </a:schemeClr>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2400" dirty="0" err="1" smtClean="0">
                <a:solidFill>
                  <a:schemeClr val="tx1"/>
                </a:solidFill>
                <a:latin typeface="Times New Roman" pitchFamily="18" charset="0"/>
                <a:cs typeface="Arial" charset="0"/>
              </a:rPr>
              <a:t>declaration</a:t>
            </a:r>
            <a:endParaRPr lang="en-GB" sz="2400" dirty="0">
              <a:solidFill>
                <a:schemeClr val="tx1"/>
              </a:solidFill>
              <a:latin typeface="Times New Roman" pitchFamily="18" charset="0"/>
              <a:cs typeface="Arial" charset="0"/>
            </a:endParaRPr>
          </a:p>
        </p:txBody>
      </p:sp>
      <p:sp>
        <p:nvSpPr>
          <p:cNvPr id="26626" name="Title 1"/>
          <p:cNvSpPr>
            <a:spLocks noGrp="1"/>
          </p:cNvSpPr>
          <p:nvPr>
            <p:ph type="title"/>
          </p:nvPr>
        </p:nvSpPr>
        <p:spPr bwMode="auto">
          <a:xfrm>
            <a:off x="-17463" y="477044"/>
            <a:ext cx="9161463"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200" b="1" dirty="0" smtClean="0">
                <a:solidFill>
                  <a:srgbClr val="CC0000"/>
                </a:solidFill>
                <a:latin typeface="Times New Roman" panose="02020603050405020304" pitchFamily="18" charset="0"/>
                <a:cs typeface="Times New Roman" panose="02020603050405020304" pitchFamily="18" charset="0"/>
              </a:rPr>
              <a:t>Types of </a:t>
            </a:r>
            <a:r>
              <a:rPr lang="en-GB" sz="3200" b="1" dirty="0" err="1" smtClean="0">
                <a:solidFill>
                  <a:srgbClr val="CC0000"/>
                </a:solidFill>
                <a:latin typeface="Times New Roman" panose="02020603050405020304" pitchFamily="18" charset="0"/>
                <a:cs typeface="Times New Roman" panose="02020603050405020304" pitchFamily="18" charset="0"/>
              </a:rPr>
              <a:t>interorganizational</a:t>
            </a:r>
            <a:r>
              <a:rPr lang="en-GB" sz="3200" b="1" dirty="0" smtClean="0">
                <a:solidFill>
                  <a:srgbClr val="CC0000"/>
                </a:solidFill>
                <a:latin typeface="Times New Roman" panose="02020603050405020304" pitchFamily="18" charset="0"/>
                <a:cs typeface="Times New Roman" panose="02020603050405020304" pitchFamily="18" charset="0"/>
              </a:rPr>
              <a:t> information exchange</a:t>
            </a:r>
          </a:p>
        </p:txBody>
      </p:sp>
      <p:pic>
        <p:nvPicPr>
          <p:cNvPr id="26627" name="Picture 2" descr="C:\Program Files\Microsoft Office\MEDIA\CAGCAT10\j0292020.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18490" y="2169319"/>
            <a:ext cx="681867" cy="646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4643438" y="1866900"/>
            <a:ext cx="1223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forwarder</a:t>
            </a:r>
            <a:endParaRPr lang="en-GB" sz="1600" dirty="0">
              <a:solidFill>
                <a:schemeClr val="tx1"/>
              </a:solidFill>
              <a:latin typeface="Times New Roman" pitchFamily="18" charset="0"/>
              <a:cs typeface="Arial" charset="0"/>
            </a:endParaRPr>
          </a:p>
        </p:txBody>
      </p:sp>
      <p:pic>
        <p:nvPicPr>
          <p:cNvPr id="26629" name="Picture 4" descr="C:\Users\Apostolov\AppData\Local\Microsoft\Windows\Temporary Internet Files\Content.IE5\MB1WEHTK\MC9000708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292600"/>
            <a:ext cx="941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8"/>
          <p:cNvSpPr txBox="1">
            <a:spLocks noChangeArrowheads="1"/>
          </p:cNvSpPr>
          <p:nvPr/>
        </p:nvSpPr>
        <p:spPr bwMode="auto">
          <a:xfrm>
            <a:off x="4716463" y="3881438"/>
            <a:ext cx="1150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importer</a:t>
            </a:r>
            <a:endParaRPr lang="en-GB" sz="1600" dirty="0">
              <a:solidFill>
                <a:schemeClr val="tx1"/>
              </a:solidFill>
              <a:latin typeface="Times New Roman" pitchFamily="18" charset="0"/>
              <a:cs typeface="Arial" charset="0"/>
            </a:endParaRPr>
          </a:p>
        </p:txBody>
      </p:sp>
      <p:pic>
        <p:nvPicPr>
          <p:cNvPr id="26631" name="Picture 6" descr="C:\Users\Apostolov\AppData\Local\Microsoft\Windows\Temporary Internet Files\Content.IE5\760Z7CNJ\MC9003119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8737" y="3284984"/>
            <a:ext cx="84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1"/>
          <p:cNvSpPr txBox="1">
            <a:spLocks noChangeArrowheads="1"/>
          </p:cNvSpPr>
          <p:nvPr/>
        </p:nvSpPr>
        <p:spPr bwMode="auto">
          <a:xfrm>
            <a:off x="4644008" y="2874838"/>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transporter</a:t>
            </a:r>
            <a:endParaRPr lang="en-GB" sz="1600" dirty="0">
              <a:solidFill>
                <a:schemeClr val="tx1"/>
              </a:solidFill>
              <a:latin typeface="Times New Roman" pitchFamily="18" charset="0"/>
              <a:cs typeface="Arial" charset="0"/>
            </a:endParaRPr>
          </a:p>
        </p:txBody>
      </p:sp>
      <p:sp>
        <p:nvSpPr>
          <p:cNvPr id="26633" name="TextBox 14"/>
          <p:cNvSpPr txBox="1">
            <a:spLocks noChangeArrowheads="1"/>
          </p:cNvSpPr>
          <p:nvPr/>
        </p:nvSpPr>
        <p:spPr bwMode="auto">
          <a:xfrm>
            <a:off x="7499350" y="5467350"/>
            <a:ext cx="1068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trucks</a:t>
            </a:r>
            <a:endParaRPr lang="en-GB" sz="1600" dirty="0">
              <a:solidFill>
                <a:schemeClr val="tx1"/>
              </a:solidFill>
              <a:latin typeface="Times New Roman" pitchFamily="18" charset="0"/>
              <a:cs typeface="Arial" charset="0"/>
            </a:endParaRPr>
          </a:p>
        </p:txBody>
      </p:sp>
      <p:pic>
        <p:nvPicPr>
          <p:cNvPr id="2663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2688" y="5810250"/>
            <a:ext cx="9017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0" descr="C:\Users\Apostolov\AppData\Local\Microsoft\Windows\Temporary Internet Files\Content.IE5\64NM1Q4M\MC90014981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188" y="5810250"/>
            <a:ext cx="100806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7"/>
          <p:cNvSpPr txBox="1">
            <a:spLocks noChangeArrowheads="1"/>
          </p:cNvSpPr>
          <p:nvPr/>
        </p:nvSpPr>
        <p:spPr bwMode="auto">
          <a:xfrm>
            <a:off x="6089892" y="5467349"/>
            <a:ext cx="1220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road</a:t>
            </a:r>
            <a:endParaRPr lang="en-GB" sz="1600" dirty="0">
              <a:solidFill>
                <a:schemeClr val="tx1"/>
              </a:solidFill>
              <a:latin typeface="Times New Roman" pitchFamily="18" charset="0"/>
              <a:cs typeface="Arial" charset="0"/>
            </a:endParaRPr>
          </a:p>
        </p:txBody>
      </p:sp>
      <p:pic>
        <p:nvPicPr>
          <p:cNvPr id="26637" name="Picture 11" descr="C:\Users\Apostolov\AppData\Local\Microsoft\Windows\Temporary Internet Files\Content.IE5\64NM1Q4M\MC90027732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363" y="5853113"/>
            <a:ext cx="100806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20"/>
          <p:cNvSpPr txBox="1">
            <a:spLocks noChangeArrowheads="1"/>
          </p:cNvSpPr>
          <p:nvPr/>
        </p:nvSpPr>
        <p:spPr bwMode="auto">
          <a:xfrm>
            <a:off x="4897065" y="5467350"/>
            <a:ext cx="995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railway</a:t>
            </a:r>
            <a:endParaRPr lang="en-GB" sz="1600" dirty="0">
              <a:solidFill>
                <a:schemeClr val="tx1"/>
              </a:solidFill>
              <a:latin typeface="Times New Roman" pitchFamily="18" charset="0"/>
              <a:cs typeface="Arial" charset="0"/>
            </a:endParaRPr>
          </a:p>
        </p:txBody>
      </p:sp>
      <p:sp>
        <p:nvSpPr>
          <p:cNvPr id="26639" name="Rectangle 4"/>
          <p:cNvSpPr>
            <a:spLocks noChangeArrowheads="1"/>
          </p:cNvSpPr>
          <p:nvPr/>
        </p:nvSpPr>
        <p:spPr bwMode="auto">
          <a:xfrm>
            <a:off x="4897065" y="1268413"/>
            <a:ext cx="3635375" cy="457200"/>
          </a:xfrm>
          <a:prstGeom prst="rect">
            <a:avLst/>
          </a:prstGeom>
          <a:solidFill>
            <a:srgbClr val="CCFF33"/>
          </a:solidFill>
          <a:ln w="9525">
            <a:solidFill>
              <a:schemeClr val="tx1"/>
            </a:solidFill>
            <a:miter lim="800000"/>
            <a:headEnd/>
            <a:tailEnd/>
          </a:ln>
        </p:spPr>
        <p:txBody>
          <a:bodyPr wrap="none" anchor="ctr"/>
          <a:lstStyle/>
          <a:p>
            <a:r>
              <a:rPr lang="fr-CH" sz="2800" dirty="0" smtClean="0">
                <a:solidFill>
                  <a:schemeClr val="accent6">
                    <a:lumMod val="50000"/>
                  </a:schemeClr>
                </a:solidFill>
              </a:rPr>
              <a:t>Transport SW</a:t>
            </a:r>
            <a:endParaRPr lang="en-GB" sz="2800" dirty="0">
              <a:solidFill>
                <a:schemeClr val="accent6">
                  <a:lumMod val="50000"/>
                </a:schemeClr>
              </a:solidFill>
            </a:endParaRPr>
          </a:p>
        </p:txBody>
      </p:sp>
      <p:pic>
        <p:nvPicPr>
          <p:cNvPr id="26640" name="Picture 5" descr="C:\Users\Apostolov\AppData\Local\Microsoft\Windows\Temporary Internet Files\Content.IE5\H7V2J2AH\MC9002404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0219" y="2133600"/>
            <a:ext cx="719931" cy="71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24"/>
          <p:cNvSpPr txBox="1">
            <a:spLocks noChangeArrowheads="1"/>
          </p:cNvSpPr>
          <p:nvPr/>
        </p:nvSpPr>
        <p:spPr bwMode="auto">
          <a:xfrm>
            <a:off x="8027988" y="1722438"/>
            <a:ext cx="100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Customs</a:t>
            </a:r>
            <a:endParaRPr lang="en-GB" sz="1600" dirty="0">
              <a:solidFill>
                <a:schemeClr val="tx1"/>
              </a:solidFill>
              <a:latin typeface="Times New Roman" pitchFamily="18" charset="0"/>
              <a:cs typeface="Arial" charset="0"/>
            </a:endParaRPr>
          </a:p>
        </p:txBody>
      </p:sp>
      <p:pic>
        <p:nvPicPr>
          <p:cNvPr id="26642"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2060575"/>
            <a:ext cx="1205608" cy="79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4" name="TextBox 28"/>
          <p:cNvSpPr txBox="1">
            <a:spLocks noChangeArrowheads="1"/>
          </p:cNvSpPr>
          <p:nvPr/>
        </p:nvSpPr>
        <p:spPr bwMode="auto">
          <a:xfrm>
            <a:off x="6299200" y="1700213"/>
            <a:ext cx="122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terminal</a:t>
            </a:r>
            <a:endParaRPr lang="en-GB" sz="1600" dirty="0">
              <a:solidFill>
                <a:schemeClr val="tx1"/>
              </a:solidFill>
              <a:latin typeface="Times New Roman" pitchFamily="18" charset="0"/>
              <a:cs typeface="Arial" charset="0"/>
            </a:endParaRPr>
          </a:p>
        </p:txBody>
      </p:sp>
      <p:sp>
        <p:nvSpPr>
          <p:cNvPr id="26645" name="Rectangle 4"/>
          <p:cNvSpPr>
            <a:spLocks noChangeArrowheads="1"/>
          </p:cNvSpPr>
          <p:nvPr/>
        </p:nvSpPr>
        <p:spPr bwMode="auto">
          <a:xfrm>
            <a:off x="5867400" y="3507879"/>
            <a:ext cx="1657350" cy="923330"/>
          </a:xfrm>
          <a:prstGeom prst="rect">
            <a:avLst/>
          </a:prstGeom>
          <a:solidFill>
            <a:srgbClr val="FF0000"/>
          </a:solidFill>
          <a:ln w="9525">
            <a:solidFill>
              <a:schemeClr val="tx1"/>
            </a:solidFill>
            <a:miter lim="800000"/>
            <a:headEnd/>
            <a:tailEnd/>
          </a:ln>
        </p:spPr>
        <p:txBody>
          <a:bodyPr wrap="square" anchor="ctr">
            <a:spAutoFit/>
          </a:bodyPr>
          <a:lstStyle/>
          <a:p>
            <a:r>
              <a:rPr lang="fr-CH" sz="1800" dirty="0" smtClean="0">
                <a:solidFill>
                  <a:srgbClr val="FFFFFF"/>
                </a:solidFill>
              </a:rPr>
              <a:t>Transport SW</a:t>
            </a:r>
            <a:r>
              <a:rPr lang="bg-BG" sz="1800" dirty="0" smtClean="0">
                <a:solidFill>
                  <a:srgbClr val="FFFFFF"/>
                </a:solidFill>
              </a:rPr>
              <a:t> (</a:t>
            </a:r>
            <a:r>
              <a:rPr lang="fr-CH" sz="1800" dirty="0" smtClean="0">
                <a:solidFill>
                  <a:srgbClr val="FFFFFF"/>
                </a:solidFill>
              </a:rPr>
              <a:t>maritime</a:t>
            </a:r>
            <a:r>
              <a:rPr lang="bg-BG" sz="1800" dirty="0" smtClean="0">
                <a:solidFill>
                  <a:srgbClr val="FFFFFF"/>
                </a:solidFill>
              </a:rPr>
              <a:t>)</a:t>
            </a:r>
            <a:r>
              <a:rPr lang="fr-CH" sz="1800" dirty="0" smtClean="0">
                <a:solidFill>
                  <a:srgbClr val="FFFFFF"/>
                </a:solidFill>
              </a:rPr>
              <a:t> &amp; PCS</a:t>
            </a:r>
            <a:endParaRPr lang="en-GB" sz="1800" dirty="0">
              <a:solidFill>
                <a:srgbClr val="FFFFFF"/>
              </a:solidFill>
            </a:endParaRPr>
          </a:p>
        </p:txBody>
      </p:sp>
      <p:sp>
        <p:nvSpPr>
          <p:cNvPr id="38" name="TextBox 37"/>
          <p:cNvSpPr txBox="1"/>
          <p:nvPr/>
        </p:nvSpPr>
        <p:spPr>
          <a:xfrm>
            <a:off x="7336221" y="3212976"/>
            <a:ext cx="1988307" cy="1323439"/>
          </a:xfrm>
          <a:prstGeom prst="rect">
            <a:avLst/>
          </a:prstGeom>
          <a:noFill/>
        </p:spPr>
        <p:txBody>
          <a:bodyPr wrap="square">
            <a:spAutoFit/>
          </a:bodyPr>
          <a:lstStyle/>
          <a:p>
            <a:pPr>
              <a:defRPr/>
            </a:pPr>
            <a:r>
              <a:rPr lang="fr-CH" sz="1600" dirty="0" err="1" smtClean="0"/>
              <a:t>Regulatory</a:t>
            </a:r>
            <a:r>
              <a:rPr lang="fr-CH" sz="1600" dirty="0" smtClean="0"/>
              <a:t> bodies: </a:t>
            </a:r>
            <a:endParaRPr lang="fr-CH" sz="1600" dirty="0"/>
          </a:p>
          <a:p>
            <a:pPr marL="285750" indent="-195263" algn="l">
              <a:buFontTx/>
              <a:buChar char="-"/>
              <a:defRPr/>
            </a:pPr>
            <a:r>
              <a:rPr lang="fr-CH" sz="1600" dirty="0" err="1" smtClean="0"/>
              <a:t>health</a:t>
            </a:r>
            <a:endParaRPr lang="fr-CH" sz="1600" dirty="0"/>
          </a:p>
          <a:p>
            <a:pPr marL="285750" indent="-195263" algn="l">
              <a:buFontTx/>
              <a:buChar char="-"/>
              <a:defRPr/>
            </a:pPr>
            <a:r>
              <a:rPr lang="fr-CH" sz="1600" dirty="0" smtClean="0"/>
              <a:t>agriculture</a:t>
            </a:r>
            <a:endParaRPr lang="fr-CH" sz="1600" dirty="0"/>
          </a:p>
          <a:p>
            <a:pPr marL="285750" indent="-195263" algn="l">
              <a:buFontTx/>
              <a:buChar char="-"/>
              <a:defRPr/>
            </a:pPr>
            <a:r>
              <a:rPr lang="fr-CH" sz="1600" dirty="0" err="1"/>
              <a:t>t</a:t>
            </a:r>
            <a:r>
              <a:rPr lang="fr-CH" sz="1600" dirty="0" err="1" smtClean="0"/>
              <a:t>echnical</a:t>
            </a:r>
            <a:r>
              <a:rPr lang="fr-CH" sz="1600" dirty="0" smtClean="0"/>
              <a:t> standards</a:t>
            </a:r>
            <a:endParaRPr lang="en-GB" sz="1600" dirty="0"/>
          </a:p>
        </p:txBody>
      </p:sp>
      <p:sp>
        <p:nvSpPr>
          <p:cNvPr id="26649" name="TextBox 33"/>
          <p:cNvSpPr txBox="1">
            <a:spLocks noChangeArrowheads="1"/>
          </p:cNvSpPr>
          <p:nvPr/>
        </p:nvSpPr>
        <p:spPr bwMode="auto">
          <a:xfrm>
            <a:off x="611560" y="1916832"/>
            <a:ext cx="3326605" cy="461665"/>
          </a:xfrm>
          <a:prstGeom prst="rect">
            <a:avLst/>
          </a:prstGeom>
          <a:solidFill>
            <a:schemeClr val="accent5">
              <a:lumMod val="75000"/>
              <a:alpha val="51000"/>
            </a:schemeClr>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2400" dirty="0" err="1" smtClean="0">
                <a:solidFill>
                  <a:schemeClr val="tx1"/>
                </a:solidFill>
                <a:latin typeface="Times New Roman" pitchFamily="18" charset="0"/>
                <a:cs typeface="Arial" charset="0"/>
              </a:rPr>
              <a:t>eCustoms</a:t>
            </a:r>
            <a:endParaRPr lang="en-GB" sz="2400" dirty="0">
              <a:solidFill>
                <a:schemeClr val="tx1"/>
              </a:solidFill>
              <a:latin typeface="Times New Roman" pitchFamily="18" charset="0"/>
              <a:cs typeface="Arial" charset="0"/>
            </a:endParaRPr>
          </a:p>
        </p:txBody>
      </p:sp>
      <p:sp>
        <p:nvSpPr>
          <p:cNvPr id="26652" name="TextBox 33"/>
          <p:cNvSpPr txBox="1">
            <a:spLocks noChangeArrowheads="1"/>
          </p:cNvSpPr>
          <p:nvPr/>
        </p:nvSpPr>
        <p:spPr bwMode="auto">
          <a:xfrm>
            <a:off x="108248" y="5971182"/>
            <a:ext cx="1295400" cy="338138"/>
          </a:xfrm>
          <a:prstGeom prst="rect">
            <a:avLst/>
          </a:prstGeom>
          <a:solidFill>
            <a:srgbClr val="FFC78F">
              <a:alpha val="50980"/>
            </a:srgbClr>
          </a:solidFill>
          <a:ln>
            <a:noFill/>
          </a:ln>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forwarder</a:t>
            </a:r>
            <a:endParaRPr lang="en-GB" sz="1600" dirty="0">
              <a:solidFill>
                <a:schemeClr val="tx1"/>
              </a:solidFill>
              <a:latin typeface="Times New Roman" pitchFamily="18" charset="0"/>
              <a:cs typeface="Arial" charset="0"/>
            </a:endParaRPr>
          </a:p>
        </p:txBody>
      </p:sp>
      <p:sp>
        <p:nvSpPr>
          <p:cNvPr id="26653" name="TextBox 33"/>
          <p:cNvSpPr txBox="1">
            <a:spLocks noChangeArrowheads="1"/>
          </p:cNvSpPr>
          <p:nvPr/>
        </p:nvSpPr>
        <p:spPr bwMode="auto">
          <a:xfrm>
            <a:off x="1331640" y="6473651"/>
            <a:ext cx="1368995" cy="338554"/>
          </a:xfrm>
          <a:prstGeom prst="rect">
            <a:avLst/>
          </a:prstGeom>
          <a:solidFill>
            <a:srgbClr val="FFC78F">
              <a:alpha val="50980"/>
            </a:srgbClr>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transporters</a:t>
            </a:r>
            <a:endParaRPr lang="en-GB" sz="1600" dirty="0">
              <a:solidFill>
                <a:schemeClr val="tx1"/>
              </a:solidFill>
              <a:latin typeface="Times New Roman" pitchFamily="18" charset="0"/>
              <a:cs typeface="Arial" charset="0"/>
            </a:endParaRPr>
          </a:p>
        </p:txBody>
      </p:sp>
      <p:sp>
        <p:nvSpPr>
          <p:cNvPr id="26654" name="TextBox 33"/>
          <p:cNvSpPr txBox="1">
            <a:spLocks noChangeArrowheads="1"/>
          </p:cNvSpPr>
          <p:nvPr/>
        </p:nvSpPr>
        <p:spPr bwMode="auto">
          <a:xfrm>
            <a:off x="-36512" y="6300609"/>
            <a:ext cx="1258888" cy="338554"/>
          </a:xfrm>
          <a:prstGeom prst="rect">
            <a:avLst/>
          </a:prstGeom>
          <a:solidFill>
            <a:srgbClr val="FFC78F">
              <a:alpha val="50980"/>
            </a:srgbClr>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consignor</a:t>
            </a:r>
            <a:endParaRPr lang="en-GB" sz="1600" dirty="0">
              <a:solidFill>
                <a:schemeClr val="tx1"/>
              </a:solidFill>
              <a:latin typeface="Times New Roman" pitchFamily="18" charset="0"/>
              <a:cs typeface="Arial" charset="0"/>
            </a:endParaRPr>
          </a:p>
        </p:txBody>
      </p:sp>
      <p:cxnSp>
        <p:nvCxnSpPr>
          <p:cNvPr id="26703" name="Straight Arrow Connector 201"/>
          <p:cNvCxnSpPr>
            <a:cxnSpLocks noChangeShapeType="1"/>
            <a:stCxn id="26636" idx="0"/>
            <a:endCxn id="26645" idx="2"/>
          </p:cNvCxnSpPr>
          <p:nvPr/>
        </p:nvCxnSpPr>
        <p:spPr bwMode="auto">
          <a:xfrm flipH="1" flipV="1">
            <a:off x="6696075" y="4431209"/>
            <a:ext cx="4053" cy="1036140"/>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4" name="Straight Arrow Connector 204"/>
          <p:cNvCxnSpPr>
            <a:cxnSpLocks noChangeShapeType="1"/>
            <a:stCxn id="26633" idx="0"/>
            <a:endCxn id="26645" idx="2"/>
          </p:cNvCxnSpPr>
          <p:nvPr/>
        </p:nvCxnSpPr>
        <p:spPr bwMode="auto">
          <a:xfrm flipH="1" flipV="1">
            <a:off x="6696075" y="4431209"/>
            <a:ext cx="1337469" cy="1036141"/>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5" name="Straight Arrow Connector 207"/>
          <p:cNvCxnSpPr>
            <a:cxnSpLocks noChangeShapeType="1"/>
            <a:stCxn id="26638" idx="0"/>
            <a:endCxn id="26645" idx="2"/>
          </p:cNvCxnSpPr>
          <p:nvPr/>
        </p:nvCxnSpPr>
        <p:spPr bwMode="auto">
          <a:xfrm flipV="1">
            <a:off x="5394933" y="4431209"/>
            <a:ext cx="1301142" cy="1036141"/>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7" name="Straight Arrow Connector 213"/>
          <p:cNvCxnSpPr>
            <a:cxnSpLocks noChangeShapeType="1"/>
            <a:endCxn id="26640" idx="1"/>
          </p:cNvCxnSpPr>
          <p:nvPr/>
        </p:nvCxnSpPr>
        <p:spPr bwMode="auto">
          <a:xfrm flipV="1">
            <a:off x="7377510" y="2492434"/>
            <a:ext cx="722709" cy="1477110"/>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8" name="Straight Arrow Connector 217"/>
          <p:cNvCxnSpPr>
            <a:cxnSpLocks noChangeShapeType="1"/>
            <a:stCxn id="26645" idx="0"/>
            <a:endCxn id="26642" idx="2"/>
          </p:cNvCxnSpPr>
          <p:nvPr/>
        </p:nvCxnSpPr>
        <p:spPr bwMode="auto">
          <a:xfrm flipH="1" flipV="1">
            <a:off x="6686972" y="2852120"/>
            <a:ext cx="9103" cy="655759"/>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09" name="Straight Arrow Connector 221"/>
          <p:cNvCxnSpPr>
            <a:cxnSpLocks noChangeShapeType="1"/>
            <a:stCxn id="26645" idx="1"/>
            <a:endCxn id="26627" idx="3"/>
          </p:cNvCxnSpPr>
          <p:nvPr/>
        </p:nvCxnSpPr>
        <p:spPr bwMode="auto">
          <a:xfrm flipH="1" flipV="1">
            <a:off x="5500357" y="2492434"/>
            <a:ext cx="367043" cy="1477110"/>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10" name="Straight Arrow Connector 227"/>
          <p:cNvCxnSpPr>
            <a:cxnSpLocks noChangeShapeType="1"/>
            <a:stCxn id="26645" idx="1"/>
            <a:endCxn id="26631" idx="3"/>
          </p:cNvCxnSpPr>
          <p:nvPr/>
        </p:nvCxnSpPr>
        <p:spPr bwMode="auto">
          <a:xfrm flipH="1" flipV="1">
            <a:off x="5580112" y="3543747"/>
            <a:ext cx="287288" cy="425797"/>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11" name="Straight Arrow Connector 230"/>
          <p:cNvCxnSpPr>
            <a:cxnSpLocks noChangeShapeType="1"/>
            <a:stCxn id="26645" idx="1"/>
            <a:endCxn id="26629" idx="3"/>
          </p:cNvCxnSpPr>
          <p:nvPr/>
        </p:nvCxnSpPr>
        <p:spPr bwMode="auto">
          <a:xfrm flipH="1">
            <a:off x="5584825" y="3969544"/>
            <a:ext cx="282575" cy="6111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12" name="Straight Arrow Connector 233"/>
          <p:cNvCxnSpPr>
            <a:cxnSpLocks noChangeShapeType="1"/>
          </p:cNvCxnSpPr>
          <p:nvPr/>
        </p:nvCxnSpPr>
        <p:spPr bwMode="auto">
          <a:xfrm flipV="1">
            <a:off x="4605338" y="1406525"/>
            <a:ext cx="25400" cy="5407025"/>
          </a:xfrm>
          <a:prstGeom prst="straightConnector1">
            <a:avLst/>
          </a:prstGeom>
          <a:noFill/>
          <a:ln w="63500" cmpd="dbl"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Rectangle 4"/>
          <p:cNvSpPr>
            <a:spLocks noChangeArrowheads="1"/>
          </p:cNvSpPr>
          <p:nvPr/>
        </p:nvSpPr>
        <p:spPr bwMode="auto">
          <a:xfrm>
            <a:off x="467544" y="1268760"/>
            <a:ext cx="3635375" cy="457200"/>
          </a:xfrm>
          <a:prstGeom prst="rect">
            <a:avLst/>
          </a:prstGeom>
          <a:solidFill>
            <a:srgbClr val="CCFF33"/>
          </a:solidFill>
          <a:ln w="9525">
            <a:solidFill>
              <a:schemeClr val="tx1"/>
            </a:solidFill>
            <a:miter lim="800000"/>
            <a:headEnd/>
            <a:tailEnd/>
          </a:ln>
        </p:spPr>
        <p:txBody>
          <a:bodyPr wrap="none" anchor="ctr"/>
          <a:lstStyle/>
          <a:p>
            <a:r>
              <a:rPr lang="fr-CH" sz="2800" dirty="0" smtClean="0">
                <a:solidFill>
                  <a:schemeClr val="accent6">
                    <a:lumMod val="50000"/>
                  </a:schemeClr>
                </a:solidFill>
              </a:rPr>
              <a:t>Trade SW</a:t>
            </a:r>
            <a:endParaRPr lang="en-GB" sz="2800" dirty="0">
              <a:solidFill>
                <a:schemeClr val="accent6">
                  <a:lumMod val="50000"/>
                </a:schemeClr>
              </a:solidFill>
            </a:endParaRPr>
          </a:p>
        </p:txBody>
      </p:sp>
      <p:pic>
        <p:nvPicPr>
          <p:cNvPr id="160" name="Picture 5" descr="C:\Users\Apostolov\AppData\Local\Microsoft\Windows\Temporary Internet Files\Content.IE5\H7V2J2AH\MC9002404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2494707"/>
            <a:ext cx="576064" cy="57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postolov\AppData\Local\Microsoft\Windows\Temporary Internet Files\Content.IE5\3ROSM396\MC900431576[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648" y="2060848"/>
            <a:ext cx="1216029" cy="1224136"/>
          </a:xfrm>
          <a:prstGeom prst="rect">
            <a:avLst/>
          </a:prstGeom>
          <a:noFill/>
          <a:extLst>
            <a:ext uri="{909E8E84-426E-40DD-AFC4-6F175D3DCCD1}">
              <a14:hiddenFill xmlns:a14="http://schemas.microsoft.com/office/drawing/2010/main">
                <a:solidFill>
                  <a:srgbClr val="FFFFFF"/>
                </a:solidFill>
              </a14:hiddenFill>
            </a:ext>
          </a:extLst>
        </p:spPr>
      </p:pic>
      <p:sp>
        <p:nvSpPr>
          <p:cNvPr id="64" name="Documents"/>
          <p:cNvSpPr>
            <a:spLocks noEditPoints="1" noChangeArrowheads="1"/>
          </p:cNvSpPr>
          <p:nvPr/>
        </p:nvSpPr>
        <p:spPr bwMode="auto">
          <a:xfrm>
            <a:off x="2843808" y="2427020"/>
            <a:ext cx="405303" cy="64194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66" name="TextBox 33"/>
          <p:cNvSpPr txBox="1">
            <a:spLocks noChangeArrowheads="1"/>
          </p:cNvSpPr>
          <p:nvPr/>
        </p:nvSpPr>
        <p:spPr bwMode="auto">
          <a:xfrm>
            <a:off x="323528" y="4674622"/>
            <a:ext cx="1688134" cy="338554"/>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origin</a:t>
            </a:r>
            <a:endParaRPr lang="en-GB" sz="1600" dirty="0">
              <a:solidFill>
                <a:schemeClr val="tx1"/>
              </a:solidFill>
              <a:latin typeface="Times New Roman" pitchFamily="18" charset="0"/>
              <a:cs typeface="Arial" charset="0"/>
            </a:endParaRPr>
          </a:p>
        </p:txBody>
      </p:sp>
      <p:sp>
        <p:nvSpPr>
          <p:cNvPr id="167" name="TextBox 33"/>
          <p:cNvSpPr txBox="1">
            <a:spLocks noChangeArrowheads="1"/>
          </p:cNvSpPr>
          <p:nvPr/>
        </p:nvSpPr>
        <p:spPr bwMode="auto">
          <a:xfrm>
            <a:off x="2267744" y="4653136"/>
            <a:ext cx="1989038" cy="338554"/>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a:solidFill>
                  <a:schemeClr val="tx1"/>
                </a:solidFill>
                <a:latin typeface="Times New Roman" pitchFamily="18" charset="0"/>
                <a:cs typeface="Arial" charset="0"/>
              </a:rPr>
              <a:t>t</a:t>
            </a:r>
            <a:r>
              <a:rPr lang="fr-CH" sz="1600" dirty="0" err="1" smtClean="0">
                <a:solidFill>
                  <a:schemeClr val="tx1"/>
                </a:solidFill>
                <a:latin typeface="Times New Roman" pitchFamily="18" charset="0"/>
                <a:cs typeface="Arial" charset="0"/>
              </a:rPr>
              <a:t>echnical</a:t>
            </a:r>
            <a:r>
              <a:rPr lang="fr-CH" sz="1600" dirty="0" smtClean="0">
                <a:solidFill>
                  <a:schemeClr val="tx1"/>
                </a:solidFill>
                <a:latin typeface="Times New Roman" pitchFamily="18" charset="0"/>
                <a:cs typeface="Arial" charset="0"/>
              </a:rPr>
              <a:t> standards</a:t>
            </a:r>
            <a:endParaRPr lang="en-GB" sz="1600" dirty="0">
              <a:solidFill>
                <a:schemeClr val="tx1"/>
              </a:solidFill>
              <a:latin typeface="Times New Roman" pitchFamily="18" charset="0"/>
              <a:cs typeface="Arial" charset="0"/>
            </a:endParaRPr>
          </a:p>
        </p:txBody>
      </p:sp>
      <p:cxnSp>
        <p:nvCxnSpPr>
          <p:cNvPr id="66" name="Straight Arrow Connector 65"/>
          <p:cNvCxnSpPr>
            <a:stCxn id="26650" idx="0"/>
            <a:endCxn id="163" idx="2"/>
          </p:cNvCxnSpPr>
          <p:nvPr/>
        </p:nvCxnSpPr>
        <p:spPr bwMode="auto">
          <a:xfrm flipV="1">
            <a:off x="666701" y="3458617"/>
            <a:ext cx="1536154" cy="783957"/>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Arrow Connector 171"/>
          <p:cNvCxnSpPr>
            <a:stCxn id="26651" idx="0"/>
            <a:endCxn id="163" idx="2"/>
          </p:cNvCxnSpPr>
          <p:nvPr/>
        </p:nvCxnSpPr>
        <p:spPr bwMode="auto">
          <a:xfrm flipV="1">
            <a:off x="2087724" y="3458617"/>
            <a:ext cx="115131" cy="783957"/>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Arrow Connector 176"/>
          <p:cNvCxnSpPr>
            <a:stCxn id="165" idx="0"/>
            <a:endCxn id="163" idx="2"/>
          </p:cNvCxnSpPr>
          <p:nvPr/>
        </p:nvCxnSpPr>
        <p:spPr bwMode="auto">
          <a:xfrm flipH="1" flipV="1">
            <a:off x="2202855" y="3458617"/>
            <a:ext cx="1617115" cy="783957"/>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Arrow Connector 179"/>
          <p:cNvCxnSpPr>
            <a:stCxn id="166" idx="0"/>
            <a:endCxn id="163" idx="2"/>
          </p:cNvCxnSpPr>
          <p:nvPr/>
        </p:nvCxnSpPr>
        <p:spPr bwMode="auto">
          <a:xfrm flipV="1">
            <a:off x="1167595" y="3458617"/>
            <a:ext cx="1035260" cy="1216005"/>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Arrow Connector 182"/>
          <p:cNvCxnSpPr>
            <a:stCxn id="167" idx="0"/>
            <a:endCxn id="163" idx="2"/>
          </p:cNvCxnSpPr>
          <p:nvPr/>
        </p:nvCxnSpPr>
        <p:spPr bwMode="auto">
          <a:xfrm flipH="1" flipV="1">
            <a:off x="2202855" y="3458617"/>
            <a:ext cx="1059408" cy="1194519"/>
          </a:xfrm>
          <a:prstGeom prst="straightConnector1">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Box 33"/>
          <p:cNvSpPr txBox="1">
            <a:spLocks noChangeArrowheads="1"/>
          </p:cNvSpPr>
          <p:nvPr/>
        </p:nvSpPr>
        <p:spPr bwMode="auto">
          <a:xfrm>
            <a:off x="2995931" y="4242574"/>
            <a:ext cx="1648077" cy="338554"/>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phytosanitary</a:t>
            </a:r>
            <a:endParaRPr lang="en-GB" sz="1600" dirty="0">
              <a:solidFill>
                <a:schemeClr val="tx1"/>
              </a:solidFill>
              <a:latin typeface="Times New Roman" pitchFamily="18" charset="0"/>
              <a:cs typeface="Arial" charset="0"/>
            </a:endParaRPr>
          </a:p>
        </p:txBody>
      </p:sp>
      <p:sp>
        <p:nvSpPr>
          <p:cNvPr id="26651" name="TextBox 33"/>
          <p:cNvSpPr txBox="1">
            <a:spLocks noChangeArrowheads="1"/>
          </p:cNvSpPr>
          <p:nvPr/>
        </p:nvSpPr>
        <p:spPr bwMode="auto">
          <a:xfrm>
            <a:off x="1331640" y="4242574"/>
            <a:ext cx="1512168" cy="338554"/>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veterinary</a:t>
            </a:r>
            <a:endParaRPr lang="en-GB" sz="1600" dirty="0">
              <a:solidFill>
                <a:schemeClr val="tx1"/>
              </a:solidFill>
              <a:latin typeface="Times New Roman" pitchFamily="18" charset="0"/>
              <a:cs typeface="Arial" charset="0"/>
            </a:endParaRPr>
          </a:p>
        </p:txBody>
      </p:sp>
      <p:sp>
        <p:nvSpPr>
          <p:cNvPr id="26650" name="TextBox 33"/>
          <p:cNvSpPr txBox="1">
            <a:spLocks noChangeArrowheads="1"/>
          </p:cNvSpPr>
          <p:nvPr/>
        </p:nvSpPr>
        <p:spPr bwMode="auto">
          <a:xfrm>
            <a:off x="73769" y="4242574"/>
            <a:ext cx="1185863" cy="338554"/>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err="1" smtClean="0">
                <a:solidFill>
                  <a:schemeClr val="tx1"/>
                </a:solidFill>
                <a:latin typeface="Times New Roman" pitchFamily="18" charset="0"/>
                <a:cs typeface="Arial" charset="0"/>
              </a:rPr>
              <a:t>health</a:t>
            </a:r>
            <a:endParaRPr lang="en-GB" sz="1600" dirty="0">
              <a:solidFill>
                <a:schemeClr val="tx1"/>
              </a:solidFill>
              <a:latin typeface="Times New Roman" pitchFamily="18" charset="0"/>
              <a:cs typeface="Arial" charset="0"/>
            </a:endParaRPr>
          </a:p>
        </p:txBody>
      </p:sp>
      <p:sp>
        <p:nvSpPr>
          <p:cNvPr id="164" name="TextBox 33"/>
          <p:cNvSpPr txBox="1">
            <a:spLocks noChangeArrowheads="1"/>
          </p:cNvSpPr>
          <p:nvPr/>
        </p:nvSpPr>
        <p:spPr bwMode="auto">
          <a:xfrm>
            <a:off x="523206" y="3676962"/>
            <a:ext cx="3400722" cy="400110"/>
          </a:xfrm>
          <a:prstGeom prst="rect">
            <a:avLst/>
          </a:prstGeom>
          <a:solidFill>
            <a:srgbClr val="FFFF00"/>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2000" dirty="0" err="1" smtClean="0">
                <a:solidFill>
                  <a:schemeClr val="tx1"/>
                </a:solidFill>
                <a:latin typeface="Times New Roman" pitchFamily="18" charset="0"/>
                <a:cs typeface="Arial" charset="0"/>
              </a:rPr>
              <a:t>Certificates</a:t>
            </a:r>
            <a:r>
              <a:rPr lang="fr-CH" sz="2000" dirty="0" smtClean="0">
                <a:solidFill>
                  <a:schemeClr val="tx1"/>
                </a:solidFill>
                <a:latin typeface="Times New Roman" pitchFamily="18" charset="0"/>
                <a:cs typeface="Arial" charset="0"/>
              </a:rPr>
              <a:t> and </a:t>
            </a:r>
            <a:r>
              <a:rPr lang="fr-CH" sz="2000" dirty="0" err="1" smtClean="0">
                <a:solidFill>
                  <a:schemeClr val="tx1"/>
                </a:solidFill>
                <a:latin typeface="Times New Roman" pitchFamily="18" charset="0"/>
                <a:cs typeface="Arial" charset="0"/>
              </a:rPr>
              <a:t>licenses</a:t>
            </a:r>
            <a:endParaRPr lang="en-GB" sz="2000" dirty="0">
              <a:solidFill>
                <a:schemeClr val="tx1"/>
              </a:solidFill>
              <a:latin typeface="Times New Roman" pitchFamily="18" charset="0"/>
              <a:cs typeface="Arial" charset="0"/>
            </a:endParaRPr>
          </a:p>
        </p:txBody>
      </p:sp>
      <p:sp>
        <p:nvSpPr>
          <p:cNvPr id="186" name="TextBox 33"/>
          <p:cNvSpPr txBox="1">
            <a:spLocks noChangeArrowheads="1"/>
          </p:cNvSpPr>
          <p:nvPr/>
        </p:nvSpPr>
        <p:spPr bwMode="auto">
          <a:xfrm>
            <a:off x="73769" y="5549170"/>
            <a:ext cx="4354215" cy="400110"/>
          </a:xfrm>
          <a:prstGeom prst="rect">
            <a:avLst/>
          </a:prstGeom>
          <a:solidFill>
            <a:srgbClr val="FFC78F"/>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2000" dirty="0" smtClean="0">
                <a:solidFill>
                  <a:schemeClr val="tx1"/>
                </a:solidFill>
                <a:latin typeface="Times New Roman" pitchFamily="18" charset="0"/>
                <a:cs typeface="Arial" charset="0"/>
              </a:rPr>
              <a:t>Info </a:t>
            </a:r>
            <a:r>
              <a:rPr lang="fr-CH" sz="2000" dirty="0" err="1" smtClean="0">
                <a:solidFill>
                  <a:schemeClr val="tx1"/>
                </a:solidFill>
                <a:latin typeface="Times New Roman" pitchFamily="18" charset="0"/>
                <a:cs typeface="Arial" charset="0"/>
              </a:rPr>
              <a:t>from</a:t>
            </a:r>
            <a:r>
              <a:rPr lang="fr-CH" sz="2000" dirty="0" smtClean="0">
                <a:solidFill>
                  <a:schemeClr val="tx1"/>
                </a:solidFill>
                <a:latin typeface="Times New Roman" pitchFamily="18" charset="0"/>
                <a:cs typeface="Arial" charset="0"/>
              </a:rPr>
              <a:t> business and </a:t>
            </a:r>
            <a:r>
              <a:rPr lang="fr-CH" sz="2000" dirty="0" err="1" smtClean="0">
                <a:solidFill>
                  <a:schemeClr val="tx1"/>
                </a:solidFill>
                <a:latin typeface="Times New Roman" pitchFamily="18" charset="0"/>
                <a:cs typeface="Arial" charset="0"/>
              </a:rPr>
              <a:t>other</a:t>
            </a:r>
            <a:r>
              <a:rPr lang="fr-CH" sz="2000" dirty="0" smtClean="0">
                <a:solidFill>
                  <a:schemeClr val="tx1"/>
                </a:solidFill>
                <a:latin typeface="Times New Roman" pitchFamily="18" charset="0"/>
                <a:cs typeface="Arial" charset="0"/>
              </a:rPr>
              <a:t> </a:t>
            </a:r>
            <a:r>
              <a:rPr lang="fr-CH" sz="2000" dirty="0" err="1" smtClean="0">
                <a:solidFill>
                  <a:schemeClr val="tx1"/>
                </a:solidFill>
                <a:latin typeface="Times New Roman" pitchFamily="18" charset="0"/>
                <a:cs typeface="Arial" charset="0"/>
              </a:rPr>
              <a:t>systems</a:t>
            </a:r>
            <a:endParaRPr lang="en-GB" sz="2000" dirty="0">
              <a:solidFill>
                <a:schemeClr val="tx1"/>
              </a:solidFill>
              <a:latin typeface="Times New Roman" pitchFamily="18" charset="0"/>
              <a:cs typeface="Arial" charset="0"/>
            </a:endParaRPr>
          </a:p>
        </p:txBody>
      </p:sp>
      <p:sp>
        <p:nvSpPr>
          <p:cNvPr id="187" name="TextBox 33"/>
          <p:cNvSpPr txBox="1">
            <a:spLocks noChangeArrowheads="1"/>
          </p:cNvSpPr>
          <p:nvPr/>
        </p:nvSpPr>
        <p:spPr bwMode="auto">
          <a:xfrm>
            <a:off x="2843808" y="6228601"/>
            <a:ext cx="1720085" cy="584775"/>
          </a:xfrm>
          <a:prstGeom prst="rect">
            <a:avLst/>
          </a:prstGeom>
          <a:solidFill>
            <a:srgbClr val="FFC78F">
              <a:alpha val="50980"/>
            </a:srgbClr>
          </a:solidFill>
          <a:ln>
            <a:noFill/>
          </a:ln>
          <a:extLst/>
        </p:spPr>
        <p:txBody>
          <a:bodyPr wrap="square">
            <a:spAutoFit/>
          </a:bodyPr>
          <a:lstStyle>
            <a:lvl1pPr>
              <a:defRPr sz="4000" b="1">
                <a:solidFill>
                  <a:srgbClr val="CC0000"/>
                </a:solidFill>
                <a:latin typeface="Georgia" pitchFamily="18" charset="0"/>
              </a:defRPr>
            </a:lvl1pPr>
            <a:lvl2pPr marL="742950" indent="-285750">
              <a:defRPr sz="4000" b="1">
                <a:solidFill>
                  <a:srgbClr val="CC0000"/>
                </a:solidFill>
                <a:latin typeface="Georgia" pitchFamily="18" charset="0"/>
              </a:defRPr>
            </a:lvl2pPr>
            <a:lvl3pPr marL="1143000" indent="-228600">
              <a:defRPr sz="4000" b="1">
                <a:solidFill>
                  <a:srgbClr val="CC0000"/>
                </a:solidFill>
                <a:latin typeface="Georgia" pitchFamily="18" charset="0"/>
              </a:defRPr>
            </a:lvl3pPr>
            <a:lvl4pPr marL="1600200" indent="-228600">
              <a:defRPr sz="4000" b="1">
                <a:solidFill>
                  <a:srgbClr val="CC0000"/>
                </a:solidFill>
                <a:latin typeface="Georgia" pitchFamily="18" charset="0"/>
              </a:defRPr>
            </a:lvl4pPr>
            <a:lvl5pPr marL="2057400" indent="-228600">
              <a:defRPr sz="4000" b="1">
                <a:solidFill>
                  <a:srgbClr val="CC0000"/>
                </a:solidFill>
                <a:latin typeface="Georgia" pitchFamily="18" charset="0"/>
              </a:defRPr>
            </a:lvl5pPr>
            <a:lvl6pPr marL="2514600" indent="-228600" algn="ctr" eaLnBrk="0" fontAlgn="base" hangingPunct="0">
              <a:spcBef>
                <a:spcPct val="0"/>
              </a:spcBef>
              <a:spcAft>
                <a:spcPct val="0"/>
              </a:spcAft>
              <a:defRPr sz="4000" b="1">
                <a:solidFill>
                  <a:srgbClr val="CC0000"/>
                </a:solidFill>
                <a:latin typeface="Georgia" pitchFamily="18" charset="0"/>
              </a:defRPr>
            </a:lvl6pPr>
            <a:lvl7pPr marL="2971800" indent="-228600" algn="ctr" eaLnBrk="0" fontAlgn="base" hangingPunct="0">
              <a:spcBef>
                <a:spcPct val="0"/>
              </a:spcBef>
              <a:spcAft>
                <a:spcPct val="0"/>
              </a:spcAft>
              <a:defRPr sz="4000" b="1">
                <a:solidFill>
                  <a:srgbClr val="CC0000"/>
                </a:solidFill>
                <a:latin typeface="Georgia" pitchFamily="18" charset="0"/>
              </a:defRPr>
            </a:lvl7pPr>
            <a:lvl8pPr marL="3429000" indent="-228600" algn="ctr" eaLnBrk="0" fontAlgn="base" hangingPunct="0">
              <a:spcBef>
                <a:spcPct val="0"/>
              </a:spcBef>
              <a:spcAft>
                <a:spcPct val="0"/>
              </a:spcAft>
              <a:defRPr sz="4000" b="1">
                <a:solidFill>
                  <a:srgbClr val="CC0000"/>
                </a:solidFill>
                <a:latin typeface="Georgia" pitchFamily="18" charset="0"/>
              </a:defRPr>
            </a:lvl8pPr>
            <a:lvl9pPr marL="3886200" indent="-228600" algn="ctr" eaLnBrk="0" fontAlgn="base" hangingPunct="0">
              <a:spcBef>
                <a:spcPct val="0"/>
              </a:spcBef>
              <a:spcAft>
                <a:spcPct val="0"/>
              </a:spcAft>
              <a:defRPr sz="4000" b="1">
                <a:solidFill>
                  <a:srgbClr val="CC0000"/>
                </a:solidFill>
                <a:latin typeface="Georgia" pitchFamily="18" charset="0"/>
              </a:defRPr>
            </a:lvl9pPr>
          </a:lstStyle>
          <a:p>
            <a:pPr eaLnBrk="1" hangingPunct="1"/>
            <a:r>
              <a:rPr lang="fr-CH" sz="1600" dirty="0" smtClean="0">
                <a:solidFill>
                  <a:schemeClr val="tx1"/>
                </a:solidFill>
                <a:latin typeface="Times New Roman" pitchFamily="18" charset="0"/>
                <a:cs typeface="Arial" charset="0"/>
              </a:rPr>
              <a:t>Port </a:t>
            </a:r>
            <a:r>
              <a:rPr lang="fr-CH" sz="1600" dirty="0" err="1" smtClean="0">
                <a:solidFill>
                  <a:schemeClr val="tx1"/>
                </a:solidFill>
                <a:latin typeface="Times New Roman" pitchFamily="18" charset="0"/>
                <a:cs typeface="Arial" charset="0"/>
              </a:rPr>
              <a:t>community</a:t>
            </a:r>
            <a:r>
              <a:rPr lang="fr-CH" sz="1600" dirty="0" smtClean="0">
                <a:solidFill>
                  <a:schemeClr val="tx1"/>
                </a:solidFill>
                <a:latin typeface="Times New Roman" pitchFamily="18" charset="0"/>
                <a:cs typeface="Arial" charset="0"/>
              </a:rPr>
              <a:t> </a:t>
            </a:r>
            <a:r>
              <a:rPr lang="fr-CH" sz="1600" dirty="0" err="1" smtClean="0">
                <a:solidFill>
                  <a:schemeClr val="tx1"/>
                </a:solidFill>
                <a:latin typeface="Times New Roman" pitchFamily="18" charset="0"/>
                <a:cs typeface="Arial" charset="0"/>
              </a:rPr>
              <a:t>systems</a:t>
            </a:r>
            <a:endParaRPr lang="en-GB" sz="1600" dirty="0">
              <a:solidFill>
                <a:schemeClr val="tx1"/>
              </a:solidFill>
              <a:latin typeface="Times New Roman" pitchFamily="18" charset="0"/>
              <a:cs typeface="Arial" charset="0"/>
            </a:endParaRPr>
          </a:p>
        </p:txBody>
      </p:sp>
      <p:cxnSp>
        <p:nvCxnSpPr>
          <p:cNvPr id="193" name="Straight Arrow Connector 192"/>
          <p:cNvCxnSpPr>
            <a:stCxn id="186" idx="2"/>
            <a:endCxn id="26634" idx="1"/>
          </p:cNvCxnSpPr>
          <p:nvPr/>
        </p:nvCxnSpPr>
        <p:spPr bwMode="auto">
          <a:xfrm>
            <a:off x="2250877" y="5949280"/>
            <a:ext cx="4011811" cy="293564"/>
          </a:xfrm>
          <a:prstGeom prst="straightConnector1">
            <a:avLst/>
          </a:prstGeom>
          <a:noFill/>
          <a:ln w="76200" cap="flat" cmpd="sng" algn="ctr">
            <a:solidFill>
              <a:srgbClr val="FF757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Arrow Connector 197"/>
          <p:cNvCxnSpPr>
            <a:stCxn id="26645" idx="1"/>
            <a:endCxn id="186" idx="2"/>
          </p:cNvCxnSpPr>
          <p:nvPr/>
        </p:nvCxnSpPr>
        <p:spPr bwMode="auto">
          <a:xfrm flipH="1">
            <a:off x="2250877" y="3969544"/>
            <a:ext cx="3616523" cy="1979736"/>
          </a:xfrm>
          <a:prstGeom prst="straightConnector1">
            <a:avLst/>
          </a:prstGeom>
          <a:noFill/>
          <a:ln w="76200" cap="flat" cmpd="sng" algn="ctr">
            <a:solidFill>
              <a:srgbClr val="FF757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Arrow Connector 200"/>
          <p:cNvCxnSpPr>
            <a:endCxn id="26645" idx="1"/>
          </p:cNvCxnSpPr>
          <p:nvPr/>
        </p:nvCxnSpPr>
        <p:spPr bwMode="auto">
          <a:xfrm>
            <a:off x="2079278" y="2996952"/>
            <a:ext cx="3788122" cy="972592"/>
          </a:xfrm>
          <a:prstGeom prst="straightConnector1">
            <a:avLst/>
          </a:prstGeom>
          <a:noFill/>
          <a:ln w="76200" cap="flat" cmpd="sng" algn="ctr">
            <a:solidFill>
              <a:srgbClr val="FF757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Straight Arrow Connector 206"/>
          <p:cNvCxnSpPr>
            <a:stCxn id="26639" idx="1"/>
          </p:cNvCxnSpPr>
          <p:nvPr/>
        </p:nvCxnSpPr>
        <p:spPr bwMode="auto">
          <a:xfrm flipH="1">
            <a:off x="2285231" y="1497013"/>
            <a:ext cx="2611834" cy="1499939"/>
          </a:xfrm>
          <a:prstGeom prst="straightConnector1">
            <a:avLst/>
          </a:prstGeom>
          <a:noFill/>
          <a:ln w="76200" cap="flat" cmpd="sng" algn="ctr">
            <a:solidFill>
              <a:srgbClr val="FF757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Arrow Connector 209"/>
          <p:cNvCxnSpPr>
            <a:stCxn id="124" idx="0"/>
            <a:endCxn id="26639" idx="1"/>
          </p:cNvCxnSpPr>
          <p:nvPr/>
        </p:nvCxnSpPr>
        <p:spPr bwMode="auto">
          <a:xfrm>
            <a:off x="2285232" y="1268760"/>
            <a:ext cx="2611833" cy="228253"/>
          </a:xfrm>
          <a:prstGeom prst="straightConnector1">
            <a:avLst/>
          </a:prstGeom>
          <a:noFill/>
          <a:ln w="76200" cap="flat" cmpd="sng" algn="ctr">
            <a:solidFill>
              <a:srgbClr val="FF757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00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wipe(down)">
                                      <p:cBhvr>
                                        <p:cTn id="7" dur="500"/>
                                        <p:tgtEl>
                                          <p:spTgt spid="19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wipe(down)">
                                      <p:cBhvr>
                                        <p:cTn id="11" dur="500"/>
                                        <p:tgtEl>
                                          <p:spTgt spid="19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wipe(down)">
                                      <p:cBhvr>
                                        <p:cTn id="15" dur="500"/>
                                        <p:tgtEl>
                                          <p:spTgt spid="20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wipe(down)">
                                      <p:cBhvr>
                                        <p:cTn id="19" dur="500"/>
                                        <p:tgtEl>
                                          <p:spTgt spid="20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0"/>
                                        </p:tgtEl>
                                        <p:attrNameLst>
                                          <p:attrName>style.visibility</p:attrName>
                                        </p:attrNameLst>
                                      </p:cBhvr>
                                      <p:to>
                                        <p:strVal val="visible"/>
                                      </p:to>
                                    </p:set>
                                    <p:animEffect transition="in" filter="wipe(down)">
                                      <p:cBhvr>
                                        <p:cTn id="23"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20" y="836712"/>
            <a:ext cx="7966720" cy="576064"/>
          </a:xfrm>
          <a:solidFill>
            <a:schemeClr val="bg1">
              <a:lumMod val="95000"/>
              <a:alpha val="75000"/>
            </a:schemeClr>
          </a:solidFill>
        </p:spPr>
        <p:txBody>
          <a:bodyPr/>
          <a:lstStyle/>
          <a:p>
            <a:r>
              <a:rPr lang="en-GB" sz="3600" b="1" noProof="0" dirty="0" smtClean="0">
                <a:solidFill>
                  <a:srgbClr val="C00000"/>
                </a:solidFill>
                <a:latin typeface="Times New Roman" panose="02020603050405020304" pitchFamily="18" charset="0"/>
                <a:cs typeface="Times New Roman" panose="02020603050405020304" pitchFamily="18" charset="0"/>
              </a:rPr>
              <a:t>Building SW environment: </a:t>
            </a:r>
            <a:br>
              <a:rPr lang="en-GB" sz="3600" b="1" noProof="0" dirty="0" smtClean="0">
                <a:solidFill>
                  <a:srgbClr val="C00000"/>
                </a:solidFill>
                <a:latin typeface="Times New Roman" panose="02020603050405020304" pitchFamily="18" charset="0"/>
                <a:cs typeface="Times New Roman" panose="02020603050405020304" pitchFamily="18" charset="0"/>
              </a:rPr>
            </a:br>
            <a:endParaRPr lang="en-GB" b="1" noProof="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628800"/>
            <a:ext cx="8686800" cy="5002635"/>
          </a:xfrm>
        </p:spPr>
        <p:txBody>
          <a:bodyPr/>
          <a:lstStyle/>
          <a:p>
            <a:r>
              <a:rPr lang="en-GB" sz="2800" noProof="0" dirty="0" smtClean="0">
                <a:latin typeface="Times New Roman" panose="02020603050405020304" pitchFamily="18" charset="0"/>
                <a:cs typeface="Times New Roman" panose="02020603050405020304" pitchFamily="18" charset="0"/>
              </a:rPr>
              <a:t>Developed countries – complex supply chains </a:t>
            </a:r>
            <a:r>
              <a:rPr lang="en-GB" sz="2800" noProof="0" dirty="0" smtClean="0">
                <a:latin typeface="Times New Roman" panose="02020603050405020304" pitchFamily="18" charset="0"/>
                <a:cs typeface="Times New Roman" panose="02020603050405020304" pitchFamily="18" charset="0"/>
                <a:sym typeface="Symbol" panose="05050102010706020507" pitchFamily="18" charset="2"/>
              </a:rPr>
              <a:t> </a:t>
            </a:r>
            <a:r>
              <a:rPr lang="en-GB" sz="2800" noProof="0" dirty="0" smtClean="0">
                <a:latin typeface="Times New Roman" panose="02020603050405020304" pitchFamily="18" charset="0"/>
                <a:cs typeface="Times New Roman" panose="02020603050405020304" pitchFamily="18" charset="0"/>
              </a:rPr>
              <a:t>many “legacy” systems already exist </a:t>
            </a:r>
            <a:r>
              <a:rPr lang="en-GB" sz="2800" noProof="0" dirty="0" smtClean="0">
                <a:latin typeface="Times New Roman" panose="02020603050405020304" pitchFamily="18" charset="0"/>
                <a:cs typeface="Times New Roman" panose="02020603050405020304" pitchFamily="18" charset="0"/>
                <a:sym typeface="Symbol" panose="05050102010706020507" pitchFamily="18" charset="2"/>
              </a:rPr>
              <a:t> need to </a:t>
            </a:r>
            <a:endParaRPr lang="en-GB" sz="2800" noProof="0" dirty="0" smtClean="0">
              <a:latin typeface="Times New Roman" panose="02020603050405020304" pitchFamily="18" charset="0"/>
              <a:cs typeface="Times New Roman" panose="02020603050405020304" pitchFamily="18" charset="0"/>
            </a:endParaRPr>
          </a:p>
          <a:p>
            <a:r>
              <a:rPr lang="en-GB" sz="2800" noProof="0" dirty="0" smtClean="0">
                <a:latin typeface="Times New Roman" panose="02020603050405020304" pitchFamily="18" charset="0"/>
                <a:cs typeface="Times New Roman" panose="02020603050405020304" pitchFamily="18" charset="0"/>
              </a:rPr>
              <a:t>Necessary: (1) interoperability among systems along supply chains and (2) governance</a:t>
            </a:r>
          </a:p>
          <a:p>
            <a:r>
              <a:rPr lang="en-GB" sz="2800" dirty="0" smtClean="0">
                <a:latin typeface="Times New Roman" panose="02020603050405020304" pitchFamily="18" charset="0"/>
                <a:cs typeface="Times New Roman" panose="02020603050405020304" pitchFamily="18" charset="0"/>
              </a:rPr>
              <a:t>Identify stakeholders’ requirements </a:t>
            </a:r>
          </a:p>
          <a:p>
            <a:r>
              <a:rPr lang="en-GB" sz="2800" dirty="0" smtClean="0">
                <a:latin typeface="Times New Roman" panose="02020603050405020304" pitchFamily="18" charset="0"/>
                <a:cs typeface="Times New Roman" panose="02020603050405020304" pitchFamily="18" charset="0"/>
              </a:rPr>
              <a:t>Create stakeholders’ collaboration platform (WGs)</a:t>
            </a:r>
          </a:p>
          <a:p>
            <a:r>
              <a:rPr lang="en-GB" sz="2800" dirty="0" smtClean="0">
                <a:latin typeface="Times New Roman" panose="02020603050405020304" pitchFamily="18" charset="0"/>
                <a:cs typeface="Times New Roman" panose="02020603050405020304" pitchFamily="18" charset="0"/>
              </a:rPr>
              <a:t>Data Harmonization and architecture design</a:t>
            </a:r>
          </a:p>
          <a:p>
            <a:r>
              <a:rPr lang="en-GB" sz="2800" dirty="0" smtClean="0">
                <a:latin typeface="Times New Roman" panose="02020603050405020304" pitchFamily="18" charset="0"/>
                <a:cs typeface="Times New Roman" panose="02020603050405020304" pitchFamily="18" charset="0"/>
              </a:rPr>
              <a:t>Legal Infrastructure Institution</a:t>
            </a:r>
          </a:p>
          <a:p>
            <a:r>
              <a:rPr lang="en-GB" sz="2800" dirty="0" smtClean="0">
                <a:latin typeface="Times New Roman" panose="02020603050405020304" pitchFamily="18" charset="0"/>
                <a:cs typeface="Times New Roman" panose="02020603050405020304" pitchFamily="18" charset="0"/>
              </a:rPr>
              <a:t>Business model design and enforcement </a:t>
            </a:r>
          </a:p>
          <a:p>
            <a:r>
              <a:rPr lang="en-GB" sz="2800" dirty="0" smtClean="0">
                <a:latin typeface="Times New Roman" panose="02020603050405020304" pitchFamily="18" charset="0"/>
                <a:cs typeface="Times New Roman" panose="02020603050405020304" pitchFamily="18" charset="0"/>
              </a:rPr>
              <a:t>Establish governance of the project</a:t>
            </a:r>
          </a:p>
          <a:p>
            <a:endParaRPr lang="en-GB" noProof="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0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5" y="-34411"/>
            <a:ext cx="10138108" cy="687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4" name="Line 6"/>
          <p:cNvSpPr>
            <a:spLocks noChangeShapeType="1"/>
          </p:cNvSpPr>
          <p:nvPr/>
        </p:nvSpPr>
        <p:spPr bwMode="auto">
          <a:xfrm>
            <a:off x="3203847" y="3264584"/>
            <a:ext cx="1385447" cy="38488"/>
          </a:xfrm>
          <a:prstGeom prst="line">
            <a:avLst/>
          </a:prstGeom>
          <a:noFill/>
          <a:ln w="762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6"/>
          <p:cNvSpPr>
            <a:spLocks noChangeShapeType="1"/>
          </p:cNvSpPr>
          <p:nvPr/>
        </p:nvSpPr>
        <p:spPr bwMode="auto">
          <a:xfrm flipV="1">
            <a:off x="3203847" y="3933054"/>
            <a:ext cx="1330736" cy="288033"/>
          </a:xfrm>
          <a:prstGeom prst="line">
            <a:avLst/>
          </a:prstGeom>
          <a:noFill/>
          <a:ln w="762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6" name="Text Box 15"/>
          <p:cNvSpPr txBox="1">
            <a:spLocks noChangeArrowheads="1"/>
          </p:cNvSpPr>
          <p:nvPr/>
        </p:nvSpPr>
        <p:spPr bwMode="auto">
          <a:xfrm>
            <a:off x="1547664" y="2924944"/>
            <a:ext cx="1161543" cy="541111"/>
          </a:xfrm>
          <a:prstGeom prst="rect">
            <a:avLst/>
          </a:prstGeom>
          <a:solidFill>
            <a:schemeClr val="accent1"/>
          </a:solidFill>
          <a:ln w="9525">
            <a:solidFill>
              <a:srgbClr val="000000"/>
            </a:solidFill>
            <a:miter lim="800000"/>
            <a:headEnd/>
            <a:tailEnd/>
          </a:ln>
        </p:spPr>
        <p:txBody>
          <a:bodyPr anchor="ctr" anchorCtr="1"/>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1400" dirty="0" err="1">
                <a:latin typeface="+mn-lt"/>
              </a:rPr>
              <a:t>Consignee</a:t>
            </a:r>
            <a:r>
              <a:rPr lang="fr-CH" sz="1400" dirty="0">
                <a:latin typeface="+mn-lt"/>
              </a:rPr>
              <a:t> or importer</a:t>
            </a:r>
            <a:endParaRPr lang="en-US" sz="1400" dirty="0">
              <a:latin typeface="+mn-lt"/>
            </a:endParaRPr>
          </a:p>
        </p:txBody>
      </p:sp>
      <p:sp>
        <p:nvSpPr>
          <p:cNvPr id="16407" name="Text Box 14"/>
          <p:cNvSpPr txBox="1">
            <a:spLocks noChangeArrowheads="1"/>
          </p:cNvSpPr>
          <p:nvPr/>
        </p:nvSpPr>
        <p:spPr bwMode="auto">
          <a:xfrm>
            <a:off x="1583845" y="3933056"/>
            <a:ext cx="1566292" cy="557130"/>
          </a:xfrm>
          <a:prstGeom prst="rect">
            <a:avLst/>
          </a:prstGeom>
          <a:solidFill>
            <a:schemeClr val="accent1"/>
          </a:solidFill>
          <a:ln w="9525">
            <a:solidFill>
              <a:srgbClr val="000000"/>
            </a:solidFill>
            <a:miter lim="800000"/>
            <a:headEnd/>
            <a:tailEnd/>
          </a:ln>
        </p:spPr>
        <p:txBody>
          <a:bodyPr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1400" dirty="0" err="1">
                <a:latin typeface="+mn-lt"/>
              </a:rPr>
              <a:t>Freight</a:t>
            </a:r>
            <a:r>
              <a:rPr lang="fr-CH" sz="1400" dirty="0">
                <a:latin typeface="+mn-lt"/>
              </a:rPr>
              <a:t> </a:t>
            </a:r>
            <a:r>
              <a:rPr lang="fr-CH" sz="1400" dirty="0" err="1">
                <a:latin typeface="+mn-lt"/>
              </a:rPr>
              <a:t>forwarder</a:t>
            </a:r>
            <a:r>
              <a:rPr lang="fr-CH" sz="1400" dirty="0">
                <a:latin typeface="+mn-lt"/>
              </a:rPr>
              <a:t> or </a:t>
            </a:r>
            <a:r>
              <a:rPr lang="en-GB" sz="1400" dirty="0">
                <a:latin typeface="+mn-lt"/>
              </a:rPr>
              <a:t>3PL</a:t>
            </a:r>
            <a:endParaRPr lang="en-US" sz="1400" dirty="0">
              <a:latin typeface="+mn-lt"/>
            </a:endParaRPr>
          </a:p>
        </p:txBody>
      </p:sp>
      <p:sp>
        <p:nvSpPr>
          <p:cNvPr id="39" name="Line 6"/>
          <p:cNvSpPr>
            <a:spLocks noChangeShapeType="1"/>
          </p:cNvSpPr>
          <p:nvPr/>
        </p:nvSpPr>
        <p:spPr bwMode="auto">
          <a:xfrm flipV="1">
            <a:off x="3512755" y="5974458"/>
            <a:ext cx="1283292" cy="384053"/>
          </a:xfrm>
          <a:prstGeom prst="line">
            <a:avLst/>
          </a:prstGeom>
          <a:noFill/>
          <a:ln w="762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Text Box 11"/>
          <p:cNvSpPr txBox="1">
            <a:spLocks noChangeArrowheads="1"/>
          </p:cNvSpPr>
          <p:nvPr/>
        </p:nvSpPr>
        <p:spPr bwMode="auto">
          <a:xfrm>
            <a:off x="6154395" y="2583775"/>
            <a:ext cx="1566862" cy="307777"/>
          </a:xfrm>
          <a:prstGeom prst="rect">
            <a:avLst/>
          </a:prstGeom>
          <a:solidFill>
            <a:srgbClr val="FF9900"/>
          </a:solidFill>
          <a:ln w="9525">
            <a:solidFill>
              <a:schemeClr val="tx1"/>
            </a:solidFill>
            <a:miter lim="800000"/>
            <a:headEnd/>
            <a:tailEnd/>
          </a:ln>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spcBef>
                <a:spcPct val="50000"/>
              </a:spcBef>
              <a:defRPr/>
            </a:pPr>
            <a:r>
              <a:rPr lang="fr-CH" sz="1400" dirty="0" err="1" smtClean="0">
                <a:latin typeface="+mn-lt"/>
              </a:rPr>
              <a:t>Regulatory</a:t>
            </a:r>
            <a:r>
              <a:rPr lang="fr-CH" sz="1400" dirty="0" smtClean="0">
                <a:latin typeface="+mn-lt"/>
              </a:rPr>
              <a:t> bodies</a:t>
            </a:r>
            <a:endParaRPr lang="en-GB" sz="1400" dirty="0" smtClean="0">
              <a:latin typeface="+mn-lt"/>
            </a:endParaRPr>
          </a:p>
        </p:txBody>
      </p:sp>
      <p:sp>
        <p:nvSpPr>
          <p:cNvPr id="45" name="Line 6"/>
          <p:cNvSpPr>
            <a:spLocks noChangeShapeType="1"/>
          </p:cNvSpPr>
          <p:nvPr/>
        </p:nvSpPr>
        <p:spPr bwMode="auto">
          <a:xfrm flipV="1">
            <a:off x="5014527" y="2961123"/>
            <a:ext cx="1109651" cy="127370"/>
          </a:xfrm>
          <a:prstGeom prst="line">
            <a:avLst/>
          </a:prstGeom>
          <a:noFill/>
          <a:ln w="76200">
            <a:solidFill>
              <a:srgbClr val="0070C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ln>
                <a:solidFill>
                  <a:srgbClr val="00B0F0"/>
                </a:solidFill>
              </a:ln>
            </a:endParaRPr>
          </a:p>
        </p:txBody>
      </p:sp>
      <p:sp>
        <p:nvSpPr>
          <p:cNvPr id="46" name="Line 6"/>
          <p:cNvSpPr>
            <a:spLocks noChangeShapeType="1"/>
          </p:cNvSpPr>
          <p:nvPr/>
        </p:nvSpPr>
        <p:spPr bwMode="auto">
          <a:xfrm flipV="1">
            <a:off x="4997583" y="3212976"/>
            <a:ext cx="1158593" cy="1523579"/>
          </a:xfrm>
          <a:prstGeom prst="line">
            <a:avLst/>
          </a:prstGeom>
          <a:noFill/>
          <a:ln w="76200">
            <a:solidFill>
              <a:srgbClr val="0070C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6412" name="Text Box 14"/>
          <p:cNvSpPr txBox="1">
            <a:spLocks noChangeArrowheads="1"/>
          </p:cNvSpPr>
          <p:nvPr/>
        </p:nvSpPr>
        <p:spPr bwMode="auto">
          <a:xfrm>
            <a:off x="1547664" y="5944918"/>
            <a:ext cx="1954474" cy="827191"/>
          </a:xfrm>
          <a:prstGeom prst="rect">
            <a:avLst/>
          </a:prstGeom>
          <a:solidFill>
            <a:schemeClr val="accent1"/>
          </a:solidFill>
          <a:ln w="9525">
            <a:solidFill>
              <a:srgbClr val="000000"/>
            </a:solidFill>
            <a:miter lim="800000"/>
            <a:headEnd/>
            <a:tailEnd/>
          </a:ln>
        </p:spPr>
        <p:txBody>
          <a:bodyPr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1400" dirty="0" err="1">
                <a:latin typeface="+mn-lt"/>
              </a:rPr>
              <a:t>Consignor</a:t>
            </a:r>
            <a:r>
              <a:rPr lang="fr-CH" sz="1400" dirty="0">
                <a:latin typeface="+mn-lt"/>
              </a:rPr>
              <a:t>, exporter</a:t>
            </a:r>
            <a:r>
              <a:rPr lang="bg-BG" sz="1400" dirty="0">
                <a:latin typeface="+mn-lt"/>
              </a:rPr>
              <a:t>, </a:t>
            </a:r>
            <a:r>
              <a:rPr lang="fr-CH" sz="1400" dirty="0" err="1">
                <a:latin typeface="+mn-lt"/>
              </a:rPr>
              <a:t>consignee</a:t>
            </a:r>
            <a:r>
              <a:rPr lang="fr-CH" sz="1400" dirty="0">
                <a:latin typeface="+mn-lt"/>
              </a:rPr>
              <a:t>, </a:t>
            </a:r>
            <a:r>
              <a:rPr lang="fr-CH" sz="1400" dirty="0" err="1">
                <a:latin typeface="+mn-lt"/>
              </a:rPr>
              <a:t>freight</a:t>
            </a:r>
            <a:r>
              <a:rPr lang="fr-CH" sz="1400" dirty="0">
                <a:latin typeface="+mn-lt"/>
              </a:rPr>
              <a:t> </a:t>
            </a:r>
            <a:r>
              <a:rPr lang="fr-CH" sz="1400" dirty="0" err="1">
                <a:latin typeface="+mn-lt"/>
              </a:rPr>
              <a:t>forwarder</a:t>
            </a:r>
            <a:endParaRPr lang="en-US" sz="1400" dirty="0">
              <a:latin typeface="+mn-lt"/>
            </a:endParaRPr>
          </a:p>
        </p:txBody>
      </p:sp>
      <p:sp>
        <p:nvSpPr>
          <p:cNvPr id="16416" name="AutoShape 41"/>
          <p:cNvSpPr>
            <a:spLocks noChangeArrowheads="1"/>
          </p:cNvSpPr>
          <p:nvPr/>
        </p:nvSpPr>
        <p:spPr bwMode="auto">
          <a:xfrm>
            <a:off x="5292080" y="5032474"/>
            <a:ext cx="800100" cy="412750"/>
          </a:xfrm>
          <a:prstGeom prst="cube">
            <a:avLst>
              <a:gd name="adj" fmla="val 25000"/>
            </a:avLst>
          </a:prstGeom>
          <a:solidFill>
            <a:srgbClr val="993300"/>
          </a:solidFill>
          <a:ln w="9525">
            <a:solidFill>
              <a:schemeClr val="tx1"/>
            </a:solidFill>
            <a:miter lim="800000"/>
            <a:headEnd/>
            <a:tailEnd/>
          </a:ln>
        </p:spPr>
        <p:txBody>
          <a:bodyPr wrap="none" anchor="ctr"/>
          <a:lstStyle/>
          <a:p>
            <a:endParaRPr lang="en-US" sz="1400">
              <a:latin typeface="Verdana" pitchFamily="34" charset="0"/>
            </a:endParaRPr>
          </a:p>
        </p:txBody>
      </p:sp>
      <p:sp>
        <p:nvSpPr>
          <p:cNvPr id="16418" name="Text Box 42"/>
          <p:cNvSpPr txBox="1">
            <a:spLocks noChangeArrowheads="1"/>
          </p:cNvSpPr>
          <p:nvPr/>
        </p:nvSpPr>
        <p:spPr bwMode="auto">
          <a:xfrm>
            <a:off x="5219427" y="5085184"/>
            <a:ext cx="904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sz="1600" dirty="0">
                <a:solidFill>
                  <a:schemeClr val="bg1"/>
                </a:solidFill>
                <a:latin typeface="Tahoma" pitchFamily="34" charset="0"/>
              </a:rPr>
              <a:t>Cargo</a:t>
            </a:r>
            <a:endParaRPr lang="en-GB" sz="1600" b="1" dirty="0">
              <a:solidFill>
                <a:schemeClr val="bg1"/>
              </a:solidFill>
              <a:latin typeface="Tahoma" pitchFamily="34" charset="0"/>
            </a:endParaRPr>
          </a:p>
        </p:txBody>
      </p:sp>
      <p:sp>
        <p:nvSpPr>
          <p:cNvPr id="16420" name="Line 88"/>
          <p:cNvSpPr>
            <a:spLocks noChangeShapeType="1"/>
          </p:cNvSpPr>
          <p:nvPr/>
        </p:nvSpPr>
        <p:spPr bwMode="auto">
          <a:xfrm>
            <a:off x="5437246" y="1412776"/>
            <a:ext cx="0" cy="361969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6" name="AutoShape 95"/>
          <p:cNvSpPr>
            <a:spLocks noChangeArrowheads="1"/>
          </p:cNvSpPr>
          <p:nvPr/>
        </p:nvSpPr>
        <p:spPr bwMode="auto">
          <a:xfrm rot="4656650">
            <a:off x="4355182" y="567406"/>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78" name="AutoShape 95"/>
          <p:cNvSpPr>
            <a:spLocks noChangeArrowheads="1"/>
          </p:cNvSpPr>
          <p:nvPr/>
        </p:nvSpPr>
        <p:spPr bwMode="auto">
          <a:xfrm rot="4534145">
            <a:off x="4687489" y="5269770"/>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79" name="AutoShape 95"/>
          <p:cNvSpPr>
            <a:spLocks noChangeArrowheads="1"/>
          </p:cNvSpPr>
          <p:nvPr/>
        </p:nvSpPr>
        <p:spPr bwMode="auto">
          <a:xfrm rot="4534145">
            <a:off x="4759497" y="555780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0" name="AutoShape 95"/>
          <p:cNvSpPr>
            <a:spLocks noChangeArrowheads="1"/>
          </p:cNvSpPr>
          <p:nvPr/>
        </p:nvSpPr>
        <p:spPr bwMode="auto">
          <a:xfrm rot="4534145">
            <a:off x="4831505" y="5845834"/>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1" name="AutoShape 95"/>
          <p:cNvSpPr>
            <a:spLocks noChangeArrowheads="1"/>
          </p:cNvSpPr>
          <p:nvPr/>
        </p:nvSpPr>
        <p:spPr bwMode="auto">
          <a:xfrm rot="4534145">
            <a:off x="4903513" y="6133866"/>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2" name="AutoShape 95"/>
          <p:cNvSpPr>
            <a:spLocks noChangeArrowheads="1"/>
          </p:cNvSpPr>
          <p:nvPr/>
        </p:nvSpPr>
        <p:spPr bwMode="auto">
          <a:xfrm rot="4534145">
            <a:off x="4975521" y="642189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41" name="AutoShape 95"/>
          <p:cNvSpPr>
            <a:spLocks noChangeArrowheads="1"/>
          </p:cNvSpPr>
          <p:nvPr/>
        </p:nvSpPr>
        <p:spPr bwMode="auto">
          <a:xfrm rot="5400000">
            <a:off x="4561934" y="1997574"/>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42" name="AutoShape 95"/>
          <p:cNvSpPr>
            <a:spLocks noChangeArrowheads="1"/>
          </p:cNvSpPr>
          <p:nvPr/>
        </p:nvSpPr>
        <p:spPr bwMode="auto">
          <a:xfrm rot="5400000">
            <a:off x="4561934" y="228693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43" name="AutoShape 95"/>
          <p:cNvSpPr>
            <a:spLocks noChangeArrowheads="1"/>
          </p:cNvSpPr>
          <p:nvPr/>
        </p:nvSpPr>
        <p:spPr bwMode="auto">
          <a:xfrm rot="5400000">
            <a:off x="4561934" y="2574970"/>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47" name="AutoShape 95"/>
          <p:cNvSpPr>
            <a:spLocks noChangeArrowheads="1"/>
          </p:cNvSpPr>
          <p:nvPr/>
        </p:nvSpPr>
        <p:spPr bwMode="auto">
          <a:xfrm rot="5400000">
            <a:off x="4561934" y="286300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49" name="AutoShape 95"/>
          <p:cNvSpPr>
            <a:spLocks noChangeArrowheads="1"/>
          </p:cNvSpPr>
          <p:nvPr/>
        </p:nvSpPr>
        <p:spPr bwMode="auto">
          <a:xfrm rot="5400000">
            <a:off x="4561934" y="3151034"/>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0" name="AutoShape 95"/>
          <p:cNvSpPr>
            <a:spLocks noChangeArrowheads="1"/>
          </p:cNvSpPr>
          <p:nvPr/>
        </p:nvSpPr>
        <p:spPr bwMode="auto">
          <a:xfrm rot="5400000">
            <a:off x="4561934" y="3439066"/>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1" name="AutoShape 95"/>
          <p:cNvSpPr>
            <a:spLocks noChangeArrowheads="1"/>
          </p:cNvSpPr>
          <p:nvPr/>
        </p:nvSpPr>
        <p:spPr bwMode="auto">
          <a:xfrm rot="5400000">
            <a:off x="4561934" y="372709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2" name="AutoShape 95"/>
          <p:cNvSpPr>
            <a:spLocks noChangeArrowheads="1"/>
          </p:cNvSpPr>
          <p:nvPr/>
        </p:nvSpPr>
        <p:spPr bwMode="auto">
          <a:xfrm rot="5400000">
            <a:off x="4561934" y="4015130"/>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3" name="AutoShape 95"/>
          <p:cNvSpPr>
            <a:spLocks noChangeArrowheads="1"/>
          </p:cNvSpPr>
          <p:nvPr/>
        </p:nvSpPr>
        <p:spPr bwMode="auto">
          <a:xfrm rot="5400000">
            <a:off x="4561934" y="430316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4" name="AutoShape 95"/>
          <p:cNvSpPr>
            <a:spLocks noChangeArrowheads="1"/>
          </p:cNvSpPr>
          <p:nvPr/>
        </p:nvSpPr>
        <p:spPr bwMode="auto">
          <a:xfrm rot="5400000">
            <a:off x="4561934" y="4591194"/>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5" name="AutoShape 95"/>
          <p:cNvSpPr>
            <a:spLocks noChangeArrowheads="1"/>
          </p:cNvSpPr>
          <p:nvPr/>
        </p:nvSpPr>
        <p:spPr bwMode="auto">
          <a:xfrm rot="4656650">
            <a:off x="4427190" y="85543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6" name="AutoShape 95"/>
          <p:cNvSpPr>
            <a:spLocks noChangeArrowheads="1"/>
          </p:cNvSpPr>
          <p:nvPr/>
        </p:nvSpPr>
        <p:spPr bwMode="auto">
          <a:xfrm rot="4656650">
            <a:off x="4499198" y="1143470"/>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57" name="AutoShape 95"/>
          <p:cNvSpPr>
            <a:spLocks noChangeArrowheads="1"/>
          </p:cNvSpPr>
          <p:nvPr/>
        </p:nvSpPr>
        <p:spPr bwMode="auto">
          <a:xfrm rot="10800000">
            <a:off x="3995936"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4" name="AutoShape 95"/>
          <p:cNvSpPr>
            <a:spLocks noChangeArrowheads="1"/>
          </p:cNvSpPr>
          <p:nvPr/>
        </p:nvSpPr>
        <p:spPr bwMode="auto">
          <a:xfrm rot="10800000">
            <a:off x="3707904"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5" name="AutoShape 95"/>
          <p:cNvSpPr>
            <a:spLocks noChangeArrowheads="1"/>
          </p:cNvSpPr>
          <p:nvPr/>
        </p:nvSpPr>
        <p:spPr bwMode="auto">
          <a:xfrm rot="10800000">
            <a:off x="3419872"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6" name="AutoShape 95"/>
          <p:cNvSpPr>
            <a:spLocks noChangeArrowheads="1"/>
          </p:cNvSpPr>
          <p:nvPr/>
        </p:nvSpPr>
        <p:spPr bwMode="auto">
          <a:xfrm rot="10800000">
            <a:off x="3131840"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7" name="AutoShape 95"/>
          <p:cNvSpPr>
            <a:spLocks noChangeArrowheads="1"/>
          </p:cNvSpPr>
          <p:nvPr/>
        </p:nvSpPr>
        <p:spPr bwMode="auto">
          <a:xfrm rot="10800000">
            <a:off x="2843808"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8" name="AutoShape 95"/>
          <p:cNvSpPr>
            <a:spLocks noChangeArrowheads="1"/>
          </p:cNvSpPr>
          <p:nvPr/>
        </p:nvSpPr>
        <p:spPr bwMode="auto">
          <a:xfrm rot="10800000">
            <a:off x="2555776" y="1556793"/>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89" name="AutoShape 95"/>
          <p:cNvSpPr>
            <a:spLocks noChangeArrowheads="1"/>
          </p:cNvSpPr>
          <p:nvPr/>
        </p:nvSpPr>
        <p:spPr bwMode="auto">
          <a:xfrm rot="10800000">
            <a:off x="2267744"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0" name="AutoShape 95"/>
          <p:cNvSpPr>
            <a:spLocks noChangeArrowheads="1"/>
          </p:cNvSpPr>
          <p:nvPr/>
        </p:nvSpPr>
        <p:spPr bwMode="auto">
          <a:xfrm rot="10800000">
            <a:off x="1979712"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2" name="AutoShape 95"/>
          <p:cNvSpPr>
            <a:spLocks noChangeArrowheads="1"/>
          </p:cNvSpPr>
          <p:nvPr/>
        </p:nvSpPr>
        <p:spPr bwMode="auto">
          <a:xfrm rot="10800000">
            <a:off x="1691680"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3" name="AutoShape 95"/>
          <p:cNvSpPr>
            <a:spLocks noChangeArrowheads="1"/>
          </p:cNvSpPr>
          <p:nvPr/>
        </p:nvSpPr>
        <p:spPr bwMode="auto">
          <a:xfrm rot="10800000">
            <a:off x="1403649"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6" name="AutoShape 95"/>
          <p:cNvSpPr>
            <a:spLocks noChangeArrowheads="1"/>
          </p:cNvSpPr>
          <p:nvPr/>
        </p:nvSpPr>
        <p:spPr bwMode="auto">
          <a:xfrm rot="8380949">
            <a:off x="6689683" y="275966"/>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7" name="Rounded Rectangle 96"/>
          <p:cNvSpPr>
            <a:spLocks noChangeArrowheads="1"/>
          </p:cNvSpPr>
          <p:nvPr/>
        </p:nvSpPr>
        <p:spPr bwMode="auto">
          <a:xfrm>
            <a:off x="4518081" y="1443506"/>
            <a:ext cx="586467" cy="545333"/>
          </a:xfrm>
          <a:prstGeom prst="roundRect">
            <a:avLst>
              <a:gd name="adj" fmla="val 16667"/>
            </a:avLst>
          </a:prstGeom>
          <a:solidFill>
            <a:srgbClr val="FD5579">
              <a:alpha val="23137"/>
            </a:srgbClr>
          </a:solidFill>
          <a:ln w="19050">
            <a:solidFill>
              <a:srgbClr val="FF0000"/>
            </a:solidFill>
            <a:round/>
            <a:headEnd/>
            <a:tailEnd/>
          </a:ln>
        </p:spPr>
        <p:txBody>
          <a:bodyPr/>
          <a:lstStyle/>
          <a:p>
            <a:pPr algn="ctr"/>
            <a:endParaRPr lang="en-US" sz="2200">
              <a:solidFill>
                <a:srgbClr val="FF3300"/>
              </a:solidFill>
            </a:endParaRPr>
          </a:p>
        </p:txBody>
      </p:sp>
      <p:sp>
        <p:nvSpPr>
          <p:cNvPr id="98" name="AutoShape 95"/>
          <p:cNvSpPr>
            <a:spLocks noChangeArrowheads="1"/>
          </p:cNvSpPr>
          <p:nvPr/>
        </p:nvSpPr>
        <p:spPr bwMode="auto">
          <a:xfrm rot="10800000">
            <a:off x="1115617"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99" name="AutoShape 95"/>
          <p:cNvSpPr>
            <a:spLocks noChangeArrowheads="1"/>
          </p:cNvSpPr>
          <p:nvPr/>
        </p:nvSpPr>
        <p:spPr bwMode="auto">
          <a:xfrm rot="10800000">
            <a:off x="827584" y="1556792"/>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grpSp>
        <p:nvGrpSpPr>
          <p:cNvPr id="101" name="Group 100"/>
          <p:cNvGrpSpPr/>
          <p:nvPr/>
        </p:nvGrpSpPr>
        <p:grpSpPr>
          <a:xfrm>
            <a:off x="4440821" y="1368323"/>
            <a:ext cx="694405" cy="738168"/>
            <a:chOff x="7182644" y="1649844"/>
            <a:chExt cx="1835150" cy="1634695"/>
          </a:xfrm>
          <a:solidFill>
            <a:schemeClr val="accent2">
              <a:lumMod val="20000"/>
              <a:lumOff val="80000"/>
            </a:schemeClr>
          </a:solidFill>
        </p:grpSpPr>
        <p:sp>
          <p:nvSpPr>
            <p:cNvPr id="102" name="Rounded Rectangle 2"/>
            <p:cNvSpPr>
              <a:spLocks noChangeArrowheads="1"/>
            </p:cNvSpPr>
            <p:nvPr/>
          </p:nvSpPr>
          <p:spPr bwMode="auto">
            <a:xfrm>
              <a:off x="7182644" y="1649844"/>
              <a:ext cx="1835150" cy="1634693"/>
            </a:xfrm>
            <a:prstGeom prst="roundRect">
              <a:avLst>
                <a:gd name="adj" fmla="val 16667"/>
              </a:avLst>
            </a:prstGeom>
            <a:grpFill/>
            <a:ln w="41275" cmpd="thickThin" algn="ctr">
              <a:solidFill>
                <a:srgbClr val="C00000">
                  <a:alpha val="79999"/>
                </a:srgbClr>
              </a:solidFill>
              <a:round/>
              <a:headEnd/>
              <a:tailEnd/>
            </a:ln>
          </p:spPr>
          <p:txBody>
            <a:bodyPr/>
            <a:lstStyle/>
            <a:p>
              <a:pPr algn="ctr"/>
              <a:endParaRPr lang="en-US" sz="2200">
                <a:solidFill>
                  <a:srgbClr val="FF3300"/>
                </a:solidFill>
              </a:endParaRPr>
            </a:p>
          </p:txBody>
        </p:sp>
        <p:sp>
          <p:nvSpPr>
            <p:cNvPr id="103" name="Text Box 3"/>
            <p:cNvSpPr txBox="1">
              <a:spLocks noChangeArrowheads="1"/>
            </p:cNvSpPr>
            <p:nvPr/>
          </p:nvSpPr>
          <p:spPr bwMode="auto">
            <a:xfrm rot="16200000">
              <a:off x="7596984" y="2493171"/>
              <a:ext cx="1079501" cy="503236"/>
            </a:xfrm>
            <a:prstGeom prst="rect">
              <a:avLst/>
            </a:prstGeom>
            <a:gr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GB" sz="600" b="1" dirty="0"/>
                <a:t>B</a:t>
              </a:r>
              <a:r>
                <a:rPr lang="bg-BG" sz="600" b="1" dirty="0"/>
                <a:t> </a:t>
              </a:r>
              <a:r>
                <a:rPr lang="en-GB" sz="600" b="1" dirty="0"/>
                <a:t>2</a:t>
              </a:r>
              <a:r>
                <a:rPr lang="bg-BG" sz="600" b="1" dirty="0"/>
                <a:t> </a:t>
              </a:r>
              <a:r>
                <a:rPr lang="en-GB" sz="600" b="1" dirty="0"/>
                <a:t>G</a:t>
              </a:r>
              <a:r>
                <a:rPr lang="en-GB" sz="600" dirty="0"/>
                <a:t> </a:t>
              </a:r>
            </a:p>
          </p:txBody>
        </p:sp>
        <p:sp>
          <p:nvSpPr>
            <p:cNvPr id="104" name="Line 4"/>
            <p:cNvSpPr>
              <a:spLocks noChangeShapeType="1"/>
            </p:cNvSpPr>
            <p:nvPr/>
          </p:nvSpPr>
          <p:spPr bwMode="auto">
            <a:xfrm flipV="1">
              <a:off x="7885113" y="2276475"/>
              <a:ext cx="0" cy="936625"/>
            </a:xfrm>
            <a:prstGeom prst="line">
              <a:avLst/>
            </a:prstGeom>
            <a:grp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 name="Text Box 6"/>
            <p:cNvSpPr txBox="1">
              <a:spLocks noChangeArrowheads="1"/>
            </p:cNvSpPr>
            <p:nvPr/>
          </p:nvSpPr>
          <p:spPr bwMode="auto">
            <a:xfrm>
              <a:off x="7647468" y="1780160"/>
              <a:ext cx="1077912" cy="360364"/>
            </a:xfrm>
            <a:prstGeom prst="rect">
              <a:avLst/>
            </a:prstGeom>
            <a:gr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600" b="1" dirty="0"/>
                <a:t>G</a:t>
              </a:r>
              <a:r>
                <a:rPr lang="bg-BG" sz="600" b="1" dirty="0"/>
                <a:t> </a:t>
              </a:r>
              <a:r>
                <a:rPr lang="en-GB" sz="600" b="1" dirty="0"/>
                <a:t>2</a:t>
              </a:r>
              <a:r>
                <a:rPr lang="bg-BG" sz="600" b="1" dirty="0"/>
                <a:t> </a:t>
              </a:r>
              <a:r>
                <a:rPr lang="en-GB" sz="600" b="1" dirty="0"/>
                <a:t>G</a:t>
              </a:r>
              <a:r>
                <a:rPr lang="en-GB" sz="600" dirty="0"/>
                <a:t> </a:t>
              </a:r>
            </a:p>
          </p:txBody>
        </p:sp>
        <p:sp>
          <p:nvSpPr>
            <p:cNvPr id="106" name="Line 7"/>
            <p:cNvSpPr>
              <a:spLocks noChangeShapeType="1"/>
            </p:cNvSpPr>
            <p:nvPr/>
          </p:nvSpPr>
          <p:spPr bwMode="auto">
            <a:xfrm>
              <a:off x="7381875" y="2205038"/>
              <a:ext cx="1511300" cy="0"/>
            </a:xfrm>
            <a:prstGeom prst="line">
              <a:avLst/>
            </a:prstGeom>
            <a:grpFill/>
            <a:ln w="3810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Line 7"/>
            <p:cNvSpPr>
              <a:spLocks noChangeShapeType="1"/>
            </p:cNvSpPr>
            <p:nvPr/>
          </p:nvSpPr>
          <p:spPr bwMode="auto">
            <a:xfrm>
              <a:off x="7380288" y="1844675"/>
              <a:ext cx="1511300" cy="0"/>
            </a:xfrm>
            <a:prstGeom prst="line">
              <a:avLst/>
            </a:prstGeom>
            <a:grpFill/>
            <a:ln w="3810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8" name="Line 4"/>
            <p:cNvSpPr>
              <a:spLocks noChangeShapeType="1"/>
            </p:cNvSpPr>
            <p:nvPr/>
          </p:nvSpPr>
          <p:spPr bwMode="auto">
            <a:xfrm flipV="1">
              <a:off x="8391186" y="2276475"/>
              <a:ext cx="0" cy="936624"/>
            </a:xfrm>
            <a:prstGeom prst="line">
              <a:avLst/>
            </a:prstGeom>
            <a:grp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09" name="Group 108"/>
          <p:cNvGrpSpPr/>
          <p:nvPr/>
        </p:nvGrpSpPr>
        <p:grpSpPr>
          <a:xfrm>
            <a:off x="4525666" y="4861652"/>
            <a:ext cx="694406" cy="599764"/>
            <a:chOff x="7200900" y="3644900"/>
            <a:chExt cx="1835150" cy="2016122"/>
          </a:xfrm>
          <a:solidFill>
            <a:srgbClr val="CCECFF"/>
          </a:solidFill>
        </p:grpSpPr>
        <p:sp>
          <p:nvSpPr>
            <p:cNvPr id="110" name="Rounded Rectangle 24"/>
            <p:cNvSpPr>
              <a:spLocks noChangeArrowheads="1"/>
            </p:cNvSpPr>
            <p:nvPr/>
          </p:nvSpPr>
          <p:spPr bwMode="auto">
            <a:xfrm>
              <a:off x="7200900" y="3716403"/>
              <a:ext cx="1835150" cy="1944619"/>
            </a:xfrm>
            <a:prstGeom prst="roundRect">
              <a:avLst>
                <a:gd name="adj" fmla="val 16667"/>
              </a:avLst>
            </a:prstGeom>
            <a:grpFill/>
            <a:ln w="41275" cmpd="thickThin" algn="ctr">
              <a:solidFill>
                <a:srgbClr val="C00000">
                  <a:alpha val="79999"/>
                </a:srgbClr>
              </a:solidFill>
              <a:round/>
              <a:headEnd/>
              <a:tailEnd/>
            </a:ln>
          </p:spPr>
          <p:txBody>
            <a:bodyPr/>
            <a:lstStyle/>
            <a:p>
              <a:pPr algn="ctr"/>
              <a:endParaRPr lang="en-US" sz="2200">
                <a:solidFill>
                  <a:srgbClr val="FF3300"/>
                </a:solidFill>
              </a:endParaRPr>
            </a:p>
          </p:txBody>
        </p:sp>
        <p:sp>
          <p:nvSpPr>
            <p:cNvPr id="111" name="Text Box 3"/>
            <p:cNvSpPr txBox="1">
              <a:spLocks noChangeArrowheads="1"/>
            </p:cNvSpPr>
            <p:nvPr/>
          </p:nvSpPr>
          <p:spPr bwMode="auto">
            <a:xfrm rot="16200000">
              <a:off x="7398546" y="4478921"/>
              <a:ext cx="1357206" cy="401313"/>
            </a:xfrm>
            <a:prstGeom prst="rect">
              <a:avLst/>
            </a:prstGeom>
            <a:gr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GB" sz="600" b="1" dirty="0"/>
                <a:t>B</a:t>
              </a:r>
              <a:r>
                <a:rPr lang="bg-BG" sz="600" b="1" dirty="0"/>
                <a:t> </a:t>
              </a:r>
              <a:r>
                <a:rPr lang="en-GB" sz="600" b="1" dirty="0"/>
                <a:t>2</a:t>
              </a:r>
              <a:r>
                <a:rPr lang="bg-BG" sz="600" b="1" dirty="0"/>
                <a:t> </a:t>
              </a:r>
              <a:r>
                <a:rPr lang="en-GB" sz="600" b="1" dirty="0"/>
                <a:t>G</a:t>
              </a:r>
              <a:r>
                <a:rPr lang="en-GB" sz="600" dirty="0"/>
                <a:t> </a:t>
              </a:r>
            </a:p>
          </p:txBody>
        </p:sp>
        <p:sp>
          <p:nvSpPr>
            <p:cNvPr id="112" name="Line 4"/>
            <p:cNvSpPr>
              <a:spLocks noChangeShapeType="1"/>
            </p:cNvSpPr>
            <p:nvPr/>
          </p:nvSpPr>
          <p:spPr bwMode="auto">
            <a:xfrm flipV="1">
              <a:off x="7885113" y="4076700"/>
              <a:ext cx="0" cy="936625"/>
            </a:xfrm>
            <a:prstGeom prst="line">
              <a:avLst/>
            </a:prstGeom>
            <a:grp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 name="Text Box 6"/>
            <p:cNvSpPr txBox="1">
              <a:spLocks noChangeArrowheads="1"/>
            </p:cNvSpPr>
            <p:nvPr/>
          </p:nvSpPr>
          <p:spPr bwMode="auto">
            <a:xfrm>
              <a:off x="7597775" y="3644900"/>
              <a:ext cx="1077913" cy="358775"/>
            </a:xfrm>
            <a:prstGeom prst="rect">
              <a:avLst/>
            </a:prstGeom>
            <a:gr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600" b="1" dirty="0"/>
                <a:t>G</a:t>
              </a:r>
              <a:r>
                <a:rPr lang="bg-BG" sz="600" b="1" dirty="0"/>
                <a:t> </a:t>
              </a:r>
              <a:r>
                <a:rPr lang="en-GB" sz="600" b="1" dirty="0"/>
                <a:t>2</a:t>
              </a:r>
              <a:r>
                <a:rPr lang="bg-BG" sz="600" b="1" dirty="0"/>
                <a:t> </a:t>
              </a:r>
              <a:r>
                <a:rPr lang="en-GB" sz="600" b="1" dirty="0"/>
                <a:t>G</a:t>
              </a:r>
              <a:r>
                <a:rPr lang="en-GB" sz="600" dirty="0"/>
                <a:t> </a:t>
              </a:r>
            </a:p>
          </p:txBody>
        </p:sp>
        <p:sp>
          <p:nvSpPr>
            <p:cNvPr id="114" name="Line 4"/>
            <p:cNvSpPr>
              <a:spLocks noChangeShapeType="1"/>
            </p:cNvSpPr>
            <p:nvPr/>
          </p:nvSpPr>
          <p:spPr bwMode="auto">
            <a:xfrm>
              <a:off x="7524750" y="4148138"/>
              <a:ext cx="287338" cy="863600"/>
            </a:xfrm>
            <a:prstGeom prst="line">
              <a:avLst/>
            </a:prstGeom>
            <a:grp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7"/>
            <p:cNvSpPr>
              <a:spLocks noChangeShapeType="1"/>
            </p:cNvSpPr>
            <p:nvPr/>
          </p:nvSpPr>
          <p:spPr bwMode="auto">
            <a:xfrm>
              <a:off x="7308850" y="4003675"/>
              <a:ext cx="1511300" cy="0"/>
            </a:xfrm>
            <a:prstGeom prst="line">
              <a:avLst/>
            </a:prstGeom>
            <a:grpFill/>
            <a:ln w="1905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 name="Line 7"/>
            <p:cNvSpPr>
              <a:spLocks noChangeShapeType="1"/>
            </p:cNvSpPr>
            <p:nvPr/>
          </p:nvSpPr>
          <p:spPr bwMode="auto">
            <a:xfrm>
              <a:off x="7308850" y="3644900"/>
              <a:ext cx="1511300" cy="0"/>
            </a:xfrm>
            <a:prstGeom prst="line">
              <a:avLst/>
            </a:prstGeom>
            <a:grpFill/>
            <a:ln w="1905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7" name="Line 4"/>
            <p:cNvSpPr>
              <a:spLocks noChangeShapeType="1"/>
            </p:cNvSpPr>
            <p:nvPr/>
          </p:nvSpPr>
          <p:spPr bwMode="auto">
            <a:xfrm flipV="1">
              <a:off x="8388350" y="4075113"/>
              <a:ext cx="0" cy="936625"/>
            </a:xfrm>
            <a:prstGeom prst="line">
              <a:avLst/>
            </a:prstGeom>
            <a:grp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4"/>
            <p:cNvSpPr>
              <a:spLocks noChangeShapeType="1"/>
            </p:cNvSpPr>
            <p:nvPr/>
          </p:nvSpPr>
          <p:spPr bwMode="auto">
            <a:xfrm flipH="1">
              <a:off x="8459788" y="4148138"/>
              <a:ext cx="215900" cy="863600"/>
            </a:xfrm>
            <a:prstGeom prst="line">
              <a:avLst/>
            </a:prstGeom>
            <a:grpFill/>
            <a:ln w="1905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Text Box 6"/>
            <p:cNvSpPr txBox="1">
              <a:spLocks noChangeArrowheads="1"/>
            </p:cNvSpPr>
            <p:nvPr/>
          </p:nvSpPr>
          <p:spPr bwMode="auto">
            <a:xfrm>
              <a:off x="7667625" y="5083175"/>
              <a:ext cx="1077913" cy="360364"/>
            </a:xfrm>
            <a:prstGeom prst="rect">
              <a:avLst/>
            </a:prstGeom>
            <a:gr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600" b="1" dirty="0"/>
                <a:t>B</a:t>
              </a:r>
              <a:r>
                <a:rPr lang="bg-BG" sz="600" b="1" dirty="0"/>
                <a:t> </a:t>
              </a:r>
              <a:r>
                <a:rPr lang="en-GB" sz="600" b="1" dirty="0"/>
                <a:t>2</a:t>
              </a:r>
              <a:r>
                <a:rPr lang="bg-BG" sz="600" b="1" dirty="0"/>
                <a:t> </a:t>
              </a:r>
              <a:r>
                <a:rPr lang="fr-CH" sz="600" b="1" dirty="0"/>
                <a:t>B</a:t>
              </a:r>
              <a:r>
                <a:rPr lang="en-GB" sz="600" dirty="0"/>
                <a:t> </a:t>
              </a:r>
            </a:p>
          </p:txBody>
        </p:sp>
        <p:sp>
          <p:nvSpPr>
            <p:cNvPr id="120" name="Line 7"/>
            <p:cNvSpPr>
              <a:spLocks noChangeShapeType="1"/>
            </p:cNvSpPr>
            <p:nvPr/>
          </p:nvSpPr>
          <p:spPr bwMode="auto">
            <a:xfrm>
              <a:off x="7308850" y="5516563"/>
              <a:ext cx="1582738" cy="0"/>
            </a:xfrm>
            <a:prstGeom prst="line">
              <a:avLst/>
            </a:prstGeom>
            <a:grpFill/>
            <a:ln w="1905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7"/>
            <p:cNvSpPr>
              <a:spLocks noChangeShapeType="1"/>
            </p:cNvSpPr>
            <p:nvPr/>
          </p:nvSpPr>
          <p:spPr bwMode="auto">
            <a:xfrm flipV="1">
              <a:off x="7308849" y="5132694"/>
              <a:ext cx="1584325" cy="1588"/>
            </a:xfrm>
            <a:prstGeom prst="line">
              <a:avLst/>
            </a:prstGeom>
            <a:grpFill/>
            <a:ln w="19050">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2" name="AutoShape 95"/>
          <p:cNvSpPr>
            <a:spLocks noChangeArrowheads="1"/>
          </p:cNvSpPr>
          <p:nvPr/>
        </p:nvSpPr>
        <p:spPr bwMode="auto">
          <a:xfrm rot="8380949">
            <a:off x="6463022" y="452205"/>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23" name="AutoShape 95"/>
          <p:cNvSpPr>
            <a:spLocks noChangeArrowheads="1"/>
          </p:cNvSpPr>
          <p:nvPr/>
        </p:nvSpPr>
        <p:spPr bwMode="auto">
          <a:xfrm rot="8380949">
            <a:off x="6223526" y="654205"/>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24" name="AutoShape 95"/>
          <p:cNvSpPr>
            <a:spLocks noChangeArrowheads="1"/>
          </p:cNvSpPr>
          <p:nvPr/>
        </p:nvSpPr>
        <p:spPr bwMode="auto">
          <a:xfrm rot="8380949">
            <a:off x="6005224" y="84931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25" name="AutoShape 95"/>
          <p:cNvSpPr>
            <a:spLocks noChangeArrowheads="1"/>
          </p:cNvSpPr>
          <p:nvPr/>
        </p:nvSpPr>
        <p:spPr bwMode="auto">
          <a:xfrm rot="8380949">
            <a:off x="5789200" y="1024083"/>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26" name="AutoShape 95"/>
          <p:cNvSpPr>
            <a:spLocks noChangeArrowheads="1"/>
          </p:cNvSpPr>
          <p:nvPr/>
        </p:nvSpPr>
        <p:spPr bwMode="auto">
          <a:xfrm rot="8380949">
            <a:off x="5573176" y="1209358"/>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27" name="AutoShape 95"/>
          <p:cNvSpPr>
            <a:spLocks noChangeArrowheads="1"/>
          </p:cNvSpPr>
          <p:nvPr/>
        </p:nvSpPr>
        <p:spPr bwMode="auto">
          <a:xfrm rot="8380949">
            <a:off x="5357152" y="1384123"/>
            <a:ext cx="468227" cy="304079"/>
          </a:xfrm>
          <a:prstGeom prst="flowChartMagneticDrum">
            <a:avLst/>
          </a:prstGeom>
          <a:solidFill>
            <a:srgbClr val="008000"/>
          </a:solidFill>
          <a:ln w="9525">
            <a:solidFill>
              <a:schemeClr val="tx1"/>
            </a:solidFill>
            <a:round/>
            <a:headEnd/>
            <a:tailEnd/>
          </a:ln>
        </p:spPr>
        <p:txBody>
          <a:bodyPr wrap="none" anchor="ctr"/>
          <a:lstStyle/>
          <a:p>
            <a:endParaRPr lang="en-US" sz="1400">
              <a:latin typeface="Verdana" pitchFamily="34" charset="0"/>
            </a:endParaRPr>
          </a:p>
        </p:txBody>
      </p:sp>
      <p:sp>
        <p:nvSpPr>
          <p:cNvPr id="16414" name="AutoShape 41"/>
          <p:cNvSpPr>
            <a:spLocks noChangeArrowheads="1"/>
          </p:cNvSpPr>
          <p:nvPr/>
        </p:nvSpPr>
        <p:spPr bwMode="auto">
          <a:xfrm>
            <a:off x="5004048" y="1000026"/>
            <a:ext cx="801687" cy="412750"/>
          </a:xfrm>
          <a:prstGeom prst="cube">
            <a:avLst>
              <a:gd name="adj" fmla="val 25000"/>
            </a:avLst>
          </a:prstGeom>
          <a:solidFill>
            <a:srgbClr val="993300"/>
          </a:solidFill>
          <a:ln w="9525">
            <a:solidFill>
              <a:schemeClr val="tx1"/>
            </a:solidFill>
            <a:miter lim="800000"/>
            <a:headEnd/>
            <a:tailEnd/>
          </a:ln>
        </p:spPr>
        <p:txBody>
          <a:bodyPr wrap="none" anchor="ctr"/>
          <a:lstStyle/>
          <a:p>
            <a:endParaRPr lang="en-US" sz="1400">
              <a:latin typeface="Verdana" pitchFamily="34" charset="0"/>
            </a:endParaRPr>
          </a:p>
        </p:txBody>
      </p:sp>
      <p:sp>
        <p:nvSpPr>
          <p:cNvPr id="16415" name="Text Box 42"/>
          <p:cNvSpPr txBox="1">
            <a:spLocks noChangeArrowheads="1"/>
          </p:cNvSpPr>
          <p:nvPr/>
        </p:nvSpPr>
        <p:spPr bwMode="auto">
          <a:xfrm>
            <a:off x="4933159" y="1074639"/>
            <a:ext cx="8629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sz="1600" b="1" dirty="0" smtClean="0">
                <a:solidFill>
                  <a:schemeClr val="bg1"/>
                </a:solidFill>
                <a:latin typeface="Tahoma" pitchFamily="34" charset="0"/>
              </a:rPr>
              <a:t>Cargo</a:t>
            </a:r>
            <a:endParaRPr lang="en-GB" sz="1600" b="1" dirty="0">
              <a:solidFill>
                <a:schemeClr val="bg1"/>
              </a:solidFill>
              <a:latin typeface="Tahoma" pitchFamily="34" charset="0"/>
            </a:endParaRPr>
          </a:p>
        </p:txBody>
      </p:sp>
      <p:sp>
        <p:nvSpPr>
          <p:cNvPr id="38" name="Line 6"/>
          <p:cNvSpPr>
            <a:spLocks noChangeShapeType="1"/>
          </p:cNvSpPr>
          <p:nvPr/>
        </p:nvSpPr>
        <p:spPr bwMode="auto">
          <a:xfrm flipH="1">
            <a:off x="5104548" y="1466852"/>
            <a:ext cx="853461" cy="270556"/>
          </a:xfrm>
          <a:prstGeom prst="line">
            <a:avLst/>
          </a:prstGeom>
          <a:noFill/>
          <a:ln w="76200">
            <a:solidFill>
              <a:srgbClr val="CC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5" name="Text Box 14"/>
          <p:cNvSpPr txBox="1">
            <a:spLocks noChangeArrowheads="1"/>
          </p:cNvSpPr>
          <p:nvPr/>
        </p:nvSpPr>
        <p:spPr bwMode="auto">
          <a:xfrm>
            <a:off x="5958011" y="1196297"/>
            <a:ext cx="1134269" cy="541111"/>
          </a:xfrm>
          <a:prstGeom prst="rect">
            <a:avLst/>
          </a:prstGeom>
          <a:solidFill>
            <a:schemeClr val="accent1"/>
          </a:solidFill>
          <a:ln w="9525">
            <a:solidFill>
              <a:srgbClr val="000000"/>
            </a:solidFill>
            <a:miter lim="800000"/>
            <a:headEnd/>
            <a:tailEnd/>
          </a:ln>
        </p:spPr>
        <p:txBody>
          <a:bodyPr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1400" dirty="0" err="1">
                <a:latin typeface="+mn-lt"/>
              </a:rPr>
              <a:t>Consignor</a:t>
            </a:r>
            <a:r>
              <a:rPr lang="fr-CH" sz="1400" dirty="0">
                <a:latin typeface="+mn-lt"/>
              </a:rPr>
              <a:t> or exporter</a:t>
            </a:r>
            <a:endParaRPr lang="en-US" sz="1400" dirty="0">
              <a:latin typeface="+mn-lt"/>
            </a:endParaRPr>
          </a:p>
        </p:txBody>
      </p:sp>
      <p:sp>
        <p:nvSpPr>
          <p:cNvPr id="131" name="Rounded Rectangle 130"/>
          <p:cNvSpPr>
            <a:spLocks noChangeArrowheads="1"/>
          </p:cNvSpPr>
          <p:nvPr/>
        </p:nvSpPr>
        <p:spPr bwMode="auto">
          <a:xfrm>
            <a:off x="4670482" y="4971900"/>
            <a:ext cx="344046" cy="296030"/>
          </a:xfrm>
          <a:prstGeom prst="roundRect">
            <a:avLst>
              <a:gd name="adj" fmla="val 16667"/>
            </a:avLst>
          </a:prstGeom>
          <a:solidFill>
            <a:srgbClr val="CCECFF">
              <a:alpha val="49000"/>
            </a:srgbClr>
          </a:solidFill>
          <a:ln w="19050">
            <a:solidFill>
              <a:schemeClr val="tx2">
                <a:lumMod val="75000"/>
              </a:schemeClr>
            </a:solidFill>
            <a:round/>
            <a:headEnd/>
            <a:tailEnd/>
          </a:ln>
        </p:spPr>
        <p:txBody>
          <a:bodyPr/>
          <a:lstStyle/>
          <a:p>
            <a:pPr algn="ctr"/>
            <a:endParaRPr lang="en-US" sz="2200">
              <a:solidFill>
                <a:srgbClr val="FF3300"/>
              </a:solidFill>
            </a:endParaRPr>
          </a:p>
        </p:txBody>
      </p:sp>
      <p:sp>
        <p:nvSpPr>
          <p:cNvPr id="91" name="Text Box 13"/>
          <p:cNvSpPr txBox="1">
            <a:spLocks noChangeArrowheads="1"/>
          </p:cNvSpPr>
          <p:nvPr/>
        </p:nvSpPr>
        <p:spPr bwMode="auto">
          <a:xfrm>
            <a:off x="3381653" y="4941168"/>
            <a:ext cx="1910427" cy="622477"/>
          </a:xfrm>
          <a:prstGeom prst="rect">
            <a:avLst/>
          </a:prstGeom>
          <a:solidFill>
            <a:srgbClr val="969696"/>
          </a:solidFill>
          <a:ln w="9525">
            <a:solidFill>
              <a:srgbClr val="000000"/>
            </a:solidFill>
            <a:miter lim="800000"/>
            <a:headEnd/>
            <a:tailEnd/>
          </a:ln>
        </p:spPr>
        <p:txBody>
          <a:bodyPr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1800" dirty="0" smtClean="0"/>
              <a:t>Port </a:t>
            </a:r>
            <a:r>
              <a:rPr lang="fr-CH" sz="1800" dirty="0" err="1" smtClean="0"/>
              <a:t>Community</a:t>
            </a:r>
            <a:r>
              <a:rPr lang="fr-CH" sz="1800" dirty="0" smtClean="0"/>
              <a:t> System</a:t>
            </a:r>
            <a:endParaRPr lang="en-US" sz="1800" dirty="0"/>
          </a:p>
        </p:txBody>
      </p:sp>
      <p:sp>
        <p:nvSpPr>
          <p:cNvPr id="95" name="Text Box 13"/>
          <p:cNvSpPr txBox="1">
            <a:spLocks noChangeArrowheads="1"/>
          </p:cNvSpPr>
          <p:nvPr/>
        </p:nvSpPr>
        <p:spPr bwMode="auto">
          <a:xfrm>
            <a:off x="2016224" y="3661575"/>
            <a:ext cx="7236296" cy="1043941"/>
          </a:xfrm>
          <a:prstGeom prst="rect">
            <a:avLst/>
          </a:prstGeom>
          <a:solidFill>
            <a:srgbClr val="969696"/>
          </a:solidFill>
          <a:ln w="9525">
            <a:solidFill>
              <a:srgbClr val="000000"/>
            </a:solidFill>
            <a:miter lim="800000"/>
            <a:headEnd/>
            <a:tailEnd/>
          </a:ln>
        </p:spPr>
        <p:txBody>
          <a:bodyPr anchor="ctr">
            <a:norm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defRPr/>
            </a:pPr>
            <a:r>
              <a:rPr lang="fr-CH" sz="3200" dirty="0" smtClean="0"/>
              <a:t>Maritime or transport Single </a:t>
            </a:r>
            <a:r>
              <a:rPr lang="fr-CH" sz="3200" dirty="0" err="1" smtClean="0"/>
              <a:t>Window</a:t>
            </a:r>
            <a:endParaRPr lang="en-US" sz="3200" dirty="0"/>
          </a:p>
        </p:txBody>
      </p:sp>
      <p:sp>
        <p:nvSpPr>
          <p:cNvPr id="128" name="Text Box 13"/>
          <p:cNvSpPr txBox="1">
            <a:spLocks noChangeArrowheads="1"/>
          </p:cNvSpPr>
          <p:nvPr/>
        </p:nvSpPr>
        <p:spPr bwMode="auto">
          <a:xfrm>
            <a:off x="2267744" y="961760"/>
            <a:ext cx="6336704" cy="2395232"/>
          </a:xfrm>
          <a:prstGeom prst="rect">
            <a:avLst/>
          </a:prstGeom>
          <a:solidFill>
            <a:srgbClr val="969696"/>
          </a:solidFill>
          <a:ln w="9525">
            <a:solidFill>
              <a:srgbClr val="000000"/>
            </a:solidFill>
            <a:miter lim="800000"/>
            <a:headEnd/>
            <a:tailEnd/>
          </a:ln>
        </p:spPr>
        <p:txBody>
          <a:bodyPr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ts val="1200"/>
              </a:spcBef>
              <a:defRPr/>
            </a:pPr>
            <a:r>
              <a:rPr lang="fr-CH" sz="4400" dirty="0" smtClean="0"/>
              <a:t>National Single </a:t>
            </a:r>
            <a:r>
              <a:rPr lang="fr-CH" sz="4400" dirty="0" err="1" smtClean="0"/>
              <a:t>Window</a:t>
            </a:r>
            <a:endParaRPr lang="en-US" sz="4400" dirty="0"/>
          </a:p>
        </p:txBody>
      </p:sp>
      <p:sp>
        <p:nvSpPr>
          <p:cNvPr id="2" name="Title 1"/>
          <p:cNvSpPr>
            <a:spLocks noGrp="1"/>
          </p:cNvSpPr>
          <p:nvPr>
            <p:ph type="title"/>
          </p:nvPr>
        </p:nvSpPr>
        <p:spPr>
          <a:xfrm>
            <a:off x="529208" y="-27384"/>
            <a:ext cx="8229600" cy="1143000"/>
          </a:xfrm>
        </p:spPr>
        <p:txBody>
          <a:bodyPr/>
          <a:lstStyle/>
          <a:p>
            <a:endParaRPr lang="en-GB" dirty="0">
              <a:latin typeface="Times New Roman" panose="02020603050405020304" pitchFamily="18" charset="0"/>
              <a:cs typeface="Times New Roman" panose="02020603050405020304" pitchFamily="18" charset="0"/>
            </a:endParaRPr>
          </a:p>
        </p:txBody>
      </p:sp>
      <p:sp>
        <p:nvSpPr>
          <p:cNvPr id="3" name="Bent Arrow 2"/>
          <p:cNvSpPr/>
          <p:nvPr/>
        </p:nvSpPr>
        <p:spPr bwMode="auto">
          <a:xfrm>
            <a:off x="1403648" y="336842"/>
            <a:ext cx="2304256" cy="4967405"/>
          </a:xfrm>
          <a:prstGeom prst="ben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sp>
        <p:nvSpPr>
          <p:cNvPr id="100" name="Text Box 13"/>
          <p:cNvSpPr txBox="1">
            <a:spLocks noChangeArrowheads="1"/>
          </p:cNvSpPr>
          <p:nvPr/>
        </p:nvSpPr>
        <p:spPr bwMode="auto">
          <a:xfrm>
            <a:off x="35496" y="-63213"/>
            <a:ext cx="3384375" cy="1439809"/>
          </a:xfrm>
          <a:prstGeom prst="rect">
            <a:avLst/>
          </a:prstGeom>
          <a:gradFill>
            <a:gsLst>
              <a:gs pos="0">
                <a:schemeClr val="accent1">
                  <a:tint val="66000"/>
                  <a:satMod val="160000"/>
                </a:schemeClr>
              </a:gs>
              <a:gs pos="7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anchor="ctr">
            <a:normAutofit fontScale="77500" lnSpcReduction="20000"/>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l" eaLnBrk="1" hangingPunct="1">
              <a:spcBef>
                <a:spcPct val="50000"/>
              </a:spcBef>
              <a:defRPr/>
            </a:pPr>
            <a:r>
              <a:rPr lang="fr-CH" sz="3400" dirty="0" err="1" smtClean="0"/>
              <a:t>Interagency</a:t>
            </a:r>
            <a:r>
              <a:rPr lang="fr-CH" sz="3400" dirty="0" smtClean="0"/>
              <a:t> TF </a:t>
            </a:r>
            <a:r>
              <a:rPr lang="fr-CH" sz="3400" dirty="0" err="1" smtClean="0"/>
              <a:t>Working</a:t>
            </a:r>
            <a:r>
              <a:rPr lang="fr-CH" sz="3400" dirty="0" smtClean="0"/>
              <a:t> Group</a:t>
            </a:r>
          </a:p>
          <a:p>
            <a:pPr algn="l" eaLnBrk="1" hangingPunct="1">
              <a:spcBef>
                <a:spcPct val="50000"/>
              </a:spcBef>
              <a:defRPr/>
            </a:pPr>
            <a:r>
              <a:rPr lang="fr-CH" sz="3400" dirty="0" err="1"/>
              <a:t>a</a:t>
            </a:r>
            <a:r>
              <a:rPr lang="fr-CH" sz="3400" dirty="0" err="1" smtClean="0"/>
              <a:t>ddressing</a:t>
            </a:r>
            <a:r>
              <a:rPr lang="fr-CH" sz="3400" dirty="0" smtClean="0"/>
              <a:t> </a:t>
            </a:r>
            <a:r>
              <a:rPr lang="fr-CH" sz="3400" dirty="0" err="1" smtClean="0"/>
              <a:t>legal</a:t>
            </a:r>
            <a:r>
              <a:rPr lang="fr-CH" sz="3400" dirty="0" smtClean="0"/>
              <a:t> issues</a:t>
            </a:r>
            <a:endParaRPr lang="bg-BG" sz="3400" dirty="0"/>
          </a:p>
        </p:txBody>
      </p:sp>
      <p:sp>
        <p:nvSpPr>
          <p:cNvPr id="94" name="Bent Arrow 93"/>
          <p:cNvSpPr/>
          <p:nvPr/>
        </p:nvSpPr>
        <p:spPr bwMode="auto">
          <a:xfrm flipH="1">
            <a:off x="2524900" y="327839"/>
            <a:ext cx="1327019" cy="4757345"/>
          </a:xfrm>
          <a:prstGeom prst="bentArrow">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sp>
        <p:nvSpPr>
          <p:cNvPr id="129" name="Text Box 13"/>
          <p:cNvSpPr txBox="1">
            <a:spLocks noChangeArrowheads="1"/>
          </p:cNvSpPr>
          <p:nvPr/>
        </p:nvSpPr>
        <p:spPr bwMode="auto">
          <a:xfrm>
            <a:off x="5724129" y="-42583"/>
            <a:ext cx="3528391" cy="1239335"/>
          </a:xfrm>
          <a:prstGeom prst="rect">
            <a:avLst/>
          </a:prstGeom>
          <a:gradFill>
            <a:gsLst>
              <a:gs pos="0">
                <a:schemeClr val="accent1">
                  <a:tint val="66000"/>
                  <a:satMod val="160000"/>
                </a:schemeClr>
              </a:gs>
              <a:gs pos="7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p:spPr>
        <p:txBody>
          <a:bodyPr anchor="ctr">
            <a:norm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l" eaLnBrk="1" hangingPunct="1">
              <a:spcBef>
                <a:spcPct val="50000"/>
              </a:spcBef>
              <a:defRPr/>
            </a:pPr>
            <a:r>
              <a:rPr lang="fr-CH" sz="3400" dirty="0" smtClean="0"/>
              <a:t>National TF </a:t>
            </a:r>
            <a:r>
              <a:rPr lang="fr-CH" sz="3400" dirty="0" err="1" smtClean="0"/>
              <a:t>Strategy</a:t>
            </a:r>
            <a:endParaRPr lang="bg-BG" sz="3400" dirty="0"/>
          </a:p>
        </p:txBody>
      </p:sp>
      <p:sp>
        <p:nvSpPr>
          <p:cNvPr id="4" name="Bent Arrow 3"/>
          <p:cNvSpPr/>
          <p:nvPr/>
        </p:nvSpPr>
        <p:spPr bwMode="auto">
          <a:xfrm>
            <a:off x="4860032" y="260648"/>
            <a:ext cx="1320729" cy="4810844"/>
          </a:xfrm>
          <a:prstGeom prst="bentArrow">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sp>
        <p:nvSpPr>
          <p:cNvPr id="5" name="TextBox 4"/>
          <p:cNvSpPr txBox="1"/>
          <p:nvPr/>
        </p:nvSpPr>
        <p:spPr>
          <a:xfrm>
            <a:off x="971600" y="1700808"/>
            <a:ext cx="6966686" cy="3046988"/>
          </a:xfrm>
          <a:prstGeom prst="rect">
            <a:avLst/>
          </a:prstGeom>
          <a:pattFill prst="dkHorz">
            <a:fgClr>
              <a:srgbClr val="3366CC"/>
            </a:fgClr>
            <a:bgClr>
              <a:srgbClr val="FFFF00"/>
            </a:bgClr>
          </a:pattFill>
          <a:ln w="38100">
            <a:solidFill>
              <a:srgbClr val="002060"/>
            </a:solidFill>
            <a:prstDash val="sysDot"/>
          </a:ln>
        </p:spPr>
        <p:txBody>
          <a:bodyPr wrap="square" rtlCol="0">
            <a:spAutoFit/>
          </a:bodyPr>
          <a:lstStyle/>
          <a:p>
            <a:pPr algn="ctr"/>
            <a:r>
              <a:rPr lang="fr-CH" sz="9600" b="1" dirty="0" smtClean="0">
                <a:latin typeface="Times New Roman" panose="02020603050405020304" pitchFamily="18" charset="0"/>
                <a:cs typeface="Times New Roman" panose="02020603050405020304" pitchFamily="18" charset="0"/>
              </a:rPr>
              <a:t>The </a:t>
            </a:r>
            <a:r>
              <a:rPr lang="fr-CH" sz="9600" b="1" dirty="0" err="1" smtClean="0">
                <a:latin typeface="Times New Roman" panose="02020603050405020304" pitchFamily="18" charset="0"/>
                <a:cs typeface="Times New Roman" panose="02020603050405020304" pitchFamily="18" charset="0"/>
              </a:rPr>
              <a:t>example</a:t>
            </a:r>
            <a:r>
              <a:rPr lang="fr-CH" sz="9600" b="1" dirty="0" smtClean="0">
                <a:latin typeface="Times New Roman" panose="02020603050405020304" pitchFamily="18" charset="0"/>
                <a:cs typeface="Times New Roman" panose="02020603050405020304" pitchFamily="18" charset="0"/>
              </a:rPr>
              <a:t> of Ukraine</a:t>
            </a:r>
            <a:endParaRPr lang="en-GB"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97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4" grpId="0" animBg="1"/>
      <p:bldP spid="129"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вал 18"/>
          <p:cNvSpPr>
            <a:spLocks noChangeArrowheads="1"/>
          </p:cNvSpPr>
          <p:nvPr/>
        </p:nvSpPr>
        <p:spPr bwMode="auto">
          <a:xfrm>
            <a:off x="2700338" y="2022475"/>
            <a:ext cx="6264275" cy="4646613"/>
          </a:xfrm>
          <a:prstGeom prst="ellipse">
            <a:avLst/>
          </a:prstGeom>
          <a:solidFill>
            <a:srgbClr val="CC99FF"/>
          </a:solidFill>
          <a:ln w="3175" algn="ctr">
            <a:solidFill>
              <a:srgbClr val="9595BC"/>
            </a:solidFill>
            <a:round/>
            <a:headEnd/>
            <a:tailEnd/>
          </a:ln>
        </p:spPr>
        <p:txBody>
          <a:bodyPr anchor="ctr"/>
          <a:lstStyle/>
          <a:p>
            <a:pPr fontAlgn="auto">
              <a:spcBef>
                <a:spcPts val="0"/>
              </a:spcBef>
              <a:spcAft>
                <a:spcPts val="0"/>
              </a:spcAft>
              <a:defRPr/>
            </a:pPr>
            <a:endParaRPr lang="en-GB" sz="1800">
              <a:solidFill>
                <a:schemeClr val="lt1"/>
              </a:solidFill>
              <a:latin typeface="+mn-lt"/>
            </a:endParaRPr>
          </a:p>
        </p:txBody>
      </p:sp>
      <p:sp>
        <p:nvSpPr>
          <p:cNvPr id="18" name="Овал 17"/>
          <p:cNvSpPr>
            <a:spLocks noChangeArrowheads="1"/>
          </p:cNvSpPr>
          <p:nvPr/>
        </p:nvSpPr>
        <p:spPr bwMode="auto">
          <a:xfrm>
            <a:off x="2700338" y="2133600"/>
            <a:ext cx="5616575" cy="4535488"/>
          </a:xfrm>
          <a:prstGeom prst="ellipse">
            <a:avLst/>
          </a:prstGeom>
          <a:solidFill>
            <a:srgbClr val="FFCC00"/>
          </a:solidFill>
          <a:ln w="3175" algn="ctr">
            <a:solidFill>
              <a:srgbClr val="9595BC"/>
            </a:solidFill>
            <a:round/>
            <a:headEnd/>
            <a:tailEnd/>
          </a:ln>
        </p:spPr>
        <p:txBody>
          <a:bodyPr anchor="ctr"/>
          <a:lstStyle/>
          <a:p>
            <a:pPr fontAlgn="auto">
              <a:spcBef>
                <a:spcPts val="0"/>
              </a:spcBef>
              <a:spcAft>
                <a:spcPts val="0"/>
              </a:spcAft>
              <a:defRPr/>
            </a:pPr>
            <a:endParaRPr lang="en-GB" sz="1800">
              <a:solidFill>
                <a:schemeClr val="lt1"/>
              </a:solidFill>
              <a:latin typeface="+mn-lt"/>
            </a:endParaRPr>
          </a:p>
        </p:txBody>
      </p:sp>
      <p:sp>
        <p:nvSpPr>
          <p:cNvPr id="17" name="Овал 16"/>
          <p:cNvSpPr/>
          <p:nvPr/>
        </p:nvSpPr>
        <p:spPr>
          <a:xfrm>
            <a:off x="2700338" y="2565400"/>
            <a:ext cx="4679950" cy="3887788"/>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16" name="Овал 15"/>
          <p:cNvSpPr/>
          <p:nvPr/>
        </p:nvSpPr>
        <p:spPr>
          <a:xfrm>
            <a:off x="2700338" y="3500438"/>
            <a:ext cx="3240087" cy="2376487"/>
          </a:xfrm>
          <a:prstGeom prst="ellipse">
            <a:avLst/>
          </a:prstGeom>
          <a:ln w="3175"/>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GB" sz="18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29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05263"/>
            <a:ext cx="1212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Стрелка вправо 22"/>
          <p:cNvSpPr/>
          <p:nvPr/>
        </p:nvSpPr>
        <p:spPr>
          <a:xfrm>
            <a:off x="2643188" y="4429125"/>
            <a:ext cx="500062"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12296" name="Заголовок 1"/>
          <p:cNvSpPr>
            <a:spLocks noGrp="1"/>
          </p:cNvSpPr>
          <p:nvPr>
            <p:ph type="title" idx="4294967295"/>
          </p:nvPr>
        </p:nvSpPr>
        <p:spPr bwMode="auto">
          <a:xfrm>
            <a:off x="0" y="0"/>
            <a:ext cx="9144000" cy="765175"/>
          </a:xfrm>
          <a:prstGeom prst="rect">
            <a:avLst/>
          </a:prstGeom>
          <a:solidFill>
            <a:srgbClr val="FFFFFF"/>
          </a:solidFill>
          <a:ln>
            <a:solidFill>
              <a:srgbClr val="000000"/>
            </a:solidFill>
            <a:miter lim="800000"/>
            <a:headEnd/>
            <a:tailEnd/>
          </a:ln>
        </p:spPr>
        <p:txBody>
          <a:bodyPr anchor="ctr"/>
          <a:lstStyle/>
          <a:p>
            <a:pPr eaLnBrk="1" hangingPunct="1"/>
            <a:r>
              <a:rPr lang="en-US" sz="2800" b="1" dirty="0" smtClean="0">
                <a:solidFill>
                  <a:srgbClr val="A50021"/>
                </a:solidFill>
                <a:latin typeface="Georgia" pitchFamily="18" charset="0"/>
              </a:rPr>
              <a:t>Single Window building algorithm in 5 stages (data exchange) – embed SW interoperability</a:t>
            </a:r>
            <a:endParaRPr lang="en-US" sz="2800" dirty="0" smtClean="0">
              <a:solidFill>
                <a:srgbClr val="A50021"/>
              </a:solidFill>
              <a:latin typeface="Georgia" pitchFamily="18" charset="0"/>
            </a:endParaRPr>
          </a:p>
        </p:txBody>
      </p:sp>
      <p:sp>
        <p:nvSpPr>
          <p:cNvPr id="4" name="Овал 3"/>
          <p:cNvSpPr/>
          <p:nvPr/>
        </p:nvSpPr>
        <p:spPr>
          <a:xfrm>
            <a:off x="107950" y="766763"/>
            <a:ext cx="360363" cy="358775"/>
          </a:xfrm>
          <a:prstGeom prst="ellipse">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5" name="Овал 4"/>
          <p:cNvSpPr>
            <a:spLocks noChangeArrowheads="1"/>
          </p:cNvSpPr>
          <p:nvPr/>
        </p:nvSpPr>
        <p:spPr bwMode="auto">
          <a:xfrm>
            <a:off x="107950" y="1268413"/>
            <a:ext cx="360363" cy="360362"/>
          </a:xfrm>
          <a:prstGeom prst="ellipse">
            <a:avLst/>
          </a:prstGeom>
          <a:solidFill>
            <a:schemeClr val="bg1"/>
          </a:solidFill>
          <a:ln w="3175" algn="ctr">
            <a:solidFill>
              <a:srgbClr val="9595BC"/>
            </a:solidFill>
            <a:round/>
            <a:headEnd/>
            <a:tailEnd/>
          </a:ln>
        </p:spPr>
        <p:txBody>
          <a:bodyPr anchor="ctr"/>
          <a:lstStyle/>
          <a:p>
            <a:pPr fontAlgn="auto">
              <a:spcBef>
                <a:spcPts val="0"/>
              </a:spcBef>
              <a:spcAft>
                <a:spcPts val="0"/>
              </a:spcAft>
              <a:defRPr/>
            </a:pPr>
            <a:endParaRPr lang="en-GB" sz="1800">
              <a:solidFill>
                <a:schemeClr val="lt1"/>
              </a:solidFill>
              <a:latin typeface="+mn-lt"/>
            </a:endParaRPr>
          </a:p>
        </p:txBody>
      </p:sp>
      <p:sp>
        <p:nvSpPr>
          <p:cNvPr id="6" name="Овал 5"/>
          <p:cNvSpPr/>
          <p:nvPr/>
        </p:nvSpPr>
        <p:spPr>
          <a:xfrm>
            <a:off x="107950" y="1844502"/>
            <a:ext cx="360363" cy="360362"/>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7" name="Овал 6"/>
          <p:cNvSpPr>
            <a:spLocks noChangeArrowheads="1"/>
          </p:cNvSpPr>
          <p:nvPr/>
        </p:nvSpPr>
        <p:spPr bwMode="auto">
          <a:xfrm>
            <a:off x="107950" y="2492574"/>
            <a:ext cx="360363" cy="360362"/>
          </a:xfrm>
          <a:prstGeom prst="ellipse">
            <a:avLst/>
          </a:prstGeom>
          <a:solidFill>
            <a:srgbClr val="FFCC00"/>
          </a:solidFill>
          <a:ln w="3175" algn="ctr">
            <a:solidFill>
              <a:srgbClr val="9595BC"/>
            </a:solidFill>
            <a:round/>
            <a:headEnd/>
            <a:tailEnd/>
          </a:ln>
        </p:spPr>
        <p:txBody>
          <a:bodyPr anchor="ctr"/>
          <a:lstStyle/>
          <a:p>
            <a:pPr fontAlgn="auto">
              <a:spcBef>
                <a:spcPts val="0"/>
              </a:spcBef>
              <a:spcAft>
                <a:spcPts val="0"/>
              </a:spcAft>
              <a:defRPr/>
            </a:pPr>
            <a:endParaRPr lang="en-GB" sz="1800">
              <a:solidFill>
                <a:schemeClr val="lt1"/>
              </a:solidFill>
              <a:latin typeface="+mn-lt"/>
            </a:endParaRPr>
          </a:p>
        </p:txBody>
      </p:sp>
      <p:sp>
        <p:nvSpPr>
          <p:cNvPr id="8" name="Овал 7"/>
          <p:cNvSpPr>
            <a:spLocks noChangeArrowheads="1"/>
          </p:cNvSpPr>
          <p:nvPr/>
        </p:nvSpPr>
        <p:spPr bwMode="auto">
          <a:xfrm>
            <a:off x="107950" y="3284662"/>
            <a:ext cx="360363" cy="360362"/>
          </a:xfrm>
          <a:prstGeom prst="ellipse">
            <a:avLst/>
          </a:prstGeom>
          <a:solidFill>
            <a:srgbClr val="CC99FF"/>
          </a:solidFill>
          <a:ln w="3175" algn="ctr">
            <a:solidFill>
              <a:srgbClr val="9595BC"/>
            </a:solidFill>
            <a:round/>
            <a:headEnd/>
            <a:tailEnd/>
          </a:ln>
        </p:spPr>
        <p:txBody>
          <a:bodyPr anchor="ctr"/>
          <a:lstStyle/>
          <a:p>
            <a:pPr fontAlgn="auto">
              <a:spcBef>
                <a:spcPts val="0"/>
              </a:spcBef>
              <a:spcAft>
                <a:spcPts val="0"/>
              </a:spcAft>
              <a:defRPr/>
            </a:pPr>
            <a:endParaRPr lang="en-GB" sz="1800">
              <a:solidFill>
                <a:schemeClr val="lt1"/>
              </a:solidFill>
              <a:latin typeface="+mn-lt"/>
            </a:endParaRPr>
          </a:p>
        </p:txBody>
      </p:sp>
      <p:sp>
        <p:nvSpPr>
          <p:cNvPr id="12302" name="TextBox 8"/>
          <p:cNvSpPr txBox="1">
            <a:spLocks noChangeArrowheads="1"/>
          </p:cNvSpPr>
          <p:nvPr/>
        </p:nvSpPr>
        <p:spPr bwMode="auto">
          <a:xfrm>
            <a:off x="504255" y="800100"/>
            <a:ext cx="8316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200" dirty="0" smtClean="0">
                <a:latin typeface="+mn-lt"/>
              </a:rPr>
              <a:t>Stage 1: Paperless Customs + electronic payment of Customs duties + electronic container packing list + risk management</a:t>
            </a:r>
            <a:endParaRPr lang="en-US" sz="1200" dirty="0">
              <a:latin typeface="+mn-lt"/>
            </a:endParaRPr>
          </a:p>
        </p:txBody>
      </p:sp>
      <p:sp>
        <p:nvSpPr>
          <p:cNvPr id="12303" name="TextBox 10"/>
          <p:cNvSpPr txBox="1">
            <a:spLocks noChangeArrowheads="1"/>
          </p:cNvSpPr>
          <p:nvPr/>
        </p:nvSpPr>
        <p:spPr bwMode="auto">
          <a:xfrm>
            <a:off x="611559" y="1773238"/>
            <a:ext cx="604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marL="87313" indent="-87313" algn="l" eaLnBrk="1" hangingPunct="1"/>
            <a:r>
              <a:rPr lang="en-US" sz="1200" dirty="0" smtClean="0">
                <a:latin typeface="+mn-lt"/>
              </a:rPr>
              <a:t>Stage 3: Electronic document exchange among various stakeholders, port and airport community systems</a:t>
            </a:r>
            <a:endParaRPr lang="en-US" sz="1200" dirty="0">
              <a:latin typeface="+mn-lt"/>
            </a:endParaRPr>
          </a:p>
        </p:txBody>
      </p:sp>
      <p:sp>
        <p:nvSpPr>
          <p:cNvPr id="12304" name="TextBox 11"/>
          <p:cNvSpPr txBox="1">
            <a:spLocks noChangeArrowheads="1"/>
          </p:cNvSpPr>
          <p:nvPr/>
        </p:nvSpPr>
        <p:spPr bwMode="auto">
          <a:xfrm>
            <a:off x="601044" y="2349500"/>
            <a:ext cx="27454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marL="87313" indent="-87313" algn="l" eaLnBrk="1" hangingPunct="1"/>
            <a:r>
              <a:rPr lang="en-US" sz="1200" dirty="0" smtClean="0">
                <a:latin typeface="+mn-lt"/>
              </a:rPr>
              <a:t>Stage 4: Integrated national logistics platform, in which traders and logistics service providers exchange information</a:t>
            </a:r>
            <a:endParaRPr lang="en-US" sz="1200" dirty="0">
              <a:latin typeface="+mn-lt"/>
            </a:endParaRPr>
          </a:p>
        </p:txBody>
      </p:sp>
      <p:sp>
        <p:nvSpPr>
          <p:cNvPr id="12305" name="TextBox 12"/>
          <p:cNvSpPr txBox="1">
            <a:spLocks noChangeArrowheads="1"/>
          </p:cNvSpPr>
          <p:nvPr/>
        </p:nvSpPr>
        <p:spPr bwMode="auto">
          <a:xfrm>
            <a:off x="611560" y="3255367"/>
            <a:ext cx="2571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marL="87313" indent="-87313" algn="l" eaLnBrk="1" hangingPunct="1"/>
            <a:r>
              <a:rPr lang="en-US" sz="1200" dirty="0" smtClean="0">
                <a:latin typeface="+mn-lt"/>
              </a:rPr>
              <a:t>Stage 5: Regional information exchange</a:t>
            </a:r>
            <a:endParaRPr lang="en-US" sz="1200" dirty="0">
              <a:latin typeface="+mn-lt"/>
            </a:endParaRPr>
          </a:p>
        </p:txBody>
      </p:sp>
      <p:sp>
        <p:nvSpPr>
          <p:cNvPr id="15" name="Овал 14"/>
          <p:cNvSpPr/>
          <p:nvPr/>
        </p:nvSpPr>
        <p:spPr>
          <a:xfrm>
            <a:off x="2700338" y="3860800"/>
            <a:ext cx="1571625" cy="1643063"/>
          </a:xfrm>
          <a:prstGeom prst="ellipse">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12307" name="TextBox 19"/>
          <p:cNvSpPr txBox="1">
            <a:spLocks noChangeArrowheads="1"/>
          </p:cNvSpPr>
          <p:nvPr/>
        </p:nvSpPr>
        <p:spPr bwMode="auto">
          <a:xfrm>
            <a:off x="3203575" y="4508500"/>
            <a:ext cx="500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100" b="1">
                <a:latin typeface="Calibri" pitchFamily="34" charset="0"/>
              </a:rPr>
              <a:t>SEW</a:t>
            </a:r>
            <a:endParaRPr lang="en-GB" sz="1100" b="1">
              <a:latin typeface="Calibri" pitchFamily="34" charset="0"/>
            </a:endParaRPr>
          </a:p>
        </p:txBody>
      </p:sp>
      <p:sp>
        <p:nvSpPr>
          <p:cNvPr id="22" name="Стрелка влево 21"/>
          <p:cNvSpPr/>
          <p:nvPr/>
        </p:nvSpPr>
        <p:spPr>
          <a:xfrm>
            <a:off x="1285875" y="4429125"/>
            <a:ext cx="500063" cy="428625"/>
          </a:xfrm>
          <a:prstGeom prst="left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12309" name="TextBox 24"/>
          <p:cNvSpPr txBox="1">
            <a:spLocks noChangeArrowheads="1"/>
          </p:cNvSpPr>
          <p:nvPr/>
        </p:nvSpPr>
        <p:spPr bwMode="auto">
          <a:xfrm>
            <a:off x="-108520" y="5159152"/>
            <a:ext cx="227806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200" dirty="0" smtClean="0">
                <a:latin typeface="Arial" pitchFamily="34" charset="0"/>
              </a:rPr>
              <a:t>Importer/exporter/ Customs broker/ Representative/ other interested partners</a:t>
            </a:r>
            <a:endParaRPr lang="en-US" sz="1200" dirty="0">
              <a:latin typeface="Arial" pitchFamily="34" charset="0"/>
            </a:endParaRPr>
          </a:p>
        </p:txBody>
      </p:sp>
      <p:sp>
        <p:nvSpPr>
          <p:cNvPr id="12310" name="TextBox 25"/>
          <p:cNvSpPr txBox="1">
            <a:spLocks noChangeArrowheads="1"/>
          </p:cNvSpPr>
          <p:nvPr/>
        </p:nvSpPr>
        <p:spPr bwMode="auto">
          <a:xfrm>
            <a:off x="1714500" y="4500563"/>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ru-RU" sz="1200">
                <a:latin typeface="Arial" pitchFamily="34" charset="0"/>
              </a:rPr>
              <a:t>Интернет</a:t>
            </a:r>
            <a:endParaRPr lang="en-GB" sz="1200">
              <a:latin typeface="Arial" pitchFamily="34" charset="0"/>
            </a:endParaRPr>
          </a:p>
        </p:txBody>
      </p:sp>
      <p:sp>
        <p:nvSpPr>
          <p:cNvPr id="14" name="Овал 13"/>
          <p:cNvSpPr>
            <a:spLocks noChangeArrowheads="1"/>
          </p:cNvSpPr>
          <p:nvPr/>
        </p:nvSpPr>
        <p:spPr bwMode="auto">
          <a:xfrm>
            <a:off x="3203575" y="4437063"/>
            <a:ext cx="500063" cy="428625"/>
          </a:xfrm>
          <a:prstGeom prst="ellipse">
            <a:avLst/>
          </a:prstGeom>
          <a:noFill/>
          <a:ln w="31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fontAlgn="auto">
              <a:spcBef>
                <a:spcPts val="0"/>
              </a:spcBef>
              <a:spcAft>
                <a:spcPts val="0"/>
              </a:spcAft>
              <a:defRPr/>
            </a:pPr>
            <a:endParaRPr lang="en-GB" sz="1800">
              <a:solidFill>
                <a:schemeClr val="lt1"/>
              </a:solidFill>
              <a:latin typeface="+mn-lt"/>
            </a:endParaRPr>
          </a:p>
        </p:txBody>
      </p:sp>
      <p:sp>
        <p:nvSpPr>
          <p:cNvPr id="27" name="Стрелка вправо 26"/>
          <p:cNvSpPr/>
          <p:nvPr/>
        </p:nvSpPr>
        <p:spPr>
          <a:xfrm>
            <a:off x="2700338" y="4437063"/>
            <a:ext cx="500062" cy="428625"/>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1800"/>
          </a:p>
        </p:txBody>
      </p:sp>
      <p:sp>
        <p:nvSpPr>
          <p:cNvPr id="21" name="Облако 20"/>
          <p:cNvSpPr/>
          <p:nvPr/>
        </p:nvSpPr>
        <p:spPr>
          <a:xfrm>
            <a:off x="1571625" y="4357688"/>
            <a:ext cx="1285875" cy="642937"/>
          </a:xfrm>
          <a:prstGeom prst="cloud">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800"/>
          </a:p>
        </p:txBody>
      </p:sp>
      <p:sp>
        <p:nvSpPr>
          <p:cNvPr id="12314" name="TextBox 27"/>
          <p:cNvSpPr txBox="1">
            <a:spLocks noChangeArrowheads="1"/>
          </p:cNvSpPr>
          <p:nvPr/>
        </p:nvSpPr>
        <p:spPr bwMode="auto">
          <a:xfrm>
            <a:off x="1785938" y="4500563"/>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200">
                <a:latin typeface="Arial" pitchFamily="34" charset="0"/>
              </a:rPr>
              <a:t>Internet</a:t>
            </a:r>
            <a:endParaRPr lang="en-GB" sz="1200">
              <a:latin typeface="Arial" pitchFamily="34" charset="0"/>
            </a:endParaRPr>
          </a:p>
        </p:txBody>
      </p:sp>
      <p:sp>
        <p:nvSpPr>
          <p:cNvPr id="12315" name="TextBox 28"/>
          <p:cNvSpPr txBox="1">
            <a:spLocks noChangeArrowheads="1"/>
          </p:cNvSpPr>
          <p:nvPr/>
        </p:nvSpPr>
        <p:spPr bwMode="auto">
          <a:xfrm>
            <a:off x="2916238" y="3892550"/>
            <a:ext cx="935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000" b="1">
                <a:latin typeface="Arial" pitchFamily="34" charset="0"/>
              </a:rPr>
              <a:t>Paperless Customs</a:t>
            </a:r>
            <a:endParaRPr lang="en-GB" sz="1000" b="1">
              <a:latin typeface="Arial" pitchFamily="34" charset="0"/>
            </a:endParaRPr>
          </a:p>
        </p:txBody>
      </p:sp>
      <p:cxnSp>
        <p:nvCxnSpPr>
          <p:cNvPr id="12316" name="Прямая со стрелкой 32"/>
          <p:cNvCxnSpPr>
            <a:cxnSpLocks noChangeShapeType="1"/>
          </p:cNvCxnSpPr>
          <p:nvPr/>
        </p:nvCxnSpPr>
        <p:spPr bwMode="auto">
          <a:xfrm flipH="1">
            <a:off x="3486150" y="3870325"/>
            <a:ext cx="285750" cy="625476"/>
          </a:xfrm>
          <a:prstGeom prst="straightConnector1">
            <a:avLst/>
          </a:prstGeom>
          <a:noFill/>
          <a:ln w="38100" algn="ctr">
            <a:solidFill>
              <a:srgbClr val="993300"/>
            </a:solidFill>
            <a:prstDash val="sysDash"/>
            <a:round/>
            <a:headEnd/>
            <a:tailEnd type="arrow" w="med" len="med"/>
          </a:ln>
          <a:extLst>
            <a:ext uri="{909E8E84-426E-40DD-AFC4-6F175D3DCCD1}">
              <a14:hiddenFill xmlns:a14="http://schemas.microsoft.com/office/drawing/2010/main">
                <a:noFill/>
              </a14:hiddenFill>
            </a:ext>
          </a:extLst>
        </p:spPr>
      </p:cxnSp>
      <p:sp>
        <p:nvSpPr>
          <p:cNvPr id="12317" name="Line 31"/>
          <p:cNvSpPr>
            <a:spLocks noChangeShapeType="1"/>
          </p:cNvSpPr>
          <p:nvPr/>
        </p:nvSpPr>
        <p:spPr bwMode="auto">
          <a:xfrm>
            <a:off x="3335337" y="4235450"/>
            <a:ext cx="71438" cy="2603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18" name="Line 32"/>
          <p:cNvSpPr>
            <a:spLocks noChangeShapeType="1"/>
          </p:cNvSpPr>
          <p:nvPr/>
        </p:nvSpPr>
        <p:spPr bwMode="auto">
          <a:xfrm flipH="1">
            <a:off x="3575049" y="3092450"/>
            <a:ext cx="1257300" cy="1377950"/>
          </a:xfrm>
          <a:prstGeom prst="line">
            <a:avLst/>
          </a:prstGeom>
          <a:noFill/>
          <a:ln w="41275">
            <a:solidFill>
              <a:srgbClr val="0070C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19" name="Line 33"/>
          <p:cNvSpPr>
            <a:spLocks noChangeShapeType="1"/>
          </p:cNvSpPr>
          <p:nvPr/>
        </p:nvSpPr>
        <p:spPr bwMode="auto">
          <a:xfrm flipH="1">
            <a:off x="3562346" y="2244940"/>
            <a:ext cx="3270249" cy="22921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0" name="Line 34"/>
          <p:cNvSpPr>
            <a:spLocks noChangeShapeType="1"/>
          </p:cNvSpPr>
          <p:nvPr/>
        </p:nvSpPr>
        <p:spPr bwMode="auto">
          <a:xfrm flipH="1">
            <a:off x="3635374" y="2980118"/>
            <a:ext cx="3311524" cy="1583946"/>
          </a:xfrm>
          <a:prstGeom prst="line">
            <a:avLst/>
          </a:prstGeom>
          <a:noFill/>
          <a:ln w="38100">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1" name="Line 35"/>
          <p:cNvSpPr>
            <a:spLocks noChangeShapeType="1"/>
          </p:cNvSpPr>
          <p:nvPr/>
        </p:nvSpPr>
        <p:spPr bwMode="auto">
          <a:xfrm flipH="1">
            <a:off x="3579809" y="3435731"/>
            <a:ext cx="3727452" cy="1198183"/>
          </a:xfrm>
          <a:prstGeom prst="line">
            <a:avLst/>
          </a:prstGeom>
          <a:noFill/>
          <a:ln w="38100">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2" name="Line 36"/>
          <p:cNvSpPr>
            <a:spLocks noChangeShapeType="1"/>
          </p:cNvSpPr>
          <p:nvPr/>
        </p:nvSpPr>
        <p:spPr bwMode="auto">
          <a:xfrm>
            <a:off x="3635375" y="4724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3" name="Line 37"/>
          <p:cNvSpPr>
            <a:spLocks noChangeShapeType="1"/>
          </p:cNvSpPr>
          <p:nvPr/>
        </p:nvSpPr>
        <p:spPr bwMode="auto">
          <a:xfrm flipH="1">
            <a:off x="3665534" y="4116007"/>
            <a:ext cx="3700464" cy="560771"/>
          </a:xfrm>
          <a:prstGeom prst="line">
            <a:avLst/>
          </a:prstGeom>
          <a:noFill/>
          <a:ln w="38100">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4" name="Line 38"/>
          <p:cNvSpPr>
            <a:spLocks noChangeShapeType="1"/>
          </p:cNvSpPr>
          <p:nvPr/>
        </p:nvSpPr>
        <p:spPr bwMode="auto">
          <a:xfrm flipH="1">
            <a:off x="3579808" y="4652584"/>
            <a:ext cx="2720384" cy="78166"/>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5" name="Line 39"/>
          <p:cNvSpPr>
            <a:spLocks noChangeShapeType="1"/>
          </p:cNvSpPr>
          <p:nvPr/>
        </p:nvSpPr>
        <p:spPr bwMode="auto">
          <a:xfrm flipH="1" flipV="1">
            <a:off x="3562347" y="4768849"/>
            <a:ext cx="2435226" cy="223839"/>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6" name="Line 40"/>
          <p:cNvSpPr>
            <a:spLocks noChangeShapeType="1"/>
          </p:cNvSpPr>
          <p:nvPr/>
        </p:nvSpPr>
        <p:spPr bwMode="auto">
          <a:xfrm flipH="1" flipV="1">
            <a:off x="3575049" y="4797424"/>
            <a:ext cx="2509838" cy="549272"/>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7" name="Line 41"/>
          <p:cNvSpPr>
            <a:spLocks noChangeShapeType="1"/>
          </p:cNvSpPr>
          <p:nvPr/>
        </p:nvSpPr>
        <p:spPr bwMode="auto">
          <a:xfrm flipH="1" flipV="1">
            <a:off x="3563888" y="4797152"/>
            <a:ext cx="2144713" cy="885444"/>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8" name="Line 42"/>
          <p:cNvSpPr>
            <a:spLocks noChangeShapeType="1"/>
          </p:cNvSpPr>
          <p:nvPr/>
        </p:nvSpPr>
        <p:spPr bwMode="auto">
          <a:xfrm flipH="1" flipV="1">
            <a:off x="3502022" y="4829173"/>
            <a:ext cx="1846216" cy="1047751"/>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29" name="Text Box 43"/>
          <p:cNvSpPr txBox="1">
            <a:spLocks noChangeArrowheads="1"/>
          </p:cNvSpPr>
          <p:nvPr/>
        </p:nvSpPr>
        <p:spPr bwMode="auto">
          <a:xfrm>
            <a:off x="3203575" y="3500438"/>
            <a:ext cx="19303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1" dirty="0">
                <a:latin typeface="Arial" pitchFamily="34" charset="0"/>
              </a:rPr>
              <a:t>Other </a:t>
            </a:r>
            <a:r>
              <a:rPr lang="en-US" sz="900" b="1" dirty="0" smtClean="0">
                <a:latin typeface="Arial" pitchFamily="34" charset="0"/>
              </a:rPr>
              <a:t>regulatory bodies - </a:t>
            </a:r>
            <a:r>
              <a:rPr lang="en-US" sz="900" b="1" dirty="0">
                <a:latin typeface="Arial" pitchFamily="34" charset="0"/>
              </a:rPr>
              <a:t>electronic licenses and certificates</a:t>
            </a:r>
          </a:p>
        </p:txBody>
      </p:sp>
      <p:sp>
        <p:nvSpPr>
          <p:cNvPr id="12330" name="Text Box 44"/>
          <p:cNvSpPr txBox="1">
            <a:spLocks noChangeArrowheads="1"/>
          </p:cNvSpPr>
          <p:nvPr/>
        </p:nvSpPr>
        <p:spPr bwMode="auto">
          <a:xfrm>
            <a:off x="3203575" y="2781300"/>
            <a:ext cx="2016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dirty="0">
                <a:latin typeface="Arial" pitchFamily="34" charset="0"/>
              </a:rPr>
              <a:t>Port Community Systems</a:t>
            </a:r>
          </a:p>
        </p:txBody>
      </p:sp>
      <p:sp>
        <p:nvSpPr>
          <p:cNvPr id="12331" name="Text Box 45"/>
          <p:cNvSpPr txBox="1">
            <a:spLocks noChangeArrowheads="1"/>
          </p:cNvSpPr>
          <p:nvPr/>
        </p:nvSpPr>
        <p:spPr bwMode="auto">
          <a:xfrm>
            <a:off x="4146550" y="2205038"/>
            <a:ext cx="14335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latin typeface="Arial" pitchFamily="34" charset="0"/>
              </a:rPr>
              <a:t>National electronic logistics platform</a:t>
            </a:r>
          </a:p>
        </p:txBody>
      </p:sp>
      <p:sp>
        <p:nvSpPr>
          <p:cNvPr id="12332" name="Text Box 46"/>
          <p:cNvSpPr txBox="1">
            <a:spLocks noChangeArrowheads="1"/>
          </p:cNvSpPr>
          <p:nvPr/>
        </p:nvSpPr>
        <p:spPr bwMode="auto">
          <a:xfrm>
            <a:off x="5629276" y="2286380"/>
            <a:ext cx="8651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6600"/>
                </a:solidFill>
                <a:latin typeface="Arial" pitchFamily="34" charset="0"/>
              </a:rPr>
              <a:t>Traders</a:t>
            </a:r>
          </a:p>
        </p:txBody>
      </p:sp>
      <p:sp>
        <p:nvSpPr>
          <p:cNvPr id="12333" name="Text Box 45"/>
          <p:cNvSpPr txBox="1">
            <a:spLocks noChangeArrowheads="1"/>
          </p:cNvSpPr>
          <p:nvPr/>
        </p:nvSpPr>
        <p:spPr bwMode="auto">
          <a:xfrm>
            <a:off x="6732588" y="1892300"/>
            <a:ext cx="22320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dirty="0">
                <a:latin typeface="Arial" pitchFamily="34" charset="0"/>
              </a:rPr>
              <a:t>Regional system of information exchange or cross-border paperless trade</a:t>
            </a:r>
          </a:p>
        </p:txBody>
      </p:sp>
      <p:sp>
        <p:nvSpPr>
          <p:cNvPr id="12334" name="Text Box 46"/>
          <p:cNvSpPr txBox="1">
            <a:spLocks noChangeArrowheads="1"/>
          </p:cNvSpPr>
          <p:nvPr/>
        </p:nvSpPr>
        <p:spPr bwMode="auto">
          <a:xfrm>
            <a:off x="6697663" y="2636838"/>
            <a:ext cx="14033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6600"/>
                </a:solidFill>
                <a:latin typeface="Arial" pitchFamily="34" charset="0"/>
              </a:rPr>
              <a:t>Banks for electronic payments</a:t>
            </a:r>
          </a:p>
        </p:txBody>
      </p:sp>
      <p:sp>
        <p:nvSpPr>
          <p:cNvPr id="12335" name="Text Box 47"/>
          <p:cNvSpPr txBox="1">
            <a:spLocks noChangeArrowheads="1"/>
          </p:cNvSpPr>
          <p:nvPr/>
        </p:nvSpPr>
        <p:spPr bwMode="auto">
          <a:xfrm>
            <a:off x="7235825" y="3141663"/>
            <a:ext cx="1081088"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6600"/>
                </a:solidFill>
                <a:latin typeface="Arial" pitchFamily="34" charset="0"/>
              </a:rPr>
              <a:t>Insurance companies</a:t>
            </a:r>
          </a:p>
        </p:txBody>
      </p:sp>
      <p:sp>
        <p:nvSpPr>
          <p:cNvPr id="12336" name="Text Box 48"/>
          <p:cNvSpPr txBox="1">
            <a:spLocks noChangeArrowheads="1"/>
          </p:cNvSpPr>
          <p:nvPr/>
        </p:nvSpPr>
        <p:spPr bwMode="auto">
          <a:xfrm>
            <a:off x="7307263" y="3716338"/>
            <a:ext cx="1296987"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6600"/>
                </a:solidFill>
                <a:latin typeface="Arial" pitchFamily="34" charset="0"/>
              </a:rPr>
              <a:t>Freight forwarders and logistics service providers</a:t>
            </a:r>
          </a:p>
        </p:txBody>
      </p:sp>
      <p:sp>
        <p:nvSpPr>
          <p:cNvPr id="12337" name="Text Box 49"/>
          <p:cNvSpPr txBox="1">
            <a:spLocks noChangeArrowheads="1"/>
          </p:cNvSpPr>
          <p:nvPr/>
        </p:nvSpPr>
        <p:spPr bwMode="auto">
          <a:xfrm>
            <a:off x="6084888" y="4508500"/>
            <a:ext cx="12239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00FF"/>
                </a:solidFill>
                <a:latin typeface="Arial" pitchFamily="34" charset="0"/>
              </a:rPr>
              <a:t>Airlines</a:t>
            </a:r>
          </a:p>
        </p:txBody>
      </p:sp>
      <p:sp>
        <p:nvSpPr>
          <p:cNvPr id="12338" name="Text Box 50"/>
          <p:cNvSpPr txBox="1">
            <a:spLocks noChangeArrowheads="1"/>
          </p:cNvSpPr>
          <p:nvPr/>
        </p:nvSpPr>
        <p:spPr bwMode="auto">
          <a:xfrm>
            <a:off x="6011863" y="4868863"/>
            <a:ext cx="129698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00FF"/>
                </a:solidFill>
                <a:latin typeface="Arial" pitchFamily="34" charset="0"/>
              </a:rPr>
              <a:t>Duty-free zones</a:t>
            </a:r>
          </a:p>
        </p:txBody>
      </p:sp>
      <p:sp>
        <p:nvSpPr>
          <p:cNvPr id="12339" name="Text Box 51"/>
          <p:cNvSpPr txBox="1">
            <a:spLocks noChangeArrowheads="1"/>
          </p:cNvSpPr>
          <p:nvPr/>
        </p:nvSpPr>
        <p:spPr bwMode="auto">
          <a:xfrm>
            <a:off x="5940425" y="5157788"/>
            <a:ext cx="1727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sz="1100" b="1">
                <a:solidFill>
                  <a:srgbClr val="0000FF"/>
                </a:solidFill>
                <a:latin typeface="Arial" pitchFamily="34" charset="0"/>
              </a:rPr>
              <a:t>Administration of ports, airports, etc.</a:t>
            </a:r>
            <a:endParaRPr lang="en-US" sz="1100">
              <a:latin typeface="Arial" pitchFamily="34" charset="0"/>
            </a:endParaRPr>
          </a:p>
        </p:txBody>
      </p:sp>
      <p:sp>
        <p:nvSpPr>
          <p:cNvPr id="12340" name="Text Box 52"/>
          <p:cNvSpPr txBox="1">
            <a:spLocks noChangeArrowheads="1"/>
          </p:cNvSpPr>
          <p:nvPr/>
        </p:nvSpPr>
        <p:spPr bwMode="auto">
          <a:xfrm>
            <a:off x="5580063" y="5589588"/>
            <a:ext cx="14398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00FF"/>
                </a:solidFill>
                <a:latin typeface="Arial" pitchFamily="34" charset="0"/>
              </a:rPr>
              <a:t>Shipping agents</a:t>
            </a:r>
          </a:p>
        </p:txBody>
      </p:sp>
      <p:sp>
        <p:nvSpPr>
          <p:cNvPr id="12341" name="Text Box 53"/>
          <p:cNvSpPr txBox="1">
            <a:spLocks noChangeArrowheads="1"/>
          </p:cNvSpPr>
          <p:nvPr/>
        </p:nvSpPr>
        <p:spPr bwMode="auto">
          <a:xfrm>
            <a:off x="4932363" y="5903913"/>
            <a:ext cx="15128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100" b="1">
                <a:solidFill>
                  <a:srgbClr val="0000FF"/>
                </a:solidFill>
                <a:latin typeface="Arial" pitchFamily="34" charset="0"/>
              </a:rPr>
              <a:t>Terminal operators</a:t>
            </a:r>
          </a:p>
        </p:txBody>
      </p:sp>
      <p:sp>
        <p:nvSpPr>
          <p:cNvPr id="12342" name="Text Box 54"/>
          <p:cNvSpPr txBox="1">
            <a:spLocks noChangeArrowheads="1"/>
          </p:cNvSpPr>
          <p:nvPr/>
        </p:nvSpPr>
        <p:spPr bwMode="auto">
          <a:xfrm>
            <a:off x="107504" y="6453336"/>
            <a:ext cx="24479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1000" b="1" dirty="0">
                <a:latin typeface="Arial" pitchFamily="34" charset="0"/>
              </a:rPr>
              <a:t>Note: in </a:t>
            </a:r>
            <a:r>
              <a:rPr lang="en-US" sz="1000" b="1" dirty="0" smtClean="0">
                <a:latin typeface="Arial" pitchFamily="34" charset="0"/>
              </a:rPr>
              <a:t>many </a:t>
            </a:r>
            <a:r>
              <a:rPr lang="en-US" sz="1000" b="1" dirty="0">
                <a:latin typeface="Arial" pitchFamily="34" charset="0"/>
              </a:rPr>
              <a:t>countries level 3 was developed before level 2</a:t>
            </a:r>
          </a:p>
        </p:txBody>
      </p:sp>
      <p:sp>
        <p:nvSpPr>
          <p:cNvPr id="12343" name="TextBox 9"/>
          <p:cNvSpPr txBox="1">
            <a:spLocks noChangeArrowheads="1"/>
          </p:cNvSpPr>
          <p:nvPr/>
        </p:nvSpPr>
        <p:spPr bwMode="auto">
          <a:xfrm>
            <a:off x="611560" y="1239143"/>
            <a:ext cx="771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marL="87313" indent="-87313" algn="l" eaLnBrk="1" hangingPunct="1"/>
            <a:r>
              <a:rPr lang="en-US" sz="1200" b="1" dirty="0" smtClean="0">
                <a:latin typeface="+mn-lt"/>
              </a:rPr>
              <a:t>Stage 2: Connection to the IT systems of other regulatory agencies (link of paperless Customs to other documents – electronic certificates and licenses)</a:t>
            </a:r>
            <a:endParaRPr lang="en-US" sz="1200" b="1" dirty="0">
              <a:latin typeface="+mn-lt"/>
            </a:endParaRPr>
          </a:p>
        </p:txBody>
      </p:sp>
      <p:sp>
        <p:nvSpPr>
          <p:cNvPr id="56" name="TextBox 55"/>
          <p:cNvSpPr txBox="1"/>
          <p:nvPr/>
        </p:nvSpPr>
        <p:spPr>
          <a:xfrm>
            <a:off x="7524328" y="6516052"/>
            <a:ext cx="1584176" cy="276999"/>
          </a:xfrm>
          <a:prstGeom prst="rect">
            <a:avLst/>
          </a:prstGeom>
          <a:noFill/>
        </p:spPr>
        <p:txBody>
          <a:bodyPr wrap="square" rtlCol="0">
            <a:spAutoFit/>
          </a:bodyPr>
          <a:lstStyle/>
          <a:p>
            <a:r>
              <a:rPr lang="en-GB" sz="1200" dirty="0" err="1" smtClean="0">
                <a:latin typeface="Times New Roman" panose="02020603050405020304" pitchFamily="18" charset="0"/>
                <a:cs typeface="Times New Roman" panose="02020603050405020304" pitchFamily="18" charset="0"/>
              </a:rPr>
              <a:t>UNNExT</a:t>
            </a:r>
            <a:r>
              <a:rPr lang="en-GB" sz="1200" dirty="0" smtClean="0">
                <a:latin typeface="Times New Roman" panose="02020603050405020304" pitchFamily="18" charset="0"/>
                <a:cs typeface="Times New Roman" panose="02020603050405020304" pitchFamily="18" charset="0"/>
              </a:rPr>
              <a:t> SW Guide</a:t>
            </a:r>
            <a:endParaRPr lang="en-GB" sz="1200" dirty="0"/>
          </a:p>
        </p:txBody>
      </p:sp>
      <p:pic>
        <p:nvPicPr>
          <p:cNvPr id="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912" y="3832576"/>
            <a:ext cx="2146548" cy="304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 Box 43"/>
          <p:cNvSpPr txBox="1">
            <a:spLocks noChangeArrowheads="1"/>
          </p:cNvSpPr>
          <p:nvPr/>
        </p:nvSpPr>
        <p:spPr bwMode="auto">
          <a:xfrm>
            <a:off x="4210046" y="4001289"/>
            <a:ext cx="16611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0" dirty="0" err="1" smtClean="0">
                <a:latin typeface="Arial" pitchFamily="34" charset="0"/>
              </a:rPr>
              <a:t>Phytosanitary</a:t>
            </a:r>
            <a:r>
              <a:rPr lang="en-US" sz="900" b="0" dirty="0" smtClean="0">
                <a:latin typeface="Arial" pitchFamily="34" charset="0"/>
              </a:rPr>
              <a:t> </a:t>
            </a:r>
            <a:r>
              <a:rPr lang="en-US" sz="900" b="0" dirty="0">
                <a:latin typeface="Arial" pitchFamily="34" charset="0"/>
              </a:rPr>
              <a:t>certificates</a:t>
            </a:r>
          </a:p>
        </p:txBody>
      </p:sp>
      <p:sp>
        <p:nvSpPr>
          <p:cNvPr id="59" name="Text Box 43"/>
          <p:cNvSpPr txBox="1">
            <a:spLocks noChangeArrowheads="1"/>
          </p:cNvSpPr>
          <p:nvPr/>
        </p:nvSpPr>
        <p:spPr bwMode="auto">
          <a:xfrm>
            <a:off x="4283968" y="4221088"/>
            <a:ext cx="16611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0" dirty="0" smtClean="0">
                <a:latin typeface="Arial" pitchFamily="34" charset="0"/>
              </a:rPr>
              <a:t>Sanitary </a:t>
            </a:r>
            <a:r>
              <a:rPr lang="en-US" sz="900" b="0" dirty="0">
                <a:latin typeface="Arial" pitchFamily="34" charset="0"/>
              </a:rPr>
              <a:t>certificates</a:t>
            </a:r>
          </a:p>
        </p:txBody>
      </p:sp>
      <p:sp>
        <p:nvSpPr>
          <p:cNvPr id="60" name="Text Box 43"/>
          <p:cNvSpPr txBox="1">
            <a:spLocks noChangeArrowheads="1"/>
          </p:cNvSpPr>
          <p:nvPr/>
        </p:nvSpPr>
        <p:spPr bwMode="auto">
          <a:xfrm>
            <a:off x="4436368" y="4494312"/>
            <a:ext cx="1482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0" dirty="0" smtClean="0">
                <a:latin typeface="Arial" pitchFamily="34" charset="0"/>
              </a:rPr>
              <a:t>Veterinary </a:t>
            </a:r>
            <a:r>
              <a:rPr lang="en-US" sz="900" b="0" dirty="0">
                <a:latin typeface="Arial" pitchFamily="34" charset="0"/>
              </a:rPr>
              <a:t>certificates</a:t>
            </a:r>
          </a:p>
        </p:txBody>
      </p:sp>
      <p:sp>
        <p:nvSpPr>
          <p:cNvPr id="61" name="Text Box 43"/>
          <p:cNvSpPr txBox="1">
            <a:spLocks noChangeArrowheads="1"/>
          </p:cNvSpPr>
          <p:nvPr/>
        </p:nvSpPr>
        <p:spPr bwMode="auto">
          <a:xfrm>
            <a:off x="4529891" y="4710336"/>
            <a:ext cx="1482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0" dirty="0" smtClean="0">
                <a:latin typeface="Arial" pitchFamily="34" charset="0"/>
              </a:rPr>
              <a:t>Certificates of origin</a:t>
            </a:r>
            <a:endParaRPr lang="en-US" sz="900" b="0" dirty="0">
              <a:latin typeface="Arial" pitchFamily="34" charset="0"/>
            </a:endParaRPr>
          </a:p>
        </p:txBody>
      </p:sp>
      <p:sp>
        <p:nvSpPr>
          <p:cNvPr id="62" name="Text Box 43"/>
          <p:cNvSpPr txBox="1">
            <a:spLocks noChangeArrowheads="1"/>
          </p:cNvSpPr>
          <p:nvPr/>
        </p:nvSpPr>
        <p:spPr bwMode="auto">
          <a:xfrm>
            <a:off x="4572000" y="4926360"/>
            <a:ext cx="1482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en-US" sz="900" b="0" dirty="0" smtClean="0">
                <a:latin typeface="Arial" pitchFamily="34" charset="0"/>
              </a:rPr>
              <a:t>Other licenses</a:t>
            </a:r>
            <a:endParaRPr lang="en-US" sz="900" b="0" dirty="0">
              <a:latin typeface="Arial" pitchFamily="34" charset="0"/>
            </a:endParaRPr>
          </a:p>
        </p:txBody>
      </p:sp>
      <p:sp>
        <p:nvSpPr>
          <p:cNvPr id="2" name="Rounded Rectangle 1"/>
          <p:cNvSpPr/>
          <p:nvPr/>
        </p:nvSpPr>
        <p:spPr bwMode="auto">
          <a:xfrm>
            <a:off x="2571750" y="3500438"/>
            <a:ext cx="3425823" cy="2403475"/>
          </a:xfrm>
          <a:prstGeom prst="round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FF3300"/>
              </a:solidFill>
              <a:effectLst/>
              <a:latin typeface="Times New Roman" pitchFamily="18" charset="0"/>
            </a:endParaRPr>
          </a:p>
        </p:txBody>
      </p:sp>
    </p:spTree>
    <p:extLst>
      <p:ext uri="{BB962C8B-B14F-4D97-AF65-F5344CB8AC3E}">
        <p14:creationId xmlns:p14="http://schemas.microsoft.com/office/powerpoint/2010/main" val="29712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17"/>
                                        </p:tgtEl>
                                        <p:attrNameLst>
                                          <p:attrName>style.visibility</p:attrName>
                                        </p:attrNameLst>
                                      </p:cBhvr>
                                      <p:to>
                                        <p:strVal val="visible"/>
                                      </p:to>
                                    </p:set>
                                    <p:animEffect transition="in" filter="wipe(up)">
                                      <p:cBhvr>
                                        <p:cTn id="7" dur="500"/>
                                        <p:tgtEl>
                                          <p:spTgt spid="123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316"/>
                                        </p:tgtEl>
                                        <p:attrNameLst>
                                          <p:attrName>style.visibility</p:attrName>
                                        </p:attrNameLst>
                                      </p:cBhvr>
                                      <p:to>
                                        <p:strVal val="visible"/>
                                      </p:to>
                                    </p:set>
                                    <p:animEffect transition="in" filter="wipe(up)">
                                      <p:cBhvr>
                                        <p:cTn id="12" dur="500"/>
                                        <p:tgtEl>
                                          <p:spTgt spid="12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318"/>
                                        </p:tgtEl>
                                        <p:attrNameLst>
                                          <p:attrName>style.visibility</p:attrName>
                                        </p:attrNameLst>
                                      </p:cBhvr>
                                      <p:to>
                                        <p:strVal val="visible"/>
                                      </p:to>
                                    </p:set>
                                    <p:animEffect transition="in" filter="wipe(up)">
                                      <p:cBhvr>
                                        <p:cTn id="17" dur="500"/>
                                        <p:tgtEl>
                                          <p:spTgt spid="1231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324"/>
                                        </p:tgtEl>
                                        <p:attrNameLst>
                                          <p:attrName>style.visibility</p:attrName>
                                        </p:attrNameLst>
                                      </p:cBhvr>
                                      <p:to>
                                        <p:strVal val="visible"/>
                                      </p:to>
                                    </p:set>
                                    <p:animEffect transition="in" filter="wipe(up)">
                                      <p:cBhvr>
                                        <p:cTn id="20" dur="500"/>
                                        <p:tgtEl>
                                          <p:spTgt spid="123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325"/>
                                        </p:tgtEl>
                                        <p:attrNameLst>
                                          <p:attrName>style.visibility</p:attrName>
                                        </p:attrNameLst>
                                      </p:cBhvr>
                                      <p:to>
                                        <p:strVal val="visible"/>
                                      </p:to>
                                    </p:set>
                                    <p:animEffect transition="in" filter="wipe(down)">
                                      <p:cBhvr>
                                        <p:cTn id="23" dur="500"/>
                                        <p:tgtEl>
                                          <p:spTgt spid="123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326"/>
                                        </p:tgtEl>
                                        <p:attrNameLst>
                                          <p:attrName>style.visibility</p:attrName>
                                        </p:attrNameLst>
                                      </p:cBhvr>
                                      <p:to>
                                        <p:strVal val="visible"/>
                                      </p:to>
                                    </p:set>
                                    <p:animEffect transition="in" filter="wipe(down)">
                                      <p:cBhvr>
                                        <p:cTn id="26" dur="500"/>
                                        <p:tgtEl>
                                          <p:spTgt spid="123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327"/>
                                        </p:tgtEl>
                                        <p:attrNameLst>
                                          <p:attrName>style.visibility</p:attrName>
                                        </p:attrNameLst>
                                      </p:cBhvr>
                                      <p:to>
                                        <p:strVal val="visible"/>
                                      </p:to>
                                    </p:set>
                                    <p:animEffect transition="in" filter="wipe(down)">
                                      <p:cBhvr>
                                        <p:cTn id="29" dur="500"/>
                                        <p:tgtEl>
                                          <p:spTgt spid="1232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328"/>
                                        </p:tgtEl>
                                        <p:attrNameLst>
                                          <p:attrName>style.visibility</p:attrName>
                                        </p:attrNameLst>
                                      </p:cBhvr>
                                      <p:to>
                                        <p:strVal val="visible"/>
                                      </p:to>
                                    </p:set>
                                    <p:animEffect transition="in" filter="wipe(down)">
                                      <p:cBhvr>
                                        <p:cTn id="32" dur="500"/>
                                        <p:tgtEl>
                                          <p:spTgt spid="123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321"/>
                                        </p:tgtEl>
                                        <p:attrNameLst>
                                          <p:attrName>style.visibility</p:attrName>
                                        </p:attrNameLst>
                                      </p:cBhvr>
                                      <p:to>
                                        <p:strVal val="visible"/>
                                      </p:to>
                                    </p:set>
                                    <p:animEffect transition="in" filter="wipe(up)">
                                      <p:cBhvr>
                                        <p:cTn id="37" dur="500"/>
                                        <p:tgtEl>
                                          <p:spTgt spid="1232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320"/>
                                        </p:tgtEl>
                                        <p:attrNameLst>
                                          <p:attrName>style.visibility</p:attrName>
                                        </p:attrNameLst>
                                      </p:cBhvr>
                                      <p:to>
                                        <p:strVal val="visible"/>
                                      </p:to>
                                    </p:set>
                                    <p:animEffect transition="in" filter="wipe(up)">
                                      <p:cBhvr>
                                        <p:cTn id="40" dur="500"/>
                                        <p:tgtEl>
                                          <p:spTgt spid="1232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2323"/>
                                        </p:tgtEl>
                                        <p:attrNameLst>
                                          <p:attrName>style.visibility</p:attrName>
                                        </p:attrNameLst>
                                      </p:cBhvr>
                                      <p:to>
                                        <p:strVal val="visible"/>
                                      </p:to>
                                    </p:set>
                                    <p:animEffect transition="in" filter="wipe(up)">
                                      <p:cBhvr>
                                        <p:cTn id="43" dur="500"/>
                                        <p:tgtEl>
                                          <p:spTgt spid="123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319"/>
                                        </p:tgtEl>
                                        <p:attrNameLst>
                                          <p:attrName>style.visibility</p:attrName>
                                        </p:attrNameLst>
                                      </p:cBhvr>
                                      <p:to>
                                        <p:strVal val="visible"/>
                                      </p:to>
                                    </p:set>
                                    <p:animEffect transition="in" filter="wipe(up)">
                                      <p:cBhvr>
                                        <p:cTn id="48" dur="500"/>
                                        <p:tgtEl>
                                          <p:spTgt spid="1231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1)">
                                      <p:cBhvr>
                                        <p:cTn id="53" dur="2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7" grpId="0" animBg="1"/>
      <p:bldP spid="12318" grpId="0" animBg="1"/>
      <p:bldP spid="12319" grpId="0" animBg="1"/>
      <p:bldP spid="12320" grpId="0" animBg="1"/>
      <p:bldP spid="12321" grpId="0" animBg="1"/>
      <p:bldP spid="12323" grpId="0" animBg="1"/>
      <p:bldP spid="12324" grpId="0" animBg="1"/>
      <p:bldP spid="12325" grpId="0" animBg="1"/>
      <p:bldP spid="12326" grpId="0" animBg="1"/>
      <p:bldP spid="12327" grpId="0" animBg="1"/>
      <p:bldP spid="1232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47664" y="1196752"/>
            <a:ext cx="1872208" cy="122413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sp>
        <p:nvSpPr>
          <p:cNvPr id="6" name="Rectangle 5"/>
          <p:cNvSpPr/>
          <p:nvPr/>
        </p:nvSpPr>
        <p:spPr bwMode="auto">
          <a:xfrm>
            <a:off x="1691680" y="1484784"/>
            <a:ext cx="122413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smtClean="0">
              <a:ln>
                <a:noFill/>
              </a:ln>
              <a:solidFill>
                <a:srgbClr val="FF3300"/>
              </a:solidFill>
              <a:effectLst/>
              <a:latin typeface="Times New Roman" pitchFamily="18" charset="0"/>
            </a:endParaRPr>
          </a:p>
        </p:txBody>
      </p:sp>
      <p:sp>
        <p:nvSpPr>
          <p:cNvPr id="2" name="Rectangle 1"/>
          <p:cNvSpPr/>
          <p:nvPr/>
        </p:nvSpPr>
        <p:spPr>
          <a:xfrm>
            <a:off x="35496" y="602106"/>
            <a:ext cx="9073008" cy="882678"/>
          </a:xfrm>
          <a:prstGeom prst="rect">
            <a:avLst/>
          </a:prstGeom>
        </p:spPr>
        <p:txBody>
          <a:bodyPr wrap="square">
            <a:spAutoFit/>
          </a:bodyPr>
          <a:lstStyle/>
          <a:p>
            <a:pPr marL="0" marR="0">
              <a:lnSpc>
                <a:spcPct val="107000"/>
              </a:lnSpc>
              <a:spcBef>
                <a:spcPts val="0"/>
              </a:spcBef>
              <a:spcAft>
                <a:spcPts val="0"/>
              </a:spcAft>
            </a:pPr>
            <a:r>
              <a:rPr lang="en-GB" sz="2400" dirty="0">
                <a:solidFill>
                  <a:srgbClr val="C00000"/>
                </a:solidFill>
                <a:ea typeface="Times New Roman" panose="02020603050405020304" pitchFamily="18" charset="0"/>
                <a:cs typeface="Arial" panose="020B0604020202020204" pitchFamily="34" charset="0"/>
              </a:rPr>
              <a:t>4 major pillars of interoperability (covered by Rec.36</a:t>
            </a:r>
            <a:r>
              <a:rPr lang="en-GB" sz="2400" dirty="0" smtClean="0">
                <a:solidFill>
                  <a:srgbClr val="C00000"/>
                </a:solidFill>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GB" sz="2400" dirty="0" smtClean="0">
                <a:solidFill>
                  <a:srgbClr val="C00000"/>
                </a:solidFill>
                <a:ea typeface="Times New Roman" panose="02020603050405020304" pitchFamily="18" charset="0"/>
                <a:cs typeface="Arial" panose="020B0604020202020204" pitchFamily="34" charset="0"/>
              </a:rPr>
              <a:t>BSEC initiative; EC SW initiative</a:t>
            </a:r>
            <a:endParaRPr lang="en-GB" sz="2400" dirty="0">
              <a:solidFill>
                <a:srgbClr val="C00000"/>
              </a:solidFill>
              <a:ea typeface="Calibri" panose="020F0502020204030204" pitchFamily="34" charset="0"/>
              <a:cs typeface="Arial" panose="020B0604020202020204" pitchFamily="34" charset="0"/>
            </a:endParaRPr>
          </a:p>
        </p:txBody>
      </p:sp>
      <p:graphicFrame>
        <p:nvGraphicFramePr>
          <p:cNvPr id="4" name="Diagram 3"/>
          <p:cNvGraphicFramePr/>
          <p:nvPr>
            <p:extLst/>
          </p:nvPr>
        </p:nvGraphicFramePr>
        <p:xfrm>
          <a:off x="539552" y="1340768"/>
          <a:ext cx="7992888" cy="5325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5496" y="5805264"/>
            <a:ext cx="9073008" cy="1077218"/>
          </a:xfrm>
          <a:prstGeom prst="rect">
            <a:avLst/>
          </a:prstGeom>
          <a:pattFill prst="weave">
            <a:fgClr>
              <a:srgbClr val="FBE5D6"/>
            </a:fgClr>
            <a:bgClr>
              <a:schemeClr val="bg1"/>
            </a:bgClr>
          </a:pattFill>
        </p:spPr>
        <p:txBody>
          <a:bodyPr wrap="square" rtlCol="0">
            <a:spAutoFit/>
          </a:bodyPr>
          <a:lstStyle/>
          <a:p>
            <a:r>
              <a:rPr lang="fr-CH" sz="3200" dirty="0" smtClean="0"/>
              <a:t>Move </a:t>
            </a:r>
            <a:r>
              <a:rPr lang="en-US" sz="3200" dirty="0" smtClean="0">
                <a:cs typeface="Arial" panose="020B0604020202020204" pitchFamily="34" charset="0"/>
              </a:rPr>
              <a:t>from </a:t>
            </a:r>
            <a:r>
              <a:rPr lang="en-US" sz="3200" dirty="0">
                <a:cs typeface="Arial" panose="020B0604020202020204" pitchFamily="34" charset="0"/>
              </a:rPr>
              <a:t>document based to process based </a:t>
            </a:r>
            <a:r>
              <a:rPr lang="en-US" sz="3200" dirty="0" smtClean="0">
                <a:cs typeface="Arial" panose="020B0604020202020204" pitchFamily="34" charset="0"/>
              </a:rPr>
              <a:t>approach</a:t>
            </a:r>
            <a:endParaRPr lang="en-US" sz="3200" dirty="0"/>
          </a:p>
        </p:txBody>
      </p:sp>
    </p:spTree>
    <p:extLst>
      <p:ext uri="{BB962C8B-B14F-4D97-AF65-F5344CB8AC3E}">
        <p14:creationId xmlns:p14="http://schemas.microsoft.com/office/powerpoint/2010/main" val="14465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bwMode="auto">
          <a:xfrm>
            <a:off x="0" y="0"/>
            <a:ext cx="9144000" cy="838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fr-CH" altLang="en-US" sz="3600" b="1" dirty="0" smtClean="0">
                <a:solidFill>
                  <a:srgbClr val="C00000"/>
                </a:solidFill>
                <a:latin typeface="Georgia" pitchFamily="18" charset="0"/>
                <a:cs typeface="Arial" pitchFamily="34" charset="0"/>
              </a:rPr>
              <a:t>Information Pipeline</a:t>
            </a:r>
            <a:r>
              <a:rPr lang="bg-BG" altLang="en-US" sz="2900" b="1" dirty="0" smtClean="0">
                <a:latin typeface="Arial" pitchFamily="34" charset="0"/>
                <a:cs typeface="Arial" pitchFamily="34" charset="0"/>
              </a:rPr>
              <a:t/>
            </a:r>
            <a:br>
              <a:rPr lang="bg-BG" altLang="en-US" sz="2900" b="1" dirty="0" smtClean="0">
                <a:latin typeface="Arial" pitchFamily="34" charset="0"/>
                <a:cs typeface="Arial" pitchFamily="34" charset="0"/>
              </a:rPr>
            </a:br>
            <a:r>
              <a:rPr lang="fr-CH" altLang="en-US" sz="1200" b="1" dirty="0" smtClean="0">
                <a:latin typeface="Arial" pitchFamily="34" charset="0"/>
                <a:cs typeface="Arial" pitchFamily="34" charset="0"/>
              </a:rPr>
              <a:t>Future Customs and International Trading </a:t>
            </a:r>
            <a:r>
              <a:rPr lang="fr-CH" altLang="en-US" sz="1200" b="1" dirty="0" err="1" smtClean="0">
                <a:latin typeface="Arial" pitchFamily="34" charset="0"/>
                <a:cs typeface="Arial" pitchFamily="34" charset="0"/>
              </a:rPr>
              <a:t>Systems</a:t>
            </a:r>
            <a:r>
              <a:rPr lang="ru-RU" altLang="en-US" sz="1200" b="1" dirty="0" smtClean="0">
                <a:latin typeface="Arial" pitchFamily="34" charset="0"/>
                <a:cs typeface="Arial" pitchFamily="34" charset="0"/>
              </a:rPr>
              <a:t> </a:t>
            </a:r>
            <a:r>
              <a:rPr lang="en-GB" altLang="en-US" sz="1200" b="1" dirty="0" smtClean="0">
                <a:latin typeface="Arial" pitchFamily="34" charset="0"/>
                <a:cs typeface="Arial" pitchFamily="34" charset="0"/>
              </a:rPr>
              <a:t>(David </a:t>
            </a:r>
            <a:r>
              <a:rPr lang="en-GB" altLang="en-US" sz="1200" b="1" dirty="0" err="1" smtClean="0">
                <a:latin typeface="Arial" pitchFamily="34" charset="0"/>
                <a:cs typeface="Arial" pitchFamily="34" charset="0"/>
              </a:rPr>
              <a:t>Hasket</a:t>
            </a:r>
            <a:r>
              <a:rPr lang="en-GB" altLang="en-US" sz="1200" b="1" dirty="0" smtClean="0">
                <a:latin typeface="Arial" pitchFamily="34" charset="0"/>
                <a:cs typeface="Arial" pitchFamily="34" charset="0"/>
              </a:rPr>
              <a:t> et al.) </a:t>
            </a:r>
            <a:br>
              <a:rPr lang="en-GB" altLang="en-US" sz="1200" b="1" dirty="0" smtClean="0">
                <a:latin typeface="Arial" pitchFamily="34" charset="0"/>
                <a:cs typeface="Arial" pitchFamily="34" charset="0"/>
              </a:rPr>
            </a:br>
            <a:endParaRPr lang="nl-NL" altLang="en-US" sz="1200" dirty="0" smtClean="0"/>
          </a:p>
        </p:txBody>
      </p:sp>
      <p:grpSp>
        <p:nvGrpSpPr>
          <p:cNvPr id="18436" name="Group 94"/>
          <p:cNvGrpSpPr>
            <a:grpSpLocks/>
          </p:cNvGrpSpPr>
          <p:nvPr/>
        </p:nvGrpSpPr>
        <p:grpSpPr bwMode="auto">
          <a:xfrm>
            <a:off x="1237275" y="848555"/>
            <a:ext cx="7300300" cy="6009444"/>
            <a:chOff x="50" y="-353"/>
            <a:chExt cx="5551" cy="4463"/>
          </a:xfrm>
        </p:grpSpPr>
        <p:sp>
          <p:nvSpPr>
            <p:cNvPr id="18437" name="Text Box 14"/>
            <p:cNvSpPr txBox="1">
              <a:spLocks noChangeArrowheads="1"/>
            </p:cNvSpPr>
            <p:nvPr/>
          </p:nvSpPr>
          <p:spPr bwMode="auto">
            <a:xfrm>
              <a:off x="476" y="2024"/>
              <a:ext cx="629" cy="499"/>
            </a:xfrm>
            <a:prstGeom prst="rect">
              <a:avLst/>
            </a:prstGeom>
            <a:solidFill>
              <a:schemeClr val="accent1"/>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000" dirty="0" smtClean="0"/>
                <a:t>Consigner or exporter</a:t>
              </a:r>
              <a:endParaRPr lang="en-US" altLang="en-US" sz="1000" dirty="0">
                <a:ea typeface="MS PGothic" pitchFamily="34" charset="-128"/>
              </a:endParaRPr>
            </a:p>
          </p:txBody>
        </p:sp>
        <p:sp>
          <p:nvSpPr>
            <p:cNvPr id="18438" name="Text Box 15"/>
            <p:cNvSpPr txBox="1">
              <a:spLocks noChangeArrowheads="1"/>
            </p:cNvSpPr>
            <p:nvPr/>
          </p:nvSpPr>
          <p:spPr bwMode="auto">
            <a:xfrm>
              <a:off x="4921" y="2024"/>
              <a:ext cx="605" cy="499"/>
            </a:xfrm>
            <a:prstGeom prst="rect">
              <a:avLst/>
            </a:prstGeom>
            <a:solidFill>
              <a:schemeClr val="accent1"/>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000" dirty="0" err="1" smtClean="0"/>
                <a:t>Consignee</a:t>
              </a:r>
              <a:r>
                <a:rPr lang="fr-CH" altLang="en-US" sz="1000" dirty="0" smtClean="0"/>
                <a:t> or importer</a:t>
              </a:r>
              <a:endParaRPr lang="en-US" altLang="en-US" sz="1000" dirty="0"/>
            </a:p>
          </p:txBody>
        </p:sp>
        <p:sp>
          <p:nvSpPr>
            <p:cNvPr id="18439" name="Text Box 34"/>
            <p:cNvSpPr txBox="1">
              <a:spLocks noChangeArrowheads="1"/>
            </p:cNvSpPr>
            <p:nvPr/>
          </p:nvSpPr>
          <p:spPr bwMode="auto">
            <a:xfrm>
              <a:off x="2653" y="2205"/>
              <a:ext cx="681" cy="297"/>
            </a:xfrm>
            <a:prstGeom prst="rect">
              <a:avLst/>
            </a:prstGeom>
            <a:solidFill>
              <a:schemeClr val="accent1"/>
            </a:solidFill>
            <a:ln w="9525">
              <a:solidFill>
                <a:schemeClr val="tx1"/>
              </a:solidFill>
              <a:miter lim="800000"/>
              <a:headEnd/>
              <a:tailEnd/>
            </a:ln>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000" dirty="0" smtClean="0"/>
                <a:t>Container</a:t>
              </a:r>
              <a:r>
                <a:rPr lang="bg-BG" altLang="en-US" sz="1000" dirty="0" smtClean="0"/>
                <a:t>/</a:t>
              </a:r>
              <a:endParaRPr lang="bg-BG" altLang="en-US" sz="1000" dirty="0"/>
            </a:p>
            <a:p>
              <a:pPr eaLnBrk="1" hangingPunct="1"/>
              <a:r>
                <a:rPr lang="en-GB" altLang="en-US" sz="1000" dirty="0" smtClean="0">
                  <a:ea typeface="MS PGothic" pitchFamily="34" charset="-128"/>
                </a:rPr>
                <a:t>transporter</a:t>
              </a:r>
              <a:endParaRPr lang="en-GB" altLang="en-US" sz="1000" dirty="0">
                <a:ea typeface="MS PGothic" pitchFamily="34" charset="-128"/>
              </a:endParaRPr>
            </a:p>
          </p:txBody>
        </p:sp>
        <p:sp>
          <p:nvSpPr>
            <p:cNvPr id="18440" name="Text Box 14"/>
            <p:cNvSpPr txBox="1">
              <a:spLocks noChangeArrowheads="1"/>
            </p:cNvSpPr>
            <p:nvPr/>
          </p:nvSpPr>
          <p:spPr bwMode="auto">
            <a:xfrm>
              <a:off x="1338" y="2024"/>
              <a:ext cx="664" cy="499"/>
            </a:xfrm>
            <a:prstGeom prst="rect">
              <a:avLst/>
            </a:prstGeom>
            <a:solidFill>
              <a:schemeClr val="accent1"/>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000" dirty="0" err="1" smtClean="0">
                  <a:ea typeface="MS PGothic" pitchFamily="34" charset="-128"/>
                  <a:cs typeface="Arial Unicode MS" pitchFamily="34" charset="-128"/>
                </a:rPr>
                <a:t>Freight</a:t>
              </a:r>
              <a:r>
                <a:rPr lang="fr-CH" altLang="en-US" sz="1000" dirty="0" smtClean="0">
                  <a:ea typeface="MS PGothic" pitchFamily="34" charset="-128"/>
                  <a:cs typeface="Arial Unicode MS" pitchFamily="34" charset="-128"/>
                </a:rPr>
                <a:t> </a:t>
              </a:r>
              <a:r>
                <a:rPr lang="fr-CH" altLang="en-US" sz="1000" dirty="0" err="1" smtClean="0">
                  <a:ea typeface="MS PGothic" pitchFamily="34" charset="-128"/>
                  <a:cs typeface="Arial Unicode MS" pitchFamily="34" charset="-128"/>
                </a:rPr>
                <a:t>forwarder</a:t>
              </a:r>
              <a:r>
                <a:rPr lang="fr-CH" altLang="en-US" sz="1000" dirty="0" smtClean="0">
                  <a:ea typeface="MS PGothic" pitchFamily="34" charset="-128"/>
                  <a:cs typeface="Arial Unicode MS" pitchFamily="34" charset="-128"/>
                </a:rPr>
                <a:t> or </a:t>
              </a:r>
              <a:r>
                <a:rPr lang="en-GB" altLang="en-US" sz="1000" dirty="0" smtClean="0">
                  <a:ea typeface="MS PGothic" pitchFamily="34" charset="-128"/>
                  <a:cs typeface="Arial Unicode MS" pitchFamily="34" charset="-128"/>
                </a:rPr>
                <a:t>3PL</a:t>
              </a:r>
              <a:endParaRPr lang="en-US" altLang="en-US" sz="1000" dirty="0">
                <a:ea typeface="MS PGothic" pitchFamily="34" charset="-128"/>
                <a:cs typeface="Arial Unicode MS" pitchFamily="34" charset="-128"/>
              </a:endParaRPr>
            </a:p>
          </p:txBody>
        </p:sp>
        <p:sp>
          <p:nvSpPr>
            <p:cNvPr id="18441" name="Text Box 14"/>
            <p:cNvSpPr txBox="1">
              <a:spLocks noChangeArrowheads="1"/>
            </p:cNvSpPr>
            <p:nvPr/>
          </p:nvSpPr>
          <p:spPr bwMode="auto">
            <a:xfrm>
              <a:off x="4014" y="2024"/>
              <a:ext cx="705" cy="499"/>
            </a:xfrm>
            <a:prstGeom prst="rect">
              <a:avLst/>
            </a:prstGeom>
            <a:solidFill>
              <a:schemeClr val="accent1"/>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000" dirty="0" err="1">
                  <a:ea typeface="MS PGothic" pitchFamily="34" charset="-128"/>
                  <a:cs typeface="Arial Unicode MS" pitchFamily="34" charset="-128"/>
                </a:rPr>
                <a:t>Freight</a:t>
              </a:r>
              <a:r>
                <a:rPr lang="fr-CH" altLang="en-US" sz="1000" dirty="0">
                  <a:ea typeface="MS PGothic" pitchFamily="34" charset="-128"/>
                  <a:cs typeface="Arial Unicode MS" pitchFamily="34" charset="-128"/>
                </a:rPr>
                <a:t> </a:t>
              </a:r>
              <a:r>
                <a:rPr lang="fr-CH" altLang="en-US" sz="1000" dirty="0" err="1">
                  <a:ea typeface="MS PGothic" pitchFamily="34" charset="-128"/>
                  <a:cs typeface="Arial Unicode MS" pitchFamily="34" charset="-128"/>
                </a:rPr>
                <a:t>forwarder</a:t>
              </a:r>
              <a:r>
                <a:rPr lang="fr-CH" altLang="en-US" sz="1000" dirty="0">
                  <a:ea typeface="MS PGothic" pitchFamily="34" charset="-128"/>
                  <a:cs typeface="Arial Unicode MS" pitchFamily="34" charset="-128"/>
                </a:rPr>
                <a:t> </a:t>
              </a:r>
              <a:r>
                <a:rPr lang="fr-CH" altLang="en-US" sz="1000" dirty="0" smtClean="0">
                  <a:ea typeface="MS PGothic" pitchFamily="34" charset="-128"/>
                  <a:cs typeface="Arial Unicode MS" pitchFamily="34" charset="-128"/>
                </a:rPr>
                <a:t>or</a:t>
              </a:r>
              <a:r>
                <a:rPr lang="bg-BG" altLang="en-US" sz="1000" dirty="0" smtClean="0">
                  <a:ea typeface="MS PGothic" pitchFamily="34" charset="-128"/>
                </a:rPr>
                <a:t> </a:t>
              </a:r>
              <a:r>
                <a:rPr lang="en-GB" altLang="en-US" sz="1000" dirty="0">
                  <a:ea typeface="MS PGothic" pitchFamily="34" charset="-128"/>
                </a:rPr>
                <a:t>3PL</a:t>
              </a:r>
              <a:endParaRPr lang="en-US" altLang="en-US" sz="1000" dirty="0">
                <a:ea typeface="MS PGothic" pitchFamily="34" charset="-128"/>
              </a:endParaRPr>
            </a:p>
          </p:txBody>
        </p:sp>
        <p:sp>
          <p:nvSpPr>
            <p:cNvPr id="18442" name="Line 85"/>
            <p:cNvSpPr>
              <a:spLocks noChangeShapeType="1"/>
            </p:cNvSpPr>
            <p:nvPr/>
          </p:nvSpPr>
          <p:spPr bwMode="auto">
            <a:xfrm>
              <a:off x="1111" y="2069"/>
              <a:ext cx="227" cy="0"/>
            </a:xfrm>
            <a:prstGeom prst="line">
              <a:avLst/>
            </a:prstGeom>
            <a:noFill/>
            <a:ln w="28575">
              <a:solidFill>
                <a:srgbClr val="00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3" name="Line 86"/>
            <p:cNvSpPr>
              <a:spLocks noChangeShapeType="1"/>
            </p:cNvSpPr>
            <p:nvPr/>
          </p:nvSpPr>
          <p:spPr bwMode="auto">
            <a:xfrm>
              <a:off x="2002" y="2069"/>
              <a:ext cx="2012" cy="0"/>
            </a:xfrm>
            <a:prstGeom prst="line">
              <a:avLst/>
            </a:prstGeom>
            <a:noFill/>
            <a:ln w="28575">
              <a:solidFill>
                <a:srgbClr val="00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4" name="Line 87"/>
            <p:cNvSpPr>
              <a:spLocks noChangeShapeType="1"/>
            </p:cNvSpPr>
            <p:nvPr/>
          </p:nvSpPr>
          <p:spPr bwMode="auto">
            <a:xfrm>
              <a:off x="4719" y="2069"/>
              <a:ext cx="202" cy="0"/>
            </a:xfrm>
            <a:prstGeom prst="line">
              <a:avLst/>
            </a:prstGeom>
            <a:noFill/>
            <a:ln w="28575">
              <a:solidFill>
                <a:srgbClr val="00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5" name="Line 89"/>
            <p:cNvSpPr>
              <a:spLocks noChangeShapeType="1"/>
            </p:cNvSpPr>
            <p:nvPr/>
          </p:nvSpPr>
          <p:spPr bwMode="auto">
            <a:xfrm>
              <a:off x="3334" y="2341"/>
              <a:ext cx="680"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8446" name="Group 139"/>
            <p:cNvGrpSpPr>
              <a:grpSpLocks/>
            </p:cNvGrpSpPr>
            <p:nvPr/>
          </p:nvGrpSpPr>
          <p:grpSpPr bwMode="auto">
            <a:xfrm>
              <a:off x="1111" y="-353"/>
              <a:ext cx="1542" cy="2694"/>
              <a:chOff x="1111" y="-579"/>
              <a:chExt cx="1542" cy="2694"/>
            </a:xfrm>
          </p:grpSpPr>
          <p:sp>
            <p:nvSpPr>
              <p:cNvPr id="18507" name="Line 88"/>
              <p:cNvSpPr>
                <a:spLocks noChangeShapeType="1"/>
              </p:cNvSpPr>
              <p:nvPr/>
            </p:nvSpPr>
            <p:spPr bwMode="auto">
              <a:xfrm>
                <a:off x="1973" y="2115"/>
                <a:ext cx="680"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08" name="Line 91"/>
              <p:cNvSpPr>
                <a:spLocks noChangeShapeType="1"/>
              </p:cNvSpPr>
              <p:nvPr/>
            </p:nvSpPr>
            <p:spPr bwMode="auto">
              <a:xfrm flipH="1">
                <a:off x="1111" y="-579"/>
                <a:ext cx="953" cy="0"/>
              </a:xfrm>
              <a:prstGeom prst="line">
                <a:avLst/>
              </a:prstGeom>
              <a:noFill/>
              <a:ln w="9525">
                <a:solidFill>
                  <a:schemeClr val="bg2"/>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GB"/>
              </a:p>
            </p:txBody>
          </p:sp>
        </p:grpSp>
        <p:grpSp>
          <p:nvGrpSpPr>
            <p:cNvPr id="18447" name="Group 103"/>
            <p:cNvGrpSpPr>
              <a:grpSpLocks/>
            </p:cNvGrpSpPr>
            <p:nvPr/>
          </p:nvGrpSpPr>
          <p:grpSpPr bwMode="auto">
            <a:xfrm>
              <a:off x="3288" y="436"/>
              <a:ext cx="2313" cy="3674"/>
              <a:chOff x="3288" y="436"/>
              <a:chExt cx="2313" cy="3674"/>
            </a:xfrm>
          </p:grpSpPr>
          <p:sp>
            <p:nvSpPr>
              <p:cNvPr id="18503" name="Text Box 12"/>
              <p:cNvSpPr txBox="1">
                <a:spLocks noChangeArrowheads="1"/>
              </p:cNvSpPr>
              <p:nvPr/>
            </p:nvSpPr>
            <p:spPr bwMode="auto">
              <a:xfrm>
                <a:off x="4102" y="482"/>
                <a:ext cx="844" cy="526"/>
              </a:xfrm>
              <a:prstGeom prst="rect">
                <a:avLst/>
              </a:prstGeom>
              <a:solidFill>
                <a:srgbClr val="FF9900"/>
              </a:solidFill>
              <a:ln w="9525">
                <a:solidFill>
                  <a:schemeClr val="tx1"/>
                </a:solidFill>
                <a:miter lim="800000"/>
                <a:headEnd/>
                <a:tailEnd/>
              </a:ln>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000" b="1" dirty="0" err="1" smtClean="0">
                    <a:latin typeface="Arial" pitchFamily="34" charset="0"/>
                  </a:rPr>
                  <a:t>Regulatry</a:t>
                </a:r>
                <a:r>
                  <a:rPr lang="fr-CH" altLang="en-US" sz="1000" b="1" dirty="0" smtClean="0">
                    <a:latin typeface="Arial" pitchFamily="34" charset="0"/>
                  </a:rPr>
                  <a:t> </a:t>
                </a:r>
                <a:r>
                  <a:rPr lang="fr-CH" altLang="en-US" sz="1000" b="1" dirty="0" err="1" smtClean="0">
                    <a:latin typeface="Arial" pitchFamily="34" charset="0"/>
                  </a:rPr>
                  <a:t>requirements</a:t>
                </a:r>
                <a:r>
                  <a:rPr lang="fr-CH" altLang="en-US" sz="1000" b="1" dirty="0" smtClean="0">
                    <a:latin typeface="Arial" pitchFamily="34" charset="0"/>
                  </a:rPr>
                  <a:t> of home country</a:t>
                </a:r>
                <a:endParaRPr lang="en-GB" altLang="en-US" sz="1000" b="1" dirty="0">
                  <a:latin typeface="Arial" pitchFamily="34" charset="0"/>
                </a:endParaRPr>
              </a:p>
            </p:txBody>
          </p:sp>
          <p:grpSp>
            <p:nvGrpSpPr>
              <p:cNvPr id="18504" name="Group 69"/>
              <p:cNvGrpSpPr>
                <a:grpSpLocks/>
              </p:cNvGrpSpPr>
              <p:nvPr/>
            </p:nvGrpSpPr>
            <p:grpSpPr bwMode="auto">
              <a:xfrm>
                <a:off x="3288" y="436"/>
                <a:ext cx="2313" cy="3674"/>
                <a:chOff x="5219700" y="765175"/>
                <a:chExt cx="3671888" cy="5759450"/>
              </a:xfrm>
            </p:grpSpPr>
            <p:sp>
              <p:nvSpPr>
                <p:cNvPr id="18505" name="Oval 8"/>
                <p:cNvSpPr>
                  <a:spLocks noChangeArrowheads="1"/>
                </p:cNvSpPr>
                <p:nvPr/>
              </p:nvSpPr>
              <p:spPr bwMode="auto">
                <a:xfrm>
                  <a:off x="5219700" y="765175"/>
                  <a:ext cx="3671888" cy="5759450"/>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506" name="Text Box 25"/>
                <p:cNvSpPr txBox="1">
                  <a:spLocks noChangeArrowheads="1"/>
                </p:cNvSpPr>
                <p:nvPr/>
              </p:nvSpPr>
              <p:spPr bwMode="auto">
                <a:xfrm>
                  <a:off x="6300042" y="4940447"/>
                  <a:ext cx="1368570" cy="28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000" dirty="0" smtClean="0">
                      <a:latin typeface="Arial" pitchFamily="34" charset="0"/>
                    </a:rPr>
                    <a:t>Country</a:t>
                  </a:r>
                  <a:r>
                    <a:rPr lang="en-GB" altLang="en-US" sz="1000" b="1" dirty="0" smtClean="0">
                      <a:latin typeface="Arial" pitchFamily="34" charset="0"/>
                      <a:ea typeface="MS PGothic" pitchFamily="34" charset="-128"/>
                    </a:rPr>
                    <a:t> B</a:t>
                  </a:r>
                  <a:endParaRPr lang="en-GB" altLang="en-US" sz="1000" b="1" dirty="0">
                    <a:latin typeface="Arial" pitchFamily="34" charset="0"/>
                    <a:ea typeface="MS PGothic" pitchFamily="34" charset="-128"/>
                  </a:endParaRPr>
                </a:p>
              </p:txBody>
            </p:sp>
          </p:grpSp>
        </p:grpSp>
        <p:sp>
          <p:nvSpPr>
            <p:cNvPr id="18448" name="Text Box 13"/>
            <p:cNvSpPr txBox="1">
              <a:spLocks noChangeArrowheads="1"/>
            </p:cNvSpPr>
            <p:nvPr/>
          </p:nvSpPr>
          <p:spPr bwMode="auto">
            <a:xfrm>
              <a:off x="2138" y="2743"/>
              <a:ext cx="451" cy="370"/>
            </a:xfrm>
            <a:prstGeom prst="rect">
              <a:avLst/>
            </a:prstGeom>
            <a:solidFill>
              <a:srgbClr val="969696"/>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bg-BG" altLang="en-US" sz="1000" b="1" dirty="0">
                <a:latin typeface="Arial" pitchFamily="34" charset="0"/>
              </a:endParaRPr>
            </a:p>
            <a:p>
              <a:pPr eaLnBrk="1" hangingPunct="1"/>
              <a:r>
                <a:rPr lang="fr-CH" altLang="en-US" sz="1000" b="1" dirty="0" smtClean="0">
                  <a:latin typeface="Arial" pitchFamily="34" charset="0"/>
                </a:rPr>
                <a:t>Port</a:t>
              </a:r>
              <a:r>
                <a:rPr lang="en-GB" altLang="en-US" sz="1000" b="1" dirty="0" smtClean="0">
                  <a:latin typeface="Arial" pitchFamily="34" charset="0"/>
                  <a:ea typeface="MS PGothic" pitchFamily="34" charset="-128"/>
                </a:rPr>
                <a:t> </a:t>
              </a:r>
              <a:r>
                <a:rPr lang="en-GB" altLang="en-US" sz="1000" b="1" dirty="0">
                  <a:latin typeface="Arial" pitchFamily="34" charset="0"/>
                  <a:ea typeface="MS PGothic" pitchFamily="34" charset="-128"/>
                </a:rPr>
                <a:t>1</a:t>
              </a:r>
              <a:endParaRPr lang="en-US" altLang="en-US" sz="1000" b="1" dirty="0">
                <a:latin typeface="Arial" pitchFamily="34" charset="0"/>
                <a:ea typeface="MS PGothic" pitchFamily="34" charset="-128"/>
              </a:endParaRPr>
            </a:p>
          </p:txBody>
        </p:sp>
        <p:sp>
          <p:nvSpPr>
            <p:cNvPr id="18449" name="Text Box 16"/>
            <p:cNvSpPr txBox="1">
              <a:spLocks noChangeArrowheads="1"/>
            </p:cNvSpPr>
            <p:nvPr/>
          </p:nvSpPr>
          <p:spPr bwMode="auto">
            <a:xfrm>
              <a:off x="3325" y="2743"/>
              <a:ext cx="446" cy="363"/>
            </a:xfrm>
            <a:prstGeom prst="rect">
              <a:avLst/>
            </a:prstGeom>
            <a:solidFill>
              <a:srgbClr val="969696"/>
            </a:solidFill>
            <a:ln w="9525">
              <a:solidFill>
                <a:srgbClr val="000000"/>
              </a:solidFill>
              <a:miter lim="800000"/>
              <a:headEnd/>
              <a:tailEnd/>
            </a:ln>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bg-BG" altLang="en-US" sz="1000" b="1" dirty="0">
                <a:latin typeface="Arial" pitchFamily="34" charset="0"/>
              </a:endParaRPr>
            </a:p>
            <a:p>
              <a:pPr eaLnBrk="1" hangingPunct="1"/>
              <a:r>
                <a:rPr lang="fr-CH" altLang="en-US" sz="1000" b="1" dirty="0" smtClean="0">
                  <a:latin typeface="Arial" pitchFamily="34" charset="0"/>
                  <a:ea typeface="MS PGothic" pitchFamily="34" charset="-128"/>
                </a:rPr>
                <a:t>Port</a:t>
              </a:r>
              <a:r>
                <a:rPr lang="en-GB" altLang="en-US" sz="1000" b="1" dirty="0" smtClean="0">
                  <a:latin typeface="Arial" pitchFamily="34" charset="0"/>
                  <a:ea typeface="MS PGothic" pitchFamily="34" charset="-128"/>
                </a:rPr>
                <a:t> </a:t>
              </a:r>
              <a:r>
                <a:rPr lang="en-GB" altLang="en-US" sz="1000" b="1" dirty="0">
                  <a:latin typeface="Arial" pitchFamily="34" charset="0"/>
                  <a:ea typeface="MS PGothic" pitchFamily="34" charset="-128"/>
                </a:rPr>
                <a:t>2</a:t>
              </a:r>
              <a:endParaRPr lang="en-US" altLang="en-US" sz="1000" b="1" dirty="0">
                <a:latin typeface="Arial" pitchFamily="34" charset="0"/>
                <a:ea typeface="MS PGothic" pitchFamily="34" charset="-128"/>
              </a:endParaRPr>
            </a:p>
          </p:txBody>
        </p:sp>
        <p:sp>
          <p:nvSpPr>
            <p:cNvPr id="18450" name="Line 27"/>
            <p:cNvSpPr>
              <a:spLocks noChangeShapeType="1"/>
            </p:cNvSpPr>
            <p:nvPr/>
          </p:nvSpPr>
          <p:spPr bwMode="auto">
            <a:xfrm>
              <a:off x="1048" y="3297"/>
              <a:ext cx="108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8451" name="Group 28"/>
            <p:cNvGrpSpPr>
              <a:grpSpLocks/>
            </p:cNvGrpSpPr>
            <p:nvPr/>
          </p:nvGrpSpPr>
          <p:grpSpPr bwMode="auto">
            <a:xfrm>
              <a:off x="2590" y="2924"/>
              <a:ext cx="726" cy="111"/>
              <a:chOff x="2698" y="2273"/>
              <a:chExt cx="726" cy="136"/>
            </a:xfrm>
          </p:grpSpPr>
          <p:sp>
            <p:nvSpPr>
              <p:cNvPr id="18500" name="AutoShape 29"/>
              <p:cNvSpPr>
                <a:spLocks noChangeArrowheads="1"/>
              </p:cNvSpPr>
              <p:nvPr/>
            </p:nvSpPr>
            <p:spPr bwMode="auto">
              <a:xfrm>
                <a:off x="3061" y="2273"/>
                <a:ext cx="227" cy="136"/>
              </a:xfrm>
              <a:prstGeom prst="doubleWave">
                <a:avLst>
                  <a:gd name="adj1" fmla="val 6500"/>
                  <a:gd name="adj2" fmla="val 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501" name="AutoShape 30"/>
              <p:cNvSpPr>
                <a:spLocks noChangeArrowheads="1"/>
              </p:cNvSpPr>
              <p:nvPr/>
            </p:nvSpPr>
            <p:spPr bwMode="auto">
              <a:xfrm>
                <a:off x="2834" y="2273"/>
                <a:ext cx="227" cy="136"/>
              </a:xfrm>
              <a:prstGeom prst="doubleWave">
                <a:avLst>
                  <a:gd name="adj1" fmla="val 6500"/>
                  <a:gd name="adj2" fmla="val 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502" name="Line 31"/>
              <p:cNvSpPr>
                <a:spLocks noChangeShapeType="1"/>
              </p:cNvSpPr>
              <p:nvPr/>
            </p:nvSpPr>
            <p:spPr bwMode="auto">
              <a:xfrm>
                <a:off x="2698" y="2341"/>
                <a:ext cx="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8452" name="Line 32"/>
            <p:cNvSpPr>
              <a:spLocks noChangeShapeType="1"/>
            </p:cNvSpPr>
            <p:nvPr/>
          </p:nvSpPr>
          <p:spPr bwMode="auto">
            <a:xfrm>
              <a:off x="3862" y="3249"/>
              <a:ext cx="99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8453" name="Group 40"/>
            <p:cNvGrpSpPr>
              <a:grpSpLocks/>
            </p:cNvGrpSpPr>
            <p:nvPr/>
          </p:nvGrpSpPr>
          <p:grpSpPr bwMode="auto">
            <a:xfrm>
              <a:off x="505" y="3159"/>
              <a:ext cx="561" cy="297"/>
              <a:chOff x="1275" y="2069"/>
              <a:chExt cx="561" cy="297"/>
            </a:xfrm>
          </p:grpSpPr>
          <p:sp>
            <p:nvSpPr>
              <p:cNvPr id="18498" name="AutoShape 41"/>
              <p:cNvSpPr>
                <a:spLocks noChangeArrowheads="1"/>
              </p:cNvSpPr>
              <p:nvPr/>
            </p:nvSpPr>
            <p:spPr bwMode="auto">
              <a:xfrm>
                <a:off x="1292" y="2069"/>
                <a:ext cx="544" cy="272"/>
              </a:xfrm>
              <a:prstGeom prst="cube">
                <a:avLst>
                  <a:gd name="adj" fmla="val 25000"/>
                </a:avLst>
              </a:prstGeom>
              <a:solidFill>
                <a:srgbClr val="993300"/>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499" name="Text Box 42"/>
              <p:cNvSpPr txBox="1">
                <a:spLocks noChangeArrowheads="1"/>
              </p:cNvSpPr>
              <p:nvPr/>
            </p:nvSpPr>
            <p:spPr bwMode="auto">
              <a:xfrm>
                <a:off x="1275" y="2160"/>
                <a:ext cx="49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200" dirty="0" smtClean="0">
                    <a:solidFill>
                      <a:schemeClr val="bg1"/>
                    </a:solidFill>
                    <a:latin typeface="Tahoma" pitchFamily="34" charset="0"/>
                  </a:rPr>
                  <a:t>Cargo</a:t>
                </a:r>
                <a:endParaRPr lang="en-GB" altLang="en-US" sz="1200" dirty="0">
                  <a:solidFill>
                    <a:schemeClr val="bg1"/>
                  </a:solidFill>
                  <a:latin typeface="Tahoma" pitchFamily="34" charset="0"/>
                </a:endParaRPr>
              </a:p>
            </p:txBody>
          </p:sp>
        </p:grpSp>
        <p:grpSp>
          <p:nvGrpSpPr>
            <p:cNvPr id="18454" name="Group 112"/>
            <p:cNvGrpSpPr>
              <a:grpSpLocks/>
            </p:cNvGrpSpPr>
            <p:nvPr/>
          </p:nvGrpSpPr>
          <p:grpSpPr bwMode="auto">
            <a:xfrm>
              <a:off x="385" y="436"/>
              <a:ext cx="2314" cy="3629"/>
              <a:chOff x="385" y="436"/>
              <a:chExt cx="2314" cy="3629"/>
            </a:xfrm>
          </p:grpSpPr>
          <p:sp>
            <p:nvSpPr>
              <p:cNvPr id="18494" name="Text Box 11"/>
              <p:cNvSpPr txBox="1">
                <a:spLocks noChangeArrowheads="1"/>
              </p:cNvSpPr>
              <p:nvPr/>
            </p:nvSpPr>
            <p:spPr bwMode="auto">
              <a:xfrm>
                <a:off x="1156" y="482"/>
                <a:ext cx="982" cy="411"/>
              </a:xfrm>
              <a:prstGeom prst="rect">
                <a:avLst/>
              </a:prstGeom>
              <a:solidFill>
                <a:srgbClr val="FF9900"/>
              </a:solidFill>
              <a:ln w="9525">
                <a:solidFill>
                  <a:schemeClr val="tx1"/>
                </a:solidFill>
                <a:miter lim="800000"/>
                <a:headEnd/>
                <a:tailEnd/>
              </a:ln>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000" dirty="0" err="1">
                    <a:latin typeface="Arial" pitchFamily="34" charset="0"/>
                  </a:rPr>
                  <a:t>Regulatry</a:t>
                </a:r>
                <a:r>
                  <a:rPr lang="fr-CH" altLang="en-US" sz="1000" dirty="0">
                    <a:latin typeface="Arial" pitchFamily="34" charset="0"/>
                  </a:rPr>
                  <a:t> </a:t>
                </a:r>
                <a:r>
                  <a:rPr lang="fr-CH" altLang="en-US" sz="1000" dirty="0" err="1">
                    <a:latin typeface="Arial" pitchFamily="34" charset="0"/>
                  </a:rPr>
                  <a:t>requirements</a:t>
                </a:r>
                <a:r>
                  <a:rPr lang="fr-CH" altLang="en-US" sz="1000" dirty="0">
                    <a:latin typeface="Arial" pitchFamily="34" charset="0"/>
                  </a:rPr>
                  <a:t> of </a:t>
                </a:r>
                <a:r>
                  <a:rPr lang="fr-CH" altLang="en-US" sz="1000" dirty="0" err="1" smtClean="0">
                    <a:latin typeface="Arial" pitchFamily="34" charset="0"/>
                  </a:rPr>
                  <a:t>third</a:t>
                </a:r>
                <a:r>
                  <a:rPr lang="fr-CH" altLang="en-US" sz="1000" dirty="0" smtClean="0">
                    <a:latin typeface="Arial" pitchFamily="34" charset="0"/>
                  </a:rPr>
                  <a:t> country</a:t>
                </a:r>
                <a:endParaRPr lang="en-GB" altLang="en-US" sz="1000" dirty="0">
                  <a:latin typeface="Arial" pitchFamily="34" charset="0"/>
                </a:endParaRPr>
              </a:p>
            </p:txBody>
          </p:sp>
          <p:grpSp>
            <p:nvGrpSpPr>
              <p:cNvPr id="18495" name="Group 68"/>
              <p:cNvGrpSpPr>
                <a:grpSpLocks/>
              </p:cNvGrpSpPr>
              <p:nvPr/>
            </p:nvGrpSpPr>
            <p:grpSpPr bwMode="auto">
              <a:xfrm>
                <a:off x="385" y="436"/>
                <a:ext cx="2314" cy="3629"/>
                <a:chOff x="611188" y="692150"/>
                <a:chExt cx="3673475" cy="5761038"/>
              </a:xfrm>
            </p:grpSpPr>
            <p:sp>
              <p:nvSpPr>
                <p:cNvPr id="18496" name="Oval 9"/>
                <p:cNvSpPr>
                  <a:spLocks noChangeArrowheads="1"/>
                </p:cNvSpPr>
                <p:nvPr/>
              </p:nvSpPr>
              <p:spPr bwMode="auto">
                <a:xfrm>
                  <a:off x="611188" y="692150"/>
                  <a:ext cx="3673475" cy="5761038"/>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497" name="Text Box 26"/>
                <p:cNvSpPr txBox="1">
                  <a:spLocks noChangeArrowheads="1"/>
                </p:cNvSpPr>
                <p:nvPr/>
              </p:nvSpPr>
              <p:spPr bwMode="auto">
                <a:xfrm>
                  <a:off x="1692465" y="4940292"/>
                  <a:ext cx="1368570" cy="2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000" b="1" dirty="0" smtClean="0">
                      <a:latin typeface="Arial" pitchFamily="34" charset="0"/>
                    </a:rPr>
                    <a:t>Country</a:t>
                  </a:r>
                  <a:r>
                    <a:rPr lang="en-GB" altLang="en-US" sz="1000" b="1" dirty="0" smtClean="0">
                      <a:latin typeface="Arial" pitchFamily="34" charset="0"/>
                      <a:ea typeface="MS PGothic" pitchFamily="34" charset="-128"/>
                    </a:rPr>
                    <a:t> </a:t>
                  </a:r>
                  <a:r>
                    <a:rPr lang="en-GB" altLang="en-US" sz="1000" b="1" dirty="0">
                      <a:latin typeface="Arial" pitchFamily="34" charset="0"/>
                      <a:ea typeface="MS PGothic" pitchFamily="34" charset="-128"/>
                    </a:rPr>
                    <a:t>A</a:t>
                  </a:r>
                </a:p>
              </p:txBody>
            </p:sp>
          </p:grpSp>
        </p:grpSp>
        <p:grpSp>
          <p:nvGrpSpPr>
            <p:cNvPr id="18455" name="Group 43"/>
            <p:cNvGrpSpPr>
              <a:grpSpLocks/>
            </p:cNvGrpSpPr>
            <p:nvPr/>
          </p:nvGrpSpPr>
          <p:grpSpPr bwMode="auto">
            <a:xfrm>
              <a:off x="2093" y="3135"/>
              <a:ext cx="584" cy="297"/>
              <a:chOff x="1252" y="2069"/>
              <a:chExt cx="584" cy="297"/>
            </a:xfrm>
          </p:grpSpPr>
          <p:sp>
            <p:nvSpPr>
              <p:cNvPr id="18492" name="AutoShape 44"/>
              <p:cNvSpPr>
                <a:spLocks noChangeArrowheads="1"/>
              </p:cNvSpPr>
              <p:nvPr/>
            </p:nvSpPr>
            <p:spPr bwMode="auto">
              <a:xfrm>
                <a:off x="1292" y="2069"/>
                <a:ext cx="544" cy="272"/>
              </a:xfrm>
              <a:prstGeom prst="cube">
                <a:avLst>
                  <a:gd name="adj" fmla="val 25000"/>
                </a:avLst>
              </a:prstGeom>
              <a:solidFill>
                <a:srgbClr val="993300"/>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493" name="Text Box 45"/>
              <p:cNvSpPr txBox="1">
                <a:spLocks noChangeArrowheads="1"/>
              </p:cNvSpPr>
              <p:nvPr/>
            </p:nvSpPr>
            <p:spPr bwMode="auto">
              <a:xfrm>
                <a:off x="1252" y="2160"/>
                <a:ext cx="5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200" dirty="0">
                    <a:solidFill>
                      <a:schemeClr val="bg1"/>
                    </a:solidFill>
                    <a:latin typeface="Tahoma" pitchFamily="34" charset="0"/>
                  </a:rPr>
                  <a:t>Cargo</a:t>
                </a:r>
                <a:endParaRPr lang="en-GB" altLang="en-US" sz="1200" dirty="0">
                  <a:solidFill>
                    <a:schemeClr val="bg1"/>
                  </a:solidFill>
                  <a:latin typeface="Arial" pitchFamily="34" charset="0"/>
                </a:endParaRPr>
              </a:p>
            </p:txBody>
          </p:sp>
        </p:grpSp>
        <p:grpSp>
          <p:nvGrpSpPr>
            <p:cNvPr id="18456" name="Group 43"/>
            <p:cNvGrpSpPr>
              <a:grpSpLocks/>
            </p:cNvGrpSpPr>
            <p:nvPr/>
          </p:nvGrpSpPr>
          <p:grpSpPr bwMode="auto">
            <a:xfrm>
              <a:off x="3282" y="3135"/>
              <a:ext cx="575" cy="297"/>
              <a:chOff x="1261" y="2069"/>
              <a:chExt cx="575" cy="297"/>
            </a:xfrm>
          </p:grpSpPr>
          <p:sp>
            <p:nvSpPr>
              <p:cNvPr id="18490" name="AutoShape 44"/>
              <p:cNvSpPr>
                <a:spLocks noChangeArrowheads="1"/>
              </p:cNvSpPr>
              <p:nvPr/>
            </p:nvSpPr>
            <p:spPr bwMode="auto">
              <a:xfrm>
                <a:off x="1292" y="2069"/>
                <a:ext cx="544" cy="272"/>
              </a:xfrm>
              <a:prstGeom prst="cube">
                <a:avLst>
                  <a:gd name="adj" fmla="val 25000"/>
                </a:avLst>
              </a:prstGeom>
              <a:solidFill>
                <a:srgbClr val="993300"/>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491" name="Text Box 45"/>
              <p:cNvSpPr txBox="1">
                <a:spLocks noChangeArrowheads="1"/>
              </p:cNvSpPr>
              <p:nvPr/>
            </p:nvSpPr>
            <p:spPr bwMode="auto">
              <a:xfrm>
                <a:off x="1261" y="2160"/>
                <a:ext cx="48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200" dirty="0">
                    <a:solidFill>
                      <a:schemeClr val="bg1"/>
                    </a:solidFill>
                    <a:latin typeface="Tahoma" pitchFamily="34" charset="0"/>
                  </a:rPr>
                  <a:t>Cargo</a:t>
                </a:r>
                <a:endParaRPr lang="en-GB" altLang="en-US" sz="1200" dirty="0">
                  <a:solidFill>
                    <a:schemeClr val="bg1"/>
                  </a:solidFill>
                  <a:latin typeface="Arial" pitchFamily="34" charset="0"/>
                </a:endParaRPr>
              </a:p>
            </p:txBody>
          </p:sp>
        </p:grpSp>
        <p:grpSp>
          <p:nvGrpSpPr>
            <p:cNvPr id="18457" name="Group 43"/>
            <p:cNvGrpSpPr>
              <a:grpSpLocks/>
            </p:cNvGrpSpPr>
            <p:nvPr/>
          </p:nvGrpSpPr>
          <p:grpSpPr bwMode="auto">
            <a:xfrm>
              <a:off x="4854" y="3113"/>
              <a:ext cx="566" cy="297"/>
              <a:chOff x="1286" y="2069"/>
              <a:chExt cx="566" cy="297"/>
            </a:xfrm>
          </p:grpSpPr>
          <p:sp>
            <p:nvSpPr>
              <p:cNvPr id="18488" name="AutoShape 44"/>
              <p:cNvSpPr>
                <a:spLocks noChangeArrowheads="1"/>
              </p:cNvSpPr>
              <p:nvPr/>
            </p:nvSpPr>
            <p:spPr bwMode="auto">
              <a:xfrm>
                <a:off x="1292" y="2069"/>
                <a:ext cx="544" cy="272"/>
              </a:xfrm>
              <a:prstGeom prst="cube">
                <a:avLst>
                  <a:gd name="adj" fmla="val 25000"/>
                </a:avLst>
              </a:prstGeom>
              <a:solidFill>
                <a:srgbClr val="993300"/>
              </a:solidFill>
              <a:ln w="9525">
                <a:solidFill>
                  <a:schemeClr val="tx1"/>
                </a:solidFill>
                <a:miter lim="800000"/>
                <a:headEnd/>
                <a:tailEnd/>
              </a:ln>
            </p:spPr>
            <p:txBody>
              <a:bodyPr wrap="none" anchor="ct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endParaRPr lang="en-US" altLang="en-US" sz="1400">
                  <a:latin typeface="Verdana" pitchFamily="34" charset="0"/>
                </a:endParaRPr>
              </a:p>
            </p:txBody>
          </p:sp>
          <p:sp>
            <p:nvSpPr>
              <p:cNvPr id="18489" name="Text Box 45"/>
              <p:cNvSpPr txBox="1">
                <a:spLocks noChangeArrowheads="1"/>
              </p:cNvSpPr>
              <p:nvPr/>
            </p:nvSpPr>
            <p:spPr bwMode="auto">
              <a:xfrm>
                <a:off x="1286" y="2160"/>
                <a:ext cx="56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spcBef>
                    <a:spcPct val="50000"/>
                  </a:spcBef>
                </a:pPr>
                <a:r>
                  <a:rPr lang="fr-CH" altLang="en-US" sz="1200" dirty="0">
                    <a:solidFill>
                      <a:schemeClr val="bg1"/>
                    </a:solidFill>
                    <a:latin typeface="Tahoma" pitchFamily="34" charset="0"/>
                  </a:rPr>
                  <a:t>Cargo</a:t>
                </a:r>
                <a:endParaRPr lang="en-GB" altLang="en-US" sz="1200" dirty="0">
                  <a:solidFill>
                    <a:schemeClr val="bg1"/>
                  </a:solidFill>
                  <a:latin typeface="Arial" pitchFamily="34" charset="0"/>
                </a:endParaRPr>
              </a:p>
            </p:txBody>
          </p:sp>
        </p:grpSp>
        <p:sp>
          <p:nvSpPr>
            <p:cNvPr id="18458" name="Line 24"/>
            <p:cNvSpPr>
              <a:spLocks noChangeShapeType="1"/>
            </p:cNvSpPr>
            <p:nvPr/>
          </p:nvSpPr>
          <p:spPr bwMode="auto">
            <a:xfrm flipH="1">
              <a:off x="476" y="2659"/>
              <a:ext cx="48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59" name="Line 24"/>
            <p:cNvSpPr>
              <a:spLocks noChangeShapeType="1"/>
            </p:cNvSpPr>
            <p:nvPr/>
          </p:nvSpPr>
          <p:spPr bwMode="auto">
            <a:xfrm flipH="1">
              <a:off x="476" y="1934"/>
              <a:ext cx="48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0" name="Text Box 66"/>
            <p:cNvSpPr txBox="1">
              <a:spLocks noChangeArrowheads="1"/>
            </p:cNvSpPr>
            <p:nvPr/>
          </p:nvSpPr>
          <p:spPr bwMode="auto">
            <a:xfrm rot="16200000">
              <a:off x="-17" y="3060"/>
              <a:ext cx="60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100" b="1" dirty="0" smtClean="0">
                  <a:latin typeface="Tahoma" pitchFamily="34" charset="0"/>
                </a:rPr>
                <a:t>Physical </a:t>
              </a:r>
            </a:p>
            <a:p>
              <a:pPr eaLnBrk="1" hangingPunct="1"/>
              <a:r>
                <a:rPr lang="fr-CH" altLang="en-US" sz="1100" b="1" dirty="0" err="1" smtClean="0">
                  <a:latin typeface="Tahoma" pitchFamily="34" charset="0"/>
                </a:rPr>
                <a:t>level</a:t>
              </a:r>
              <a:endParaRPr lang="en-US" altLang="en-US" sz="1100" b="1" dirty="0">
                <a:latin typeface="Tahoma" pitchFamily="34" charset="0"/>
              </a:endParaRPr>
            </a:p>
          </p:txBody>
        </p:sp>
        <p:sp>
          <p:nvSpPr>
            <p:cNvPr id="18461" name="Text Box 67"/>
            <p:cNvSpPr txBox="1">
              <a:spLocks noChangeArrowheads="1"/>
            </p:cNvSpPr>
            <p:nvPr/>
          </p:nvSpPr>
          <p:spPr bwMode="auto">
            <a:xfrm rot="16200000">
              <a:off x="-255" y="2120"/>
              <a:ext cx="94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100" b="1" dirty="0" err="1" smtClean="0">
                  <a:latin typeface="Tahoma" pitchFamily="34" charset="0"/>
                </a:rPr>
                <a:t>Organizational</a:t>
              </a:r>
              <a:r>
                <a:rPr lang="fr-CH" altLang="en-US" sz="1100" b="1" dirty="0" smtClean="0">
                  <a:latin typeface="Tahoma" pitchFamily="34" charset="0"/>
                </a:rPr>
                <a:t> </a:t>
              </a:r>
            </a:p>
            <a:p>
              <a:pPr eaLnBrk="1" hangingPunct="1"/>
              <a:r>
                <a:rPr lang="fr-CH" altLang="en-US" sz="1100" b="1" dirty="0" err="1" smtClean="0">
                  <a:latin typeface="Tahoma" pitchFamily="34" charset="0"/>
                </a:rPr>
                <a:t>level</a:t>
              </a:r>
              <a:endParaRPr lang="en-US" altLang="en-US" sz="1100" b="1" dirty="0">
                <a:latin typeface="Tahoma" pitchFamily="34" charset="0"/>
                <a:ea typeface="MS PGothic" pitchFamily="34" charset="-128"/>
              </a:endParaRPr>
            </a:p>
          </p:txBody>
        </p:sp>
        <p:sp>
          <p:nvSpPr>
            <p:cNvPr id="18462" name="Text Box 68"/>
            <p:cNvSpPr txBox="1">
              <a:spLocks noChangeArrowheads="1"/>
            </p:cNvSpPr>
            <p:nvPr/>
          </p:nvSpPr>
          <p:spPr bwMode="auto">
            <a:xfrm rot="16200000">
              <a:off x="-252" y="1047"/>
              <a:ext cx="93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eaLnBrk="1" hangingPunct="1"/>
              <a:r>
                <a:rPr lang="fr-CH" altLang="en-US" sz="1100" b="1" dirty="0" smtClean="0">
                  <a:latin typeface="Tahoma" pitchFamily="34" charset="0"/>
                </a:rPr>
                <a:t>Document and </a:t>
              </a:r>
            </a:p>
            <a:p>
              <a:pPr eaLnBrk="1" hangingPunct="1"/>
              <a:r>
                <a:rPr lang="fr-CH" altLang="en-US" sz="1100" b="1" dirty="0" smtClean="0">
                  <a:latin typeface="Tahoma" pitchFamily="34" charset="0"/>
                </a:rPr>
                <a:t>data </a:t>
              </a:r>
              <a:r>
                <a:rPr lang="fr-CH" altLang="en-US" sz="1100" b="1" dirty="0" err="1" smtClean="0">
                  <a:latin typeface="Tahoma" pitchFamily="34" charset="0"/>
                </a:rPr>
                <a:t>level</a:t>
              </a:r>
              <a:endParaRPr lang="en-US" altLang="en-US" sz="1100" b="1" dirty="0">
                <a:latin typeface="Tahoma" pitchFamily="34" charset="0"/>
              </a:endParaRPr>
            </a:p>
          </p:txBody>
        </p:sp>
        <p:sp>
          <p:nvSpPr>
            <p:cNvPr id="18463" name="Line 24"/>
            <p:cNvSpPr>
              <a:spLocks noChangeShapeType="1"/>
            </p:cNvSpPr>
            <p:nvPr/>
          </p:nvSpPr>
          <p:spPr bwMode="auto">
            <a:xfrm flipH="1">
              <a:off x="476" y="3612"/>
              <a:ext cx="489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65" name="Line 87"/>
            <p:cNvSpPr>
              <a:spLocks noChangeShapeType="1"/>
            </p:cNvSpPr>
            <p:nvPr/>
          </p:nvSpPr>
          <p:spPr bwMode="auto">
            <a:xfrm>
              <a:off x="839" y="1571"/>
              <a:ext cx="0" cy="4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66" name="Line 88"/>
            <p:cNvSpPr>
              <a:spLocks noChangeShapeType="1"/>
            </p:cNvSpPr>
            <p:nvPr/>
          </p:nvSpPr>
          <p:spPr bwMode="auto">
            <a:xfrm>
              <a:off x="1655" y="1571"/>
              <a:ext cx="0" cy="4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67" name="Line 89"/>
            <p:cNvSpPr>
              <a:spLocks noChangeShapeType="1"/>
            </p:cNvSpPr>
            <p:nvPr/>
          </p:nvSpPr>
          <p:spPr bwMode="auto">
            <a:xfrm>
              <a:off x="4286" y="1571"/>
              <a:ext cx="0" cy="4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68" name="Line 90"/>
            <p:cNvSpPr>
              <a:spLocks noChangeShapeType="1"/>
            </p:cNvSpPr>
            <p:nvPr/>
          </p:nvSpPr>
          <p:spPr bwMode="auto">
            <a:xfrm>
              <a:off x="5193" y="1571"/>
              <a:ext cx="0" cy="4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69" name="Line 91"/>
            <p:cNvSpPr>
              <a:spLocks noChangeShapeType="1"/>
            </p:cNvSpPr>
            <p:nvPr/>
          </p:nvSpPr>
          <p:spPr bwMode="auto">
            <a:xfrm>
              <a:off x="2971" y="1571"/>
              <a:ext cx="0" cy="6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70" name="Line 92"/>
            <p:cNvSpPr>
              <a:spLocks noChangeShapeType="1"/>
            </p:cNvSpPr>
            <p:nvPr/>
          </p:nvSpPr>
          <p:spPr bwMode="auto">
            <a:xfrm>
              <a:off x="1655" y="893"/>
              <a:ext cx="0" cy="2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8471" name="Line 93"/>
            <p:cNvSpPr>
              <a:spLocks noChangeShapeType="1"/>
            </p:cNvSpPr>
            <p:nvPr/>
          </p:nvSpPr>
          <p:spPr bwMode="auto">
            <a:xfrm>
              <a:off x="4468" y="893"/>
              <a:ext cx="0" cy="45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7" name="Group 76"/>
          <p:cNvGrpSpPr/>
          <p:nvPr/>
        </p:nvGrpSpPr>
        <p:grpSpPr>
          <a:xfrm>
            <a:off x="-198896" y="2924861"/>
            <a:ext cx="8875352" cy="582394"/>
            <a:chOff x="-1110266" y="4149592"/>
            <a:chExt cx="9641491" cy="938346"/>
          </a:xfrm>
        </p:grpSpPr>
        <p:grpSp>
          <p:nvGrpSpPr>
            <p:cNvPr id="78" name="Group 104"/>
            <p:cNvGrpSpPr>
              <a:grpSpLocks/>
            </p:cNvGrpSpPr>
            <p:nvPr/>
          </p:nvGrpSpPr>
          <p:grpSpPr bwMode="auto">
            <a:xfrm>
              <a:off x="827431" y="4149725"/>
              <a:ext cx="7703794" cy="938213"/>
              <a:chOff x="431" y="2613"/>
              <a:chExt cx="4853" cy="591"/>
            </a:xfrm>
          </p:grpSpPr>
          <p:sp>
            <p:nvSpPr>
              <p:cNvPr id="80" name="AutoShape 104"/>
              <p:cNvSpPr>
                <a:spLocks noChangeArrowheads="1"/>
              </p:cNvSpPr>
              <p:nvPr/>
            </p:nvSpPr>
            <p:spPr bwMode="auto">
              <a:xfrm>
                <a:off x="3051"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1" name="AutoShape 105"/>
              <p:cNvSpPr>
                <a:spLocks noChangeArrowheads="1"/>
              </p:cNvSpPr>
              <p:nvPr/>
            </p:nvSpPr>
            <p:spPr bwMode="auto">
              <a:xfrm>
                <a:off x="2733"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2" name="AutoShape 106"/>
              <p:cNvSpPr>
                <a:spLocks noChangeArrowheads="1"/>
              </p:cNvSpPr>
              <p:nvPr/>
            </p:nvSpPr>
            <p:spPr bwMode="auto">
              <a:xfrm>
                <a:off x="2416"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3" name="AutoShape 107"/>
              <p:cNvSpPr>
                <a:spLocks noChangeArrowheads="1"/>
              </p:cNvSpPr>
              <p:nvPr/>
            </p:nvSpPr>
            <p:spPr bwMode="auto">
              <a:xfrm>
                <a:off x="1792"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4" name="AutoShape 108"/>
              <p:cNvSpPr>
                <a:spLocks noChangeArrowheads="1"/>
              </p:cNvSpPr>
              <p:nvPr/>
            </p:nvSpPr>
            <p:spPr bwMode="auto">
              <a:xfrm>
                <a:off x="1463"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5" name="AutoShape 109"/>
              <p:cNvSpPr>
                <a:spLocks noChangeArrowheads="1"/>
              </p:cNvSpPr>
              <p:nvPr/>
            </p:nvSpPr>
            <p:spPr bwMode="auto">
              <a:xfrm>
                <a:off x="1146"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6" name="AutoShape 110"/>
              <p:cNvSpPr>
                <a:spLocks noChangeArrowheads="1"/>
              </p:cNvSpPr>
              <p:nvPr/>
            </p:nvSpPr>
            <p:spPr bwMode="auto">
              <a:xfrm>
                <a:off x="523"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7" name="AutoShape 116"/>
              <p:cNvSpPr>
                <a:spLocks noChangeArrowheads="1"/>
              </p:cNvSpPr>
              <p:nvPr/>
            </p:nvSpPr>
            <p:spPr bwMode="auto">
              <a:xfrm>
                <a:off x="3350"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8" name="AutoShape 117"/>
              <p:cNvSpPr>
                <a:spLocks noChangeArrowheads="1"/>
              </p:cNvSpPr>
              <p:nvPr/>
            </p:nvSpPr>
            <p:spPr bwMode="auto">
              <a:xfrm>
                <a:off x="2098"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89" name="AutoShape 118"/>
              <p:cNvSpPr>
                <a:spLocks noChangeArrowheads="1"/>
              </p:cNvSpPr>
              <p:nvPr/>
            </p:nvSpPr>
            <p:spPr bwMode="auto">
              <a:xfrm>
                <a:off x="828" y="2840"/>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0" name="AutoShape 95"/>
              <p:cNvSpPr>
                <a:spLocks noChangeArrowheads="1"/>
              </p:cNvSpPr>
              <p:nvPr/>
            </p:nvSpPr>
            <p:spPr bwMode="auto">
              <a:xfrm>
                <a:off x="4740" y="2614"/>
                <a:ext cx="454" cy="227"/>
              </a:xfrm>
              <a:prstGeom prst="flowChartMagneticDrum">
                <a:avLst/>
              </a:prstGeom>
              <a:gradFill rotWithShape="1">
                <a:gsLst>
                  <a:gs pos="0">
                    <a:srgbClr val="008000"/>
                  </a:gs>
                  <a:gs pos="100000">
                    <a:srgbClr val="000000"/>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1" name="AutoShape 95"/>
              <p:cNvSpPr>
                <a:spLocks noChangeArrowheads="1"/>
              </p:cNvSpPr>
              <p:nvPr/>
            </p:nvSpPr>
            <p:spPr bwMode="auto">
              <a:xfrm>
                <a:off x="2744" y="2614"/>
                <a:ext cx="454" cy="227"/>
              </a:xfrm>
              <a:prstGeom prst="flowChartMagneticDrum">
                <a:avLst/>
              </a:prstGeom>
              <a:gradFill rotWithShape="1">
                <a:gsLst>
                  <a:gs pos="0">
                    <a:srgbClr val="90C790"/>
                  </a:gs>
                  <a:gs pos="100000">
                    <a:srgbClr val="339933"/>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2" name="AutoShape 95"/>
              <p:cNvSpPr>
                <a:spLocks noChangeArrowheads="1"/>
              </p:cNvSpPr>
              <p:nvPr/>
            </p:nvSpPr>
            <p:spPr bwMode="auto">
              <a:xfrm>
                <a:off x="1973" y="2614"/>
                <a:ext cx="454" cy="227"/>
              </a:xfrm>
              <a:prstGeom prst="flowChartMagneticDrum">
                <a:avLst/>
              </a:prstGeom>
              <a:gradFill rotWithShape="1">
                <a:gsLst>
                  <a:gs pos="0">
                    <a:srgbClr val="0F870F">
                      <a:alpha val="25998"/>
                    </a:srgbClr>
                  </a:gs>
                  <a:gs pos="100000">
                    <a:srgbClr val="008000">
                      <a:alpha val="57999"/>
                    </a:srgbClr>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3" name="AutoShape 95"/>
              <p:cNvSpPr>
                <a:spLocks noChangeArrowheads="1"/>
              </p:cNvSpPr>
              <p:nvPr/>
            </p:nvSpPr>
            <p:spPr bwMode="auto">
              <a:xfrm>
                <a:off x="750" y="2614"/>
                <a:ext cx="454" cy="227"/>
              </a:xfrm>
              <a:prstGeom prst="flowChartMagneticDrum">
                <a:avLst/>
              </a:prstGeom>
              <a:gradFill rotWithShape="1">
                <a:gsLst>
                  <a:gs pos="0">
                    <a:srgbClr val="008000">
                      <a:alpha val="6000"/>
                    </a:srgbClr>
                  </a:gs>
                  <a:gs pos="100000">
                    <a:srgbClr val="A2D1A2"/>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4" name="AutoShape 95"/>
              <p:cNvSpPr>
                <a:spLocks noChangeArrowheads="1"/>
              </p:cNvSpPr>
              <p:nvPr/>
            </p:nvSpPr>
            <p:spPr bwMode="auto">
              <a:xfrm>
                <a:off x="1293" y="2614"/>
                <a:ext cx="454" cy="227"/>
              </a:xfrm>
              <a:prstGeom prst="flowChartMagneticDrum">
                <a:avLst/>
              </a:prstGeom>
              <a:gradFill rotWithShape="1">
                <a:gsLst>
                  <a:gs pos="0">
                    <a:srgbClr val="99FF99">
                      <a:alpha val="28998"/>
                    </a:srgbClr>
                  </a:gs>
                  <a:gs pos="100000">
                    <a:srgbClr val="339933">
                      <a:alpha val="70000"/>
                    </a:srgbClr>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5" name="AutoShape 95"/>
              <p:cNvSpPr>
                <a:spLocks noChangeArrowheads="1"/>
              </p:cNvSpPr>
              <p:nvPr/>
            </p:nvSpPr>
            <p:spPr bwMode="auto">
              <a:xfrm>
                <a:off x="1792" y="2977"/>
                <a:ext cx="454" cy="227"/>
              </a:xfrm>
              <a:prstGeom prst="flowChartMagneticDrum">
                <a:avLst/>
              </a:prstGeom>
              <a:gradFill rotWithShape="1">
                <a:gsLst>
                  <a:gs pos="0">
                    <a:srgbClr val="99FF99">
                      <a:alpha val="28998"/>
                    </a:srgbClr>
                  </a:gs>
                  <a:gs pos="100000">
                    <a:srgbClr val="477647">
                      <a:alpha val="85001"/>
                    </a:srgbClr>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6" name="AutoShape 95"/>
              <p:cNvSpPr>
                <a:spLocks noChangeArrowheads="1"/>
              </p:cNvSpPr>
              <p:nvPr/>
            </p:nvSpPr>
            <p:spPr bwMode="auto">
              <a:xfrm>
                <a:off x="522" y="2976"/>
                <a:ext cx="454" cy="227"/>
              </a:xfrm>
              <a:prstGeom prst="flowChartMagneticDrum">
                <a:avLst/>
              </a:prstGeom>
              <a:gradFill rotWithShape="1">
                <a:gsLst>
                  <a:gs pos="0">
                    <a:srgbClr val="FFFFFF"/>
                  </a:gs>
                  <a:gs pos="100000">
                    <a:srgbClr val="CCFFCC">
                      <a:alpha val="64998"/>
                    </a:srgbClr>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7" name="AutoShape 95"/>
              <p:cNvSpPr>
                <a:spLocks noChangeArrowheads="1"/>
              </p:cNvSpPr>
              <p:nvPr/>
            </p:nvSpPr>
            <p:spPr bwMode="auto">
              <a:xfrm>
                <a:off x="4740" y="2976"/>
                <a:ext cx="454" cy="227"/>
              </a:xfrm>
              <a:prstGeom prst="flowChartMagneticDrum">
                <a:avLst/>
              </a:prstGeom>
              <a:solidFill>
                <a:srgbClr val="008000"/>
              </a:soli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8" name="AutoShape 95"/>
              <p:cNvSpPr>
                <a:spLocks noChangeArrowheads="1"/>
              </p:cNvSpPr>
              <p:nvPr/>
            </p:nvSpPr>
            <p:spPr bwMode="auto">
              <a:xfrm>
                <a:off x="2427" y="2977"/>
                <a:ext cx="454" cy="227"/>
              </a:xfrm>
              <a:prstGeom prst="flowChartMagneticDrum">
                <a:avLst/>
              </a:prstGeom>
              <a:gradFill rotWithShape="1">
                <a:gsLst>
                  <a:gs pos="0">
                    <a:srgbClr val="0F870F">
                      <a:alpha val="25998"/>
                    </a:srgbClr>
                  </a:gs>
                  <a:gs pos="100000">
                    <a:srgbClr val="008000">
                      <a:alpha val="57999"/>
                    </a:srgbClr>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99" name="AutoShape 95"/>
              <p:cNvSpPr>
                <a:spLocks noChangeArrowheads="1"/>
              </p:cNvSpPr>
              <p:nvPr/>
            </p:nvSpPr>
            <p:spPr bwMode="auto">
              <a:xfrm>
                <a:off x="1157" y="2969"/>
                <a:ext cx="454" cy="227"/>
              </a:xfrm>
              <a:prstGeom prst="flowChartMagneticDrum">
                <a:avLst/>
              </a:prstGeom>
              <a:gradFill rotWithShape="1">
                <a:gsLst>
                  <a:gs pos="0">
                    <a:srgbClr val="CCFFCC">
                      <a:alpha val="78999"/>
                    </a:srgbClr>
                  </a:gs>
                  <a:gs pos="50000">
                    <a:srgbClr val="008000">
                      <a:alpha val="38000"/>
                    </a:srgbClr>
                  </a:gs>
                  <a:gs pos="100000">
                    <a:srgbClr val="CCFFCC">
                      <a:alpha val="78999"/>
                    </a:srgbClr>
                  </a:gs>
                </a:gsLst>
                <a:lin ang="0" scaled="1"/>
              </a:gradFill>
              <a:ln w="9525">
                <a:solidFill>
                  <a:schemeClr val="tx1"/>
                </a:solidFill>
                <a:round/>
                <a:headEnd/>
                <a:tailEnd/>
              </a:ln>
            </p:spPr>
            <p:txBody>
              <a:bodyPr wrap="none" anchor="ctr"/>
              <a:lstStyle/>
              <a:p>
                <a:pPr algn="ctr">
                  <a:defRPr/>
                </a:pPr>
                <a:endParaRPr lang="en-GB">
                  <a:solidFill>
                    <a:srgbClr val="000000"/>
                  </a:solidFill>
                  <a:latin typeface="Arial" panose="020B0604020202020204" pitchFamily="34" charset="0"/>
                </a:endParaRPr>
              </a:p>
            </p:txBody>
          </p:sp>
          <p:sp>
            <p:nvSpPr>
              <p:cNvPr id="100" name="AutoShape 87"/>
              <p:cNvSpPr>
                <a:spLocks noChangeArrowheads="1"/>
              </p:cNvSpPr>
              <p:nvPr/>
            </p:nvSpPr>
            <p:spPr bwMode="auto">
              <a:xfrm rot="5400000">
                <a:off x="4717" y="2637"/>
                <a:ext cx="590" cy="544"/>
              </a:xfrm>
              <a:prstGeom prst="can">
                <a:avLst>
                  <a:gd name="adj" fmla="val 25000"/>
                </a:avLst>
              </a:prstGeom>
              <a:solidFill>
                <a:srgbClr val="C0C0C0">
                  <a:alpha val="50195"/>
                </a:srgbClr>
              </a:solidFill>
              <a:ln w="9525">
                <a:solidFill>
                  <a:schemeClr val="tx1"/>
                </a:solidFill>
                <a:prstDash val="sysDot"/>
                <a:round/>
                <a:headEnd/>
                <a:tailEnd/>
              </a:ln>
            </p:spPr>
            <p:txBody>
              <a:bodyPr rot="10800000" vert="eaVert"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01" name="Line 118"/>
              <p:cNvSpPr>
                <a:spLocks noChangeShapeType="1"/>
              </p:cNvSpPr>
              <p:nvPr/>
            </p:nvSpPr>
            <p:spPr bwMode="auto">
              <a:xfrm>
                <a:off x="839" y="3203"/>
                <a:ext cx="394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GB" smtClean="0">
                  <a:solidFill>
                    <a:srgbClr val="000000"/>
                  </a:solidFill>
                  <a:latin typeface="Arial" panose="020B0604020202020204" pitchFamily="34" charset="0"/>
                </a:endParaRPr>
              </a:p>
            </p:txBody>
          </p:sp>
          <p:sp>
            <p:nvSpPr>
              <p:cNvPr id="102" name="Line 119"/>
              <p:cNvSpPr>
                <a:spLocks noChangeShapeType="1"/>
              </p:cNvSpPr>
              <p:nvPr/>
            </p:nvSpPr>
            <p:spPr bwMode="auto">
              <a:xfrm>
                <a:off x="884" y="2614"/>
                <a:ext cx="3946"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eaLnBrk="0" hangingPunct="0"/>
                <a:endParaRPr lang="en-GB" smtClean="0">
                  <a:solidFill>
                    <a:srgbClr val="000000"/>
                  </a:solidFill>
                  <a:latin typeface="Arial" panose="020B0604020202020204" pitchFamily="34" charset="0"/>
                </a:endParaRPr>
              </a:p>
            </p:txBody>
          </p:sp>
          <p:grpSp>
            <p:nvGrpSpPr>
              <p:cNvPr id="103" name="Group 140"/>
              <p:cNvGrpSpPr>
                <a:grpSpLocks/>
              </p:cNvGrpSpPr>
              <p:nvPr/>
            </p:nvGrpSpPr>
            <p:grpSpPr bwMode="auto">
              <a:xfrm>
                <a:off x="3651" y="2840"/>
                <a:ext cx="1388" cy="227"/>
                <a:chOff x="3488" y="2704"/>
                <a:chExt cx="1388" cy="227"/>
              </a:xfrm>
            </p:grpSpPr>
            <p:sp>
              <p:nvSpPr>
                <p:cNvPr id="109" name="AutoShape 104"/>
                <p:cNvSpPr>
                  <a:spLocks noChangeArrowheads="1"/>
                </p:cNvSpPr>
                <p:nvPr/>
              </p:nvSpPr>
              <p:spPr bwMode="auto">
                <a:xfrm>
                  <a:off x="4123" y="2704"/>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10" name="AutoShape 105"/>
                <p:cNvSpPr>
                  <a:spLocks noChangeArrowheads="1"/>
                </p:cNvSpPr>
                <p:nvPr/>
              </p:nvSpPr>
              <p:spPr bwMode="auto">
                <a:xfrm>
                  <a:off x="3805" y="2704"/>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11" name="AutoShape 106"/>
                <p:cNvSpPr>
                  <a:spLocks noChangeArrowheads="1"/>
                </p:cNvSpPr>
                <p:nvPr/>
              </p:nvSpPr>
              <p:spPr bwMode="auto">
                <a:xfrm>
                  <a:off x="3488" y="2704"/>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12" name="AutoShape 116"/>
                <p:cNvSpPr>
                  <a:spLocks noChangeArrowheads="1"/>
                </p:cNvSpPr>
                <p:nvPr/>
              </p:nvSpPr>
              <p:spPr bwMode="auto">
                <a:xfrm>
                  <a:off x="4422" y="2704"/>
                  <a:ext cx="454" cy="227"/>
                </a:xfrm>
                <a:prstGeom prst="flowChartMagneticDrum">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grpSp>
          <p:sp>
            <p:nvSpPr>
              <p:cNvPr id="104" name="AutoShape 95"/>
              <p:cNvSpPr>
                <a:spLocks noChangeArrowheads="1"/>
              </p:cNvSpPr>
              <p:nvPr/>
            </p:nvSpPr>
            <p:spPr bwMode="auto">
              <a:xfrm>
                <a:off x="3198" y="2976"/>
                <a:ext cx="454" cy="227"/>
              </a:xfrm>
              <a:prstGeom prst="flowChartMagneticDrum">
                <a:avLst/>
              </a:prstGeom>
              <a:gradFill rotWithShape="1">
                <a:gsLst>
                  <a:gs pos="0">
                    <a:srgbClr val="90C790"/>
                  </a:gs>
                  <a:gs pos="100000">
                    <a:srgbClr val="339933"/>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05" name="AutoShape 95"/>
              <p:cNvSpPr>
                <a:spLocks noChangeArrowheads="1"/>
              </p:cNvSpPr>
              <p:nvPr/>
            </p:nvSpPr>
            <p:spPr bwMode="auto">
              <a:xfrm>
                <a:off x="3425" y="2614"/>
                <a:ext cx="454" cy="227"/>
              </a:xfrm>
              <a:prstGeom prst="flowChartMagneticDrum">
                <a:avLst/>
              </a:prstGeom>
              <a:gradFill rotWithShape="1">
                <a:gsLst>
                  <a:gs pos="0">
                    <a:srgbClr val="90C790"/>
                  </a:gs>
                  <a:gs pos="100000">
                    <a:srgbClr val="339933"/>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06" name="AutoShape 95"/>
              <p:cNvSpPr>
                <a:spLocks noChangeArrowheads="1"/>
              </p:cNvSpPr>
              <p:nvPr/>
            </p:nvSpPr>
            <p:spPr bwMode="auto">
              <a:xfrm>
                <a:off x="4014" y="2976"/>
                <a:ext cx="454" cy="227"/>
              </a:xfrm>
              <a:prstGeom prst="flowChartMagneticDrum">
                <a:avLst/>
              </a:prstGeom>
              <a:gradFill rotWithShape="1">
                <a:gsLst>
                  <a:gs pos="0">
                    <a:srgbClr val="90C790"/>
                  </a:gs>
                  <a:gs pos="100000">
                    <a:srgbClr val="339933"/>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07" name="AutoShape 95"/>
              <p:cNvSpPr>
                <a:spLocks noChangeArrowheads="1"/>
              </p:cNvSpPr>
              <p:nvPr/>
            </p:nvSpPr>
            <p:spPr bwMode="auto">
              <a:xfrm>
                <a:off x="4150" y="2614"/>
                <a:ext cx="454" cy="227"/>
              </a:xfrm>
              <a:prstGeom prst="flowChartMagneticDrum">
                <a:avLst/>
              </a:prstGeom>
              <a:gradFill rotWithShape="1">
                <a:gsLst>
                  <a:gs pos="0">
                    <a:srgbClr val="90C790"/>
                  </a:gs>
                  <a:gs pos="100000">
                    <a:srgbClr val="339933"/>
                  </a:gs>
                </a:gsLst>
                <a:lin ang="0" scaled="1"/>
              </a:gra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mtClean="0"/>
              </a:p>
            </p:txBody>
          </p:sp>
          <p:sp>
            <p:nvSpPr>
              <p:cNvPr id="108" name="AutoShape 87"/>
              <p:cNvSpPr>
                <a:spLocks noChangeArrowheads="1"/>
              </p:cNvSpPr>
              <p:nvPr/>
            </p:nvSpPr>
            <p:spPr bwMode="auto">
              <a:xfrm rot="5400000">
                <a:off x="408" y="2636"/>
                <a:ext cx="590" cy="544"/>
              </a:xfrm>
              <a:prstGeom prst="can">
                <a:avLst>
                  <a:gd name="adj" fmla="val 25000"/>
                </a:avLst>
              </a:prstGeom>
              <a:solidFill>
                <a:srgbClr val="C0C0C0">
                  <a:alpha val="50195"/>
                </a:srgbClr>
              </a:solidFill>
              <a:ln w="9525">
                <a:solidFill>
                  <a:schemeClr val="tx1"/>
                </a:solidFill>
                <a:prstDash val="sysDot"/>
                <a:round/>
                <a:headEnd/>
                <a:tailEnd/>
              </a:ln>
            </p:spPr>
            <p:txBody>
              <a:bodyPr rot="10800000" vert="eaVert"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grpSp>
        <p:sp>
          <p:nvSpPr>
            <p:cNvPr id="79" name="TextBox 6"/>
            <p:cNvSpPr txBox="1">
              <a:spLocks noChangeArrowheads="1"/>
            </p:cNvSpPr>
            <p:nvPr/>
          </p:nvSpPr>
          <p:spPr bwMode="auto">
            <a:xfrm>
              <a:off x="-1110266" y="4149592"/>
              <a:ext cx="2035533" cy="7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fr-CH" sz="1200" b="0" dirty="0" smtClean="0"/>
                <a:t>Information </a:t>
              </a:r>
            </a:p>
            <a:p>
              <a:r>
                <a:rPr lang="fr-CH" sz="1200" b="0" dirty="0" smtClean="0"/>
                <a:t>pipelines</a:t>
              </a:r>
              <a:endParaRPr lang="en-GB" sz="1200" b="0" dirty="0" smtClean="0"/>
            </a:p>
          </p:txBody>
        </p:sp>
      </p:grpSp>
      <p:grpSp>
        <p:nvGrpSpPr>
          <p:cNvPr id="3" name="Group 2"/>
          <p:cNvGrpSpPr/>
          <p:nvPr/>
        </p:nvGrpSpPr>
        <p:grpSpPr>
          <a:xfrm>
            <a:off x="3707370" y="908720"/>
            <a:ext cx="5113102" cy="863004"/>
            <a:chOff x="3707370" y="908720"/>
            <a:chExt cx="5113102" cy="863004"/>
          </a:xfrm>
        </p:grpSpPr>
        <p:grpSp>
          <p:nvGrpSpPr>
            <p:cNvPr id="114" name="Group 110"/>
            <p:cNvGrpSpPr>
              <a:grpSpLocks/>
            </p:cNvGrpSpPr>
            <p:nvPr/>
          </p:nvGrpSpPr>
          <p:grpSpPr bwMode="auto">
            <a:xfrm>
              <a:off x="3707370" y="908720"/>
              <a:ext cx="1180538" cy="793080"/>
              <a:chOff x="2426" y="119"/>
              <a:chExt cx="817" cy="862"/>
            </a:xfrm>
          </p:grpSpPr>
          <p:sp>
            <p:nvSpPr>
              <p:cNvPr id="133" name="AutoShape 39"/>
              <p:cNvSpPr>
                <a:spLocks noChangeArrowheads="1"/>
              </p:cNvSpPr>
              <p:nvPr/>
            </p:nvSpPr>
            <p:spPr bwMode="auto">
              <a:xfrm>
                <a:off x="2426" y="482"/>
                <a:ext cx="817" cy="499"/>
              </a:xfrm>
              <a:prstGeom prst="cube">
                <a:avLst>
                  <a:gd name="adj" fmla="val 25000"/>
                </a:avLst>
              </a:prstGeom>
              <a:solidFill>
                <a:srgbClr val="008080">
                  <a:alpha val="30196"/>
                </a:srgbClr>
              </a:solidFill>
              <a:ln w="9525">
                <a:solidFill>
                  <a:schemeClr val="tx1"/>
                </a:solidFill>
                <a:miter lim="800000"/>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34" name="Text Box 43"/>
              <p:cNvSpPr txBox="1">
                <a:spLocks noChangeArrowheads="1"/>
              </p:cNvSpPr>
              <p:nvPr/>
            </p:nvSpPr>
            <p:spPr bwMode="auto">
              <a:xfrm>
                <a:off x="2517" y="618"/>
                <a:ext cx="569" cy="268"/>
              </a:xfrm>
              <a:prstGeom prst="rect">
                <a:avLst/>
              </a:prstGeom>
              <a:solidFill>
                <a:srgbClr val="00808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000" b="1" dirty="0" smtClean="0"/>
                  <a:t>Customs</a:t>
                </a:r>
                <a:endParaRPr lang="en-GB" sz="1000" b="1" dirty="0" smtClean="0"/>
              </a:p>
            </p:txBody>
          </p:sp>
          <p:grpSp>
            <p:nvGrpSpPr>
              <p:cNvPr id="135" name="Group 50"/>
              <p:cNvGrpSpPr>
                <a:grpSpLocks/>
              </p:cNvGrpSpPr>
              <p:nvPr/>
            </p:nvGrpSpPr>
            <p:grpSpPr bwMode="auto">
              <a:xfrm>
                <a:off x="2608" y="119"/>
                <a:ext cx="590" cy="317"/>
                <a:chOff x="476" y="754"/>
                <a:chExt cx="590" cy="317"/>
              </a:xfrm>
            </p:grpSpPr>
            <p:sp>
              <p:nvSpPr>
                <p:cNvPr id="136" name="AutoShape 48"/>
                <p:cNvSpPr>
                  <a:spLocks noChangeArrowheads="1"/>
                </p:cNvSpPr>
                <p:nvPr/>
              </p:nvSpPr>
              <p:spPr bwMode="auto">
                <a:xfrm rot="5400000">
                  <a:off x="612" y="618"/>
                  <a:ext cx="317" cy="590"/>
                </a:xfrm>
                <a:prstGeom prst="can">
                  <a:avLst>
                    <a:gd name="adj" fmla="val 46530"/>
                  </a:avLst>
                </a:prstGeom>
                <a:solidFill>
                  <a:srgbClr val="008080">
                    <a:alpha val="30196"/>
                  </a:srgbClr>
                </a:solidFill>
                <a:ln w="9525">
                  <a:solidFill>
                    <a:schemeClr val="tx1"/>
                  </a:solidFill>
                  <a:round/>
                  <a:headEnd/>
                  <a:tailEnd/>
                </a:ln>
              </p:spPr>
              <p:txBody>
                <a:bodyPr rot="10800000" vert="eaVert"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37" name="Text Box 49"/>
                <p:cNvSpPr txBox="1">
                  <a:spLocks noChangeArrowheads="1"/>
                </p:cNvSpPr>
                <p:nvPr/>
              </p:nvSpPr>
              <p:spPr bwMode="auto">
                <a:xfrm>
                  <a:off x="513" y="754"/>
                  <a:ext cx="507" cy="301"/>
                </a:xfrm>
                <a:prstGeom prst="rect">
                  <a:avLst/>
                </a:prstGeom>
                <a:solidFill>
                  <a:srgbClr val="00808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200" b="1" dirty="0" err="1" smtClean="0"/>
                    <a:t>Risks</a:t>
                  </a:r>
                  <a:endParaRPr lang="en-GB" sz="1200" b="1" dirty="0" smtClean="0"/>
                </a:p>
              </p:txBody>
            </p:sp>
          </p:grpSp>
        </p:grpSp>
        <p:grpSp>
          <p:nvGrpSpPr>
            <p:cNvPr id="115" name="Group 114"/>
            <p:cNvGrpSpPr>
              <a:grpSpLocks/>
            </p:cNvGrpSpPr>
            <p:nvPr/>
          </p:nvGrpSpPr>
          <p:grpSpPr bwMode="auto">
            <a:xfrm>
              <a:off x="7639934" y="908720"/>
              <a:ext cx="1180538" cy="863004"/>
              <a:chOff x="3197" y="119"/>
              <a:chExt cx="817" cy="938"/>
            </a:xfrm>
          </p:grpSpPr>
          <p:sp>
            <p:nvSpPr>
              <p:cNvPr id="128" name="AutoShape 42"/>
              <p:cNvSpPr>
                <a:spLocks noChangeArrowheads="1"/>
              </p:cNvSpPr>
              <p:nvPr/>
            </p:nvSpPr>
            <p:spPr bwMode="auto">
              <a:xfrm>
                <a:off x="3197" y="482"/>
                <a:ext cx="817" cy="499"/>
              </a:xfrm>
              <a:prstGeom prst="cube">
                <a:avLst>
                  <a:gd name="adj" fmla="val 25000"/>
                </a:avLst>
              </a:prstGeom>
              <a:solidFill>
                <a:srgbClr val="CCFFFF"/>
              </a:solidFill>
              <a:ln w="9525">
                <a:solidFill>
                  <a:schemeClr val="tx1"/>
                </a:solidFill>
                <a:miter lim="800000"/>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29" name="Text Box 44"/>
              <p:cNvSpPr txBox="1">
                <a:spLocks noChangeArrowheads="1"/>
              </p:cNvSpPr>
              <p:nvPr/>
            </p:nvSpPr>
            <p:spPr bwMode="auto">
              <a:xfrm>
                <a:off x="3214" y="589"/>
                <a:ext cx="710" cy="4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100" b="1" dirty="0" smtClean="0"/>
                  <a:t>Port</a:t>
                </a:r>
                <a:r>
                  <a:rPr lang="bg-BG" sz="1100" b="1" dirty="0" smtClean="0"/>
                  <a:t>, </a:t>
                </a:r>
                <a:r>
                  <a:rPr lang="fr-CH" sz="1100" b="1" dirty="0" err="1" smtClean="0"/>
                  <a:t>health</a:t>
                </a:r>
                <a:r>
                  <a:rPr lang="bg-BG" sz="1100" b="1" dirty="0" smtClean="0"/>
                  <a:t>...</a:t>
                </a:r>
                <a:endParaRPr lang="en-GB" sz="1100" b="1" dirty="0" smtClean="0"/>
              </a:p>
            </p:txBody>
          </p:sp>
          <p:sp>
            <p:nvSpPr>
              <p:cNvPr id="131" name="AutoShape 52"/>
              <p:cNvSpPr>
                <a:spLocks noChangeArrowheads="1"/>
              </p:cNvSpPr>
              <p:nvPr/>
            </p:nvSpPr>
            <p:spPr bwMode="auto">
              <a:xfrm rot="5400000">
                <a:off x="3470" y="-17"/>
                <a:ext cx="317" cy="590"/>
              </a:xfrm>
              <a:prstGeom prst="can">
                <a:avLst>
                  <a:gd name="adj" fmla="val 46530"/>
                </a:avLst>
              </a:prstGeom>
              <a:solidFill>
                <a:srgbClr val="CCFFFF"/>
              </a:solidFill>
              <a:ln w="9525">
                <a:solidFill>
                  <a:schemeClr val="tx1"/>
                </a:solidFill>
                <a:round/>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grpSp>
        <p:grpSp>
          <p:nvGrpSpPr>
            <p:cNvPr id="116" name="Group 150"/>
            <p:cNvGrpSpPr>
              <a:grpSpLocks/>
            </p:cNvGrpSpPr>
            <p:nvPr/>
          </p:nvGrpSpPr>
          <p:grpSpPr bwMode="auto">
            <a:xfrm>
              <a:off x="6329083" y="908720"/>
              <a:ext cx="1180538" cy="793080"/>
              <a:chOff x="4740" y="119"/>
              <a:chExt cx="817" cy="862"/>
            </a:xfrm>
          </p:grpSpPr>
          <p:sp>
            <p:nvSpPr>
              <p:cNvPr id="123" name="AutoShape 41"/>
              <p:cNvSpPr>
                <a:spLocks noChangeArrowheads="1"/>
              </p:cNvSpPr>
              <p:nvPr/>
            </p:nvSpPr>
            <p:spPr bwMode="auto">
              <a:xfrm>
                <a:off x="4740" y="482"/>
                <a:ext cx="817" cy="499"/>
              </a:xfrm>
              <a:prstGeom prst="cube">
                <a:avLst>
                  <a:gd name="adj" fmla="val 25000"/>
                </a:avLst>
              </a:prstGeom>
              <a:solidFill>
                <a:srgbClr val="FF99CC"/>
              </a:solidFill>
              <a:ln w="9525">
                <a:solidFill>
                  <a:schemeClr val="tx1"/>
                </a:solidFill>
                <a:miter lim="800000"/>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24" name="Text Box 45"/>
              <p:cNvSpPr txBox="1">
                <a:spLocks noChangeArrowheads="1"/>
              </p:cNvSpPr>
              <p:nvPr/>
            </p:nvSpPr>
            <p:spPr bwMode="auto">
              <a:xfrm>
                <a:off x="4770" y="663"/>
                <a:ext cx="753" cy="26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000" b="1" dirty="0" smtClean="0"/>
                  <a:t>Border police</a:t>
                </a:r>
                <a:endParaRPr lang="en-GB" sz="1200" b="1" dirty="0" smtClean="0"/>
              </a:p>
            </p:txBody>
          </p:sp>
          <p:sp>
            <p:nvSpPr>
              <p:cNvPr id="126" name="AutoShape 55"/>
              <p:cNvSpPr>
                <a:spLocks noChangeArrowheads="1"/>
              </p:cNvSpPr>
              <p:nvPr/>
            </p:nvSpPr>
            <p:spPr bwMode="auto">
              <a:xfrm rot="5400000">
                <a:off x="5012" y="-17"/>
                <a:ext cx="317" cy="590"/>
              </a:xfrm>
              <a:prstGeom prst="can">
                <a:avLst>
                  <a:gd name="adj" fmla="val 46530"/>
                </a:avLst>
              </a:prstGeom>
              <a:solidFill>
                <a:srgbClr val="FF99CC"/>
              </a:solidFill>
              <a:ln w="9525">
                <a:solidFill>
                  <a:schemeClr val="tx1"/>
                </a:solidFill>
                <a:round/>
                <a:headEnd/>
                <a:tailEnd/>
              </a:ln>
            </p:spPr>
            <p:txBody>
              <a:bodyPr rot="10800000" vert="eaVert"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grpSp>
        <p:grpSp>
          <p:nvGrpSpPr>
            <p:cNvPr id="117" name="Group 161"/>
            <p:cNvGrpSpPr>
              <a:grpSpLocks/>
            </p:cNvGrpSpPr>
            <p:nvPr/>
          </p:nvGrpSpPr>
          <p:grpSpPr bwMode="auto">
            <a:xfrm>
              <a:off x="5018225" y="908720"/>
              <a:ext cx="1180538" cy="793080"/>
              <a:chOff x="4648" y="210"/>
              <a:chExt cx="817" cy="862"/>
            </a:xfrm>
          </p:grpSpPr>
          <p:sp>
            <p:nvSpPr>
              <p:cNvPr id="118" name="AutoShape 41"/>
              <p:cNvSpPr>
                <a:spLocks noChangeArrowheads="1"/>
              </p:cNvSpPr>
              <p:nvPr/>
            </p:nvSpPr>
            <p:spPr bwMode="auto">
              <a:xfrm>
                <a:off x="4648" y="573"/>
                <a:ext cx="817" cy="499"/>
              </a:xfrm>
              <a:prstGeom prst="cube">
                <a:avLst>
                  <a:gd name="adj" fmla="val 25000"/>
                </a:avLst>
              </a:prstGeom>
              <a:solidFill>
                <a:srgbClr val="FFFF99"/>
              </a:solidFill>
              <a:ln w="9525">
                <a:solidFill>
                  <a:schemeClr val="tx1"/>
                </a:solidFill>
                <a:miter lim="800000"/>
                <a:headEnd/>
                <a:tailEnd/>
              </a:ln>
            </p:spPr>
            <p:txBody>
              <a:bodyPr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sp>
            <p:nvSpPr>
              <p:cNvPr id="119" name="Text Box 45"/>
              <p:cNvSpPr txBox="1">
                <a:spLocks noChangeArrowheads="1"/>
              </p:cNvSpPr>
              <p:nvPr/>
            </p:nvSpPr>
            <p:spPr bwMode="auto">
              <a:xfrm>
                <a:off x="4693" y="709"/>
                <a:ext cx="635" cy="26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000" b="1" dirty="0" err="1" smtClean="0"/>
                  <a:t>Interior</a:t>
                </a:r>
                <a:r>
                  <a:rPr lang="fr-CH" sz="1000" b="1" dirty="0" smtClean="0"/>
                  <a:t> </a:t>
                </a:r>
                <a:endParaRPr lang="en-GB" sz="1200" b="1" dirty="0" smtClean="0"/>
              </a:p>
            </p:txBody>
          </p:sp>
          <p:sp>
            <p:nvSpPr>
              <p:cNvPr id="121" name="AutoShape 55"/>
              <p:cNvSpPr>
                <a:spLocks noChangeArrowheads="1"/>
              </p:cNvSpPr>
              <p:nvPr/>
            </p:nvSpPr>
            <p:spPr bwMode="auto">
              <a:xfrm rot="5400000">
                <a:off x="4920" y="74"/>
                <a:ext cx="317" cy="590"/>
              </a:xfrm>
              <a:prstGeom prst="can">
                <a:avLst>
                  <a:gd name="adj" fmla="val 46530"/>
                </a:avLst>
              </a:prstGeom>
              <a:solidFill>
                <a:srgbClr val="FFFF99"/>
              </a:solidFill>
              <a:ln w="9525">
                <a:solidFill>
                  <a:schemeClr val="tx1"/>
                </a:solidFill>
                <a:round/>
                <a:headEnd/>
                <a:tailEnd/>
              </a:ln>
            </p:spPr>
            <p:txBody>
              <a:bodyPr rot="10800000" vert="eaVert" wrap="none" anchor="ct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endParaRPr lang="en-US" sz="1200" smtClean="0"/>
              </a:p>
            </p:txBody>
          </p:sp>
        </p:grpSp>
      </p:grpSp>
      <p:sp>
        <p:nvSpPr>
          <p:cNvPr id="138" name="Text Box 49"/>
          <p:cNvSpPr txBox="1">
            <a:spLocks noChangeArrowheads="1"/>
          </p:cNvSpPr>
          <p:nvPr/>
        </p:nvSpPr>
        <p:spPr bwMode="auto">
          <a:xfrm>
            <a:off x="5220072" y="919818"/>
            <a:ext cx="732599" cy="276934"/>
          </a:xfrm>
          <a:prstGeom prst="rect">
            <a:avLst/>
          </a:prstGeom>
          <a:solidFill>
            <a:srgbClr val="00808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200" dirty="0" err="1"/>
              <a:t>Risks</a:t>
            </a:r>
            <a:endParaRPr lang="en-GB" sz="1200" b="1" dirty="0" smtClean="0"/>
          </a:p>
        </p:txBody>
      </p:sp>
      <p:sp>
        <p:nvSpPr>
          <p:cNvPr id="139" name="Text Box 49"/>
          <p:cNvSpPr txBox="1">
            <a:spLocks noChangeArrowheads="1"/>
          </p:cNvSpPr>
          <p:nvPr/>
        </p:nvSpPr>
        <p:spPr bwMode="auto">
          <a:xfrm>
            <a:off x="6516216" y="908720"/>
            <a:ext cx="732599" cy="276934"/>
          </a:xfrm>
          <a:prstGeom prst="rect">
            <a:avLst/>
          </a:prstGeom>
          <a:solidFill>
            <a:srgbClr val="00808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200" dirty="0" err="1"/>
              <a:t>Risks</a:t>
            </a:r>
            <a:endParaRPr lang="en-GB" sz="1200" b="1" dirty="0" smtClean="0"/>
          </a:p>
        </p:txBody>
      </p:sp>
      <p:sp>
        <p:nvSpPr>
          <p:cNvPr id="140" name="Text Box 49"/>
          <p:cNvSpPr txBox="1">
            <a:spLocks noChangeArrowheads="1"/>
          </p:cNvSpPr>
          <p:nvPr/>
        </p:nvSpPr>
        <p:spPr bwMode="auto">
          <a:xfrm>
            <a:off x="7871849" y="919818"/>
            <a:ext cx="732599" cy="276934"/>
          </a:xfrm>
          <a:prstGeom prst="rect">
            <a:avLst/>
          </a:prstGeom>
          <a:solidFill>
            <a:srgbClr val="00808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spcBef>
                <a:spcPct val="50000"/>
              </a:spcBef>
            </a:pPr>
            <a:r>
              <a:rPr lang="fr-CH" sz="1200" dirty="0" err="1"/>
              <a:t>Risks</a:t>
            </a:r>
            <a:endParaRPr lang="en-GB" sz="1200" b="1" dirty="0" smtClean="0"/>
          </a:p>
        </p:txBody>
      </p:sp>
      <p:sp>
        <p:nvSpPr>
          <p:cNvPr id="141" name="Line 92"/>
          <p:cNvSpPr>
            <a:spLocks noChangeShapeType="1"/>
          </p:cNvSpPr>
          <p:nvPr/>
        </p:nvSpPr>
        <p:spPr bwMode="auto">
          <a:xfrm>
            <a:off x="4261864" y="1701800"/>
            <a:ext cx="2558755" cy="27108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2" name="Line 92"/>
          <p:cNvSpPr>
            <a:spLocks noChangeShapeType="1"/>
          </p:cNvSpPr>
          <p:nvPr/>
        </p:nvSpPr>
        <p:spPr bwMode="auto">
          <a:xfrm>
            <a:off x="5559629" y="1703842"/>
            <a:ext cx="1193771" cy="26904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 name="Line 92"/>
          <p:cNvSpPr>
            <a:spLocks noChangeShapeType="1"/>
          </p:cNvSpPr>
          <p:nvPr/>
        </p:nvSpPr>
        <p:spPr bwMode="auto">
          <a:xfrm flipH="1">
            <a:off x="6808175" y="1701801"/>
            <a:ext cx="45429" cy="2710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4" name="Line 92"/>
          <p:cNvSpPr>
            <a:spLocks noChangeShapeType="1"/>
          </p:cNvSpPr>
          <p:nvPr/>
        </p:nvSpPr>
        <p:spPr bwMode="auto">
          <a:xfrm flipH="1">
            <a:off x="6808173" y="1771724"/>
            <a:ext cx="1204857" cy="20116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45" name="Picture 2" descr="C:\Users\David\AppData\Local\Microsoft\Windows\Temporary Internet Files\Content.IE5\PA5GFONV\MC9003209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0825" y="957263"/>
            <a:ext cx="1134630" cy="74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6" name="Straight Arrow Connector 145"/>
          <p:cNvCxnSpPr>
            <a:endCxn id="102" idx="0"/>
          </p:cNvCxnSpPr>
          <p:nvPr/>
        </p:nvCxnSpPr>
        <p:spPr bwMode="auto">
          <a:xfrm>
            <a:off x="1314450" y="1593850"/>
            <a:ext cx="932339" cy="13320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8" name="TextBox 204"/>
          <p:cNvSpPr txBox="1">
            <a:spLocks noChangeArrowheads="1"/>
          </p:cNvSpPr>
          <p:nvPr/>
        </p:nvSpPr>
        <p:spPr bwMode="auto">
          <a:xfrm rot="3324254">
            <a:off x="1013944" y="1916474"/>
            <a:ext cx="1789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fr-CH" sz="1200" b="0" dirty="0" err="1" smtClean="0"/>
              <a:t>Manifest</a:t>
            </a:r>
            <a:r>
              <a:rPr lang="fr-CH" sz="1200" b="0" dirty="0" smtClean="0"/>
              <a:t> data</a:t>
            </a:r>
            <a:endParaRPr lang="en-GB" sz="1200" b="0" dirty="0" smtClean="0"/>
          </a:p>
        </p:txBody>
      </p:sp>
      <p:cxnSp>
        <p:nvCxnSpPr>
          <p:cNvPr id="149" name="Straight Arrow Connector 148"/>
          <p:cNvCxnSpPr>
            <a:stCxn id="148" idx="1"/>
          </p:cNvCxnSpPr>
          <p:nvPr/>
        </p:nvCxnSpPr>
        <p:spPr bwMode="auto">
          <a:xfrm>
            <a:off x="1400683" y="1318409"/>
            <a:ext cx="210719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2" name="TextBox 204"/>
          <p:cNvSpPr txBox="1">
            <a:spLocks noChangeArrowheads="1"/>
          </p:cNvSpPr>
          <p:nvPr/>
        </p:nvSpPr>
        <p:spPr bwMode="auto">
          <a:xfrm>
            <a:off x="1630310" y="980728"/>
            <a:ext cx="1789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rgbClr val="000000"/>
                </a:solidFill>
                <a:latin typeface="Arial" panose="020B0604020202020204" pitchFamily="34" charset="0"/>
                <a:cs typeface="Arial" panose="020B0604020202020204" pitchFamily="34" charset="0"/>
              </a:defRPr>
            </a:lvl1pPr>
            <a:lvl2pPr marL="742950" indent="-285750" algn="ctr">
              <a:defRPr>
                <a:solidFill>
                  <a:srgbClr val="000000"/>
                </a:solidFill>
                <a:latin typeface="Arial" panose="020B0604020202020204" pitchFamily="34" charset="0"/>
                <a:cs typeface="Arial" panose="020B0604020202020204" pitchFamily="34" charset="0"/>
              </a:defRPr>
            </a:lvl2pPr>
            <a:lvl3pPr marL="1143000" indent="-228600" algn="ctr">
              <a:defRPr>
                <a:solidFill>
                  <a:srgbClr val="000000"/>
                </a:solidFill>
                <a:latin typeface="Arial" panose="020B0604020202020204" pitchFamily="34" charset="0"/>
                <a:cs typeface="Arial" panose="020B0604020202020204" pitchFamily="34" charset="0"/>
              </a:defRPr>
            </a:lvl3pPr>
            <a:lvl4pPr marL="1600200" indent="-228600" algn="ctr">
              <a:defRPr>
                <a:solidFill>
                  <a:srgbClr val="000000"/>
                </a:solidFill>
                <a:latin typeface="Arial" panose="020B0604020202020204" pitchFamily="34" charset="0"/>
                <a:cs typeface="Arial" panose="020B0604020202020204" pitchFamily="34" charset="0"/>
              </a:defRPr>
            </a:lvl4pPr>
            <a:lvl5pPr marL="2057400" indent="-228600" algn="ctr">
              <a:defRPr>
                <a:solidFill>
                  <a:srgbClr val="000000"/>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fr-CH" sz="1200" b="0" dirty="0" smtClean="0"/>
              <a:t>Data on </a:t>
            </a:r>
            <a:r>
              <a:rPr lang="fr-CH" sz="1200" b="0" dirty="0" err="1" smtClean="0"/>
              <a:t>consignment</a:t>
            </a:r>
            <a:endParaRPr lang="en-GB" sz="1200" b="0" dirty="0" smtClean="0"/>
          </a:p>
        </p:txBody>
      </p:sp>
    </p:spTree>
    <p:extLst>
      <p:ext uri="{BB962C8B-B14F-4D97-AF65-F5344CB8AC3E}">
        <p14:creationId xmlns:p14="http://schemas.microsoft.com/office/powerpoint/2010/main" val="2739077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2000" fill="hold"/>
                                        <p:tgtEl>
                                          <p:spTgt spid="77"/>
                                        </p:tgtEl>
                                        <p:attrNameLst>
                                          <p:attrName>ppt_x</p:attrName>
                                        </p:attrNameLst>
                                      </p:cBhvr>
                                      <p:tavLst>
                                        <p:tav tm="0">
                                          <p:val>
                                            <p:strVal val="0-#ppt_w/2"/>
                                          </p:val>
                                        </p:tav>
                                        <p:tav tm="100000">
                                          <p:val>
                                            <p:strVal val="#ppt_x"/>
                                          </p:val>
                                        </p:tav>
                                      </p:tavLst>
                                    </p:anim>
                                    <p:anim calcmode="lin" valueType="num">
                                      <p:cBhvr additive="base">
                                        <p:cTn id="8" dur="2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305336"/>
            <a:ext cx="4860032" cy="692979"/>
          </a:xfrm>
          <a:solidFill>
            <a:schemeClr val="bg1"/>
          </a:solidFill>
        </p:spPr>
        <p:txBody>
          <a:bodyPr/>
          <a:lstStyle/>
          <a:p>
            <a:r>
              <a:rPr lang="fr-CH" sz="4400" dirty="0" smtClean="0">
                <a:solidFill>
                  <a:srgbClr val="C00000"/>
                </a:solidFill>
              </a:rPr>
              <a:t>Trade Transaction</a:t>
            </a:r>
            <a:endParaRPr lang="en-GB" sz="4400" dirty="0">
              <a:solidFill>
                <a:srgbClr val="C00000"/>
              </a:solidFill>
            </a:endParaRPr>
          </a:p>
        </p:txBody>
      </p:sp>
      <p:graphicFrame>
        <p:nvGraphicFramePr>
          <p:cNvPr id="5" name="Content Placeholder 4"/>
          <p:cNvGraphicFramePr>
            <a:graphicFrameLocks noGrp="1"/>
          </p:cNvGraphicFramePr>
          <p:nvPr>
            <p:ph idx="1"/>
            <p:extLst/>
          </p:nvPr>
        </p:nvGraphicFramePr>
        <p:xfrm>
          <a:off x="457200" y="3573239"/>
          <a:ext cx="8229600" cy="1151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pPr>
              <a:defRPr/>
            </a:pPr>
            <a:endParaRPr lang="it-IT" dirty="0"/>
          </a:p>
        </p:txBody>
      </p:sp>
      <p:graphicFrame>
        <p:nvGraphicFramePr>
          <p:cNvPr id="6" name="Diagram 5"/>
          <p:cNvGraphicFramePr/>
          <p:nvPr>
            <p:extLst/>
          </p:nvPr>
        </p:nvGraphicFramePr>
        <p:xfrm>
          <a:off x="457200" y="1772816"/>
          <a:ext cx="7931224"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395536" y="1628800"/>
            <a:ext cx="3636404" cy="369332"/>
          </a:xfrm>
          <a:prstGeom prst="rect">
            <a:avLst/>
          </a:prstGeom>
          <a:noFill/>
          <a:ln w="19050">
            <a:solidFill>
              <a:schemeClr val="tx1"/>
            </a:solidFill>
          </a:ln>
        </p:spPr>
        <p:txBody>
          <a:bodyPr wrap="square" rtlCol="0">
            <a:spAutoFit/>
          </a:bodyPr>
          <a:lstStyle/>
          <a:p>
            <a:r>
              <a:rPr lang="fr-CH" sz="1800" dirty="0">
                <a:solidFill>
                  <a:schemeClr val="tx1"/>
                </a:solidFill>
              </a:rPr>
              <a:t>Official </a:t>
            </a:r>
            <a:r>
              <a:rPr lang="fr-CH" sz="1800" dirty="0" err="1">
                <a:solidFill>
                  <a:schemeClr val="tx1"/>
                </a:solidFill>
              </a:rPr>
              <a:t>regulatory</a:t>
            </a:r>
            <a:r>
              <a:rPr lang="fr-CH" sz="1800" dirty="0">
                <a:solidFill>
                  <a:schemeClr val="tx1"/>
                </a:solidFill>
              </a:rPr>
              <a:t> </a:t>
            </a:r>
            <a:r>
              <a:rPr lang="fr-CH" sz="1800" dirty="0" err="1">
                <a:solidFill>
                  <a:schemeClr val="tx1"/>
                </a:solidFill>
              </a:rPr>
              <a:t>controls</a:t>
            </a:r>
            <a:endParaRPr lang="en-GB" sz="1800" dirty="0">
              <a:solidFill>
                <a:schemeClr val="tx1"/>
              </a:solidFill>
            </a:endParaRPr>
          </a:p>
        </p:txBody>
      </p:sp>
      <p:sp>
        <p:nvSpPr>
          <p:cNvPr id="23" name="TextBox 22"/>
          <p:cNvSpPr txBox="1"/>
          <p:nvPr/>
        </p:nvSpPr>
        <p:spPr>
          <a:xfrm>
            <a:off x="251520" y="4509120"/>
            <a:ext cx="8568952" cy="2308324"/>
          </a:xfrm>
          <a:prstGeom prst="rect">
            <a:avLst/>
          </a:prstGeom>
          <a:noFill/>
          <a:ln w="15875">
            <a:solidFill>
              <a:srgbClr val="C00000"/>
            </a:solidFill>
          </a:ln>
        </p:spPr>
        <p:txBody>
          <a:bodyPr wrap="square" rtlCol="0">
            <a:spAutoFit/>
          </a:bodyPr>
          <a:lstStyle/>
          <a:p>
            <a:r>
              <a:rPr lang="en-US" sz="1800" dirty="0">
                <a:solidFill>
                  <a:schemeClr val="tx1"/>
                </a:solidFill>
              </a:rPr>
              <a:t>Formalities and documentation requirements should be: (1) kept to the minimum – what is really required by the need of society to regulate trade; (2) periodically reviewed with a view to decrease them and simplify them, so that they allow for: </a:t>
            </a:r>
          </a:p>
          <a:p>
            <a:pPr marL="285750" indent="-285750">
              <a:buFont typeface="Arial" panose="020B0604020202020204" pitchFamily="34" charset="0"/>
              <a:buChar char="•"/>
            </a:pPr>
            <a:r>
              <a:rPr lang="en-US" sz="1800" dirty="0">
                <a:solidFill>
                  <a:schemeClr val="tx1"/>
                </a:solidFill>
              </a:rPr>
              <a:t>rapid clearance and release of goods (esp. perishables);</a:t>
            </a:r>
          </a:p>
          <a:p>
            <a:pPr marL="285750" indent="-285750">
              <a:buFont typeface="Arial" panose="020B0604020202020204" pitchFamily="34" charset="0"/>
              <a:buChar char="•"/>
            </a:pPr>
            <a:r>
              <a:rPr lang="en-US" sz="1800" dirty="0">
                <a:solidFill>
                  <a:schemeClr val="tx1"/>
                </a:solidFill>
              </a:rPr>
              <a:t>time and cost of compliance to be constantly reduced;</a:t>
            </a:r>
          </a:p>
          <a:p>
            <a:pPr marL="285750" indent="-285750">
              <a:buFont typeface="Arial" panose="020B0604020202020204" pitchFamily="34" charset="0"/>
              <a:buChar char="•"/>
            </a:pPr>
            <a:r>
              <a:rPr lang="en-US" sz="1800" dirty="0">
                <a:solidFill>
                  <a:schemeClr val="tx1"/>
                </a:solidFill>
              </a:rPr>
              <a:t>abolishing when no longer required by society.</a:t>
            </a:r>
          </a:p>
          <a:p>
            <a:r>
              <a:rPr lang="en-US" sz="1800" dirty="0">
                <a:solidFill>
                  <a:srgbClr val="C00000"/>
                </a:solidFill>
              </a:rPr>
              <a:t>And interests of society (safety and security) should be attended to.</a:t>
            </a:r>
          </a:p>
        </p:txBody>
      </p:sp>
      <p:cxnSp>
        <p:nvCxnSpPr>
          <p:cNvPr id="8" name="Straight Arrow Connector 7"/>
          <p:cNvCxnSpPr/>
          <p:nvPr/>
        </p:nvCxnSpPr>
        <p:spPr>
          <a:xfrm>
            <a:off x="1619672" y="3140968"/>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99792" y="3140969"/>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51920" y="3140968"/>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04048" y="3140968"/>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56176" y="3140968"/>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08304" y="3140968"/>
            <a:ext cx="0" cy="648071"/>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51520" y="1934418"/>
            <a:ext cx="8712968" cy="2781433"/>
          </a:xfrm>
          <a:prstGeom prst="ellipse">
            <a:avLst/>
          </a:prstGeom>
          <a:solidFill>
            <a:schemeClr val="accent1">
              <a:alpha val="0"/>
            </a:schemeClr>
          </a:solidFill>
          <a:ln w="3492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39952" y="1142554"/>
            <a:ext cx="4546847" cy="369332"/>
          </a:xfrm>
          <a:prstGeom prst="rect">
            <a:avLst/>
          </a:prstGeom>
          <a:noFill/>
          <a:ln>
            <a:solidFill>
              <a:schemeClr val="accent1"/>
            </a:solidFill>
          </a:ln>
        </p:spPr>
        <p:txBody>
          <a:bodyPr wrap="square" rtlCol="0">
            <a:spAutoFit/>
          </a:bodyPr>
          <a:lstStyle/>
          <a:p>
            <a:r>
              <a:rPr lang="fr-CH" sz="1800" dirty="0" smtClean="0">
                <a:solidFill>
                  <a:schemeClr val="tx1"/>
                </a:solidFill>
              </a:rPr>
              <a:t>This </a:t>
            </a:r>
            <a:r>
              <a:rPr lang="fr-CH" sz="1800" dirty="0" err="1" smtClean="0">
                <a:solidFill>
                  <a:schemeClr val="tx1"/>
                </a:solidFill>
              </a:rPr>
              <a:t>involves</a:t>
            </a:r>
            <a:r>
              <a:rPr lang="fr-CH" sz="1800" dirty="0" smtClean="0">
                <a:solidFill>
                  <a:schemeClr val="tx1"/>
                </a:solidFill>
              </a:rPr>
              <a:t> «business </a:t>
            </a:r>
            <a:r>
              <a:rPr lang="fr-CH" sz="1800" dirty="0" err="1" smtClean="0">
                <a:solidFill>
                  <a:schemeClr val="tx1"/>
                </a:solidFill>
              </a:rPr>
              <a:t>process</a:t>
            </a:r>
            <a:r>
              <a:rPr lang="fr-CH" sz="1800" dirty="0" smtClean="0">
                <a:solidFill>
                  <a:schemeClr val="tx1"/>
                </a:solidFill>
              </a:rPr>
              <a:t>»</a:t>
            </a:r>
            <a:endParaRPr lang="en-GB" sz="1800" dirty="0">
              <a:solidFill>
                <a:schemeClr val="tx1"/>
              </a:solidFill>
            </a:endParaRPr>
          </a:p>
        </p:txBody>
      </p:sp>
      <p:cxnSp>
        <p:nvCxnSpPr>
          <p:cNvPr id="14" name="Straight Connector 13"/>
          <p:cNvCxnSpPr>
            <a:stCxn id="11" idx="2"/>
            <a:endCxn id="10" idx="0"/>
          </p:cNvCxnSpPr>
          <p:nvPr/>
        </p:nvCxnSpPr>
        <p:spPr>
          <a:xfrm flipH="1">
            <a:off x="4608004" y="1511886"/>
            <a:ext cx="1332149" cy="4225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008" y="1619508"/>
            <a:ext cx="4051175" cy="646331"/>
          </a:xfrm>
          <a:prstGeom prst="rect">
            <a:avLst/>
          </a:prstGeom>
          <a:solidFill>
            <a:schemeClr val="bg1"/>
          </a:solidFill>
          <a:ln w="25400">
            <a:solidFill>
              <a:schemeClr val="accent1"/>
            </a:solidFill>
          </a:ln>
        </p:spPr>
        <p:txBody>
          <a:bodyPr wrap="square" rtlCol="0">
            <a:spAutoFit/>
          </a:bodyPr>
          <a:lstStyle/>
          <a:p>
            <a:pPr algn="r"/>
            <a:r>
              <a:rPr lang="fr-CH" sz="1800" dirty="0" smtClean="0">
                <a:solidFill>
                  <a:schemeClr val="tx1"/>
                </a:solidFill>
                <a:sym typeface="Symbol" panose="05050102010706020507" pitchFamily="18" charset="2"/>
              </a:rPr>
              <a:t> </a:t>
            </a:r>
            <a:r>
              <a:rPr lang="fr-CH" sz="1800" dirty="0">
                <a:solidFill>
                  <a:schemeClr val="tx1"/>
                </a:solidFill>
                <a:sym typeface="Symbol" panose="05050102010706020507" pitchFamily="18" charset="2"/>
              </a:rPr>
              <a:t>B</a:t>
            </a:r>
            <a:r>
              <a:rPr lang="fr-CH" sz="1800" dirty="0" smtClean="0">
                <a:solidFill>
                  <a:schemeClr val="tx1"/>
                </a:solidFill>
              </a:rPr>
              <a:t>usiness </a:t>
            </a:r>
            <a:r>
              <a:rPr lang="fr-CH" sz="1800" dirty="0" err="1" smtClean="0">
                <a:solidFill>
                  <a:schemeClr val="tx1"/>
                </a:solidFill>
              </a:rPr>
              <a:t>Process</a:t>
            </a:r>
            <a:r>
              <a:rPr lang="fr-CH" sz="1800" dirty="0">
                <a:solidFill>
                  <a:schemeClr val="tx1"/>
                </a:solidFill>
              </a:rPr>
              <a:t> </a:t>
            </a:r>
            <a:r>
              <a:rPr lang="fr-CH" sz="1800" dirty="0" err="1" smtClean="0">
                <a:solidFill>
                  <a:schemeClr val="tx1"/>
                </a:solidFill>
              </a:rPr>
              <a:t>Analysis</a:t>
            </a:r>
            <a:r>
              <a:rPr lang="fr-CH" sz="1800" dirty="0" smtClean="0">
                <a:solidFill>
                  <a:schemeClr val="tx1"/>
                </a:solidFill>
              </a:rPr>
              <a:t> and </a:t>
            </a:r>
            <a:r>
              <a:rPr lang="fr-CH" sz="1800" dirty="0" err="1" smtClean="0">
                <a:solidFill>
                  <a:schemeClr val="tx1"/>
                </a:solidFill>
              </a:rPr>
              <a:t>reengineering</a:t>
            </a:r>
            <a:r>
              <a:rPr lang="fr-CH" sz="1800" dirty="0" smtClean="0">
                <a:solidFill>
                  <a:schemeClr val="tx1"/>
                </a:solidFill>
              </a:rPr>
              <a:t> </a:t>
            </a:r>
            <a:r>
              <a:rPr lang="fr-CH" sz="1800" dirty="0" err="1" smtClean="0">
                <a:solidFill>
                  <a:schemeClr val="tx1"/>
                </a:solidFill>
              </a:rPr>
              <a:t>needed</a:t>
            </a:r>
            <a:endParaRPr lang="en-GB" sz="1800" dirty="0">
              <a:solidFill>
                <a:schemeClr val="tx1"/>
              </a:solidFill>
            </a:endParaRPr>
          </a:p>
        </p:txBody>
      </p:sp>
    </p:spTree>
    <p:extLst>
      <p:ext uri="{BB962C8B-B14F-4D97-AF65-F5344CB8AC3E}">
        <p14:creationId xmlns:p14="http://schemas.microsoft.com/office/powerpoint/2010/main" val="15834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843213" y="1341438"/>
            <a:ext cx="34559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fr-CH" sz="4400" b="1">
                <a:solidFill>
                  <a:srgbClr val="CC0000"/>
                </a:solidFill>
              </a:rPr>
              <a:t>Thanks </a:t>
            </a:r>
            <a:r>
              <a:rPr lang="ru-RU" sz="4400" b="1">
                <a:solidFill>
                  <a:srgbClr val="CC0000"/>
                </a:solidFill>
              </a:rPr>
              <a:t>!</a:t>
            </a:r>
            <a:r>
              <a:rPr lang="ru-RU" sz="4000">
                <a:solidFill>
                  <a:schemeClr val="tx2"/>
                </a:solidFill>
              </a:rPr>
              <a:t> </a:t>
            </a:r>
          </a:p>
        </p:txBody>
      </p:sp>
      <p:sp>
        <p:nvSpPr>
          <p:cNvPr id="35843" name="Text Box 228"/>
          <p:cNvSpPr txBox="1">
            <a:spLocks noChangeArrowheads="1"/>
          </p:cNvSpPr>
          <p:nvPr/>
        </p:nvSpPr>
        <p:spPr bwMode="auto">
          <a:xfrm>
            <a:off x="1044575" y="2924175"/>
            <a:ext cx="7272338" cy="297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eaLnBrk="0" hangingPunct="0">
              <a:defRPr sz="2800">
                <a:solidFill>
                  <a:schemeClr val="tx1"/>
                </a:solidFill>
                <a:latin typeface="Times New Roman" pitchFamily="18" charset="0"/>
                <a:cs typeface="Arial" pitchFamily="34" charset="0"/>
              </a:defRPr>
            </a:lvl1pPr>
            <a:lvl2pPr marL="742950" indent="-285750" eaLnBrk="0" hangingPunct="0">
              <a:defRPr sz="2800">
                <a:solidFill>
                  <a:schemeClr val="tx1"/>
                </a:solidFill>
                <a:latin typeface="Times New Roman" pitchFamily="18" charset="0"/>
                <a:cs typeface="Arial" pitchFamily="34" charset="0"/>
              </a:defRPr>
            </a:lvl2pPr>
            <a:lvl3pPr marL="1143000" indent="-228600" eaLnBrk="0" hangingPunct="0">
              <a:defRPr sz="2800">
                <a:solidFill>
                  <a:schemeClr val="tx1"/>
                </a:solidFill>
                <a:latin typeface="Times New Roman" pitchFamily="18" charset="0"/>
                <a:cs typeface="Arial" pitchFamily="34" charset="0"/>
              </a:defRPr>
            </a:lvl3pPr>
            <a:lvl4pPr marL="1600200" indent="-228600" eaLnBrk="0" hangingPunct="0">
              <a:defRPr sz="2800">
                <a:solidFill>
                  <a:schemeClr val="tx1"/>
                </a:solidFill>
                <a:latin typeface="Times New Roman" pitchFamily="18" charset="0"/>
                <a:cs typeface="Arial" pitchFamily="34" charset="0"/>
              </a:defRPr>
            </a:lvl4pPr>
            <a:lvl5pPr marL="2057400" indent="-228600" eaLnBrk="0" hangingPunct="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ctr" eaLnBrk="1" hangingPunct="1">
              <a:spcBef>
                <a:spcPct val="50000"/>
              </a:spcBef>
            </a:pPr>
            <a:r>
              <a:rPr lang="fr-CH" sz="2200" b="1"/>
              <a:t>Mario Apostolov</a:t>
            </a:r>
            <a:r>
              <a:rPr lang="fr-CH" sz="2200"/>
              <a:t/>
            </a:r>
            <a:br>
              <a:rPr lang="fr-CH" sz="2200"/>
            </a:br>
            <a:r>
              <a:rPr lang="fr-CH" sz="2200"/>
              <a:t>Regional Adviser UNECE Trade</a:t>
            </a:r>
            <a:br>
              <a:rPr lang="fr-CH" sz="2200"/>
            </a:br>
            <a:r>
              <a:rPr lang="fr-CH" sz="2200"/>
              <a:t>Palais des Nations, Room 431</a:t>
            </a:r>
            <a:br>
              <a:rPr lang="fr-CH" sz="2200"/>
            </a:br>
            <a:r>
              <a:rPr lang="fr-CH" sz="2200"/>
              <a:t>CH-1211 Geneva 10, Switzerland</a:t>
            </a:r>
            <a:br>
              <a:rPr lang="fr-CH" sz="2200"/>
            </a:br>
            <a:r>
              <a:rPr lang="fr-CH" sz="2200"/>
              <a:t>tel.: +41 22 9171134</a:t>
            </a:r>
            <a:br>
              <a:rPr lang="fr-CH" sz="2200"/>
            </a:br>
            <a:r>
              <a:rPr lang="fr-CH" sz="2200"/>
              <a:t>fax: +41 22 9170037</a:t>
            </a:r>
            <a:br>
              <a:rPr lang="fr-CH" sz="2200"/>
            </a:br>
            <a:r>
              <a:rPr lang="fr-CH" sz="2200"/>
              <a:t>e-mail: </a:t>
            </a:r>
            <a:r>
              <a:rPr lang="fr-CH" sz="2200" u="sng">
                <a:cs typeface="Times New Roman" pitchFamily="18" charset="0"/>
              </a:rPr>
              <a:t>mario.apostolov@unece.org</a:t>
            </a:r>
            <a:r>
              <a:rPr lang="ru-RU" sz="2200">
                <a:cs typeface="Times New Roman" pitchFamily="18" charset="0"/>
              </a:rPr>
              <a:t> </a:t>
            </a:r>
          </a:p>
          <a:p>
            <a:pPr algn="ctr" eaLnBrk="1" hangingPunct="1">
              <a:spcBef>
                <a:spcPct val="50000"/>
              </a:spcBef>
            </a:pPr>
            <a:r>
              <a:rPr lang="fr-CH" sz="2200" u="sng">
                <a:cs typeface="Times New Roman" pitchFamily="18" charset="0"/>
              </a:rPr>
              <a:t>www.unece.org/trade</a:t>
            </a:r>
            <a:r>
              <a:rPr lang="fr-CH" sz="2200">
                <a:cs typeface="Times New Roman" pitchFamily="18" charset="0"/>
              </a:rPr>
              <a:t>   &amp;   </a:t>
            </a:r>
            <a:r>
              <a:rPr lang="fr-CH" sz="2200" u="sng">
                <a:cs typeface="Times New Roman" pitchFamily="18" charset="0"/>
              </a:rPr>
              <a:t>www.unece.org/cefact</a:t>
            </a:r>
            <a:endParaRPr lang="en-US" sz="2200" u="sng">
              <a:cs typeface="Times New Roman" pitchFamily="18" charset="0"/>
            </a:endParaRPr>
          </a:p>
        </p:txBody>
      </p:sp>
    </p:spTree>
    <p:extLst>
      <p:ext uri="{BB962C8B-B14F-4D97-AF65-F5344CB8AC3E}">
        <p14:creationId xmlns:p14="http://schemas.microsoft.com/office/powerpoint/2010/main" val="294423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72008" y="873249"/>
            <a:ext cx="8892480" cy="1043583"/>
          </a:xfrm>
          <a:noFill/>
        </p:spPr>
        <p:txBody>
          <a:bodyPr/>
          <a:lstStyle/>
          <a:p>
            <a:pPr eaLnBrk="1" hangingPunct="1"/>
            <a:r>
              <a:rPr lang="cy-GB" altLang="en-US" sz="3200" b="1" kern="1200" dirty="0" smtClean="0">
                <a:solidFill>
                  <a:srgbClr val="C00000"/>
                </a:solidFill>
                <a:latin typeface="Georgia" panose="02040502050405020303" pitchFamily="18" charset="0"/>
                <a:ea typeface="ＭＳ Ｐゴシック" pitchFamily="34" charset="-128"/>
                <a:cs typeface="Arial" charset="0"/>
              </a:rPr>
              <a:t>UNCEFACT Standards Foundation for data and document harmonization &amp; SW</a:t>
            </a:r>
            <a:endParaRPr lang="cy-GB" altLang="en-US" sz="3200" b="1" kern="1200" dirty="0">
              <a:solidFill>
                <a:srgbClr val="C00000"/>
              </a:solidFill>
              <a:latin typeface="Georgia" panose="02040502050405020303" pitchFamily="18" charset="0"/>
              <a:ea typeface="ＭＳ Ｐゴシック" pitchFamily="34" charset="-128"/>
              <a:cs typeface="Arial" charset="0"/>
            </a:endParaRPr>
          </a:p>
        </p:txBody>
      </p:sp>
      <p:sp>
        <p:nvSpPr>
          <p:cNvPr id="14342" name="Rectangle 3"/>
          <p:cNvSpPr>
            <a:spLocks noGrp="1" noChangeArrowheads="1"/>
          </p:cNvSpPr>
          <p:nvPr>
            <p:ph type="body" idx="4294967295"/>
          </p:nvPr>
        </p:nvSpPr>
        <p:spPr>
          <a:xfrm>
            <a:off x="201613" y="2312343"/>
            <a:ext cx="8739187" cy="4357017"/>
          </a:xfrm>
        </p:spPr>
        <p:txBody>
          <a:bodyPr/>
          <a:lstStyle/>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Trade Reference Model for the International Purchase and Supply Chain</a:t>
            </a:r>
            <a:r>
              <a:rPr lang="cy-GB" altLang="en-US" sz="2400" dirty="0">
                <a:latin typeface="Georgia" panose="02040502050405020303" pitchFamily="18" charset="0"/>
                <a:cs typeface="Tahoma" panose="020B0604030504040204" pitchFamily="34" charset="0"/>
              </a:rPr>
              <a:t> </a:t>
            </a: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Unified Business Process Modelling Methodology </a:t>
            </a:r>
            <a:r>
              <a:rPr lang="cy-GB" altLang="en-US" sz="2400" dirty="0">
                <a:latin typeface="Georgia" panose="02040502050405020303" pitchFamily="18" charset="0"/>
                <a:cs typeface="Tahoma" panose="020B0604030504040204" pitchFamily="34" charset="0"/>
              </a:rPr>
              <a:t>– </a:t>
            </a:r>
            <a:r>
              <a:rPr lang="en-GB" altLang="en-US" sz="2400" dirty="0">
                <a:latin typeface="Georgia" panose="02040502050405020303" pitchFamily="18" charset="0"/>
                <a:cs typeface="Tahoma" panose="020B0604030504040204" pitchFamily="34" charset="0"/>
              </a:rPr>
              <a:t>UMM</a:t>
            </a: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Core Components Technical Specification</a:t>
            </a:r>
            <a:r>
              <a:rPr lang="cy-GB" altLang="en-US" sz="2400" dirty="0">
                <a:latin typeface="Georgia" panose="02040502050405020303" pitchFamily="18" charset="0"/>
                <a:cs typeface="Tahoma" panose="020B0604030504040204" pitchFamily="34" charset="0"/>
              </a:rPr>
              <a:t> - </a:t>
            </a:r>
            <a:r>
              <a:rPr lang="en-GB" altLang="en-US" sz="2400" dirty="0">
                <a:latin typeface="Georgia" panose="02040502050405020303" pitchFamily="18" charset="0"/>
                <a:cs typeface="Tahoma" panose="020B0604030504040204" pitchFamily="34" charset="0"/>
              </a:rPr>
              <a:t>CCTS  v2.01 (ISO 15000-5/CCS)</a:t>
            </a:r>
            <a:endParaRPr lang="cy-GB" altLang="en-US" sz="2400" dirty="0">
              <a:latin typeface="Georgia" panose="02040502050405020303" pitchFamily="18" charset="0"/>
              <a:cs typeface="Tahoma" panose="020B0604030504040204" pitchFamily="34" charset="0"/>
            </a:endParaRP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Core Component Library</a:t>
            </a:r>
            <a:endParaRPr lang="cy-GB" altLang="en-US" sz="2400" dirty="0">
              <a:latin typeface="Georgia" panose="02040502050405020303" pitchFamily="18" charset="0"/>
              <a:cs typeface="Tahoma" panose="020B0604030504040204" pitchFamily="34" charset="0"/>
            </a:endParaRP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XML Naming and Design Rules</a:t>
            </a:r>
            <a:endParaRPr lang="cy-GB" altLang="en-US" sz="2400" dirty="0">
              <a:latin typeface="Georgia" panose="02040502050405020303" pitchFamily="18" charset="0"/>
              <a:cs typeface="Tahoma" panose="020B0604030504040204" pitchFamily="34" charset="0"/>
            </a:endParaRP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UNCEFACT </a:t>
            </a:r>
            <a:r>
              <a:rPr lang="cy-GB" altLang="en-US" sz="2400" dirty="0">
                <a:latin typeface="Georgia" panose="02040502050405020303" pitchFamily="18" charset="0"/>
                <a:cs typeface="Tahoma" panose="020B0604030504040204" pitchFamily="34" charset="0"/>
              </a:rPr>
              <a:t>UN/</a:t>
            </a:r>
            <a:r>
              <a:rPr lang="en-GB" altLang="en-US" sz="2400" dirty="0">
                <a:latin typeface="Georgia" panose="02040502050405020303" pitchFamily="18" charset="0"/>
                <a:cs typeface="Tahoma" panose="020B0604030504040204" pitchFamily="34" charset="0"/>
              </a:rPr>
              <a:t>EDIFACT Directory</a:t>
            </a:r>
            <a:endParaRPr lang="en-GB" altLang="en-US" sz="2400" dirty="0">
              <a:latin typeface="Georgia" panose="02040502050405020303" pitchFamily="18" charset="0"/>
            </a:endParaRP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United Nations Trade Data Elements Directory (UNTDED)</a:t>
            </a:r>
            <a:endParaRPr lang="cy-GB" altLang="en-US" sz="2400" dirty="0">
              <a:latin typeface="Georgia" panose="02040502050405020303" pitchFamily="18" charset="0"/>
              <a:cs typeface="Tahoma" panose="020B0604030504040204" pitchFamily="34" charset="0"/>
            </a:endParaRPr>
          </a:p>
          <a:p>
            <a:pPr eaLnBrk="1" hangingPunct="1">
              <a:lnSpc>
                <a:spcPct val="90000"/>
              </a:lnSpc>
              <a:buClr>
                <a:schemeClr val="accent2"/>
              </a:buClr>
            </a:pPr>
            <a:r>
              <a:rPr lang="en-GB" altLang="en-US" sz="2400" dirty="0">
                <a:latin typeface="Georgia" panose="02040502050405020303" pitchFamily="18" charset="0"/>
                <a:cs typeface="Tahoma" panose="020B0604030504040204" pitchFamily="34" charset="0"/>
              </a:rPr>
              <a:t>United Nations Layout Key (UNLK) – </a:t>
            </a:r>
            <a:r>
              <a:rPr lang="en-GB" altLang="en-US" sz="2400" dirty="0" smtClean="0">
                <a:latin typeface="Georgia" panose="02040502050405020303" pitchFamily="18" charset="0"/>
                <a:cs typeface="Tahoma" panose="020B0604030504040204" pitchFamily="34" charset="0"/>
              </a:rPr>
              <a:t>UNECE </a:t>
            </a:r>
            <a:r>
              <a:rPr lang="en-GB" altLang="en-US" sz="2400" dirty="0">
                <a:latin typeface="Georgia" panose="02040502050405020303" pitchFamily="18" charset="0"/>
                <a:cs typeface="Tahoma" panose="020B0604030504040204" pitchFamily="34" charset="0"/>
              </a:rPr>
              <a:t>Rec</a:t>
            </a:r>
            <a:r>
              <a:rPr lang="cy-GB" altLang="en-US" sz="2400" dirty="0">
                <a:latin typeface="Georgia" panose="02040502050405020303" pitchFamily="18" charset="0"/>
                <a:cs typeface="Tahoma" panose="020B0604030504040204" pitchFamily="34" charset="0"/>
              </a:rPr>
              <a:t>.</a:t>
            </a:r>
            <a:r>
              <a:rPr lang="en-GB" altLang="en-US" sz="2400" dirty="0">
                <a:latin typeface="Georgia" panose="02040502050405020303" pitchFamily="18" charset="0"/>
                <a:cs typeface="Tahoma" panose="020B0604030504040204" pitchFamily="34" charset="0"/>
              </a:rPr>
              <a:t> 1</a:t>
            </a:r>
            <a:endParaRPr lang="cy-GB" altLang="en-US" sz="2400" dirty="0">
              <a:latin typeface="Georgia" panose="02040502050405020303" pitchFamily="18" charset="0"/>
              <a:cs typeface="Tahoma" panose="020B0604030504040204" pitchFamily="34" charset="0"/>
            </a:endParaRPr>
          </a:p>
        </p:txBody>
      </p:sp>
    </p:spTree>
    <p:extLst>
      <p:ext uri="{BB962C8B-B14F-4D97-AF65-F5344CB8AC3E}">
        <p14:creationId xmlns:p14="http://schemas.microsoft.com/office/powerpoint/2010/main" val="261095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 y="900262"/>
            <a:ext cx="9144000" cy="584522"/>
          </a:xfrm>
        </p:spPr>
        <p:txBody>
          <a:bodyPr rtlCol="0">
            <a:noAutofit/>
          </a:bodyPr>
          <a:lstStyle/>
          <a:p>
            <a:pPr eaLnBrk="1" fontAlgn="auto" hangingPunct="1">
              <a:spcAft>
                <a:spcPts val="0"/>
              </a:spcAft>
              <a:defRPr/>
            </a:pPr>
            <a:r>
              <a:rPr lang="en-US" sz="2800" b="1" dirty="0" smtClean="0">
                <a:solidFill>
                  <a:srgbClr val="C00000"/>
                </a:solidFill>
                <a:latin typeface="Georgia" panose="02040502050405020303" pitchFamily="18" charset="0"/>
              </a:rPr>
              <a:t>UN Layout Key for Trade and Transport Documents: UNLK – UNECE Rec. 1</a:t>
            </a:r>
          </a:p>
        </p:txBody>
      </p:sp>
      <p:sp>
        <p:nvSpPr>
          <p:cNvPr id="23555" name="Rectangle 3"/>
          <p:cNvSpPr>
            <a:spLocks noGrp="1" noChangeArrowheads="1"/>
          </p:cNvSpPr>
          <p:nvPr>
            <p:ph type="body" idx="1"/>
          </p:nvPr>
        </p:nvSpPr>
        <p:spPr>
          <a:xfrm>
            <a:off x="341064" y="1916832"/>
            <a:ext cx="8407400" cy="4690864"/>
          </a:xfrm>
        </p:spPr>
        <p:txBody>
          <a:bodyPr rtlCol="0">
            <a:noAutofit/>
          </a:bodyPr>
          <a:lstStyle/>
          <a:p>
            <a:pPr eaLnBrk="1" fontAlgn="auto" hangingPunct="1">
              <a:lnSpc>
                <a:spcPct val="90000"/>
              </a:lnSpc>
              <a:spcAft>
                <a:spcPts val="0"/>
              </a:spcAft>
              <a:buClr>
                <a:schemeClr val="accent2"/>
              </a:buClr>
              <a:defRPr/>
            </a:pPr>
            <a:r>
              <a:rPr lang="en-US" sz="2200" dirty="0" smtClean="0">
                <a:latin typeface="Georgia" panose="02040502050405020303" pitchFamily="18" charset="0"/>
              </a:rPr>
              <a:t>First published 1973</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Flexible aligned data presentation which has become the </a:t>
            </a:r>
            <a:r>
              <a:rPr lang="en-US" sz="2200" i="1" dirty="0" smtClean="0">
                <a:latin typeface="Georgia" panose="02040502050405020303" pitchFamily="18" charset="0"/>
              </a:rPr>
              <a:t>de facto</a:t>
            </a:r>
            <a:r>
              <a:rPr lang="en-US" sz="2200" dirty="0" smtClean="0">
                <a:latin typeface="Georgia" panose="02040502050405020303" pitchFamily="18" charset="0"/>
              </a:rPr>
              <a:t> standard for most international trade and transport documents</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Application methodology for defining national, regional and industry specific document layouts</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Foundation for International transport conventions e.g. Maritime B/L (ICS), </a:t>
            </a:r>
            <a:r>
              <a:rPr lang="en-US" sz="2200" dirty="0" err="1" smtClean="0">
                <a:latin typeface="Georgia" panose="02040502050405020303" pitchFamily="18" charset="0"/>
              </a:rPr>
              <a:t>Airwaybill</a:t>
            </a:r>
            <a:r>
              <a:rPr lang="en-US" sz="2200" dirty="0" smtClean="0">
                <a:latin typeface="Georgia" panose="02040502050405020303" pitchFamily="18" charset="0"/>
              </a:rPr>
              <a:t> (IATA), Road CMR (IRU), Rail CIM (UIC) etc.</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Foundation of Customs and other Regulatory Procedures e.g. SAD, </a:t>
            </a:r>
            <a:r>
              <a:rPr lang="en-US" sz="2200" dirty="0" err="1" smtClean="0">
                <a:latin typeface="Georgia" panose="02040502050405020303" pitchFamily="18" charset="0"/>
              </a:rPr>
              <a:t>Phyto</a:t>
            </a:r>
            <a:r>
              <a:rPr lang="en-US" sz="2200" dirty="0" smtClean="0">
                <a:latin typeface="Georgia" panose="02040502050405020303" pitchFamily="18" charset="0"/>
              </a:rPr>
              <a:t>-Sanitary Certificates, Cert of Origins etc.</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Thousands of document formats based on UNLK across trade, transport, finance, customs, insurance, inspection etc.</a:t>
            </a:r>
          </a:p>
          <a:p>
            <a:pPr eaLnBrk="1" fontAlgn="auto" hangingPunct="1">
              <a:lnSpc>
                <a:spcPct val="90000"/>
              </a:lnSpc>
              <a:spcAft>
                <a:spcPts val="0"/>
              </a:spcAft>
              <a:buClr>
                <a:schemeClr val="accent2"/>
              </a:buClr>
              <a:defRPr/>
            </a:pPr>
            <a:r>
              <a:rPr lang="en-US" sz="2200" dirty="0" smtClean="0">
                <a:latin typeface="Georgia" panose="02040502050405020303" pitchFamily="18" charset="0"/>
              </a:rPr>
              <a:t>Latest revision – for electronic documents</a:t>
            </a:r>
          </a:p>
          <a:p>
            <a:pPr eaLnBrk="1" fontAlgn="auto" hangingPunct="1">
              <a:lnSpc>
                <a:spcPct val="90000"/>
              </a:lnSpc>
              <a:spcAft>
                <a:spcPts val="0"/>
              </a:spcAft>
              <a:buClr>
                <a:schemeClr val="accent2"/>
              </a:buClr>
              <a:defRPr/>
            </a:pPr>
            <a:endParaRPr lang="en-US" sz="1600" dirty="0" smtClean="0">
              <a:latin typeface="Verdana" pitchFamily="34" charset="0"/>
            </a:endParaRPr>
          </a:p>
        </p:txBody>
      </p:sp>
    </p:spTree>
    <p:extLst>
      <p:ext uri="{BB962C8B-B14F-4D97-AF65-F5344CB8AC3E}">
        <p14:creationId xmlns:p14="http://schemas.microsoft.com/office/powerpoint/2010/main" val="304303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212850"/>
            <a:ext cx="4730750" cy="3241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88" y="1792014"/>
            <a:ext cx="5281612" cy="30051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596" y="2927176"/>
            <a:ext cx="4849812" cy="3886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9" descr="M0LDTEEN"/>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4845050"/>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044527"/>
            <a:ext cx="4471988" cy="3552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7" name="Title 7"/>
          <p:cNvSpPr>
            <a:spLocks noGrp="1"/>
          </p:cNvSpPr>
          <p:nvPr>
            <p:ph type="title" idx="4294967295"/>
          </p:nvPr>
        </p:nvSpPr>
        <p:spPr>
          <a:xfrm>
            <a:off x="327024" y="701824"/>
            <a:ext cx="8709471" cy="874166"/>
          </a:xfrm>
        </p:spPr>
        <p:txBody>
          <a:bodyPr/>
          <a:lstStyle/>
          <a:p>
            <a:pPr eaLnBrk="1" hangingPunct="1"/>
            <a:r>
              <a:rPr lang="fr-CH" altLang="en-US" sz="2400" b="1" dirty="0" err="1" smtClean="0">
                <a:solidFill>
                  <a:srgbClr val="C00000"/>
                </a:solidFill>
              </a:rPr>
              <a:t>Various</a:t>
            </a:r>
            <a:r>
              <a:rPr lang="fr-CH" altLang="en-US" sz="2400" b="1" dirty="0" smtClean="0">
                <a:solidFill>
                  <a:srgbClr val="C00000"/>
                </a:solidFill>
              </a:rPr>
              <a:t> </a:t>
            </a:r>
            <a:r>
              <a:rPr lang="fr-CH" altLang="en-US" sz="2400" b="1" dirty="0" err="1" smtClean="0">
                <a:solidFill>
                  <a:srgbClr val="C00000"/>
                </a:solidFill>
              </a:rPr>
              <a:t>trade</a:t>
            </a:r>
            <a:r>
              <a:rPr lang="fr-CH" altLang="en-US" sz="2400" b="1" dirty="0" smtClean="0">
                <a:solidFill>
                  <a:srgbClr val="C00000"/>
                </a:solidFill>
              </a:rPr>
              <a:t> and transport documents – to a UNLK</a:t>
            </a:r>
            <a:endParaRPr lang="en-US" altLang="en-US" sz="2400" b="1" dirty="0" smtClean="0">
              <a:solidFill>
                <a:srgbClr val="C00000"/>
              </a:solidFill>
            </a:endParaRPr>
          </a:p>
        </p:txBody>
      </p:sp>
    </p:spTree>
    <p:extLst>
      <p:ext uri="{BB962C8B-B14F-4D97-AF65-F5344CB8AC3E}">
        <p14:creationId xmlns:p14="http://schemas.microsoft.com/office/powerpoint/2010/main" val="3845448230"/>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28761" y="722784"/>
            <a:ext cx="7070701" cy="762000"/>
          </a:xfrm>
        </p:spPr>
        <p:txBody>
          <a:bodyPr/>
          <a:lstStyle/>
          <a:p>
            <a:pPr eaLnBrk="1" hangingPunct="1"/>
            <a:r>
              <a:rPr lang="en-US" altLang="en-US" b="1" dirty="0" smtClean="0">
                <a:solidFill>
                  <a:srgbClr val="C00000"/>
                </a:solidFill>
                <a:latin typeface="Georgia" panose="02040502050405020303" pitchFamily="18" charset="0"/>
              </a:rPr>
              <a:t>UNLK Form Families</a:t>
            </a:r>
          </a:p>
        </p:txBody>
      </p:sp>
      <p:grpSp>
        <p:nvGrpSpPr>
          <p:cNvPr id="4099" name="Group 3"/>
          <p:cNvGrpSpPr>
            <a:grpSpLocks/>
          </p:cNvGrpSpPr>
          <p:nvPr/>
        </p:nvGrpSpPr>
        <p:grpSpPr bwMode="auto">
          <a:xfrm>
            <a:off x="533400" y="1295400"/>
            <a:ext cx="762000" cy="1133475"/>
            <a:chOff x="432" y="960"/>
            <a:chExt cx="1029" cy="1290"/>
          </a:xfrm>
        </p:grpSpPr>
        <p:sp>
          <p:nvSpPr>
            <p:cNvPr id="4333" name="Rectangle 4"/>
            <p:cNvSpPr>
              <a:spLocks noChangeArrowheads="1"/>
            </p:cNvSpPr>
            <p:nvPr/>
          </p:nvSpPr>
          <p:spPr bwMode="auto">
            <a:xfrm>
              <a:off x="432" y="960"/>
              <a:ext cx="729" cy="1002"/>
            </a:xfrm>
            <a:prstGeom prst="rect">
              <a:avLst/>
            </a:prstGeom>
            <a:solidFill>
              <a:srgbClr val="66FF66"/>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34" name="Line 5"/>
            <p:cNvSpPr>
              <a:spLocks noChangeShapeType="1"/>
            </p:cNvSpPr>
            <p:nvPr/>
          </p:nvSpPr>
          <p:spPr bwMode="auto">
            <a:xfrm>
              <a:off x="441" y="127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5" name="Line 6"/>
            <p:cNvSpPr>
              <a:spLocks noChangeShapeType="1"/>
            </p:cNvSpPr>
            <p:nvPr/>
          </p:nvSpPr>
          <p:spPr bwMode="auto">
            <a:xfrm>
              <a:off x="798" y="969"/>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6" name="Line 7"/>
            <p:cNvSpPr>
              <a:spLocks noChangeShapeType="1"/>
            </p:cNvSpPr>
            <p:nvPr/>
          </p:nvSpPr>
          <p:spPr bwMode="auto">
            <a:xfrm>
              <a:off x="441" y="17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7" name="Line 8"/>
            <p:cNvSpPr>
              <a:spLocks noChangeShapeType="1"/>
            </p:cNvSpPr>
            <p:nvPr/>
          </p:nvSpPr>
          <p:spPr bwMode="auto">
            <a:xfrm>
              <a:off x="463" y="1091"/>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8" name="Line 9"/>
            <p:cNvSpPr>
              <a:spLocks noChangeShapeType="1"/>
            </p:cNvSpPr>
            <p:nvPr/>
          </p:nvSpPr>
          <p:spPr bwMode="auto">
            <a:xfrm>
              <a:off x="482" y="1194"/>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9" name="Line 10"/>
            <p:cNvSpPr>
              <a:spLocks noChangeShapeType="1"/>
            </p:cNvSpPr>
            <p:nvPr/>
          </p:nvSpPr>
          <p:spPr bwMode="auto">
            <a:xfrm>
              <a:off x="525" y="1379"/>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0" name="Line 11"/>
            <p:cNvSpPr>
              <a:spLocks noChangeShapeType="1"/>
            </p:cNvSpPr>
            <p:nvPr/>
          </p:nvSpPr>
          <p:spPr bwMode="auto">
            <a:xfrm>
              <a:off x="587" y="1585"/>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1" name="Line 12"/>
            <p:cNvSpPr>
              <a:spLocks noChangeShapeType="1"/>
            </p:cNvSpPr>
            <p:nvPr/>
          </p:nvSpPr>
          <p:spPr bwMode="auto">
            <a:xfrm>
              <a:off x="547" y="1504"/>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2" name="Line 13"/>
            <p:cNvSpPr>
              <a:spLocks noChangeShapeType="1"/>
            </p:cNvSpPr>
            <p:nvPr/>
          </p:nvSpPr>
          <p:spPr bwMode="auto">
            <a:xfrm>
              <a:off x="714" y="1686"/>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3" name="Line 14"/>
            <p:cNvSpPr>
              <a:spLocks noChangeShapeType="1"/>
            </p:cNvSpPr>
            <p:nvPr/>
          </p:nvSpPr>
          <p:spPr bwMode="auto">
            <a:xfrm>
              <a:off x="984" y="1913"/>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4" name="Line 15"/>
            <p:cNvSpPr>
              <a:spLocks noChangeShapeType="1"/>
            </p:cNvSpPr>
            <p:nvPr/>
          </p:nvSpPr>
          <p:spPr bwMode="auto">
            <a:xfrm>
              <a:off x="525" y="1871"/>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5" name="Line 16"/>
            <p:cNvSpPr>
              <a:spLocks noChangeShapeType="1"/>
            </p:cNvSpPr>
            <p:nvPr/>
          </p:nvSpPr>
          <p:spPr bwMode="auto">
            <a:xfrm>
              <a:off x="944" y="1194"/>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6" name="Line 17"/>
            <p:cNvSpPr>
              <a:spLocks noChangeShapeType="1"/>
            </p:cNvSpPr>
            <p:nvPr/>
          </p:nvSpPr>
          <p:spPr bwMode="auto">
            <a:xfrm>
              <a:off x="860" y="1072"/>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7" name="Rectangle 18"/>
            <p:cNvSpPr>
              <a:spLocks noChangeArrowheads="1"/>
            </p:cNvSpPr>
            <p:nvPr/>
          </p:nvSpPr>
          <p:spPr bwMode="auto">
            <a:xfrm>
              <a:off x="528" y="1056"/>
              <a:ext cx="729" cy="1002"/>
            </a:xfrm>
            <a:prstGeom prst="rect">
              <a:avLst/>
            </a:prstGeom>
            <a:solidFill>
              <a:srgbClr val="66FF66"/>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48" name="Line 19"/>
            <p:cNvSpPr>
              <a:spLocks noChangeShapeType="1"/>
            </p:cNvSpPr>
            <p:nvPr/>
          </p:nvSpPr>
          <p:spPr bwMode="auto">
            <a:xfrm>
              <a:off x="537" y="1372"/>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49" name="Line 20"/>
            <p:cNvSpPr>
              <a:spLocks noChangeShapeType="1"/>
            </p:cNvSpPr>
            <p:nvPr/>
          </p:nvSpPr>
          <p:spPr bwMode="auto">
            <a:xfrm>
              <a:off x="894" y="1065"/>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0" name="Line 21"/>
            <p:cNvSpPr>
              <a:spLocks noChangeShapeType="1"/>
            </p:cNvSpPr>
            <p:nvPr/>
          </p:nvSpPr>
          <p:spPr bwMode="auto">
            <a:xfrm>
              <a:off x="537" y="18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1" name="Line 22"/>
            <p:cNvSpPr>
              <a:spLocks noChangeShapeType="1"/>
            </p:cNvSpPr>
            <p:nvPr/>
          </p:nvSpPr>
          <p:spPr bwMode="auto">
            <a:xfrm>
              <a:off x="559" y="1187"/>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2" name="Line 23"/>
            <p:cNvSpPr>
              <a:spLocks noChangeShapeType="1"/>
            </p:cNvSpPr>
            <p:nvPr/>
          </p:nvSpPr>
          <p:spPr bwMode="auto">
            <a:xfrm>
              <a:off x="578" y="1290"/>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3" name="Line 24"/>
            <p:cNvSpPr>
              <a:spLocks noChangeShapeType="1"/>
            </p:cNvSpPr>
            <p:nvPr/>
          </p:nvSpPr>
          <p:spPr bwMode="auto">
            <a:xfrm>
              <a:off x="621" y="1475"/>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4" name="Line 25"/>
            <p:cNvSpPr>
              <a:spLocks noChangeShapeType="1"/>
            </p:cNvSpPr>
            <p:nvPr/>
          </p:nvSpPr>
          <p:spPr bwMode="auto">
            <a:xfrm>
              <a:off x="683" y="1681"/>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5" name="Line 26"/>
            <p:cNvSpPr>
              <a:spLocks noChangeShapeType="1"/>
            </p:cNvSpPr>
            <p:nvPr/>
          </p:nvSpPr>
          <p:spPr bwMode="auto">
            <a:xfrm>
              <a:off x="643" y="1600"/>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6" name="Line 27"/>
            <p:cNvSpPr>
              <a:spLocks noChangeShapeType="1"/>
            </p:cNvSpPr>
            <p:nvPr/>
          </p:nvSpPr>
          <p:spPr bwMode="auto">
            <a:xfrm>
              <a:off x="810" y="1782"/>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7" name="Line 28"/>
            <p:cNvSpPr>
              <a:spLocks noChangeShapeType="1"/>
            </p:cNvSpPr>
            <p:nvPr/>
          </p:nvSpPr>
          <p:spPr bwMode="auto">
            <a:xfrm>
              <a:off x="1080" y="2009"/>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8" name="Line 29"/>
            <p:cNvSpPr>
              <a:spLocks noChangeShapeType="1"/>
            </p:cNvSpPr>
            <p:nvPr/>
          </p:nvSpPr>
          <p:spPr bwMode="auto">
            <a:xfrm>
              <a:off x="621" y="1967"/>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59" name="Line 30"/>
            <p:cNvSpPr>
              <a:spLocks noChangeShapeType="1"/>
            </p:cNvSpPr>
            <p:nvPr/>
          </p:nvSpPr>
          <p:spPr bwMode="auto">
            <a:xfrm>
              <a:off x="1040" y="1290"/>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0" name="Line 31"/>
            <p:cNvSpPr>
              <a:spLocks noChangeShapeType="1"/>
            </p:cNvSpPr>
            <p:nvPr/>
          </p:nvSpPr>
          <p:spPr bwMode="auto">
            <a:xfrm>
              <a:off x="956" y="1168"/>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1" name="Rectangle 32"/>
            <p:cNvSpPr>
              <a:spLocks noChangeArrowheads="1"/>
            </p:cNvSpPr>
            <p:nvPr/>
          </p:nvSpPr>
          <p:spPr bwMode="auto">
            <a:xfrm>
              <a:off x="624" y="1152"/>
              <a:ext cx="729" cy="1002"/>
            </a:xfrm>
            <a:prstGeom prst="rect">
              <a:avLst/>
            </a:prstGeom>
            <a:solidFill>
              <a:srgbClr val="66FF66"/>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62" name="Line 33"/>
            <p:cNvSpPr>
              <a:spLocks noChangeShapeType="1"/>
            </p:cNvSpPr>
            <p:nvPr/>
          </p:nvSpPr>
          <p:spPr bwMode="auto">
            <a:xfrm>
              <a:off x="633" y="14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3" name="Line 34"/>
            <p:cNvSpPr>
              <a:spLocks noChangeShapeType="1"/>
            </p:cNvSpPr>
            <p:nvPr/>
          </p:nvSpPr>
          <p:spPr bwMode="auto">
            <a:xfrm>
              <a:off x="990" y="1161"/>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4" name="Line 35"/>
            <p:cNvSpPr>
              <a:spLocks noChangeShapeType="1"/>
            </p:cNvSpPr>
            <p:nvPr/>
          </p:nvSpPr>
          <p:spPr bwMode="auto">
            <a:xfrm>
              <a:off x="633" y="1960"/>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5" name="Line 36"/>
            <p:cNvSpPr>
              <a:spLocks noChangeShapeType="1"/>
            </p:cNvSpPr>
            <p:nvPr/>
          </p:nvSpPr>
          <p:spPr bwMode="auto">
            <a:xfrm>
              <a:off x="655" y="1283"/>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6" name="Line 37"/>
            <p:cNvSpPr>
              <a:spLocks noChangeShapeType="1"/>
            </p:cNvSpPr>
            <p:nvPr/>
          </p:nvSpPr>
          <p:spPr bwMode="auto">
            <a:xfrm>
              <a:off x="674" y="1386"/>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7" name="Line 38"/>
            <p:cNvSpPr>
              <a:spLocks noChangeShapeType="1"/>
            </p:cNvSpPr>
            <p:nvPr/>
          </p:nvSpPr>
          <p:spPr bwMode="auto">
            <a:xfrm>
              <a:off x="717" y="1571"/>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8" name="Line 39"/>
            <p:cNvSpPr>
              <a:spLocks noChangeShapeType="1"/>
            </p:cNvSpPr>
            <p:nvPr/>
          </p:nvSpPr>
          <p:spPr bwMode="auto">
            <a:xfrm>
              <a:off x="779" y="1777"/>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69" name="Line 40"/>
            <p:cNvSpPr>
              <a:spLocks noChangeShapeType="1"/>
            </p:cNvSpPr>
            <p:nvPr/>
          </p:nvSpPr>
          <p:spPr bwMode="auto">
            <a:xfrm>
              <a:off x="739" y="1696"/>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0" name="Line 41"/>
            <p:cNvSpPr>
              <a:spLocks noChangeShapeType="1"/>
            </p:cNvSpPr>
            <p:nvPr/>
          </p:nvSpPr>
          <p:spPr bwMode="auto">
            <a:xfrm>
              <a:off x="906" y="1878"/>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1" name="Line 42"/>
            <p:cNvSpPr>
              <a:spLocks noChangeShapeType="1"/>
            </p:cNvSpPr>
            <p:nvPr/>
          </p:nvSpPr>
          <p:spPr bwMode="auto">
            <a:xfrm>
              <a:off x="1176" y="2105"/>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2" name="Line 43"/>
            <p:cNvSpPr>
              <a:spLocks noChangeShapeType="1"/>
            </p:cNvSpPr>
            <p:nvPr/>
          </p:nvSpPr>
          <p:spPr bwMode="auto">
            <a:xfrm>
              <a:off x="717" y="2063"/>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3" name="Line 44"/>
            <p:cNvSpPr>
              <a:spLocks noChangeShapeType="1"/>
            </p:cNvSpPr>
            <p:nvPr/>
          </p:nvSpPr>
          <p:spPr bwMode="auto">
            <a:xfrm>
              <a:off x="1136" y="1386"/>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4" name="Line 45"/>
            <p:cNvSpPr>
              <a:spLocks noChangeShapeType="1"/>
            </p:cNvSpPr>
            <p:nvPr/>
          </p:nvSpPr>
          <p:spPr bwMode="auto">
            <a:xfrm>
              <a:off x="1052" y="1264"/>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5" name="Rectangle 46"/>
            <p:cNvSpPr>
              <a:spLocks noChangeArrowheads="1"/>
            </p:cNvSpPr>
            <p:nvPr/>
          </p:nvSpPr>
          <p:spPr bwMode="auto">
            <a:xfrm>
              <a:off x="720" y="1248"/>
              <a:ext cx="729" cy="1002"/>
            </a:xfrm>
            <a:prstGeom prst="rect">
              <a:avLst/>
            </a:prstGeom>
            <a:solidFill>
              <a:srgbClr val="66FF66"/>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76" name="Line 47"/>
            <p:cNvSpPr>
              <a:spLocks noChangeShapeType="1"/>
            </p:cNvSpPr>
            <p:nvPr/>
          </p:nvSpPr>
          <p:spPr bwMode="auto">
            <a:xfrm>
              <a:off x="729" y="15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7" name="Line 48"/>
            <p:cNvSpPr>
              <a:spLocks noChangeShapeType="1"/>
            </p:cNvSpPr>
            <p:nvPr/>
          </p:nvSpPr>
          <p:spPr bwMode="auto">
            <a:xfrm>
              <a:off x="1086" y="1257"/>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8" name="Line 49"/>
            <p:cNvSpPr>
              <a:spLocks noChangeShapeType="1"/>
            </p:cNvSpPr>
            <p:nvPr/>
          </p:nvSpPr>
          <p:spPr bwMode="auto">
            <a:xfrm>
              <a:off x="729" y="205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79" name="Line 50"/>
            <p:cNvSpPr>
              <a:spLocks noChangeShapeType="1"/>
            </p:cNvSpPr>
            <p:nvPr/>
          </p:nvSpPr>
          <p:spPr bwMode="auto">
            <a:xfrm>
              <a:off x="751" y="1379"/>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0" name="Line 51"/>
            <p:cNvSpPr>
              <a:spLocks noChangeShapeType="1"/>
            </p:cNvSpPr>
            <p:nvPr/>
          </p:nvSpPr>
          <p:spPr bwMode="auto">
            <a:xfrm>
              <a:off x="770" y="1482"/>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1" name="Line 52"/>
            <p:cNvSpPr>
              <a:spLocks noChangeShapeType="1"/>
            </p:cNvSpPr>
            <p:nvPr/>
          </p:nvSpPr>
          <p:spPr bwMode="auto">
            <a:xfrm>
              <a:off x="813" y="1667"/>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2" name="Line 53"/>
            <p:cNvSpPr>
              <a:spLocks noChangeShapeType="1"/>
            </p:cNvSpPr>
            <p:nvPr/>
          </p:nvSpPr>
          <p:spPr bwMode="auto">
            <a:xfrm>
              <a:off x="875" y="1873"/>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3" name="Line 54"/>
            <p:cNvSpPr>
              <a:spLocks noChangeShapeType="1"/>
            </p:cNvSpPr>
            <p:nvPr/>
          </p:nvSpPr>
          <p:spPr bwMode="auto">
            <a:xfrm>
              <a:off x="835" y="1792"/>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4" name="Line 55"/>
            <p:cNvSpPr>
              <a:spLocks noChangeShapeType="1"/>
            </p:cNvSpPr>
            <p:nvPr/>
          </p:nvSpPr>
          <p:spPr bwMode="auto">
            <a:xfrm>
              <a:off x="1002" y="1974"/>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5" name="Line 56"/>
            <p:cNvSpPr>
              <a:spLocks noChangeShapeType="1"/>
            </p:cNvSpPr>
            <p:nvPr/>
          </p:nvSpPr>
          <p:spPr bwMode="auto">
            <a:xfrm>
              <a:off x="1272" y="2201"/>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6" name="Line 57"/>
            <p:cNvSpPr>
              <a:spLocks noChangeShapeType="1"/>
            </p:cNvSpPr>
            <p:nvPr/>
          </p:nvSpPr>
          <p:spPr bwMode="auto">
            <a:xfrm>
              <a:off x="813" y="2159"/>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7" name="Line 58"/>
            <p:cNvSpPr>
              <a:spLocks noChangeShapeType="1"/>
            </p:cNvSpPr>
            <p:nvPr/>
          </p:nvSpPr>
          <p:spPr bwMode="auto">
            <a:xfrm>
              <a:off x="1232" y="1482"/>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88" name="Line 59"/>
            <p:cNvSpPr>
              <a:spLocks noChangeShapeType="1"/>
            </p:cNvSpPr>
            <p:nvPr/>
          </p:nvSpPr>
          <p:spPr bwMode="auto">
            <a:xfrm>
              <a:off x="1148" y="1360"/>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0" name="Group 60"/>
          <p:cNvGrpSpPr>
            <a:grpSpLocks/>
          </p:cNvGrpSpPr>
          <p:nvPr/>
        </p:nvGrpSpPr>
        <p:grpSpPr bwMode="auto">
          <a:xfrm>
            <a:off x="1219200" y="2209800"/>
            <a:ext cx="762000" cy="1133475"/>
            <a:chOff x="432" y="960"/>
            <a:chExt cx="1029" cy="1290"/>
          </a:xfrm>
        </p:grpSpPr>
        <p:sp>
          <p:nvSpPr>
            <p:cNvPr id="4277" name="Rectangle 61"/>
            <p:cNvSpPr>
              <a:spLocks noChangeArrowheads="1"/>
            </p:cNvSpPr>
            <p:nvPr/>
          </p:nvSpPr>
          <p:spPr bwMode="auto">
            <a:xfrm>
              <a:off x="432" y="960"/>
              <a:ext cx="729" cy="1002"/>
            </a:xfrm>
            <a:prstGeom prst="rect">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78" name="Line 62"/>
            <p:cNvSpPr>
              <a:spLocks noChangeShapeType="1"/>
            </p:cNvSpPr>
            <p:nvPr/>
          </p:nvSpPr>
          <p:spPr bwMode="auto">
            <a:xfrm>
              <a:off x="441" y="127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9" name="Line 63"/>
            <p:cNvSpPr>
              <a:spLocks noChangeShapeType="1"/>
            </p:cNvSpPr>
            <p:nvPr/>
          </p:nvSpPr>
          <p:spPr bwMode="auto">
            <a:xfrm>
              <a:off x="798" y="969"/>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0" name="Line 64"/>
            <p:cNvSpPr>
              <a:spLocks noChangeShapeType="1"/>
            </p:cNvSpPr>
            <p:nvPr/>
          </p:nvSpPr>
          <p:spPr bwMode="auto">
            <a:xfrm>
              <a:off x="441" y="17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1" name="Line 65"/>
            <p:cNvSpPr>
              <a:spLocks noChangeShapeType="1"/>
            </p:cNvSpPr>
            <p:nvPr/>
          </p:nvSpPr>
          <p:spPr bwMode="auto">
            <a:xfrm>
              <a:off x="463" y="1091"/>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2" name="Line 66"/>
            <p:cNvSpPr>
              <a:spLocks noChangeShapeType="1"/>
            </p:cNvSpPr>
            <p:nvPr/>
          </p:nvSpPr>
          <p:spPr bwMode="auto">
            <a:xfrm>
              <a:off x="482" y="1194"/>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3" name="Line 67"/>
            <p:cNvSpPr>
              <a:spLocks noChangeShapeType="1"/>
            </p:cNvSpPr>
            <p:nvPr/>
          </p:nvSpPr>
          <p:spPr bwMode="auto">
            <a:xfrm>
              <a:off x="525" y="1379"/>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4" name="Line 68"/>
            <p:cNvSpPr>
              <a:spLocks noChangeShapeType="1"/>
            </p:cNvSpPr>
            <p:nvPr/>
          </p:nvSpPr>
          <p:spPr bwMode="auto">
            <a:xfrm>
              <a:off x="587" y="1585"/>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5" name="Line 69"/>
            <p:cNvSpPr>
              <a:spLocks noChangeShapeType="1"/>
            </p:cNvSpPr>
            <p:nvPr/>
          </p:nvSpPr>
          <p:spPr bwMode="auto">
            <a:xfrm>
              <a:off x="547" y="1504"/>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6" name="Line 70"/>
            <p:cNvSpPr>
              <a:spLocks noChangeShapeType="1"/>
            </p:cNvSpPr>
            <p:nvPr/>
          </p:nvSpPr>
          <p:spPr bwMode="auto">
            <a:xfrm>
              <a:off x="714" y="1686"/>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7" name="Line 71"/>
            <p:cNvSpPr>
              <a:spLocks noChangeShapeType="1"/>
            </p:cNvSpPr>
            <p:nvPr/>
          </p:nvSpPr>
          <p:spPr bwMode="auto">
            <a:xfrm>
              <a:off x="984" y="1913"/>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8" name="Line 72"/>
            <p:cNvSpPr>
              <a:spLocks noChangeShapeType="1"/>
            </p:cNvSpPr>
            <p:nvPr/>
          </p:nvSpPr>
          <p:spPr bwMode="auto">
            <a:xfrm>
              <a:off x="525" y="1871"/>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89" name="Line 73"/>
            <p:cNvSpPr>
              <a:spLocks noChangeShapeType="1"/>
            </p:cNvSpPr>
            <p:nvPr/>
          </p:nvSpPr>
          <p:spPr bwMode="auto">
            <a:xfrm>
              <a:off x="944" y="1194"/>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0" name="Line 74"/>
            <p:cNvSpPr>
              <a:spLocks noChangeShapeType="1"/>
            </p:cNvSpPr>
            <p:nvPr/>
          </p:nvSpPr>
          <p:spPr bwMode="auto">
            <a:xfrm>
              <a:off x="860" y="1072"/>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1" name="Rectangle 75"/>
            <p:cNvSpPr>
              <a:spLocks noChangeArrowheads="1"/>
            </p:cNvSpPr>
            <p:nvPr/>
          </p:nvSpPr>
          <p:spPr bwMode="auto">
            <a:xfrm>
              <a:off x="528" y="1056"/>
              <a:ext cx="729" cy="1002"/>
            </a:xfrm>
            <a:prstGeom prst="rect">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92" name="Line 76"/>
            <p:cNvSpPr>
              <a:spLocks noChangeShapeType="1"/>
            </p:cNvSpPr>
            <p:nvPr/>
          </p:nvSpPr>
          <p:spPr bwMode="auto">
            <a:xfrm>
              <a:off x="537" y="1372"/>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3" name="Line 77"/>
            <p:cNvSpPr>
              <a:spLocks noChangeShapeType="1"/>
            </p:cNvSpPr>
            <p:nvPr/>
          </p:nvSpPr>
          <p:spPr bwMode="auto">
            <a:xfrm>
              <a:off x="894" y="1065"/>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4" name="Line 78"/>
            <p:cNvSpPr>
              <a:spLocks noChangeShapeType="1"/>
            </p:cNvSpPr>
            <p:nvPr/>
          </p:nvSpPr>
          <p:spPr bwMode="auto">
            <a:xfrm>
              <a:off x="537" y="18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5" name="Line 79"/>
            <p:cNvSpPr>
              <a:spLocks noChangeShapeType="1"/>
            </p:cNvSpPr>
            <p:nvPr/>
          </p:nvSpPr>
          <p:spPr bwMode="auto">
            <a:xfrm>
              <a:off x="559" y="1187"/>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6" name="Line 80"/>
            <p:cNvSpPr>
              <a:spLocks noChangeShapeType="1"/>
            </p:cNvSpPr>
            <p:nvPr/>
          </p:nvSpPr>
          <p:spPr bwMode="auto">
            <a:xfrm>
              <a:off x="578" y="1290"/>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7" name="Line 81"/>
            <p:cNvSpPr>
              <a:spLocks noChangeShapeType="1"/>
            </p:cNvSpPr>
            <p:nvPr/>
          </p:nvSpPr>
          <p:spPr bwMode="auto">
            <a:xfrm>
              <a:off x="621" y="1475"/>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8" name="Line 82"/>
            <p:cNvSpPr>
              <a:spLocks noChangeShapeType="1"/>
            </p:cNvSpPr>
            <p:nvPr/>
          </p:nvSpPr>
          <p:spPr bwMode="auto">
            <a:xfrm>
              <a:off x="683" y="1681"/>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99" name="Line 83"/>
            <p:cNvSpPr>
              <a:spLocks noChangeShapeType="1"/>
            </p:cNvSpPr>
            <p:nvPr/>
          </p:nvSpPr>
          <p:spPr bwMode="auto">
            <a:xfrm>
              <a:off x="643" y="1600"/>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0" name="Line 84"/>
            <p:cNvSpPr>
              <a:spLocks noChangeShapeType="1"/>
            </p:cNvSpPr>
            <p:nvPr/>
          </p:nvSpPr>
          <p:spPr bwMode="auto">
            <a:xfrm>
              <a:off x="810" y="1782"/>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 name="Line 85"/>
            <p:cNvSpPr>
              <a:spLocks noChangeShapeType="1"/>
            </p:cNvSpPr>
            <p:nvPr/>
          </p:nvSpPr>
          <p:spPr bwMode="auto">
            <a:xfrm>
              <a:off x="1080" y="2009"/>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 name="Line 86"/>
            <p:cNvSpPr>
              <a:spLocks noChangeShapeType="1"/>
            </p:cNvSpPr>
            <p:nvPr/>
          </p:nvSpPr>
          <p:spPr bwMode="auto">
            <a:xfrm>
              <a:off x="621" y="1967"/>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3" name="Line 87"/>
            <p:cNvSpPr>
              <a:spLocks noChangeShapeType="1"/>
            </p:cNvSpPr>
            <p:nvPr/>
          </p:nvSpPr>
          <p:spPr bwMode="auto">
            <a:xfrm>
              <a:off x="1040" y="1290"/>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4" name="Line 88"/>
            <p:cNvSpPr>
              <a:spLocks noChangeShapeType="1"/>
            </p:cNvSpPr>
            <p:nvPr/>
          </p:nvSpPr>
          <p:spPr bwMode="auto">
            <a:xfrm>
              <a:off x="956" y="1168"/>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5" name="Rectangle 89"/>
            <p:cNvSpPr>
              <a:spLocks noChangeArrowheads="1"/>
            </p:cNvSpPr>
            <p:nvPr/>
          </p:nvSpPr>
          <p:spPr bwMode="auto">
            <a:xfrm>
              <a:off x="624" y="1152"/>
              <a:ext cx="729" cy="1002"/>
            </a:xfrm>
            <a:prstGeom prst="rect">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06" name="Line 90"/>
            <p:cNvSpPr>
              <a:spLocks noChangeShapeType="1"/>
            </p:cNvSpPr>
            <p:nvPr/>
          </p:nvSpPr>
          <p:spPr bwMode="auto">
            <a:xfrm>
              <a:off x="633" y="14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7" name="Line 91"/>
            <p:cNvSpPr>
              <a:spLocks noChangeShapeType="1"/>
            </p:cNvSpPr>
            <p:nvPr/>
          </p:nvSpPr>
          <p:spPr bwMode="auto">
            <a:xfrm>
              <a:off x="990" y="1161"/>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8" name="Line 92"/>
            <p:cNvSpPr>
              <a:spLocks noChangeShapeType="1"/>
            </p:cNvSpPr>
            <p:nvPr/>
          </p:nvSpPr>
          <p:spPr bwMode="auto">
            <a:xfrm>
              <a:off x="633" y="1960"/>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9" name="Line 93"/>
            <p:cNvSpPr>
              <a:spLocks noChangeShapeType="1"/>
            </p:cNvSpPr>
            <p:nvPr/>
          </p:nvSpPr>
          <p:spPr bwMode="auto">
            <a:xfrm>
              <a:off x="655" y="1283"/>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0" name="Line 94"/>
            <p:cNvSpPr>
              <a:spLocks noChangeShapeType="1"/>
            </p:cNvSpPr>
            <p:nvPr/>
          </p:nvSpPr>
          <p:spPr bwMode="auto">
            <a:xfrm>
              <a:off x="674" y="1386"/>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1" name="Line 95"/>
            <p:cNvSpPr>
              <a:spLocks noChangeShapeType="1"/>
            </p:cNvSpPr>
            <p:nvPr/>
          </p:nvSpPr>
          <p:spPr bwMode="auto">
            <a:xfrm>
              <a:off x="717" y="1571"/>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2" name="Line 96"/>
            <p:cNvSpPr>
              <a:spLocks noChangeShapeType="1"/>
            </p:cNvSpPr>
            <p:nvPr/>
          </p:nvSpPr>
          <p:spPr bwMode="auto">
            <a:xfrm>
              <a:off x="779" y="1777"/>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3" name="Line 97"/>
            <p:cNvSpPr>
              <a:spLocks noChangeShapeType="1"/>
            </p:cNvSpPr>
            <p:nvPr/>
          </p:nvSpPr>
          <p:spPr bwMode="auto">
            <a:xfrm>
              <a:off x="739" y="1696"/>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4" name="Line 98"/>
            <p:cNvSpPr>
              <a:spLocks noChangeShapeType="1"/>
            </p:cNvSpPr>
            <p:nvPr/>
          </p:nvSpPr>
          <p:spPr bwMode="auto">
            <a:xfrm>
              <a:off x="906" y="1878"/>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5" name="Line 99"/>
            <p:cNvSpPr>
              <a:spLocks noChangeShapeType="1"/>
            </p:cNvSpPr>
            <p:nvPr/>
          </p:nvSpPr>
          <p:spPr bwMode="auto">
            <a:xfrm>
              <a:off x="1176" y="2105"/>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6" name="Line 100"/>
            <p:cNvSpPr>
              <a:spLocks noChangeShapeType="1"/>
            </p:cNvSpPr>
            <p:nvPr/>
          </p:nvSpPr>
          <p:spPr bwMode="auto">
            <a:xfrm>
              <a:off x="717" y="2063"/>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7" name="Line 101"/>
            <p:cNvSpPr>
              <a:spLocks noChangeShapeType="1"/>
            </p:cNvSpPr>
            <p:nvPr/>
          </p:nvSpPr>
          <p:spPr bwMode="auto">
            <a:xfrm>
              <a:off x="1136" y="1386"/>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8" name="Line 102"/>
            <p:cNvSpPr>
              <a:spLocks noChangeShapeType="1"/>
            </p:cNvSpPr>
            <p:nvPr/>
          </p:nvSpPr>
          <p:spPr bwMode="auto">
            <a:xfrm>
              <a:off x="1052" y="1264"/>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19" name="Rectangle 103"/>
            <p:cNvSpPr>
              <a:spLocks noChangeArrowheads="1"/>
            </p:cNvSpPr>
            <p:nvPr/>
          </p:nvSpPr>
          <p:spPr bwMode="auto">
            <a:xfrm>
              <a:off x="720" y="1248"/>
              <a:ext cx="729" cy="1002"/>
            </a:xfrm>
            <a:prstGeom prst="rect">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20" name="Line 104"/>
            <p:cNvSpPr>
              <a:spLocks noChangeShapeType="1"/>
            </p:cNvSpPr>
            <p:nvPr/>
          </p:nvSpPr>
          <p:spPr bwMode="auto">
            <a:xfrm>
              <a:off x="729" y="15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1" name="Line 105"/>
            <p:cNvSpPr>
              <a:spLocks noChangeShapeType="1"/>
            </p:cNvSpPr>
            <p:nvPr/>
          </p:nvSpPr>
          <p:spPr bwMode="auto">
            <a:xfrm>
              <a:off x="1086" y="1257"/>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2" name="Line 106"/>
            <p:cNvSpPr>
              <a:spLocks noChangeShapeType="1"/>
            </p:cNvSpPr>
            <p:nvPr/>
          </p:nvSpPr>
          <p:spPr bwMode="auto">
            <a:xfrm>
              <a:off x="729" y="205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3" name="Line 107"/>
            <p:cNvSpPr>
              <a:spLocks noChangeShapeType="1"/>
            </p:cNvSpPr>
            <p:nvPr/>
          </p:nvSpPr>
          <p:spPr bwMode="auto">
            <a:xfrm>
              <a:off x="751" y="1379"/>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4" name="Line 108"/>
            <p:cNvSpPr>
              <a:spLocks noChangeShapeType="1"/>
            </p:cNvSpPr>
            <p:nvPr/>
          </p:nvSpPr>
          <p:spPr bwMode="auto">
            <a:xfrm>
              <a:off x="770" y="1482"/>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 name="Line 109"/>
            <p:cNvSpPr>
              <a:spLocks noChangeShapeType="1"/>
            </p:cNvSpPr>
            <p:nvPr/>
          </p:nvSpPr>
          <p:spPr bwMode="auto">
            <a:xfrm>
              <a:off x="813" y="1667"/>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 name="Line 110"/>
            <p:cNvSpPr>
              <a:spLocks noChangeShapeType="1"/>
            </p:cNvSpPr>
            <p:nvPr/>
          </p:nvSpPr>
          <p:spPr bwMode="auto">
            <a:xfrm>
              <a:off x="875" y="1873"/>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7" name="Line 111"/>
            <p:cNvSpPr>
              <a:spLocks noChangeShapeType="1"/>
            </p:cNvSpPr>
            <p:nvPr/>
          </p:nvSpPr>
          <p:spPr bwMode="auto">
            <a:xfrm>
              <a:off x="835" y="1792"/>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8" name="Line 112"/>
            <p:cNvSpPr>
              <a:spLocks noChangeShapeType="1"/>
            </p:cNvSpPr>
            <p:nvPr/>
          </p:nvSpPr>
          <p:spPr bwMode="auto">
            <a:xfrm>
              <a:off x="1002" y="1974"/>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9" name="Line 113"/>
            <p:cNvSpPr>
              <a:spLocks noChangeShapeType="1"/>
            </p:cNvSpPr>
            <p:nvPr/>
          </p:nvSpPr>
          <p:spPr bwMode="auto">
            <a:xfrm>
              <a:off x="1272" y="2201"/>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0" name="Line 114"/>
            <p:cNvSpPr>
              <a:spLocks noChangeShapeType="1"/>
            </p:cNvSpPr>
            <p:nvPr/>
          </p:nvSpPr>
          <p:spPr bwMode="auto">
            <a:xfrm>
              <a:off x="813" y="2159"/>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1" name="Line 115"/>
            <p:cNvSpPr>
              <a:spLocks noChangeShapeType="1"/>
            </p:cNvSpPr>
            <p:nvPr/>
          </p:nvSpPr>
          <p:spPr bwMode="auto">
            <a:xfrm>
              <a:off x="1232" y="1482"/>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2" name="Line 116"/>
            <p:cNvSpPr>
              <a:spLocks noChangeShapeType="1"/>
            </p:cNvSpPr>
            <p:nvPr/>
          </p:nvSpPr>
          <p:spPr bwMode="auto">
            <a:xfrm>
              <a:off x="1148" y="1360"/>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1" name="Group 117"/>
          <p:cNvGrpSpPr>
            <a:grpSpLocks/>
          </p:cNvGrpSpPr>
          <p:nvPr/>
        </p:nvGrpSpPr>
        <p:grpSpPr bwMode="auto">
          <a:xfrm>
            <a:off x="1905000" y="3048000"/>
            <a:ext cx="762000" cy="1133475"/>
            <a:chOff x="432" y="960"/>
            <a:chExt cx="1029" cy="1290"/>
          </a:xfrm>
        </p:grpSpPr>
        <p:sp>
          <p:nvSpPr>
            <p:cNvPr id="4221" name="Rectangle 118"/>
            <p:cNvSpPr>
              <a:spLocks noChangeArrowheads="1"/>
            </p:cNvSpPr>
            <p:nvPr/>
          </p:nvSpPr>
          <p:spPr bwMode="auto">
            <a:xfrm>
              <a:off x="432" y="960"/>
              <a:ext cx="729" cy="1002"/>
            </a:xfrm>
            <a:prstGeom prst="rect">
              <a:avLst/>
            </a:prstGeom>
            <a:solidFill>
              <a:srgbClr val="FF66CC"/>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22" name="Line 119"/>
            <p:cNvSpPr>
              <a:spLocks noChangeShapeType="1"/>
            </p:cNvSpPr>
            <p:nvPr/>
          </p:nvSpPr>
          <p:spPr bwMode="auto">
            <a:xfrm>
              <a:off x="441" y="127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3" name="Line 120"/>
            <p:cNvSpPr>
              <a:spLocks noChangeShapeType="1"/>
            </p:cNvSpPr>
            <p:nvPr/>
          </p:nvSpPr>
          <p:spPr bwMode="auto">
            <a:xfrm>
              <a:off x="798" y="969"/>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4" name="Line 121"/>
            <p:cNvSpPr>
              <a:spLocks noChangeShapeType="1"/>
            </p:cNvSpPr>
            <p:nvPr/>
          </p:nvSpPr>
          <p:spPr bwMode="auto">
            <a:xfrm>
              <a:off x="441" y="17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5" name="Line 122"/>
            <p:cNvSpPr>
              <a:spLocks noChangeShapeType="1"/>
            </p:cNvSpPr>
            <p:nvPr/>
          </p:nvSpPr>
          <p:spPr bwMode="auto">
            <a:xfrm>
              <a:off x="463" y="1091"/>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6" name="Line 123"/>
            <p:cNvSpPr>
              <a:spLocks noChangeShapeType="1"/>
            </p:cNvSpPr>
            <p:nvPr/>
          </p:nvSpPr>
          <p:spPr bwMode="auto">
            <a:xfrm>
              <a:off x="482" y="1194"/>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7" name="Line 124"/>
            <p:cNvSpPr>
              <a:spLocks noChangeShapeType="1"/>
            </p:cNvSpPr>
            <p:nvPr/>
          </p:nvSpPr>
          <p:spPr bwMode="auto">
            <a:xfrm>
              <a:off x="525" y="1379"/>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8" name="Line 125"/>
            <p:cNvSpPr>
              <a:spLocks noChangeShapeType="1"/>
            </p:cNvSpPr>
            <p:nvPr/>
          </p:nvSpPr>
          <p:spPr bwMode="auto">
            <a:xfrm>
              <a:off x="587" y="1585"/>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9" name="Line 126"/>
            <p:cNvSpPr>
              <a:spLocks noChangeShapeType="1"/>
            </p:cNvSpPr>
            <p:nvPr/>
          </p:nvSpPr>
          <p:spPr bwMode="auto">
            <a:xfrm>
              <a:off x="547" y="1504"/>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0" name="Line 127"/>
            <p:cNvSpPr>
              <a:spLocks noChangeShapeType="1"/>
            </p:cNvSpPr>
            <p:nvPr/>
          </p:nvSpPr>
          <p:spPr bwMode="auto">
            <a:xfrm>
              <a:off x="714" y="1686"/>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1" name="Line 128"/>
            <p:cNvSpPr>
              <a:spLocks noChangeShapeType="1"/>
            </p:cNvSpPr>
            <p:nvPr/>
          </p:nvSpPr>
          <p:spPr bwMode="auto">
            <a:xfrm>
              <a:off x="984" y="1913"/>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2" name="Line 129"/>
            <p:cNvSpPr>
              <a:spLocks noChangeShapeType="1"/>
            </p:cNvSpPr>
            <p:nvPr/>
          </p:nvSpPr>
          <p:spPr bwMode="auto">
            <a:xfrm>
              <a:off x="525" y="1871"/>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3" name="Line 130"/>
            <p:cNvSpPr>
              <a:spLocks noChangeShapeType="1"/>
            </p:cNvSpPr>
            <p:nvPr/>
          </p:nvSpPr>
          <p:spPr bwMode="auto">
            <a:xfrm>
              <a:off x="944" y="1194"/>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4" name="Line 131"/>
            <p:cNvSpPr>
              <a:spLocks noChangeShapeType="1"/>
            </p:cNvSpPr>
            <p:nvPr/>
          </p:nvSpPr>
          <p:spPr bwMode="auto">
            <a:xfrm>
              <a:off x="860" y="1072"/>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5" name="Rectangle 132"/>
            <p:cNvSpPr>
              <a:spLocks noChangeArrowheads="1"/>
            </p:cNvSpPr>
            <p:nvPr/>
          </p:nvSpPr>
          <p:spPr bwMode="auto">
            <a:xfrm>
              <a:off x="528" y="1056"/>
              <a:ext cx="729" cy="1002"/>
            </a:xfrm>
            <a:prstGeom prst="rect">
              <a:avLst/>
            </a:prstGeom>
            <a:solidFill>
              <a:srgbClr val="FF66CC"/>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36" name="Line 133"/>
            <p:cNvSpPr>
              <a:spLocks noChangeShapeType="1"/>
            </p:cNvSpPr>
            <p:nvPr/>
          </p:nvSpPr>
          <p:spPr bwMode="auto">
            <a:xfrm>
              <a:off x="537" y="1372"/>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7" name="Line 134"/>
            <p:cNvSpPr>
              <a:spLocks noChangeShapeType="1"/>
            </p:cNvSpPr>
            <p:nvPr/>
          </p:nvSpPr>
          <p:spPr bwMode="auto">
            <a:xfrm>
              <a:off x="894" y="1065"/>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8" name="Line 135"/>
            <p:cNvSpPr>
              <a:spLocks noChangeShapeType="1"/>
            </p:cNvSpPr>
            <p:nvPr/>
          </p:nvSpPr>
          <p:spPr bwMode="auto">
            <a:xfrm>
              <a:off x="537" y="18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39" name="Line 136"/>
            <p:cNvSpPr>
              <a:spLocks noChangeShapeType="1"/>
            </p:cNvSpPr>
            <p:nvPr/>
          </p:nvSpPr>
          <p:spPr bwMode="auto">
            <a:xfrm>
              <a:off x="559" y="1187"/>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0" name="Line 137"/>
            <p:cNvSpPr>
              <a:spLocks noChangeShapeType="1"/>
            </p:cNvSpPr>
            <p:nvPr/>
          </p:nvSpPr>
          <p:spPr bwMode="auto">
            <a:xfrm>
              <a:off x="578" y="1290"/>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1" name="Line 138"/>
            <p:cNvSpPr>
              <a:spLocks noChangeShapeType="1"/>
            </p:cNvSpPr>
            <p:nvPr/>
          </p:nvSpPr>
          <p:spPr bwMode="auto">
            <a:xfrm>
              <a:off x="621" y="1475"/>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2" name="Line 139"/>
            <p:cNvSpPr>
              <a:spLocks noChangeShapeType="1"/>
            </p:cNvSpPr>
            <p:nvPr/>
          </p:nvSpPr>
          <p:spPr bwMode="auto">
            <a:xfrm>
              <a:off x="683" y="1681"/>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3" name="Line 140"/>
            <p:cNvSpPr>
              <a:spLocks noChangeShapeType="1"/>
            </p:cNvSpPr>
            <p:nvPr/>
          </p:nvSpPr>
          <p:spPr bwMode="auto">
            <a:xfrm>
              <a:off x="643" y="1600"/>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4" name="Line 141"/>
            <p:cNvSpPr>
              <a:spLocks noChangeShapeType="1"/>
            </p:cNvSpPr>
            <p:nvPr/>
          </p:nvSpPr>
          <p:spPr bwMode="auto">
            <a:xfrm>
              <a:off x="810" y="1782"/>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5" name="Line 142"/>
            <p:cNvSpPr>
              <a:spLocks noChangeShapeType="1"/>
            </p:cNvSpPr>
            <p:nvPr/>
          </p:nvSpPr>
          <p:spPr bwMode="auto">
            <a:xfrm>
              <a:off x="1080" y="2009"/>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6" name="Line 143"/>
            <p:cNvSpPr>
              <a:spLocks noChangeShapeType="1"/>
            </p:cNvSpPr>
            <p:nvPr/>
          </p:nvSpPr>
          <p:spPr bwMode="auto">
            <a:xfrm>
              <a:off x="621" y="1967"/>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7" name="Line 144"/>
            <p:cNvSpPr>
              <a:spLocks noChangeShapeType="1"/>
            </p:cNvSpPr>
            <p:nvPr/>
          </p:nvSpPr>
          <p:spPr bwMode="auto">
            <a:xfrm>
              <a:off x="1040" y="1290"/>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8" name="Line 145"/>
            <p:cNvSpPr>
              <a:spLocks noChangeShapeType="1"/>
            </p:cNvSpPr>
            <p:nvPr/>
          </p:nvSpPr>
          <p:spPr bwMode="auto">
            <a:xfrm>
              <a:off x="956" y="1168"/>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49" name="Rectangle 146"/>
            <p:cNvSpPr>
              <a:spLocks noChangeArrowheads="1"/>
            </p:cNvSpPr>
            <p:nvPr/>
          </p:nvSpPr>
          <p:spPr bwMode="auto">
            <a:xfrm>
              <a:off x="624" y="1152"/>
              <a:ext cx="729" cy="1002"/>
            </a:xfrm>
            <a:prstGeom prst="rect">
              <a:avLst/>
            </a:prstGeom>
            <a:solidFill>
              <a:srgbClr val="FF66CC"/>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50" name="Line 147"/>
            <p:cNvSpPr>
              <a:spLocks noChangeShapeType="1"/>
            </p:cNvSpPr>
            <p:nvPr/>
          </p:nvSpPr>
          <p:spPr bwMode="auto">
            <a:xfrm>
              <a:off x="633" y="14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1" name="Line 148"/>
            <p:cNvSpPr>
              <a:spLocks noChangeShapeType="1"/>
            </p:cNvSpPr>
            <p:nvPr/>
          </p:nvSpPr>
          <p:spPr bwMode="auto">
            <a:xfrm>
              <a:off x="990" y="1161"/>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2" name="Line 149"/>
            <p:cNvSpPr>
              <a:spLocks noChangeShapeType="1"/>
            </p:cNvSpPr>
            <p:nvPr/>
          </p:nvSpPr>
          <p:spPr bwMode="auto">
            <a:xfrm>
              <a:off x="633" y="1960"/>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3" name="Line 150"/>
            <p:cNvSpPr>
              <a:spLocks noChangeShapeType="1"/>
            </p:cNvSpPr>
            <p:nvPr/>
          </p:nvSpPr>
          <p:spPr bwMode="auto">
            <a:xfrm>
              <a:off x="655" y="1283"/>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4" name="Line 151"/>
            <p:cNvSpPr>
              <a:spLocks noChangeShapeType="1"/>
            </p:cNvSpPr>
            <p:nvPr/>
          </p:nvSpPr>
          <p:spPr bwMode="auto">
            <a:xfrm>
              <a:off x="674" y="1386"/>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5" name="Line 152"/>
            <p:cNvSpPr>
              <a:spLocks noChangeShapeType="1"/>
            </p:cNvSpPr>
            <p:nvPr/>
          </p:nvSpPr>
          <p:spPr bwMode="auto">
            <a:xfrm>
              <a:off x="717" y="1571"/>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6" name="Line 153"/>
            <p:cNvSpPr>
              <a:spLocks noChangeShapeType="1"/>
            </p:cNvSpPr>
            <p:nvPr/>
          </p:nvSpPr>
          <p:spPr bwMode="auto">
            <a:xfrm>
              <a:off x="779" y="1777"/>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7" name="Line 154"/>
            <p:cNvSpPr>
              <a:spLocks noChangeShapeType="1"/>
            </p:cNvSpPr>
            <p:nvPr/>
          </p:nvSpPr>
          <p:spPr bwMode="auto">
            <a:xfrm>
              <a:off x="739" y="1696"/>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8" name="Line 155"/>
            <p:cNvSpPr>
              <a:spLocks noChangeShapeType="1"/>
            </p:cNvSpPr>
            <p:nvPr/>
          </p:nvSpPr>
          <p:spPr bwMode="auto">
            <a:xfrm>
              <a:off x="906" y="1878"/>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59" name="Line 156"/>
            <p:cNvSpPr>
              <a:spLocks noChangeShapeType="1"/>
            </p:cNvSpPr>
            <p:nvPr/>
          </p:nvSpPr>
          <p:spPr bwMode="auto">
            <a:xfrm>
              <a:off x="1176" y="2105"/>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0" name="Line 157"/>
            <p:cNvSpPr>
              <a:spLocks noChangeShapeType="1"/>
            </p:cNvSpPr>
            <p:nvPr/>
          </p:nvSpPr>
          <p:spPr bwMode="auto">
            <a:xfrm>
              <a:off x="717" y="2063"/>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1" name="Line 158"/>
            <p:cNvSpPr>
              <a:spLocks noChangeShapeType="1"/>
            </p:cNvSpPr>
            <p:nvPr/>
          </p:nvSpPr>
          <p:spPr bwMode="auto">
            <a:xfrm>
              <a:off x="1136" y="1386"/>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2" name="Line 159"/>
            <p:cNvSpPr>
              <a:spLocks noChangeShapeType="1"/>
            </p:cNvSpPr>
            <p:nvPr/>
          </p:nvSpPr>
          <p:spPr bwMode="auto">
            <a:xfrm>
              <a:off x="1052" y="1264"/>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3" name="Rectangle 160"/>
            <p:cNvSpPr>
              <a:spLocks noChangeArrowheads="1"/>
            </p:cNvSpPr>
            <p:nvPr/>
          </p:nvSpPr>
          <p:spPr bwMode="auto">
            <a:xfrm>
              <a:off x="720" y="1248"/>
              <a:ext cx="729" cy="1002"/>
            </a:xfrm>
            <a:prstGeom prst="rect">
              <a:avLst/>
            </a:prstGeom>
            <a:solidFill>
              <a:srgbClr val="FF66CC"/>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64" name="Line 161"/>
            <p:cNvSpPr>
              <a:spLocks noChangeShapeType="1"/>
            </p:cNvSpPr>
            <p:nvPr/>
          </p:nvSpPr>
          <p:spPr bwMode="auto">
            <a:xfrm>
              <a:off x="729" y="15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5" name="Line 162"/>
            <p:cNvSpPr>
              <a:spLocks noChangeShapeType="1"/>
            </p:cNvSpPr>
            <p:nvPr/>
          </p:nvSpPr>
          <p:spPr bwMode="auto">
            <a:xfrm>
              <a:off x="1086" y="1257"/>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6" name="Line 163"/>
            <p:cNvSpPr>
              <a:spLocks noChangeShapeType="1"/>
            </p:cNvSpPr>
            <p:nvPr/>
          </p:nvSpPr>
          <p:spPr bwMode="auto">
            <a:xfrm>
              <a:off x="729" y="205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7" name="Line 164"/>
            <p:cNvSpPr>
              <a:spLocks noChangeShapeType="1"/>
            </p:cNvSpPr>
            <p:nvPr/>
          </p:nvSpPr>
          <p:spPr bwMode="auto">
            <a:xfrm>
              <a:off x="751" y="1379"/>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8" name="Line 165"/>
            <p:cNvSpPr>
              <a:spLocks noChangeShapeType="1"/>
            </p:cNvSpPr>
            <p:nvPr/>
          </p:nvSpPr>
          <p:spPr bwMode="auto">
            <a:xfrm>
              <a:off x="770" y="1482"/>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69" name="Line 166"/>
            <p:cNvSpPr>
              <a:spLocks noChangeShapeType="1"/>
            </p:cNvSpPr>
            <p:nvPr/>
          </p:nvSpPr>
          <p:spPr bwMode="auto">
            <a:xfrm>
              <a:off x="813" y="1667"/>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0" name="Line 167"/>
            <p:cNvSpPr>
              <a:spLocks noChangeShapeType="1"/>
            </p:cNvSpPr>
            <p:nvPr/>
          </p:nvSpPr>
          <p:spPr bwMode="auto">
            <a:xfrm>
              <a:off x="875" y="1873"/>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1" name="Line 168"/>
            <p:cNvSpPr>
              <a:spLocks noChangeShapeType="1"/>
            </p:cNvSpPr>
            <p:nvPr/>
          </p:nvSpPr>
          <p:spPr bwMode="auto">
            <a:xfrm>
              <a:off x="835" y="1792"/>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2" name="Line 169"/>
            <p:cNvSpPr>
              <a:spLocks noChangeShapeType="1"/>
            </p:cNvSpPr>
            <p:nvPr/>
          </p:nvSpPr>
          <p:spPr bwMode="auto">
            <a:xfrm>
              <a:off x="1002" y="1974"/>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3" name="Line 170"/>
            <p:cNvSpPr>
              <a:spLocks noChangeShapeType="1"/>
            </p:cNvSpPr>
            <p:nvPr/>
          </p:nvSpPr>
          <p:spPr bwMode="auto">
            <a:xfrm>
              <a:off x="1272" y="2201"/>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4" name="Line 171"/>
            <p:cNvSpPr>
              <a:spLocks noChangeShapeType="1"/>
            </p:cNvSpPr>
            <p:nvPr/>
          </p:nvSpPr>
          <p:spPr bwMode="auto">
            <a:xfrm>
              <a:off x="813" y="2159"/>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5" name="Line 172"/>
            <p:cNvSpPr>
              <a:spLocks noChangeShapeType="1"/>
            </p:cNvSpPr>
            <p:nvPr/>
          </p:nvSpPr>
          <p:spPr bwMode="auto">
            <a:xfrm>
              <a:off x="1232" y="1482"/>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76" name="Line 173"/>
            <p:cNvSpPr>
              <a:spLocks noChangeShapeType="1"/>
            </p:cNvSpPr>
            <p:nvPr/>
          </p:nvSpPr>
          <p:spPr bwMode="auto">
            <a:xfrm>
              <a:off x="1148" y="1360"/>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2" name="Group 174"/>
          <p:cNvGrpSpPr>
            <a:grpSpLocks/>
          </p:cNvGrpSpPr>
          <p:nvPr/>
        </p:nvGrpSpPr>
        <p:grpSpPr bwMode="auto">
          <a:xfrm>
            <a:off x="2438400" y="4038600"/>
            <a:ext cx="762000" cy="1133475"/>
            <a:chOff x="432" y="960"/>
            <a:chExt cx="1029" cy="1290"/>
          </a:xfrm>
        </p:grpSpPr>
        <p:sp>
          <p:nvSpPr>
            <p:cNvPr id="4165" name="Rectangle 175"/>
            <p:cNvSpPr>
              <a:spLocks noChangeArrowheads="1"/>
            </p:cNvSpPr>
            <p:nvPr/>
          </p:nvSpPr>
          <p:spPr bwMode="auto">
            <a:xfrm>
              <a:off x="432" y="960"/>
              <a:ext cx="729" cy="1002"/>
            </a:xfrm>
            <a:prstGeom prst="rect">
              <a:avLst/>
            </a:prstGeom>
            <a:solidFill>
              <a:srgbClr val="0066FF"/>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66" name="Line 176"/>
            <p:cNvSpPr>
              <a:spLocks noChangeShapeType="1"/>
            </p:cNvSpPr>
            <p:nvPr/>
          </p:nvSpPr>
          <p:spPr bwMode="auto">
            <a:xfrm>
              <a:off x="441" y="127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7" name="Line 177"/>
            <p:cNvSpPr>
              <a:spLocks noChangeShapeType="1"/>
            </p:cNvSpPr>
            <p:nvPr/>
          </p:nvSpPr>
          <p:spPr bwMode="auto">
            <a:xfrm>
              <a:off x="798" y="969"/>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8" name="Line 178"/>
            <p:cNvSpPr>
              <a:spLocks noChangeShapeType="1"/>
            </p:cNvSpPr>
            <p:nvPr/>
          </p:nvSpPr>
          <p:spPr bwMode="auto">
            <a:xfrm>
              <a:off x="441" y="17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9" name="Line 179"/>
            <p:cNvSpPr>
              <a:spLocks noChangeShapeType="1"/>
            </p:cNvSpPr>
            <p:nvPr/>
          </p:nvSpPr>
          <p:spPr bwMode="auto">
            <a:xfrm>
              <a:off x="463" y="1091"/>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0" name="Line 180"/>
            <p:cNvSpPr>
              <a:spLocks noChangeShapeType="1"/>
            </p:cNvSpPr>
            <p:nvPr/>
          </p:nvSpPr>
          <p:spPr bwMode="auto">
            <a:xfrm>
              <a:off x="482" y="1194"/>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1" name="Line 181"/>
            <p:cNvSpPr>
              <a:spLocks noChangeShapeType="1"/>
            </p:cNvSpPr>
            <p:nvPr/>
          </p:nvSpPr>
          <p:spPr bwMode="auto">
            <a:xfrm>
              <a:off x="525" y="1379"/>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2" name="Line 182"/>
            <p:cNvSpPr>
              <a:spLocks noChangeShapeType="1"/>
            </p:cNvSpPr>
            <p:nvPr/>
          </p:nvSpPr>
          <p:spPr bwMode="auto">
            <a:xfrm>
              <a:off x="587" y="1585"/>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3" name="Line 183"/>
            <p:cNvSpPr>
              <a:spLocks noChangeShapeType="1"/>
            </p:cNvSpPr>
            <p:nvPr/>
          </p:nvSpPr>
          <p:spPr bwMode="auto">
            <a:xfrm>
              <a:off x="547" y="1504"/>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4" name="Line 184"/>
            <p:cNvSpPr>
              <a:spLocks noChangeShapeType="1"/>
            </p:cNvSpPr>
            <p:nvPr/>
          </p:nvSpPr>
          <p:spPr bwMode="auto">
            <a:xfrm>
              <a:off x="714" y="1686"/>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5" name="Line 185"/>
            <p:cNvSpPr>
              <a:spLocks noChangeShapeType="1"/>
            </p:cNvSpPr>
            <p:nvPr/>
          </p:nvSpPr>
          <p:spPr bwMode="auto">
            <a:xfrm>
              <a:off x="984" y="1913"/>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6" name="Line 186"/>
            <p:cNvSpPr>
              <a:spLocks noChangeShapeType="1"/>
            </p:cNvSpPr>
            <p:nvPr/>
          </p:nvSpPr>
          <p:spPr bwMode="auto">
            <a:xfrm>
              <a:off x="525" y="1871"/>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7" name="Line 187"/>
            <p:cNvSpPr>
              <a:spLocks noChangeShapeType="1"/>
            </p:cNvSpPr>
            <p:nvPr/>
          </p:nvSpPr>
          <p:spPr bwMode="auto">
            <a:xfrm>
              <a:off x="944" y="1194"/>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8" name="Line 188"/>
            <p:cNvSpPr>
              <a:spLocks noChangeShapeType="1"/>
            </p:cNvSpPr>
            <p:nvPr/>
          </p:nvSpPr>
          <p:spPr bwMode="auto">
            <a:xfrm>
              <a:off x="860" y="1072"/>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79" name="Rectangle 189"/>
            <p:cNvSpPr>
              <a:spLocks noChangeArrowheads="1"/>
            </p:cNvSpPr>
            <p:nvPr/>
          </p:nvSpPr>
          <p:spPr bwMode="auto">
            <a:xfrm>
              <a:off x="528" y="1056"/>
              <a:ext cx="729" cy="1002"/>
            </a:xfrm>
            <a:prstGeom prst="rect">
              <a:avLst/>
            </a:prstGeom>
            <a:solidFill>
              <a:srgbClr val="0066FF"/>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80" name="Line 190"/>
            <p:cNvSpPr>
              <a:spLocks noChangeShapeType="1"/>
            </p:cNvSpPr>
            <p:nvPr/>
          </p:nvSpPr>
          <p:spPr bwMode="auto">
            <a:xfrm>
              <a:off x="537" y="1372"/>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1" name="Line 191"/>
            <p:cNvSpPr>
              <a:spLocks noChangeShapeType="1"/>
            </p:cNvSpPr>
            <p:nvPr/>
          </p:nvSpPr>
          <p:spPr bwMode="auto">
            <a:xfrm>
              <a:off x="894" y="1065"/>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2" name="Line 192"/>
            <p:cNvSpPr>
              <a:spLocks noChangeShapeType="1"/>
            </p:cNvSpPr>
            <p:nvPr/>
          </p:nvSpPr>
          <p:spPr bwMode="auto">
            <a:xfrm>
              <a:off x="537" y="18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3" name="Line 193"/>
            <p:cNvSpPr>
              <a:spLocks noChangeShapeType="1"/>
            </p:cNvSpPr>
            <p:nvPr/>
          </p:nvSpPr>
          <p:spPr bwMode="auto">
            <a:xfrm>
              <a:off x="559" y="1187"/>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4" name="Line 194"/>
            <p:cNvSpPr>
              <a:spLocks noChangeShapeType="1"/>
            </p:cNvSpPr>
            <p:nvPr/>
          </p:nvSpPr>
          <p:spPr bwMode="auto">
            <a:xfrm>
              <a:off x="578" y="1290"/>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5" name="Line 195"/>
            <p:cNvSpPr>
              <a:spLocks noChangeShapeType="1"/>
            </p:cNvSpPr>
            <p:nvPr/>
          </p:nvSpPr>
          <p:spPr bwMode="auto">
            <a:xfrm>
              <a:off x="621" y="1475"/>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6" name="Line 196"/>
            <p:cNvSpPr>
              <a:spLocks noChangeShapeType="1"/>
            </p:cNvSpPr>
            <p:nvPr/>
          </p:nvSpPr>
          <p:spPr bwMode="auto">
            <a:xfrm>
              <a:off x="683" y="1681"/>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7" name="Line 197"/>
            <p:cNvSpPr>
              <a:spLocks noChangeShapeType="1"/>
            </p:cNvSpPr>
            <p:nvPr/>
          </p:nvSpPr>
          <p:spPr bwMode="auto">
            <a:xfrm>
              <a:off x="643" y="1600"/>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8" name="Line 198"/>
            <p:cNvSpPr>
              <a:spLocks noChangeShapeType="1"/>
            </p:cNvSpPr>
            <p:nvPr/>
          </p:nvSpPr>
          <p:spPr bwMode="auto">
            <a:xfrm>
              <a:off x="810" y="1782"/>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89" name="Line 199"/>
            <p:cNvSpPr>
              <a:spLocks noChangeShapeType="1"/>
            </p:cNvSpPr>
            <p:nvPr/>
          </p:nvSpPr>
          <p:spPr bwMode="auto">
            <a:xfrm>
              <a:off x="1080" y="2009"/>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0" name="Line 200"/>
            <p:cNvSpPr>
              <a:spLocks noChangeShapeType="1"/>
            </p:cNvSpPr>
            <p:nvPr/>
          </p:nvSpPr>
          <p:spPr bwMode="auto">
            <a:xfrm>
              <a:off x="621" y="1967"/>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1" name="Line 201"/>
            <p:cNvSpPr>
              <a:spLocks noChangeShapeType="1"/>
            </p:cNvSpPr>
            <p:nvPr/>
          </p:nvSpPr>
          <p:spPr bwMode="auto">
            <a:xfrm>
              <a:off x="1040" y="1290"/>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2" name="Line 202"/>
            <p:cNvSpPr>
              <a:spLocks noChangeShapeType="1"/>
            </p:cNvSpPr>
            <p:nvPr/>
          </p:nvSpPr>
          <p:spPr bwMode="auto">
            <a:xfrm>
              <a:off x="956" y="1168"/>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3" name="Rectangle 203"/>
            <p:cNvSpPr>
              <a:spLocks noChangeArrowheads="1"/>
            </p:cNvSpPr>
            <p:nvPr/>
          </p:nvSpPr>
          <p:spPr bwMode="auto">
            <a:xfrm>
              <a:off x="624" y="1152"/>
              <a:ext cx="729" cy="1002"/>
            </a:xfrm>
            <a:prstGeom prst="rect">
              <a:avLst/>
            </a:prstGeom>
            <a:solidFill>
              <a:srgbClr val="0066FF"/>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94" name="Line 204"/>
            <p:cNvSpPr>
              <a:spLocks noChangeShapeType="1"/>
            </p:cNvSpPr>
            <p:nvPr/>
          </p:nvSpPr>
          <p:spPr bwMode="auto">
            <a:xfrm>
              <a:off x="633" y="14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5" name="Line 205"/>
            <p:cNvSpPr>
              <a:spLocks noChangeShapeType="1"/>
            </p:cNvSpPr>
            <p:nvPr/>
          </p:nvSpPr>
          <p:spPr bwMode="auto">
            <a:xfrm>
              <a:off x="990" y="1161"/>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6" name="Line 206"/>
            <p:cNvSpPr>
              <a:spLocks noChangeShapeType="1"/>
            </p:cNvSpPr>
            <p:nvPr/>
          </p:nvSpPr>
          <p:spPr bwMode="auto">
            <a:xfrm>
              <a:off x="633" y="1960"/>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7" name="Line 207"/>
            <p:cNvSpPr>
              <a:spLocks noChangeShapeType="1"/>
            </p:cNvSpPr>
            <p:nvPr/>
          </p:nvSpPr>
          <p:spPr bwMode="auto">
            <a:xfrm>
              <a:off x="655" y="1283"/>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8" name="Line 208"/>
            <p:cNvSpPr>
              <a:spLocks noChangeShapeType="1"/>
            </p:cNvSpPr>
            <p:nvPr/>
          </p:nvSpPr>
          <p:spPr bwMode="auto">
            <a:xfrm>
              <a:off x="674" y="1386"/>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9" name="Line 209"/>
            <p:cNvSpPr>
              <a:spLocks noChangeShapeType="1"/>
            </p:cNvSpPr>
            <p:nvPr/>
          </p:nvSpPr>
          <p:spPr bwMode="auto">
            <a:xfrm>
              <a:off x="717" y="1571"/>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0" name="Line 210"/>
            <p:cNvSpPr>
              <a:spLocks noChangeShapeType="1"/>
            </p:cNvSpPr>
            <p:nvPr/>
          </p:nvSpPr>
          <p:spPr bwMode="auto">
            <a:xfrm>
              <a:off x="779" y="1777"/>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1" name="Line 211"/>
            <p:cNvSpPr>
              <a:spLocks noChangeShapeType="1"/>
            </p:cNvSpPr>
            <p:nvPr/>
          </p:nvSpPr>
          <p:spPr bwMode="auto">
            <a:xfrm>
              <a:off x="739" y="1696"/>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2" name="Line 212"/>
            <p:cNvSpPr>
              <a:spLocks noChangeShapeType="1"/>
            </p:cNvSpPr>
            <p:nvPr/>
          </p:nvSpPr>
          <p:spPr bwMode="auto">
            <a:xfrm>
              <a:off x="906" y="1878"/>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3" name="Line 213"/>
            <p:cNvSpPr>
              <a:spLocks noChangeShapeType="1"/>
            </p:cNvSpPr>
            <p:nvPr/>
          </p:nvSpPr>
          <p:spPr bwMode="auto">
            <a:xfrm>
              <a:off x="1176" y="2105"/>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4" name="Line 214"/>
            <p:cNvSpPr>
              <a:spLocks noChangeShapeType="1"/>
            </p:cNvSpPr>
            <p:nvPr/>
          </p:nvSpPr>
          <p:spPr bwMode="auto">
            <a:xfrm>
              <a:off x="717" y="2063"/>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5" name="Line 215"/>
            <p:cNvSpPr>
              <a:spLocks noChangeShapeType="1"/>
            </p:cNvSpPr>
            <p:nvPr/>
          </p:nvSpPr>
          <p:spPr bwMode="auto">
            <a:xfrm>
              <a:off x="1136" y="1386"/>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6" name="Line 216"/>
            <p:cNvSpPr>
              <a:spLocks noChangeShapeType="1"/>
            </p:cNvSpPr>
            <p:nvPr/>
          </p:nvSpPr>
          <p:spPr bwMode="auto">
            <a:xfrm>
              <a:off x="1052" y="1264"/>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7" name="Rectangle 217"/>
            <p:cNvSpPr>
              <a:spLocks noChangeArrowheads="1"/>
            </p:cNvSpPr>
            <p:nvPr/>
          </p:nvSpPr>
          <p:spPr bwMode="auto">
            <a:xfrm>
              <a:off x="720" y="1248"/>
              <a:ext cx="729" cy="1002"/>
            </a:xfrm>
            <a:prstGeom prst="rect">
              <a:avLst/>
            </a:prstGeom>
            <a:solidFill>
              <a:srgbClr val="0066FF"/>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208" name="Line 218"/>
            <p:cNvSpPr>
              <a:spLocks noChangeShapeType="1"/>
            </p:cNvSpPr>
            <p:nvPr/>
          </p:nvSpPr>
          <p:spPr bwMode="auto">
            <a:xfrm>
              <a:off x="729" y="15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09" name="Line 219"/>
            <p:cNvSpPr>
              <a:spLocks noChangeShapeType="1"/>
            </p:cNvSpPr>
            <p:nvPr/>
          </p:nvSpPr>
          <p:spPr bwMode="auto">
            <a:xfrm>
              <a:off x="1086" y="1257"/>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0" name="Line 220"/>
            <p:cNvSpPr>
              <a:spLocks noChangeShapeType="1"/>
            </p:cNvSpPr>
            <p:nvPr/>
          </p:nvSpPr>
          <p:spPr bwMode="auto">
            <a:xfrm>
              <a:off x="729" y="205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1" name="Line 221"/>
            <p:cNvSpPr>
              <a:spLocks noChangeShapeType="1"/>
            </p:cNvSpPr>
            <p:nvPr/>
          </p:nvSpPr>
          <p:spPr bwMode="auto">
            <a:xfrm>
              <a:off x="751" y="1379"/>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2" name="Line 222"/>
            <p:cNvSpPr>
              <a:spLocks noChangeShapeType="1"/>
            </p:cNvSpPr>
            <p:nvPr/>
          </p:nvSpPr>
          <p:spPr bwMode="auto">
            <a:xfrm>
              <a:off x="770" y="1482"/>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3" name="Line 223"/>
            <p:cNvSpPr>
              <a:spLocks noChangeShapeType="1"/>
            </p:cNvSpPr>
            <p:nvPr/>
          </p:nvSpPr>
          <p:spPr bwMode="auto">
            <a:xfrm>
              <a:off x="813" y="1667"/>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4" name="Line 224"/>
            <p:cNvSpPr>
              <a:spLocks noChangeShapeType="1"/>
            </p:cNvSpPr>
            <p:nvPr/>
          </p:nvSpPr>
          <p:spPr bwMode="auto">
            <a:xfrm>
              <a:off x="875" y="1873"/>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5" name="Line 225"/>
            <p:cNvSpPr>
              <a:spLocks noChangeShapeType="1"/>
            </p:cNvSpPr>
            <p:nvPr/>
          </p:nvSpPr>
          <p:spPr bwMode="auto">
            <a:xfrm>
              <a:off x="835" y="1792"/>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6" name="Line 226"/>
            <p:cNvSpPr>
              <a:spLocks noChangeShapeType="1"/>
            </p:cNvSpPr>
            <p:nvPr/>
          </p:nvSpPr>
          <p:spPr bwMode="auto">
            <a:xfrm>
              <a:off x="1002" y="1974"/>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7" name="Line 227"/>
            <p:cNvSpPr>
              <a:spLocks noChangeShapeType="1"/>
            </p:cNvSpPr>
            <p:nvPr/>
          </p:nvSpPr>
          <p:spPr bwMode="auto">
            <a:xfrm>
              <a:off x="1272" y="2201"/>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8" name="Line 228"/>
            <p:cNvSpPr>
              <a:spLocks noChangeShapeType="1"/>
            </p:cNvSpPr>
            <p:nvPr/>
          </p:nvSpPr>
          <p:spPr bwMode="auto">
            <a:xfrm>
              <a:off x="813" y="2159"/>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19" name="Line 229"/>
            <p:cNvSpPr>
              <a:spLocks noChangeShapeType="1"/>
            </p:cNvSpPr>
            <p:nvPr/>
          </p:nvSpPr>
          <p:spPr bwMode="auto">
            <a:xfrm>
              <a:off x="1232" y="1482"/>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220" name="Line 230"/>
            <p:cNvSpPr>
              <a:spLocks noChangeShapeType="1"/>
            </p:cNvSpPr>
            <p:nvPr/>
          </p:nvSpPr>
          <p:spPr bwMode="auto">
            <a:xfrm>
              <a:off x="1148" y="1360"/>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3" name="Group 231"/>
          <p:cNvGrpSpPr>
            <a:grpSpLocks/>
          </p:cNvGrpSpPr>
          <p:nvPr/>
        </p:nvGrpSpPr>
        <p:grpSpPr bwMode="auto">
          <a:xfrm>
            <a:off x="3048000" y="5029200"/>
            <a:ext cx="762000" cy="1133475"/>
            <a:chOff x="432" y="960"/>
            <a:chExt cx="1029" cy="1290"/>
          </a:xfrm>
        </p:grpSpPr>
        <p:sp>
          <p:nvSpPr>
            <p:cNvPr id="4109" name="Rectangle 232"/>
            <p:cNvSpPr>
              <a:spLocks noChangeArrowheads="1"/>
            </p:cNvSpPr>
            <p:nvPr/>
          </p:nvSpPr>
          <p:spPr bwMode="auto">
            <a:xfrm>
              <a:off x="432" y="960"/>
              <a:ext cx="729" cy="1002"/>
            </a:xfrm>
            <a:prstGeom prst="rect">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10" name="Line 233"/>
            <p:cNvSpPr>
              <a:spLocks noChangeShapeType="1"/>
            </p:cNvSpPr>
            <p:nvPr/>
          </p:nvSpPr>
          <p:spPr bwMode="auto">
            <a:xfrm>
              <a:off x="441" y="127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1" name="Line 234"/>
            <p:cNvSpPr>
              <a:spLocks noChangeShapeType="1"/>
            </p:cNvSpPr>
            <p:nvPr/>
          </p:nvSpPr>
          <p:spPr bwMode="auto">
            <a:xfrm>
              <a:off x="798" y="969"/>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2" name="Line 235"/>
            <p:cNvSpPr>
              <a:spLocks noChangeShapeType="1"/>
            </p:cNvSpPr>
            <p:nvPr/>
          </p:nvSpPr>
          <p:spPr bwMode="auto">
            <a:xfrm>
              <a:off x="441" y="17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3" name="Line 236"/>
            <p:cNvSpPr>
              <a:spLocks noChangeShapeType="1"/>
            </p:cNvSpPr>
            <p:nvPr/>
          </p:nvSpPr>
          <p:spPr bwMode="auto">
            <a:xfrm>
              <a:off x="463" y="1091"/>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237"/>
            <p:cNvSpPr>
              <a:spLocks noChangeShapeType="1"/>
            </p:cNvSpPr>
            <p:nvPr/>
          </p:nvSpPr>
          <p:spPr bwMode="auto">
            <a:xfrm>
              <a:off x="482" y="1194"/>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38"/>
            <p:cNvSpPr>
              <a:spLocks noChangeShapeType="1"/>
            </p:cNvSpPr>
            <p:nvPr/>
          </p:nvSpPr>
          <p:spPr bwMode="auto">
            <a:xfrm>
              <a:off x="525" y="1379"/>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239"/>
            <p:cNvSpPr>
              <a:spLocks noChangeShapeType="1"/>
            </p:cNvSpPr>
            <p:nvPr/>
          </p:nvSpPr>
          <p:spPr bwMode="auto">
            <a:xfrm>
              <a:off x="587" y="1585"/>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7" name="Line 240"/>
            <p:cNvSpPr>
              <a:spLocks noChangeShapeType="1"/>
            </p:cNvSpPr>
            <p:nvPr/>
          </p:nvSpPr>
          <p:spPr bwMode="auto">
            <a:xfrm>
              <a:off x="547" y="1504"/>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241"/>
            <p:cNvSpPr>
              <a:spLocks noChangeShapeType="1"/>
            </p:cNvSpPr>
            <p:nvPr/>
          </p:nvSpPr>
          <p:spPr bwMode="auto">
            <a:xfrm>
              <a:off x="714" y="1686"/>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19" name="Line 242"/>
            <p:cNvSpPr>
              <a:spLocks noChangeShapeType="1"/>
            </p:cNvSpPr>
            <p:nvPr/>
          </p:nvSpPr>
          <p:spPr bwMode="auto">
            <a:xfrm>
              <a:off x="984" y="1913"/>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0" name="Line 243"/>
            <p:cNvSpPr>
              <a:spLocks noChangeShapeType="1"/>
            </p:cNvSpPr>
            <p:nvPr/>
          </p:nvSpPr>
          <p:spPr bwMode="auto">
            <a:xfrm>
              <a:off x="525" y="1871"/>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1" name="Line 244"/>
            <p:cNvSpPr>
              <a:spLocks noChangeShapeType="1"/>
            </p:cNvSpPr>
            <p:nvPr/>
          </p:nvSpPr>
          <p:spPr bwMode="auto">
            <a:xfrm>
              <a:off x="944" y="1194"/>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2" name="Line 245"/>
            <p:cNvSpPr>
              <a:spLocks noChangeShapeType="1"/>
            </p:cNvSpPr>
            <p:nvPr/>
          </p:nvSpPr>
          <p:spPr bwMode="auto">
            <a:xfrm>
              <a:off x="860" y="1072"/>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3" name="Rectangle 246"/>
            <p:cNvSpPr>
              <a:spLocks noChangeArrowheads="1"/>
            </p:cNvSpPr>
            <p:nvPr/>
          </p:nvSpPr>
          <p:spPr bwMode="auto">
            <a:xfrm>
              <a:off x="528" y="1056"/>
              <a:ext cx="729" cy="1002"/>
            </a:xfrm>
            <a:prstGeom prst="rect">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24" name="Line 247"/>
            <p:cNvSpPr>
              <a:spLocks noChangeShapeType="1"/>
            </p:cNvSpPr>
            <p:nvPr/>
          </p:nvSpPr>
          <p:spPr bwMode="auto">
            <a:xfrm>
              <a:off x="537" y="1372"/>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5" name="Line 248"/>
            <p:cNvSpPr>
              <a:spLocks noChangeShapeType="1"/>
            </p:cNvSpPr>
            <p:nvPr/>
          </p:nvSpPr>
          <p:spPr bwMode="auto">
            <a:xfrm>
              <a:off x="894" y="1065"/>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249"/>
            <p:cNvSpPr>
              <a:spLocks noChangeShapeType="1"/>
            </p:cNvSpPr>
            <p:nvPr/>
          </p:nvSpPr>
          <p:spPr bwMode="auto">
            <a:xfrm>
              <a:off x="537" y="18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250"/>
            <p:cNvSpPr>
              <a:spLocks noChangeShapeType="1"/>
            </p:cNvSpPr>
            <p:nvPr/>
          </p:nvSpPr>
          <p:spPr bwMode="auto">
            <a:xfrm>
              <a:off x="559" y="1187"/>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8" name="Line 251"/>
            <p:cNvSpPr>
              <a:spLocks noChangeShapeType="1"/>
            </p:cNvSpPr>
            <p:nvPr/>
          </p:nvSpPr>
          <p:spPr bwMode="auto">
            <a:xfrm>
              <a:off x="578" y="1290"/>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29" name="Line 252"/>
            <p:cNvSpPr>
              <a:spLocks noChangeShapeType="1"/>
            </p:cNvSpPr>
            <p:nvPr/>
          </p:nvSpPr>
          <p:spPr bwMode="auto">
            <a:xfrm>
              <a:off x="621" y="1475"/>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0" name="Line 253"/>
            <p:cNvSpPr>
              <a:spLocks noChangeShapeType="1"/>
            </p:cNvSpPr>
            <p:nvPr/>
          </p:nvSpPr>
          <p:spPr bwMode="auto">
            <a:xfrm>
              <a:off x="683" y="1681"/>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1" name="Line 254"/>
            <p:cNvSpPr>
              <a:spLocks noChangeShapeType="1"/>
            </p:cNvSpPr>
            <p:nvPr/>
          </p:nvSpPr>
          <p:spPr bwMode="auto">
            <a:xfrm>
              <a:off x="643" y="1600"/>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2" name="Line 255"/>
            <p:cNvSpPr>
              <a:spLocks noChangeShapeType="1"/>
            </p:cNvSpPr>
            <p:nvPr/>
          </p:nvSpPr>
          <p:spPr bwMode="auto">
            <a:xfrm>
              <a:off x="810" y="1782"/>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3" name="Line 256"/>
            <p:cNvSpPr>
              <a:spLocks noChangeShapeType="1"/>
            </p:cNvSpPr>
            <p:nvPr/>
          </p:nvSpPr>
          <p:spPr bwMode="auto">
            <a:xfrm>
              <a:off x="1080" y="2009"/>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4" name="Line 257"/>
            <p:cNvSpPr>
              <a:spLocks noChangeShapeType="1"/>
            </p:cNvSpPr>
            <p:nvPr/>
          </p:nvSpPr>
          <p:spPr bwMode="auto">
            <a:xfrm>
              <a:off x="621" y="1967"/>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5" name="Line 258"/>
            <p:cNvSpPr>
              <a:spLocks noChangeShapeType="1"/>
            </p:cNvSpPr>
            <p:nvPr/>
          </p:nvSpPr>
          <p:spPr bwMode="auto">
            <a:xfrm>
              <a:off x="1040" y="1290"/>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6" name="Line 259"/>
            <p:cNvSpPr>
              <a:spLocks noChangeShapeType="1"/>
            </p:cNvSpPr>
            <p:nvPr/>
          </p:nvSpPr>
          <p:spPr bwMode="auto">
            <a:xfrm>
              <a:off x="956" y="1168"/>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7" name="Rectangle 260"/>
            <p:cNvSpPr>
              <a:spLocks noChangeArrowheads="1"/>
            </p:cNvSpPr>
            <p:nvPr/>
          </p:nvSpPr>
          <p:spPr bwMode="auto">
            <a:xfrm>
              <a:off x="624" y="1152"/>
              <a:ext cx="729" cy="1002"/>
            </a:xfrm>
            <a:prstGeom prst="rect">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38" name="Line 261"/>
            <p:cNvSpPr>
              <a:spLocks noChangeShapeType="1"/>
            </p:cNvSpPr>
            <p:nvPr/>
          </p:nvSpPr>
          <p:spPr bwMode="auto">
            <a:xfrm>
              <a:off x="633" y="1468"/>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39" name="Line 262"/>
            <p:cNvSpPr>
              <a:spLocks noChangeShapeType="1"/>
            </p:cNvSpPr>
            <p:nvPr/>
          </p:nvSpPr>
          <p:spPr bwMode="auto">
            <a:xfrm>
              <a:off x="990" y="1161"/>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0" name="Line 263"/>
            <p:cNvSpPr>
              <a:spLocks noChangeShapeType="1"/>
            </p:cNvSpPr>
            <p:nvPr/>
          </p:nvSpPr>
          <p:spPr bwMode="auto">
            <a:xfrm>
              <a:off x="633" y="1960"/>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1" name="Line 264"/>
            <p:cNvSpPr>
              <a:spLocks noChangeShapeType="1"/>
            </p:cNvSpPr>
            <p:nvPr/>
          </p:nvSpPr>
          <p:spPr bwMode="auto">
            <a:xfrm>
              <a:off x="655" y="1283"/>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2" name="Line 265"/>
            <p:cNvSpPr>
              <a:spLocks noChangeShapeType="1"/>
            </p:cNvSpPr>
            <p:nvPr/>
          </p:nvSpPr>
          <p:spPr bwMode="auto">
            <a:xfrm>
              <a:off x="674" y="1386"/>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3" name="Line 266"/>
            <p:cNvSpPr>
              <a:spLocks noChangeShapeType="1"/>
            </p:cNvSpPr>
            <p:nvPr/>
          </p:nvSpPr>
          <p:spPr bwMode="auto">
            <a:xfrm>
              <a:off x="717" y="1571"/>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4" name="Line 267"/>
            <p:cNvSpPr>
              <a:spLocks noChangeShapeType="1"/>
            </p:cNvSpPr>
            <p:nvPr/>
          </p:nvSpPr>
          <p:spPr bwMode="auto">
            <a:xfrm>
              <a:off x="779" y="1777"/>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5" name="Line 268"/>
            <p:cNvSpPr>
              <a:spLocks noChangeShapeType="1"/>
            </p:cNvSpPr>
            <p:nvPr/>
          </p:nvSpPr>
          <p:spPr bwMode="auto">
            <a:xfrm>
              <a:off x="739" y="1696"/>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6" name="Line 269"/>
            <p:cNvSpPr>
              <a:spLocks noChangeShapeType="1"/>
            </p:cNvSpPr>
            <p:nvPr/>
          </p:nvSpPr>
          <p:spPr bwMode="auto">
            <a:xfrm>
              <a:off x="906" y="1878"/>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7" name="Line 270"/>
            <p:cNvSpPr>
              <a:spLocks noChangeShapeType="1"/>
            </p:cNvSpPr>
            <p:nvPr/>
          </p:nvSpPr>
          <p:spPr bwMode="auto">
            <a:xfrm>
              <a:off x="1176" y="2105"/>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8" name="Line 271"/>
            <p:cNvSpPr>
              <a:spLocks noChangeShapeType="1"/>
            </p:cNvSpPr>
            <p:nvPr/>
          </p:nvSpPr>
          <p:spPr bwMode="auto">
            <a:xfrm>
              <a:off x="717" y="2063"/>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49" name="Line 272"/>
            <p:cNvSpPr>
              <a:spLocks noChangeShapeType="1"/>
            </p:cNvSpPr>
            <p:nvPr/>
          </p:nvSpPr>
          <p:spPr bwMode="auto">
            <a:xfrm>
              <a:off x="1136" y="1386"/>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0" name="Line 273"/>
            <p:cNvSpPr>
              <a:spLocks noChangeShapeType="1"/>
            </p:cNvSpPr>
            <p:nvPr/>
          </p:nvSpPr>
          <p:spPr bwMode="auto">
            <a:xfrm>
              <a:off x="1052" y="1264"/>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1" name="Rectangle 274"/>
            <p:cNvSpPr>
              <a:spLocks noChangeArrowheads="1"/>
            </p:cNvSpPr>
            <p:nvPr/>
          </p:nvSpPr>
          <p:spPr bwMode="auto">
            <a:xfrm>
              <a:off x="720" y="1248"/>
              <a:ext cx="729" cy="1002"/>
            </a:xfrm>
            <a:prstGeom prst="rect">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152" name="Line 275"/>
            <p:cNvSpPr>
              <a:spLocks noChangeShapeType="1"/>
            </p:cNvSpPr>
            <p:nvPr/>
          </p:nvSpPr>
          <p:spPr bwMode="auto">
            <a:xfrm>
              <a:off x="729" y="1564"/>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3" name="Line 276"/>
            <p:cNvSpPr>
              <a:spLocks noChangeShapeType="1"/>
            </p:cNvSpPr>
            <p:nvPr/>
          </p:nvSpPr>
          <p:spPr bwMode="auto">
            <a:xfrm>
              <a:off x="1086" y="1257"/>
              <a:ext cx="0" cy="30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4" name="Line 277"/>
            <p:cNvSpPr>
              <a:spLocks noChangeShapeType="1"/>
            </p:cNvSpPr>
            <p:nvPr/>
          </p:nvSpPr>
          <p:spPr bwMode="auto">
            <a:xfrm>
              <a:off x="729" y="2056"/>
              <a:ext cx="7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5" name="Line 278"/>
            <p:cNvSpPr>
              <a:spLocks noChangeShapeType="1"/>
            </p:cNvSpPr>
            <p:nvPr/>
          </p:nvSpPr>
          <p:spPr bwMode="auto">
            <a:xfrm>
              <a:off x="751" y="1379"/>
              <a:ext cx="27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6" name="Line 279"/>
            <p:cNvSpPr>
              <a:spLocks noChangeShapeType="1"/>
            </p:cNvSpPr>
            <p:nvPr/>
          </p:nvSpPr>
          <p:spPr bwMode="auto">
            <a:xfrm>
              <a:off x="770" y="1482"/>
              <a:ext cx="2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7" name="Line 280"/>
            <p:cNvSpPr>
              <a:spLocks noChangeShapeType="1"/>
            </p:cNvSpPr>
            <p:nvPr/>
          </p:nvSpPr>
          <p:spPr bwMode="auto">
            <a:xfrm>
              <a:off x="813" y="1667"/>
              <a:ext cx="5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8" name="Line 281"/>
            <p:cNvSpPr>
              <a:spLocks noChangeShapeType="1"/>
            </p:cNvSpPr>
            <p:nvPr/>
          </p:nvSpPr>
          <p:spPr bwMode="auto">
            <a:xfrm>
              <a:off x="875" y="1873"/>
              <a:ext cx="4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59" name="Line 282"/>
            <p:cNvSpPr>
              <a:spLocks noChangeShapeType="1"/>
            </p:cNvSpPr>
            <p:nvPr/>
          </p:nvSpPr>
          <p:spPr bwMode="auto">
            <a:xfrm>
              <a:off x="835" y="1792"/>
              <a:ext cx="2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0" name="Line 283"/>
            <p:cNvSpPr>
              <a:spLocks noChangeShapeType="1"/>
            </p:cNvSpPr>
            <p:nvPr/>
          </p:nvSpPr>
          <p:spPr bwMode="auto">
            <a:xfrm>
              <a:off x="1002" y="1974"/>
              <a:ext cx="3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1" name="Line 284"/>
            <p:cNvSpPr>
              <a:spLocks noChangeShapeType="1"/>
            </p:cNvSpPr>
            <p:nvPr/>
          </p:nvSpPr>
          <p:spPr bwMode="auto">
            <a:xfrm>
              <a:off x="1272" y="2201"/>
              <a:ext cx="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2" name="Line 285"/>
            <p:cNvSpPr>
              <a:spLocks noChangeShapeType="1"/>
            </p:cNvSpPr>
            <p:nvPr/>
          </p:nvSpPr>
          <p:spPr bwMode="auto">
            <a:xfrm>
              <a:off x="813" y="2159"/>
              <a:ext cx="1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3" name="Line 286"/>
            <p:cNvSpPr>
              <a:spLocks noChangeShapeType="1"/>
            </p:cNvSpPr>
            <p:nvPr/>
          </p:nvSpPr>
          <p:spPr bwMode="auto">
            <a:xfrm>
              <a:off x="1232" y="1482"/>
              <a:ext cx="16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64" name="Line 287"/>
            <p:cNvSpPr>
              <a:spLocks noChangeShapeType="1"/>
            </p:cNvSpPr>
            <p:nvPr/>
          </p:nvSpPr>
          <p:spPr bwMode="auto">
            <a:xfrm>
              <a:off x="1148" y="1360"/>
              <a:ext cx="25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104" name="Text Box 288"/>
          <p:cNvSpPr txBox="1">
            <a:spLocks noChangeArrowheads="1"/>
          </p:cNvSpPr>
          <p:nvPr/>
        </p:nvSpPr>
        <p:spPr bwMode="auto">
          <a:xfrm>
            <a:off x="1905000" y="1600200"/>
            <a:ext cx="4678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y-GB" altLang="en-US" sz="1400">
                <a:latin typeface="Verdana" panose="020B0604030504040204" pitchFamily="34" charset="0"/>
                <a:cs typeface="Times New Roman" panose="02020603050405020304" pitchFamily="18" charset="0"/>
              </a:rPr>
              <a:t>Trade Documents – Quotation, Order, Invoice etc.</a:t>
            </a:r>
            <a:endParaRPr lang="en-GB" altLang="en-US" sz="1400">
              <a:latin typeface="Verdana" panose="020B0604030504040204" pitchFamily="34" charset="0"/>
              <a:cs typeface="Times New Roman" panose="02020603050405020304" pitchFamily="18" charset="0"/>
            </a:endParaRPr>
          </a:p>
        </p:txBody>
      </p:sp>
      <p:sp>
        <p:nvSpPr>
          <p:cNvPr id="4105" name="Text Box 289"/>
          <p:cNvSpPr txBox="1">
            <a:spLocks noChangeArrowheads="1"/>
          </p:cNvSpPr>
          <p:nvPr/>
        </p:nvSpPr>
        <p:spPr bwMode="auto">
          <a:xfrm>
            <a:off x="2438400" y="2438400"/>
            <a:ext cx="5961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3338513"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38513"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38513"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38513"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3851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3851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3851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3851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38513" algn="l"/>
              </a:tabLst>
              <a:defRPr>
                <a:solidFill>
                  <a:schemeClr val="tx1"/>
                </a:solidFill>
                <a:latin typeface="Calibri" panose="020F0502020204030204" pitchFamily="34" charset="0"/>
                <a:cs typeface="Arial" panose="020B0604020202020204" pitchFamily="34" charset="0"/>
              </a:defRPr>
            </a:lvl9pPr>
          </a:lstStyle>
          <a:p>
            <a:pPr eaLnBrk="1" hangingPunct="1"/>
            <a:r>
              <a:rPr lang="cy-GB" altLang="en-US" sz="1400" dirty="0">
                <a:latin typeface="Verdana" panose="020B0604030504040204" pitchFamily="34" charset="0"/>
                <a:cs typeface="Times New Roman" panose="02020603050405020304" pitchFamily="18" charset="0"/>
              </a:rPr>
              <a:t>Materials Management Documents – Despatch Advice, Pick List, </a:t>
            </a:r>
          </a:p>
          <a:p>
            <a:pPr eaLnBrk="1" hangingPunct="1"/>
            <a:r>
              <a:rPr lang="cy-GB" altLang="en-US" sz="1400" dirty="0">
                <a:latin typeface="Verdana" panose="020B0604030504040204" pitchFamily="34" charset="0"/>
                <a:cs typeface="Times New Roman" panose="02020603050405020304" pitchFamily="18" charset="0"/>
              </a:rPr>
              <a:t>	Packing List etc.</a:t>
            </a:r>
            <a:endParaRPr lang="en-GB" altLang="en-US" sz="1400" dirty="0">
              <a:latin typeface="Verdana" panose="020B0604030504040204" pitchFamily="34" charset="0"/>
              <a:cs typeface="Times New Roman" panose="02020603050405020304" pitchFamily="18" charset="0"/>
            </a:endParaRPr>
          </a:p>
        </p:txBody>
      </p:sp>
      <p:sp>
        <p:nvSpPr>
          <p:cNvPr id="4106" name="Text Box 290"/>
          <p:cNvSpPr txBox="1">
            <a:spLocks noChangeArrowheads="1"/>
          </p:cNvSpPr>
          <p:nvPr/>
        </p:nvSpPr>
        <p:spPr bwMode="auto">
          <a:xfrm>
            <a:off x="3048000" y="3352800"/>
            <a:ext cx="5926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y-GB" altLang="en-US" sz="1400">
                <a:latin typeface="Verdana" panose="020B0604030504040204" pitchFamily="34" charset="0"/>
                <a:cs typeface="Times New Roman" panose="02020603050405020304" pitchFamily="18" charset="0"/>
              </a:rPr>
              <a:t>Transport Documents – Bill of Lading, Shipping Instructions etc.</a:t>
            </a:r>
            <a:endParaRPr lang="en-GB" altLang="en-US" sz="1400">
              <a:latin typeface="Verdana" panose="020B0604030504040204" pitchFamily="34" charset="0"/>
              <a:cs typeface="Times New Roman" panose="02020603050405020304" pitchFamily="18" charset="0"/>
            </a:endParaRPr>
          </a:p>
        </p:txBody>
      </p:sp>
      <p:sp>
        <p:nvSpPr>
          <p:cNvPr id="4107" name="Text Box 291"/>
          <p:cNvSpPr txBox="1">
            <a:spLocks noChangeArrowheads="1"/>
          </p:cNvSpPr>
          <p:nvPr/>
        </p:nvSpPr>
        <p:spPr bwMode="auto">
          <a:xfrm>
            <a:off x="3505200" y="4343400"/>
            <a:ext cx="5554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20955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0955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0955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0955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0955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0955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0955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0955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095500" algn="l"/>
              </a:tabLst>
              <a:defRPr>
                <a:solidFill>
                  <a:schemeClr val="tx1"/>
                </a:solidFill>
                <a:latin typeface="Calibri" panose="020F0502020204030204" pitchFamily="34" charset="0"/>
                <a:cs typeface="Arial" panose="020B0604020202020204" pitchFamily="34" charset="0"/>
              </a:defRPr>
            </a:lvl9pPr>
          </a:lstStyle>
          <a:p>
            <a:pPr eaLnBrk="1" hangingPunct="1"/>
            <a:r>
              <a:rPr lang="cy-GB" altLang="en-US" sz="1400">
                <a:latin typeface="Verdana" panose="020B0604030504040204" pitchFamily="34" charset="0"/>
                <a:cs typeface="Times New Roman" panose="02020603050405020304" pitchFamily="18" charset="0"/>
              </a:rPr>
              <a:t>Customs Documents – Export, Import, Transit Declarations,</a:t>
            </a:r>
          </a:p>
          <a:p>
            <a:pPr eaLnBrk="1" hangingPunct="1"/>
            <a:r>
              <a:rPr lang="cy-GB" altLang="en-US" sz="1400">
                <a:latin typeface="Verdana" panose="020B0604030504040204" pitchFamily="34" charset="0"/>
                <a:cs typeface="Times New Roman" panose="02020603050405020304" pitchFamily="18" charset="0"/>
              </a:rPr>
              <a:t> 	Cargo Reports etc.</a:t>
            </a:r>
            <a:endParaRPr lang="en-GB" altLang="en-US" sz="1400">
              <a:latin typeface="Verdana" panose="020B0604030504040204" pitchFamily="34" charset="0"/>
              <a:cs typeface="Times New Roman" panose="02020603050405020304" pitchFamily="18" charset="0"/>
            </a:endParaRPr>
          </a:p>
        </p:txBody>
      </p:sp>
      <p:sp>
        <p:nvSpPr>
          <p:cNvPr id="4108" name="Text Box 292"/>
          <p:cNvSpPr txBox="1">
            <a:spLocks noChangeArrowheads="1"/>
          </p:cNvSpPr>
          <p:nvPr/>
        </p:nvSpPr>
        <p:spPr bwMode="auto">
          <a:xfrm>
            <a:off x="4038600" y="5562600"/>
            <a:ext cx="4294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tabLst>
                <a:tab pos="2767013" algn="l"/>
                <a:tab pos="28575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767013" algn="l"/>
                <a:tab pos="28575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767013" algn="l"/>
                <a:tab pos="28575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767013" algn="l"/>
                <a:tab pos="28575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767013" algn="l"/>
                <a:tab pos="28575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767013" algn="l"/>
                <a:tab pos="28575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767013" algn="l"/>
                <a:tab pos="28575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767013" algn="l"/>
                <a:tab pos="28575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767013" algn="l"/>
                <a:tab pos="2857500" algn="l"/>
              </a:tabLst>
              <a:defRPr>
                <a:solidFill>
                  <a:schemeClr val="tx1"/>
                </a:solidFill>
                <a:latin typeface="Calibri" panose="020F0502020204030204" pitchFamily="34" charset="0"/>
                <a:cs typeface="Arial" panose="020B0604020202020204" pitchFamily="34" charset="0"/>
              </a:defRPr>
            </a:lvl9pPr>
          </a:lstStyle>
          <a:p>
            <a:pPr eaLnBrk="1" hangingPunct="1"/>
            <a:r>
              <a:rPr lang="cy-GB" altLang="en-US" sz="1400">
                <a:latin typeface="Verdana" panose="020B0604030504040204" pitchFamily="34" charset="0"/>
                <a:cs typeface="Times New Roman" panose="02020603050405020304" pitchFamily="18" charset="0"/>
              </a:rPr>
              <a:t>Other Regulatory Documents – Cert of Origin,</a:t>
            </a:r>
          </a:p>
          <a:p>
            <a:pPr eaLnBrk="1" hangingPunct="1"/>
            <a:r>
              <a:rPr lang="cy-GB" altLang="en-US" sz="1400">
                <a:latin typeface="Verdana" panose="020B0604030504040204" pitchFamily="34" charset="0"/>
                <a:cs typeface="Times New Roman" panose="02020603050405020304" pitchFamily="18" charset="0"/>
              </a:rPr>
              <a:t> 	DGN etc.</a:t>
            </a:r>
            <a:endParaRPr lang="en-GB" altLang="en-US" sz="140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8585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0" y="650776"/>
            <a:ext cx="9021763" cy="762000"/>
          </a:xfrm>
          <a:noFill/>
        </p:spPr>
        <p:txBody>
          <a:bodyPr/>
          <a:lstStyle/>
          <a:p>
            <a:pPr eaLnBrk="1" hangingPunct="1"/>
            <a:r>
              <a:rPr lang="cy-GB" altLang="en-US" sz="3600" b="1" kern="1200" dirty="0">
                <a:solidFill>
                  <a:srgbClr val="C00000"/>
                </a:solidFill>
                <a:latin typeface="Arial" charset="0"/>
                <a:ea typeface="ＭＳ Ｐゴシック" pitchFamily="34" charset="-128"/>
                <a:cs typeface="Arial" charset="0"/>
              </a:rPr>
              <a:t>UN </a:t>
            </a:r>
            <a:r>
              <a:rPr lang="cy-GB" altLang="en-US" sz="3600" b="1" kern="1200" dirty="0" smtClean="0">
                <a:solidFill>
                  <a:srgbClr val="C00000"/>
                </a:solidFill>
                <a:latin typeface="Arial" charset="0"/>
                <a:ea typeface="ＭＳ Ｐゴシック" pitchFamily="34" charset="-128"/>
                <a:cs typeface="Arial" charset="0"/>
              </a:rPr>
              <a:t>Layout Mapping </a:t>
            </a:r>
            <a:r>
              <a:rPr lang="cy-GB" altLang="en-US" sz="3600" b="1" kern="1200" dirty="0">
                <a:solidFill>
                  <a:srgbClr val="C00000"/>
                </a:solidFill>
                <a:latin typeface="Arial" charset="0"/>
                <a:ea typeface="ＭＳ Ｐゴシック" pitchFamily="34" charset="-128"/>
                <a:cs typeface="Arial" charset="0"/>
              </a:rPr>
              <a:t>Example</a:t>
            </a:r>
            <a:endParaRPr lang="en-GB" altLang="en-US" sz="3600" b="1" kern="1200" dirty="0">
              <a:solidFill>
                <a:srgbClr val="C00000"/>
              </a:solidFill>
              <a:latin typeface="Arial" charset="0"/>
              <a:ea typeface="ＭＳ Ｐゴシック" pitchFamily="34" charset="-128"/>
              <a:cs typeface="Arial" charset="0"/>
            </a:endParaRPr>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571625"/>
            <a:ext cx="323215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4"/>
          <p:cNvSpPr txBox="1">
            <a:spLocks noChangeArrowheads="1"/>
          </p:cNvSpPr>
          <p:nvPr/>
        </p:nvSpPr>
        <p:spPr bwMode="auto">
          <a:xfrm>
            <a:off x="5405438" y="1838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9464" name="Rectangle 5"/>
          <p:cNvSpPr>
            <a:spLocks noChangeArrowheads="1"/>
          </p:cNvSpPr>
          <p:nvPr/>
        </p:nvSpPr>
        <p:spPr bwMode="auto">
          <a:xfrm>
            <a:off x="4516438" y="2286000"/>
            <a:ext cx="4505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tabLst>
                <a:tab pos="381000" algn="l"/>
                <a:tab pos="2933700" algn="l"/>
                <a:tab pos="5207000" algn="l"/>
                <a:tab pos="6388100" algn="l"/>
                <a:tab pos="6946900" algn="l"/>
                <a:tab pos="8521700" algn="l"/>
              </a:tabLst>
              <a:defRPr sz="2400">
                <a:solidFill>
                  <a:schemeClr val="tx1"/>
                </a:solidFill>
                <a:latin typeface="Verdana" panose="020B0604030504040204" pitchFamily="34" charset="0"/>
                <a:cs typeface="Times New Roman" panose="02020603050405020304" pitchFamily="18" charset="0"/>
              </a:defRPr>
            </a:lvl9pPr>
          </a:lstStyle>
          <a:p>
            <a:pPr algn="l" eaLnBrk="1" hangingPunct="1"/>
            <a:r>
              <a:rPr lang="en-US" altLang="en-US" sz="1500" dirty="0">
                <a:latin typeface="Arial" panose="020B0604020202020204" pitchFamily="34" charset="0"/>
                <a:cs typeface="Arial" panose="020B0604020202020204" pitchFamily="34" charset="0"/>
              </a:rPr>
              <a:t>	2280 </a:t>
            </a:r>
          </a:p>
          <a:p>
            <a:pPr algn="l" eaLnBrk="1" hangingPunct="1"/>
            <a:r>
              <a:rPr lang="en-US" altLang="en-US" sz="1500" dirty="0">
                <a:latin typeface="Arial" panose="020B0604020202020204" pitchFamily="34" charset="0"/>
                <a:cs typeface="Arial" panose="020B0604020202020204" pitchFamily="34" charset="0"/>
              </a:rPr>
              <a:t>	Transport Means. Actual Departure. Date Time</a:t>
            </a:r>
          </a:p>
          <a:p>
            <a:pPr algn="l" eaLnBrk="1" hangingPunct="1"/>
            <a:r>
              <a:rPr lang="en-US" altLang="en-US" sz="1500" dirty="0">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500" b="1" dirty="0">
                <a:solidFill>
                  <a:srgbClr val="0000FF"/>
                </a:solidFill>
                <a:latin typeface="Arial" panose="020B0604020202020204" pitchFamily="34" charset="0"/>
                <a:cs typeface="Arial" panose="020B0604020202020204" pitchFamily="34" charset="0"/>
              </a:rPr>
              <a:t>Date and or time of the departure of means</a:t>
            </a:r>
          </a:p>
          <a:p>
            <a:pPr algn="l" eaLnBrk="1" hangingPunct="1"/>
            <a:r>
              <a:rPr lang="en-US" altLang="en-US" sz="1500" b="1" dirty="0">
                <a:solidFill>
                  <a:srgbClr val="0000FF"/>
                </a:solidFill>
                <a:latin typeface="Arial" panose="020B0604020202020204" pitchFamily="34" charset="0"/>
                <a:cs typeface="Arial" panose="020B0604020202020204" pitchFamily="34" charset="0"/>
              </a:rPr>
              <a:t>       of transport</a:t>
            </a:r>
          </a:p>
          <a:p>
            <a:pPr algn="l" eaLnBrk="1" hangingPunct="1"/>
            <a:r>
              <a:rPr lang="en-US" altLang="en-US" sz="1500" b="1" dirty="0">
                <a:solidFill>
                  <a:srgbClr val="0000FF"/>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500" dirty="0">
                <a:latin typeface="Arial" panose="020B0604020202020204" pitchFamily="34" charset="0"/>
                <a:cs typeface="Arial" panose="020B0604020202020204" pitchFamily="34" charset="0"/>
              </a:rPr>
              <a:t>Flight Date, Sailing Date</a:t>
            </a:r>
          </a:p>
          <a:p>
            <a:pPr algn="l" eaLnBrk="1" hangingPunct="1"/>
            <a:r>
              <a:rPr lang="en-US" altLang="en-US" sz="1500" dirty="0">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500" dirty="0">
                <a:latin typeface="Arial" panose="020B0604020202020204" pitchFamily="34" charset="0"/>
                <a:cs typeface="Arial" panose="020B0604020202020204" pitchFamily="34" charset="0"/>
              </a:rPr>
              <a:t>an..17</a:t>
            </a:r>
          </a:p>
          <a:p>
            <a:pPr algn="l" eaLnBrk="1" hangingPunct="1"/>
            <a:r>
              <a:rPr lang="en-US" altLang="en-US" sz="1500" dirty="0">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500" dirty="0">
                <a:latin typeface="Arial" panose="020B0604020202020204" pitchFamily="34" charset="0"/>
                <a:cs typeface="Arial" panose="020B0604020202020204" pitchFamily="34" charset="0"/>
              </a:rPr>
              <a:t>UNLK: L 17, P 16</a:t>
            </a:r>
            <a:endParaRPr lang="en-US" altLang="en-US" sz="1600" dirty="0">
              <a:latin typeface="Arial" panose="020B0604020202020204" pitchFamily="34" charset="0"/>
            </a:endParaRPr>
          </a:p>
          <a:p>
            <a:pPr algn="l"/>
            <a:endParaRPr lang="en-US" altLang="en-US" dirty="0">
              <a:latin typeface="Arial" panose="020B0604020202020204" pitchFamily="34" charset="0"/>
              <a:cs typeface="Arial" panose="020B0604020202020204" pitchFamily="34" charset="0"/>
            </a:endParaRPr>
          </a:p>
        </p:txBody>
      </p:sp>
      <p:sp>
        <p:nvSpPr>
          <p:cNvPr id="19465" name="Text Box 6"/>
          <p:cNvSpPr txBox="1">
            <a:spLocks noChangeArrowheads="1"/>
          </p:cNvSpPr>
          <p:nvPr/>
        </p:nvSpPr>
        <p:spPr bwMode="auto">
          <a:xfrm>
            <a:off x="3917950" y="2281238"/>
            <a:ext cx="1060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algn="l" eaLnBrk="1" hangingPunct="1"/>
            <a:r>
              <a:rPr lang="cy-GB" altLang="en-US" sz="1500" b="1">
                <a:latin typeface="Arial" panose="020B0604020202020204" pitchFamily="34" charset="0"/>
              </a:rPr>
              <a:t>UID</a:t>
            </a:r>
          </a:p>
          <a:p>
            <a:pPr algn="l" eaLnBrk="1" hangingPunct="1"/>
            <a:r>
              <a:rPr lang="cy-GB" altLang="en-US" sz="1500" b="1">
                <a:latin typeface="Arial" panose="020B0604020202020204" pitchFamily="34" charset="0"/>
              </a:rPr>
              <a:t>Name</a:t>
            </a:r>
          </a:p>
          <a:p>
            <a:pPr algn="l" eaLnBrk="1" hangingPunct="1"/>
            <a:r>
              <a:rPr lang="cy-GB" altLang="en-US" sz="1500" b="1">
                <a:latin typeface="Arial" panose="020B0604020202020204" pitchFamily="34" charset="0"/>
              </a:rPr>
              <a:t>Definition</a:t>
            </a:r>
          </a:p>
          <a:p>
            <a:pPr algn="l" eaLnBrk="1" hangingPunct="1"/>
            <a:endParaRPr lang="cy-GB" altLang="en-US" sz="1500" b="1">
              <a:latin typeface="Arial" panose="020B0604020202020204" pitchFamily="34" charset="0"/>
            </a:endParaRPr>
          </a:p>
          <a:p>
            <a:pPr algn="l" eaLnBrk="1" hangingPunct="1"/>
            <a:r>
              <a:rPr lang="cy-GB" altLang="en-US" sz="1500" b="1">
                <a:latin typeface="Arial" panose="020B0604020202020204" pitchFamily="34" charset="0"/>
              </a:rPr>
              <a:t>Synonym</a:t>
            </a:r>
          </a:p>
          <a:p>
            <a:pPr algn="l" eaLnBrk="1" hangingPunct="1"/>
            <a:r>
              <a:rPr lang="cy-GB" altLang="en-US" sz="1500" b="1">
                <a:latin typeface="Arial" panose="020B0604020202020204" pitchFamily="34" charset="0"/>
              </a:rPr>
              <a:t>Repr.</a:t>
            </a:r>
          </a:p>
          <a:p>
            <a:pPr algn="l" eaLnBrk="1" hangingPunct="1"/>
            <a:r>
              <a:rPr lang="cy-GB" altLang="en-US" sz="1500" b="1">
                <a:latin typeface="Arial" panose="020B0604020202020204" pitchFamily="34" charset="0"/>
              </a:rPr>
              <a:t>Mapping</a:t>
            </a:r>
            <a:endParaRPr lang="en-GB" altLang="en-US" sz="1500" b="1">
              <a:latin typeface="Arial" panose="020B0604020202020204" pitchFamily="34" charset="0"/>
            </a:endParaRPr>
          </a:p>
        </p:txBody>
      </p:sp>
      <p:sp>
        <p:nvSpPr>
          <p:cNvPr id="19466" name="Rectangle 7"/>
          <p:cNvSpPr>
            <a:spLocks noChangeArrowheads="1"/>
          </p:cNvSpPr>
          <p:nvPr/>
        </p:nvSpPr>
        <p:spPr bwMode="auto">
          <a:xfrm>
            <a:off x="3913188" y="3670300"/>
            <a:ext cx="3179092" cy="550788"/>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endParaRPr lang="en-US" altLang="en-US"/>
          </a:p>
        </p:txBody>
      </p:sp>
      <p:sp>
        <p:nvSpPr>
          <p:cNvPr id="19467" name="Line 8"/>
          <p:cNvSpPr>
            <a:spLocks noChangeShapeType="1"/>
          </p:cNvSpPr>
          <p:nvPr/>
        </p:nvSpPr>
        <p:spPr bwMode="auto">
          <a:xfrm>
            <a:off x="4398963" y="4005263"/>
            <a:ext cx="0" cy="693737"/>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19468" name="Line 9"/>
          <p:cNvSpPr>
            <a:spLocks noChangeShapeType="1"/>
          </p:cNvSpPr>
          <p:nvPr/>
        </p:nvSpPr>
        <p:spPr bwMode="auto">
          <a:xfrm flipH="1" flipV="1">
            <a:off x="2049463" y="4686300"/>
            <a:ext cx="2349500" cy="15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GB"/>
          </a:p>
        </p:txBody>
      </p:sp>
      <p:sp>
        <p:nvSpPr>
          <p:cNvPr id="19469" name="Line 10"/>
          <p:cNvSpPr>
            <a:spLocks noChangeShapeType="1"/>
          </p:cNvSpPr>
          <p:nvPr/>
        </p:nvSpPr>
        <p:spPr bwMode="auto">
          <a:xfrm flipV="1">
            <a:off x="2049463" y="3206750"/>
            <a:ext cx="0" cy="149225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3" name="Slide Number Placeholder 2"/>
          <p:cNvSpPr>
            <a:spLocks noGrp="1"/>
          </p:cNvSpPr>
          <p:nvPr>
            <p:ph type="sldNum" sz="quarter" idx="4294967295"/>
          </p:nvPr>
        </p:nvSpPr>
        <p:spPr/>
        <p:txBody>
          <a:bodyPr/>
          <a:lstStyle/>
          <a:p>
            <a:pPr>
              <a:defRPr/>
            </a:pPr>
            <a:endParaRPr lang="en-GB" dirty="0">
              <a:solidFill>
                <a:srgbClr val="000000"/>
              </a:solidFill>
            </a:endParaRPr>
          </a:p>
        </p:txBody>
      </p:sp>
    </p:spTree>
    <p:extLst>
      <p:ext uri="{BB962C8B-B14F-4D97-AF65-F5344CB8AC3E}">
        <p14:creationId xmlns:p14="http://schemas.microsoft.com/office/powerpoint/2010/main" val="374776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cs typeface="Times New Roman" panose="02020603050405020304" pitchFamily="18" charset="0"/>
              </a:defRPr>
            </a:lvl1pPr>
            <a:lvl2pPr marL="742950" indent="-285750" eaLnBrk="0" hangingPunct="0">
              <a:defRPr sz="2400">
                <a:solidFill>
                  <a:schemeClr val="tx1"/>
                </a:solidFill>
                <a:latin typeface="Verdana" panose="020B0604030504040204" pitchFamily="34" charset="0"/>
                <a:cs typeface="Times New Roman" panose="02020603050405020304" pitchFamily="18" charset="0"/>
              </a:defRPr>
            </a:lvl2pPr>
            <a:lvl3pPr marL="1143000" indent="-228600" eaLnBrk="0" hangingPunct="0">
              <a:defRPr sz="2400">
                <a:solidFill>
                  <a:schemeClr val="tx1"/>
                </a:solidFill>
                <a:latin typeface="Verdana" panose="020B0604030504040204" pitchFamily="34" charset="0"/>
                <a:cs typeface="Times New Roman" panose="02020603050405020304" pitchFamily="18" charset="0"/>
              </a:defRPr>
            </a:lvl3pPr>
            <a:lvl4pPr marL="1600200" indent="-228600" eaLnBrk="0" hangingPunct="0">
              <a:defRPr sz="2400">
                <a:solidFill>
                  <a:schemeClr val="tx1"/>
                </a:solidFill>
                <a:latin typeface="Verdana" panose="020B0604030504040204" pitchFamily="34" charset="0"/>
                <a:cs typeface="Times New Roman" panose="02020603050405020304" pitchFamily="18" charset="0"/>
              </a:defRPr>
            </a:lvl4pPr>
            <a:lvl5pPr marL="2057400" indent="-228600" eaLnBrk="0" hangingPunct="0">
              <a:defRPr sz="2400">
                <a:solidFill>
                  <a:schemeClr val="tx1"/>
                </a:solidFill>
                <a:latin typeface="Verdan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cs typeface="Times New Roman" panose="02020603050405020304" pitchFamily="18" charset="0"/>
              </a:defRPr>
            </a:lvl9pPr>
          </a:lstStyle>
          <a:p>
            <a:pPr eaLnBrk="1" hangingPunct="1"/>
            <a:r>
              <a:rPr lang="cy-GB" altLang="en-US" sz="800"/>
              <a:t>Slide </a:t>
            </a:r>
            <a:fld id="{A998A3CE-0249-4DB9-BD8F-0CD274A72141}" type="slidenum">
              <a:rPr lang="en-GB" altLang="en-US" sz="800"/>
              <a:pPr eaLnBrk="1" hangingPunct="1"/>
              <a:t>8</a:t>
            </a:fld>
            <a:endParaRPr lang="en-GB" altLang="en-US" sz="800"/>
          </a:p>
        </p:txBody>
      </p:sp>
      <p:sp>
        <p:nvSpPr>
          <p:cNvPr id="18437" name="Rectangle 2"/>
          <p:cNvSpPr>
            <a:spLocks noGrp="1" noChangeArrowheads="1"/>
          </p:cNvSpPr>
          <p:nvPr>
            <p:ph type="title"/>
          </p:nvPr>
        </p:nvSpPr>
        <p:spPr>
          <a:xfrm>
            <a:off x="242888" y="548680"/>
            <a:ext cx="8583612" cy="1171253"/>
          </a:xfrm>
          <a:noFill/>
        </p:spPr>
        <p:txBody>
          <a:bodyPr/>
          <a:lstStyle/>
          <a:p>
            <a:pPr eaLnBrk="1" hangingPunct="1"/>
            <a:r>
              <a:rPr lang="cy-GB" altLang="en-US" sz="3200" b="1" kern="1200" dirty="0">
                <a:solidFill>
                  <a:srgbClr val="C00000"/>
                </a:solidFill>
                <a:latin typeface="Arial" charset="0"/>
                <a:ea typeface="ＭＳ Ｐゴシック" pitchFamily="34" charset="-128"/>
                <a:cs typeface="Arial" charset="0"/>
              </a:rPr>
              <a:t>UN Trade Data Element Directory</a:t>
            </a:r>
            <a:br>
              <a:rPr lang="cy-GB" altLang="en-US" sz="3200" b="1" kern="1200" dirty="0">
                <a:solidFill>
                  <a:srgbClr val="C00000"/>
                </a:solidFill>
                <a:latin typeface="Arial" charset="0"/>
                <a:ea typeface="ＭＳ Ｐゴシック" pitchFamily="34" charset="-128"/>
                <a:cs typeface="Arial" charset="0"/>
              </a:rPr>
            </a:br>
            <a:r>
              <a:rPr lang="cy-GB" altLang="en-US" sz="3200" b="1" kern="1200" dirty="0" smtClean="0">
                <a:solidFill>
                  <a:srgbClr val="C00000"/>
                </a:solidFill>
                <a:latin typeface="Arial" charset="0"/>
                <a:ea typeface="ＭＳ Ｐゴシック" pitchFamily="34" charset="-128"/>
                <a:cs typeface="Arial" charset="0"/>
              </a:rPr>
              <a:t>UNTDED – underpins all UNLK docs</a:t>
            </a:r>
            <a:endParaRPr lang="en-GB" altLang="en-US" sz="3200" b="1" kern="1200" dirty="0">
              <a:solidFill>
                <a:srgbClr val="C00000"/>
              </a:solidFill>
              <a:latin typeface="Arial" charset="0"/>
              <a:ea typeface="ＭＳ Ｐゴシック" pitchFamily="34" charset="-128"/>
              <a:cs typeface="Arial" charset="0"/>
            </a:endParaRPr>
          </a:p>
        </p:txBody>
      </p:sp>
      <p:pic>
        <p:nvPicPr>
          <p:cNvPr id="18438" name="Picture 3"/>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t="11536" b="17073"/>
          <a:stretch>
            <a:fillRect/>
          </a:stretch>
        </p:blipFill>
        <p:spPr bwMode="auto">
          <a:xfrm>
            <a:off x="242888" y="1530350"/>
            <a:ext cx="8583612" cy="490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43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43138" y="692696"/>
            <a:ext cx="3397084" cy="646331"/>
          </a:xfrm>
          <a:prstGeom prst="rect">
            <a:avLst/>
          </a:prstGeom>
          <a:noFill/>
        </p:spPr>
        <p:txBody>
          <a:bodyPr wrap="none" rtlCol="0">
            <a:spAutoFit/>
          </a:bodyPr>
          <a:lstStyle/>
          <a:p>
            <a:pPr algn="l"/>
            <a:r>
              <a:rPr lang="en-GB" sz="3600" dirty="0">
                <a:solidFill>
                  <a:srgbClr val="FFFFFF"/>
                </a:solidFill>
                <a:latin typeface="Calibri" pitchFamily="34" charset="0"/>
                <a:cs typeface="Calibri" pitchFamily="34" charset="0"/>
              </a:rPr>
              <a:t>Included Objects</a:t>
            </a:r>
          </a:p>
        </p:txBody>
      </p:sp>
      <p:sp>
        <p:nvSpPr>
          <p:cNvPr id="2" name="TextBox 1"/>
          <p:cNvSpPr txBox="1"/>
          <p:nvPr/>
        </p:nvSpPr>
        <p:spPr>
          <a:xfrm>
            <a:off x="5866456" y="5328785"/>
            <a:ext cx="2855269" cy="707886"/>
          </a:xfrm>
          <a:prstGeom prst="rect">
            <a:avLst/>
          </a:prstGeom>
          <a:noFill/>
        </p:spPr>
        <p:txBody>
          <a:bodyPr wrap="none" rtlCol="0">
            <a:spAutoFit/>
          </a:bodyPr>
          <a:lstStyle/>
          <a:p>
            <a:pPr algn="l"/>
            <a:r>
              <a:rPr lang="en-GB" sz="1000" dirty="0">
                <a:solidFill>
                  <a:srgbClr val="000000"/>
                </a:solidFill>
                <a:latin typeface="Arial" charset="0"/>
                <a:cs typeface="Arial" charset="0"/>
              </a:rPr>
              <a:t>Key:</a:t>
            </a:r>
          </a:p>
          <a:p>
            <a:pPr algn="l"/>
            <a:r>
              <a:rPr lang="en-GB" sz="1000" b="0" dirty="0">
                <a:solidFill>
                  <a:srgbClr val="000000"/>
                </a:solidFill>
                <a:latin typeface="Arial" charset="0"/>
                <a:cs typeface="Arial" charset="0"/>
              </a:rPr>
              <a:t>ACC - Aggregate Core Component</a:t>
            </a:r>
          </a:p>
          <a:p>
            <a:r>
              <a:rPr lang="en-GB" sz="1000" b="0" dirty="0">
                <a:solidFill>
                  <a:srgbClr val="000000"/>
                </a:solidFill>
              </a:rPr>
              <a:t>ABIE - Aggregate Business Information Entities</a:t>
            </a:r>
          </a:p>
          <a:p>
            <a:pPr algn="l"/>
            <a:r>
              <a:rPr lang="en-GB" sz="1000" b="0" dirty="0" err="1">
                <a:solidFill>
                  <a:srgbClr val="000000"/>
                </a:solidFill>
                <a:latin typeface="Arial" charset="0"/>
                <a:cs typeface="Arial" charset="0"/>
              </a:rPr>
              <a:t>qDT</a:t>
            </a:r>
            <a:r>
              <a:rPr lang="en-GB" sz="1000" b="0" dirty="0">
                <a:solidFill>
                  <a:srgbClr val="000000"/>
                </a:solidFill>
                <a:latin typeface="Arial" charset="0"/>
                <a:cs typeface="Arial" charset="0"/>
              </a:rPr>
              <a:t> – Qualified </a:t>
            </a:r>
            <a:r>
              <a:rPr lang="en-GB" sz="1000" b="0" dirty="0" err="1">
                <a:solidFill>
                  <a:srgbClr val="000000"/>
                </a:solidFill>
                <a:latin typeface="Arial" charset="0"/>
                <a:cs typeface="Arial" charset="0"/>
              </a:rPr>
              <a:t>DataType</a:t>
            </a:r>
            <a:endParaRPr lang="en-GB" sz="1000" b="0" dirty="0">
              <a:solidFill>
                <a:srgbClr val="FFFFFF"/>
              </a:solidFill>
              <a:latin typeface="Arial" charset="0"/>
              <a:cs typeface="Arial" charset="0"/>
            </a:endParaRPr>
          </a:p>
        </p:txBody>
      </p:sp>
      <p:sp>
        <p:nvSpPr>
          <p:cNvPr id="3" name="TextBox 2"/>
          <p:cNvSpPr txBox="1"/>
          <p:nvPr/>
        </p:nvSpPr>
        <p:spPr>
          <a:xfrm>
            <a:off x="1291570" y="3068960"/>
            <a:ext cx="400110" cy="747962"/>
          </a:xfrm>
          <a:prstGeom prst="rect">
            <a:avLst/>
          </a:prstGeom>
          <a:noFill/>
        </p:spPr>
        <p:txBody>
          <a:bodyPr vert="vert270" wrap="none" rtlCol="0">
            <a:spAutoFit/>
          </a:bodyPr>
          <a:lstStyle/>
          <a:p>
            <a:pPr algn="l"/>
            <a:r>
              <a:rPr lang="en-GB" sz="1400" dirty="0">
                <a:solidFill>
                  <a:srgbClr val="000000"/>
                </a:solidFill>
                <a:latin typeface="Arial" charset="0"/>
                <a:cs typeface="Arial" charset="0"/>
              </a:rPr>
              <a:t>Objects</a:t>
            </a:r>
          </a:p>
        </p:txBody>
      </p:sp>
      <p:sp>
        <p:nvSpPr>
          <p:cNvPr id="5" name="TextBox 4"/>
          <p:cNvSpPr txBox="1"/>
          <p:nvPr/>
        </p:nvSpPr>
        <p:spPr>
          <a:xfrm>
            <a:off x="628806" y="683985"/>
            <a:ext cx="8191666" cy="584775"/>
          </a:xfrm>
          <a:prstGeom prst="rect">
            <a:avLst/>
          </a:prstGeom>
          <a:noFill/>
        </p:spPr>
        <p:txBody>
          <a:bodyPr wrap="none" rtlCol="0">
            <a:spAutoFit/>
          </a:bodyPr>
          <a:lstStyle/>
          <a:p>
            <a:pPr algn="l"/>
            <a:r>
              <a:rPr lang="en-GB" sz="3200" dirty="0">
                <a:solidFill>
                  <a:srgbClr val="C00000"/>
                </a:solidFill>
              </a:rPr>
              <a:t>UN/CEFACT Core Component Library</a:t>
            </a:r>
          </a:p>
        </p:txBody>
      </p:sp>
      <p:sp>
        <p:nvSpPr>
          <p:cNvPr id="13" name="TextBox 12"/>
          <p:cNvSpPr txBox="1"/>
          <p:nvPr/>
        </p:nvSpPr>
        <p:spPr>
          <a:xfrm>
            <a:off x="7668344" y="4581128"/>
            <a:ext cx="931409" cy="307777"/>
          </a:xfrm>
          <a:prstGeom prst="rect">
            <a:avLst/>
          </a:prstGeom>
          <a:noFill/>
        </p:spPr>
        <p:txBody>
          <a:bodyPr wrap="none" rtlCol="0">
            <a:spAutoFit/>
          </a:bodyPr>
          <a:lstStyle/>
          <a:p>
            <a:pPr algn="l"/>
            <a:r>
              <a:rPr lang="en-GB" sz="1400" dirty="0">
                <a:solidFill>
                  <a:srgbClr val="000000"/>
                </a:solidFill>
                <a:latin typeface="Arial" charset="0"/>
                <a:cs typeface="Arial" charset="0"/>
              </a:rPr>
              <a:t>Versions</a:t>
            </a:r>
          </a:p>
        </p:txBody>
      </p:sp>
      <p:sp>
        <p:nvSpPr>
          <p:cNvPr id="9" name="Slide Number Placeholder 8"/>
          <p:cNvSpPr>
            <a:spLocks noGrp="1"/>
          </p:cNvSpPr>
          <p:nvPr>
            <p:ph type="sldNum" sz="quarter" idx="4294967295"/>
          </p:nvPr>
        </p:nvSpPr>
        <p:spPr/>
        <p:txBody>
          <a:bodyPr/>
          <a:lstStyle/>
          <a:p>
            <a:pPr>
              <a:defRPr/>
            </a:pPr>
            <a:fld id="{2784BFD3-231A-4305-A471-1B5ECC2EC33B}" type="slidenum">
              <a:rPr lang="en-US" smtClean="0">
                <a:solidFill>
                  <a:srgbClr val="000000"/>
                </a:solidFill>
              </a:rPr>
              <a:pPr>
                <a:defRPr/>
              </a:pPr>
              <a:t>9</a:t>
            </a:fld>
            <a:endParaRPr lang="en-US">
              <a:solidFill>
                <a:srgbClr val="000000"/>
              </a:solidFill>
            </a:endParaRPr>
          </a:p>
        </p:txBody>
      </p:sp>
      <p:graphicFrame>
        <p:nvGraphicFramePr>
          <p:cNvPr id="11" name="Chart 10">
            <a:extLst>
              <a:ext uri="{FF2B5EF4-FFF2-40B4-BE49-F238E27FC236}">
                <a16:creationId xmlns:a16="http://schemas.microsoft.com/office/drawing/2014/main" xmlns="" id="{549326C0-2598-445D-81E1-5C4109F7A2D8}"/>
              </a:ext>
            </a:extLst>
          </p:cNvPr>
          <p:cNvGraphicFramePr>
            <a:graphicFrameLocks/>
          </p:cNvGraphicFramePr>
          <p:nvPr>
            <p:extLst/>
          </p:nvPr>
        </p:nvGraphicFramePr>
        <p:xfrm>
          <a:off x="1763688" y="1479896"/>
          <a:ext cx="5904656" cy="3708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902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200" b="0" i="0" u="none" strike="noStrike" cap="none" normalizeH="0" baseline="0" smtClean="0">
            <a:ln>
              <a:noFill/>
            </a:ln>
            <a:solidFill>
              <a:srgbClr val="FF33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200" b="0" i="0" u="none" strike="noStrike" cap="none" normalizeH="0" baseline="0" smtClean="0">
            <a:ln>
              <a:noFill/>
            </a:ln>
            <a:solidFill>
              <a:srgbClr val="FF33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55283</TotalTime>
  <Words>2397</Words>
  <Application>Microsoft Office PowerPoint</Application>
  <PresentationFormat>On-screen Show (4:3)</PresentationFormat>
  <Paragraphs>358</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Trade Transaction</vt:lpstr>
      <vt:lpstr>UNCEFACT Standards Foundation for data and document harmonization &amp; SW</vt:lpstr>
      <vt:lpstr>UN Layout Key for Trade and Transport Documents: UNLK – UNECE Rec. 1</vt:lpstr>
      <vt:lpstr>Various trade and transport documents – to a UNLK</vt:lpstr>
      <vt:lpstr>UNLK Form Families</vt:lpstr>
      <vt:lpstr>UN Layout Mapping Example</vt:lpstr>
      <vt:lpstr>UN Trade Data Element Directory UNTDED – underpins all UNLK docs</vt:lpstr>
      <vt:lpstr>PowerPoint Presentation</vt:lpstr>
      <vt:lpstr>PowerPoint Presentation</vt:lpstr>
      <vt:lpstr>Data Harmonization in four stages (“manual” or automated, e.g. GEFEG)</vt:lpstr>
      <vt:lpstr>Where do we use this?  The Single Window</vt:lpstr>
      <vt:lpstr> 5 key elements of the definition</vt:lpstr>
      <vt:lpstr>Types of interorganizational information exchange</vt:lpstr>
      <vt:lpstr>Building SW environment:  </vt:lpstr>
      <vt:lpstr>PowerPoint Presentation</vt:lpstr>
      <vt:lpstr>Single Window building algorithm in 5 stages (data exchange) – embed SW interoperability</vt:lpstr>
      <vt:lpstr>PowerPoint Presentation</vt:lpstr>
      <vt:lpstr>Information Pipeline Future Customs and International Trading Systems (David Hasket et al.)  </vt:lpstr>
      <vt:lpstr>PowerPoint Presentation</vt:lpstr>
    </vt:vector>
  </TitlesOfParts>
  <Company>UNECE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Balaji</dc:creator>
  <cp:lastModifiedBy>brynkina</cp:lastModifiedBy>
  <cp:revision>680</cp:revision>
  <cp:lastPrinted>2014-09-18T16:46:45Z</cp:lastPrinted>
  <dcterms:created xsi:type="dcterms:W3CDTF">2004-10-12T10:12:34Z</dcterms:created>
  <dcterms:modified xsi:type="dcterms:W3CDTF">2017-11-28T16:14:27Z</dcterms:modified>
</cp:coreProperties>
</file>