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3" r:id="rId3"/>
    <p:sldId id="284" r:id="rId4"/>
    <p:sldId id="285" r:id="rId5"/>
    <p:sldId id="286" r:id="rId6"/>
    <p:sldId id="287" r:id="rId7"/>
    <p:sldId id="264" r:id="rId8"/>
  </p:sldIdLst>
  <p:sldSz cx="9144000" cy="6858000" type="screen4x3"/>
  <p:notesSz cx="6797675" cy="9926638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86375" autoAdjust="0"/>
  </p:normalViewPr>
  <p:slideViewPr>
    <p:cSldViewPr>
      <p:cViewPr varScale="1">
        <p:scale>
          <a:sx n="101" d="100"/>
          <a:sy n="101" d="100"/>
        </p:scale>
        <p:origin x="-21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8860999C-C32B-4469-B9CC-8A0AD7FAEE1C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A960B0DC-5C83-4098-8F72-2265AA5A5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11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266" tIns="45633" rIns="91266" bIns="45633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1266" tIns="45633" rIns="91266" bIns="4563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179321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32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582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4794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125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9264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177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0148" y="-482"/>
            <a:ext cx="431936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3">
            <a:extLst/>
          </a:blip>
          <a:srcRect l="4758" t="4174" b="1883"/>
          <a:stretch>
            <a:fillRect/>
          </a:stretch>
        </p:blipFill>
        <p:spPr>
          <a:xfrm>
            <a:off x="-1" y="-481"/>
            <a:ext cx="6775383" cy="685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182" y="5744979"/>
            <a:ext cx="10287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5057" y="402347"/>
            <a:ext cx="757379" cy="51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9159" y="-482"/>
            <a:ext cx="41050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75350" y="1109887"/>
            <a:ext cx="3271442" cy="978730"/>
          </a:xfrm>
          <a:prstGeom prst="rect">
            <a:avLst/>
          </a:prstGeom>
        </p:spPr>
        <p:txBody>
          <a:bodyPr/>
          <a:lstStyle>
            <a:lvl1pPr algn="l" defTabSz="914400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271164" y="6356350"/>
            <a:ext cx="798021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image2.png"/>
          <p:cNvPicPr/>
          <p:nvPr/>
        </p:nvPicPr>
        <p:blipFill>
          <a:blip r:embed="rId2">
            <a:extLst/>
          </a:blip>
          <a:srcRect l="4758" t="4174" b="1883"/>
          <a:stretch>
            <a:fillRect/>
          </a:stretch>
        </p:blipFill>
        <p:spPr>
          <a:xfrm>
            <a:off x="-1" y="0"/>
            <a:ext cx="6775383" cy="685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057" y="402828"/>
            <a:ext cx="757379" cy="514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1094439"/>
            <a:ext cx="4979324" cy="1134473"/>
          </a:xfrm>
          <a:prstGeom prst="rect">
            <a:avLst/>
          </a:prstGeom>
        </p:spPr>
        <p:txBody>
          <a:bodyPr/>
          <a:lstStyle>
            <a:lvl1pPr algn="l" defTabSz="914400">
              <a:spcBef>
                <a:spcPts val="300"/>
              </a:spcBef>
              <a:defRPr spc="14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4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65057" y="2228911"/>
            <a:ext cx="4231635" cy="3468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914400">
              <a:spcBef>
                <a:spcPts val="800"/>
              </a:spcBef>
              <a:buSzTx/>
              <a:buFontTx/>
              <a:buNone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1pPr>
            <a:lvl2pPr marL="824592" indent="-367392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2pPr>
            <a:lvl3pPr marL="1257300" indent="-342900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3pPr>
            <a:lvl4pPr marL="1783079" indent="-411479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4pPr>
            <a:lvl5pPr marL="2240279" indent="-411479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5544587" y="122685"/>
            <a:ext cx="3183776" cy="2299275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1748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209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000" b="1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575050" y="929756"/>
            <a:ext cx="5111750" cy="592824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000" b="1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>
          <a:blip r:embed="rId9">
            <a:extLst/>
          </a:blip>
          <a:srcRect t="26306" b="1403"/>
          <a:stretch>
            <a:fillRect/>
          </a:stretch>
        </p:blipFill>
        <p:spPr>
          <a:xfrm>
            <a:off x="7071249" y="840201"/>
            <a:ext cx="2466329" cy="601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7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446"/>
            <a:ext cx="9144000" cy="839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5057" y="173844"/>
            <a:ext cx="757379" cy="51440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544587" y="122685"/>
            <a:ext cx="3183776" cy="147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304414" y="6404292"/>
            <a:ext cx="38238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 spd="med"/>
  <p:hf hdr="0" ftr="0" dt="0"/>
  <p:txStyles>
    <p:titleStyle>
      <a:lvl1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1pPr>
      <a:lvl2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2pPr>
      <a:lvl3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3pPr>
      <a:lvl4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4pPr>
      <a:lvl5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5pPr>
      <a:lvl6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6pPr>
      <a:lvl7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7pPr>
      <a:lvl8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8pPr>
      <a:lvl9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375350" y="1109886"/>
            <a:ext cx="3271442" cy="1238993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000" b="1" spc="130" dirty="0">
                <a:solidFill>
                  <a:srgbClr val="FFFFFF"/>
                </a:solidFill>
                <a:latin typeface="Calibri" panose="020F0502020204030204" pitchFamily="34" charset="0"/>
              </a:rPr>
              <a:t>FIA </a:t>
            </a:r>
            <a:r>
              <a:rPr sz="2000" b="1" spc="13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MOBILITY</a:t>
            </a:r>
            <a:r>
              <a:rPr lang="fr-FR" sz="2000" b="1" spc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000" b="1" spc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&amp; TOURISM</a:t>
            </a:r>
            <a:endParaRPr sz="2000" b="1" spc="13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fr-FR" sz="2000" spc="130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r-FR" sz="2000" spc="13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r-FR" sz="2000" spc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Gerd</a:t>
            </a:r>
            <a:r>
              <a:rPr lang="fr-FR" sz="2000" spc="13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Preuss</a:t>
            </a:r>
            <a:r>
              <a:rPr lang="fr-FR" sz="2000" spc="13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  <a:br>
              <a:rPr lang="fr-FR" sz="2000" spc="13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FIA Representative at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UNECE, WP 29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Protection Against Mileage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Fraud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Current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Status in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ITS-AD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110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GRSG Meeting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Geneva, 27 April 2016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fr-FR" dirty="0" smtClean="0">
                <a:solidFill>
                  <a:schemeClr val="bg1"/>
                </a:solidFill>
              </a:rPr>
              <a:t> </a:t>
            </a:r>
            <a:endParaRPr sz="1600" spc="130" dirty="0">
              <a:solidFill>
                <a:schemeClr val="bg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95400" y="116632"/>
            <a:ext cx="4876800" cy="105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nl-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</a:t>
            </a:r>
            <a:endParaRPr kumimoji="0"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kumimoji="0" lang="en-GB" altLang="ja-JP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26-29 April 2016, </a:t>
            </a: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217103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Protection Against Mileage Fraud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Current Status in ITS-AD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endParaRPr sz="1800" b="1" spc="13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5" name="Content Placeholder 1"/>
          <p:cNvSpPr>
            <a:spLocks noGrp="1"/>
          </p:cNvSpPr>
          <p:nvPr>
            <p:ph type="body" idx="1"/>
          </p:nvPr>
        </p:nvSpPr>
        <p:spPr>
          <a:xfrm>
            <a:off x="65314" y="1077686"/>
            <a:ext cx="9067800" cy="3200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GB" dirty="0" smtClean="0">
              <a:solidFill>
                <a:srgbClr val="404040"/>
              </a:solidFill>
            </a:endParaRPr>
          </a:p>
          <a:p>
            <a:pPr eaLnBrk="1" hangingPunct="1"/>
            <a:endParaRPr lang="en-GB" sz="2400" b="1" dirty="0" smtClean="0">
              <a:solidFill>
                <a:srgbClr val="404040"/>
              </a:solidFill>
            </a:endParaRPr>
          </a:p>
          <a:p>
            <a:pPr eaLnBrk="1" hangingPunct="1"/>
            <a:endParaRPr lang="en-GB" sz="2400" b="1" dirty="0" smtClean="0">
              <a:solidFill>
                <a:srgbClr val="404040"/>
              </a:solidFill>
            </a:endParaRPr>
          </a:p>
          <a:p>
            <a:pPr>
              <a:buClr>
                <a:srgbClr val="CC9900"/>
              </a:buClr>
              <a:buFont typeface="Calibri" panose="020F0502020204030204" pitchFamily="34" charset="0"/>
              <a:buChar char="●"/>
            </a:pPr>
            <a:r>
              <a:rPr lang="en-GB" sz="2400" b="1" dirty="0" smtClean="0">
                <a:solidFill>
                  <a:srgbClr val="404040"/>
                </a:solidFill>
              </a:rPr>
              <a:t>Summary</a:t>
            </a:r>
          </a:p>
          <a:p>
            <a:pPr>
              <a:buClr>
                <a:srgbClr val="CC9900"/>
              </a:buClr>
              <a:buFont typeface="Calibri" panose="020F0502020204030204" pitchFamily="34" charset="0"/>
              <a:buChar char="●"/>
            </a:pPr>
            <a:endParaRPr lang="en-GB" sz="2400" b="1" dirty="0" smtClean="0">
              <a:solidFill>
                <a:srgbClr val="404040"/>
              </a:solidFill>
            </a:endParaRPr>
          </a:p>
          <a:p>
            <a:pPr>
              <a:buClr>
                <a:srgbClr val="CC9900"/>
              </a:buClr>
              <a:buFont typeface="Calibri" panose="020F0502020204030204" pitchFamily="34" charset="0"/>
              <a:buChar char="●"/>
            </a:pPr>
            <a:r>
              <a:rPr lang="en-GB" sz="2400" b="1" dirty="0" smtClean="0">
                <a:solidFill>
                  <a:srgbClr val="404040"/>
                </a:solidFill>
              </a:rPr>
              <a:t>ITS-AD</a:t>
            </a:r>
          </a:p>
          <a:p>
            <a:pPr>
              <a:buClr>
                <a:srgbClr val="CC9900"/>
              </a:buClr>
              <a:buFont typeface="Calibri" panose="020F0502020204030204" pitchFamily="34" charset="0"/>
              <a:buChar char="●"/>
            </a:pPr>
            <a:endParaRPr lang="en-GB" sz="2400" b="1" dirty="0">
              <a:solidFill>
                <a:srgbClr val="404040"/>
              </a:solidFill>
            </a:endParaRPr>
          </a:p>
          <a:p>
            <a:pPr>
              <a:buClr>
                <a:srgbClr val="CC9900"/>
              </a:buClr>
              <a:buFont typeface="Calibri" panose="020F0502020204030204" pitchFamily="34" charset="0"/>
              <a:buChar char="●"/>
            </a:pPr>
            <a:r>
              <a:rPr lang="en-GB" sz="2400" b="1" dirty="0" smtClean="0">
                <a:solidFill>
                  <a:srgbClr val="404040"/>
                </a:solidFill>
              </a:rPr>
              <a:t>Next Steps</a:t>
            </a:r>
          </a:p>
          <a:p>
            <a:pPr eaLnBrk="1" hangingPunct="1"/>
            <a:endParaRPr lang="en-GB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9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217103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Protection Against Mileage Fraud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Current Status in ITS-AD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endParaRPr sz="1800" b="1" spc="13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080000"/>
            <a:ext cx="853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2000" b="1" dirty="0" smtClean="0">
                <a:solidFill>
                  <a:srgbClr val="404040"/>
                </a:solidFill>
                <a:latin typeface="Calibri" pitchFamily="34" charset="0"/>
              </a:rPr>
              <a:t>Summary</a:t>
            </a:r>
            <a:endParaRPr lang="en-US" sz="20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00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Clr>
                <a:srgbClr val="95774C"/>
              </a:buClr>
              <a:buFont typeface="Arial" charset="0"/>
              <a:buChar char="●"/>
              <a:tabLst>
                <a:tab pos="628650" algn="l"/>
              </a:tabLst>
            </a:pPr>
            <a:r>
              <a:rPr lang="en-GB" sz="2000" dirty="0" smtClean="0">
                <a:latin typeface="Calibri" pitchFamily="34" charset="0"/>
              </a:rPr>
              <a:t>FIA proposed to amend regulation 39 with provisions to protect the odometer data against fraud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0991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95774C"/>
              </a:buClr>
              <a:buFont typeface="Arial" charset="0"/>
              <a:buChar char="●"/>
              <a:tabLst>
                <a:tab pos="628650" algn="l"/>
              </a:tabLst>
            </a:pPr>
            <a:r>
              <a:rPr lang="en-GB" sz="2000" dirty="0" smtClean="0">
                <a:latin typeface="Calibri" pitchFamily="34" charset="0"/>
              </a:rPr>
              <a:t>GRSG could not find a common </a:t>
            </a:r>
            <a:r>
              <a:rPr lang="en-GB" sz="2000" dirty="0">
                <a:latin typeface="Calibri" pitchFamily="34" charset="0"/>
              </a:rPr>
              <a:t>p</a:t>
            </a:r>
            <a:r>
              <a:rPr lang="en-GB" sz="2000" dirty="0" smtClean="0">
                <a:latin typeface="Calibri" pitchFamily="34" charset="0"/>
              </a:rPr>
              <a:t>osition on the FIA request, but “…GRSG….</a:t>
            </a:r>
            <a:r>
              <a:rPr lang="en-US" sz="2000" dirty="0" smtClean="0">
                <a:latin typeface="Calibri" pitchFamily="34" charset="0"/>
              </a:rPr>
              <a:t>agreed </a:t>
            </a:r>
            <a:r>
              <a:rPr lang="en-US" sz="2000" dirty="0">
                <a:latin typeface="Calibri" pitchFamily="34" charset="0"/>
              </a:rPr>
              <a:t>to </a:t>
            </a:r>
            <a:r>
              <a:rPr lang="en-US" sz="2000" dirty="0" smtClean="0">
                <a:latin typeface="Calibri" pitchFamily="34" charset="0"/>
              </a:rPr>
              <a:t>keep ECE/TRANS/WP.29/GRSG/ 2015/16 </a:t>
            </a:r>
            <a:r>
              <a:rPr lang="en-US" sz="2000" dirty="0">
                <a:latin typeface="Calibri" pitchFamily="34" charset="0"/>
              </a:rPr>
              <a:t>and GRSG-108-38 on its agenda as a reference document for further consideration at its next </a:t>
            </a:r>
            <a:r>
              <a:rPr lang="en-US" sz="2000" dirty="0" smtClean="0">
                <a:latin typeface="Calibri" pitchFamily="34" charset="0"/>
              </a:rPr>
              <a:t>session”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9594" y="47725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95774C"/>
              </a:buClr>
              <a:buFont typeface="Arial" charset="0"/>
              <a:buChar char="●"/>
              <a:tabLst>
                <a:tab pos="628650" algn="l"/>
              </a:tabLst>
            </a:pPr>
            <a:r>
              <a:rPr lang="en-US" sz="2000" dirty="0" smtClean="0">
                <a:latin typeface="Calibri" pitchFamily="34" charset="0"/>
              </a:rPr>
              <a:t>FIA subsequently joined the ITS-AD informal working group and welcomes, that data protection and cyber security are regarded as topics of high importance in ITS-AD as a general (technical) requirement</a:t>
            </a:r>
            <a:endParaRPr lang="en-US" sz="2000" dirty="0">
              <a:latin typeface="Calibri" pitchFamily="34" charset="0"/>
            </a:endParaRPr>
          </a:p>
          <a:p>
            <a:pPr marL="457200" indent="-457200">
              <a:buClr>
                <a:srgbClr val="95774C"/>
              </a:buClr>
              <a:buFont typeface="Arial" charset="0"/>
              <a:buChar char="●"/>
              <a:tabLst>
                <a:tab pos="628650" algn="l"/>
              </a:tabLst>
            </a:pP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66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217103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Protection Against Mileage Fraud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Current Status in ITS-AD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endParaRPr sz="1800" b="1" spc="13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417" y="1080000"/>
            <a:ext cx="507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404040"/>
                </a:solidFill>
                <a:latin typeface="Calibri" pitchFamily="34" charset="0"/>
              </a:rPr>
              <a:t>ITS-AD</a:t>
            </a:r>
            <a:endParaRPr lang="en-US" sz="20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800000"/>
            <a:ext cx="914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ITS-AD </a:t>
            </a:r>
            <a:r>
              <a:rPr lang="en-US" sz="2000" dirty="0" smtClean="0">
                <a:latin typeface="Calibri" pitchFamily="34" charset="0"/>
              </a:rPr>
              <a:t>shall consider </a:t>
            </a:r>
            <a:r>
              <a:rPr lang="en-US" sz="2000" dirty="0">
                <a:latin typeface="Calibri" pitchFamily="34" charset="0"/>
              </a:rPr>
              <a:t>and recommend </a:t>
            </a:r>
            <a:r>
              <a:rPr lang="en-US" sz="2000" dirty="0" smtClean="0">
                <a:latin typeface="Calibri" pitchFamily="34" charset="0"/>
              </a:rPr>
              <a:t>a broader </a:t>
            </a:r>
            <a:r>
              <a:rPr lang="en-US" sz="2000" dirty="0">
                <a:latin typeface="Calibri" pitchFamily="34" charset="0"/>
              </a:rPr>
              <a:t>concept (ideas) to </a:t>
            </a:r>
            <a:r>
              <a:rPr lang="en-US" sz="2000" dirty="0" smtClean="0">
                <a:latin typeface="Calibri" pitchFamily="34" charset="0"/>
              </a:rPr>
              <a:t>ensure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adequate </a:t>
            </a:r>
            <a:r>
              <a:rPr lang="en-US" sz="2000" dirty="0">
                <a:latin typeface="Calibri" pitchFamily="34" charset="0"/>
              </a:rPr>
              <a:t>of the vehicle countermeasures against cyber </a:t>
            </a:r>
            <a:r>
              <a:rPr lang="en-US" sz="2000" dirty="0" smtClean="0">
                <a:latin typeface="Calibri" pitchFamily="34" charset="0"/>
              </a:rPr>
              <a:t>security (</a:t>
            </a:r>
            <a:r>
              <a:rPr lang="en-US" sz="2000" dirty="0">
                <a:latin typeface="Calibri" pitchFamily="34" charset="0"/>
              </a:rPr>
              <a:t>prevention of hacking, tampering) and malfunction for </a:t>
            </a:r>
            <a:r>
              <a:rPr lang="en-US" sz="2000" dirty="0" smtClean="0">
                <a:latin typeface="Calibri" pitchFamily="34" charset="0"/>
              </a:rPr>
              <a:t>vehicle systems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3620631"/>
            <a:ext cx="91440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Japan and </a:t>
            </a:r>
            <a:r>
              <a:rPr lang="en-US" sz="2000" dirty="0">
                <a:latin typeface="Calibri" pitchFamily="34" charset="0"/>
              </a:rPr>
              <a:t>Germany….” </a:t>
            </a:r>
            <a:r>
              <a:rPr lang="en-US" sz="2000" dirty="0" smtClean="0">
                <a:latin typeface="Calibri" pitchFamily="34" charset="0"/>
              </a:rPr>
              <a:t>Focus </a:t>
            </a:r>
            <a:r>
              <a:rPr lang="en-US" sz="2000" dirty="0">
                <a:latin typeface="Calibri" pitchFamily="34" charset="0"/>
              </a:rPr>
              <a:t>areas from the perspective of G7 transport </a:t>
            </a:r>
            <a:r>
              <a:rPr lang="en-US" sz="2000" dirty="0" smtClean="0">
                <a:latin typeface="Calibri" pitchFamily="34" charset="0"/>
              </a:rPr>
              <a:t>ministers: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Regarding cyber security </a:t>
            </a:r>
            <a:r>
              <a:rPr lang="en-US" sz="2000" dirty="0">
                <a:latin typeface="Calibri" pitchFamily="34" charset="0"/>
              </a:rPr>
              <a:t>and data protection it is stated in the declaration of the G7 Ministers of Transport and the European Commissioner for Transport on 17th of September </a:t>
            </a:r>
            <a:r>
              <a:rPr lang="en-US" sz="2000" dirty="0" smtClean="0">
                <a:latin typeface="Calibri" pitchFamily="34" charset="0"/>
              </a:rPr>
              <a:t>2015….: “</a:t>
            </a:r>
            <a:r>
              <a:rPr lang="en-US" sz="2000" dirty="0">
                <a:latin typeface="Calibri" pitchFamily="34" charset="0"/>
              </a:rPr>
              <a:t>With regard to automated driving ensuring cybersecurity and data protection are of outstanding significance and will require sustained cooperation among the G7 transport ministers and the European Commissioner for Transport.”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[(ITS-AD_08-05) Working paper Status of </a:t>
            </a:r>
            <a:r>
              <a:rPr lang="en-US" sz="2000" dirty="0" smtClean="0">
                <a:latin typeface="Calibri" pitchFamily="34" charset="0"/>
              </a:rPr>
              <a:t>cyber security </a:t>
            </a:r>
            <a:r>
              <a:rPr lang="en-US" sz="2000" dirty="0">
                <a:latin typeface="Calibri" pitchFamily="34" charset="0"/>
              </a:rPr>
              <a:t>and data protection.docx]</a:t>
            </a:r>
          </a:p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51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217103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Protection Against Mileage Fraud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Current Status in ITS-AD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endParaRPr sz="1800" b="1" spc="13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417" y="1080000"/>
            <a:ext cx="507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404040"/>
                </a:solidFill>
                <a:latin typeface="Calibri" pitchFamily="34" charset="0"/>
              </a:rPr>
              <a:t>ITS-AD</a:t>
            </a:r>
            <a:endParaRPr lang="en-US" sz="20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063" y="1800000"/>
            <a:ext cx="91440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“2.4 Security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protection of connected vehicles and vehicles with ADT requires verifiable security measures according security standards (e.g. ISO 27000 series, </a:t>
            </a:r>
            <a:r>
              <a:rPr lang="en-US" sz="2000" b="1" dirty="0">
                <a:latin typeface="Calibri" pitchFamily="34" charset="0"/>
              </a:rPr>
              <a:t>ISO/IEC 15408</a:t>
            </a:r>
            <a:r>
              <a:rPr lang="en-US" sz="2000" dirty="0">
                <a:latin typeface="Calibri" pitchFamily="34" charset="0"/>
              </a:rPr>
              <a:t>)”</a:t>
            </a:r>
            <a:br>
              <a:rPr lang="en-US" sz="20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[(ITS-AD_08-05) Working paper Status of cybersecurity and data </a:t>
            </a:r>
            <a:r>
              <a:rPr lang="en-US" sz="1600" dirty="0" smtClean="0">
                <a:latin typeface="Calibri" pitchFamily="34" charset="0"/>
              </a:rPr>
              <a:t>protection.docx]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235714"/>
            <a:ext cx="914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FIA still regards the methodology of common criteria (ISO/IEC 15408) the most secure one, as ISO 26262 mainly deals with functional </a:t>
            </a:r>
            <a:r>
              <a:rPr lang="en-US" sz="2000" b="1" dirty="0" smtClean="0">
                <a:latin typeface="Calibri" pitchFamily="34" charset="0"/>
              </a:rPr>
              <a:t>safety</a:t>
            </a:r>
            <a:r>
              <a:rPr lang="en-US" sz="2000" dirty="0" smtClean="0">
                <a:latin typeface="Calibri" pitchFamily="34" charset="0"/>
              </a:rPr>
              <a:t> and not with </a:t>
            </a:r>
            <a:r>
              <a:rPr lang="en-US" sz="2000" b="1" dirty="0" smtClean="0">
                <a:latin typeface="Calibri" pitchFamily="34" charset="0"/>
              </a:rPr>
              <a:t>security</a:t>
            </a:r>
            <a:endParaRPr lang="de-DE" sz="2000" b="1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417" y="3604591"/>
            <a:ext cx="912658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defTabSz="914400">
              <a:buClr>
                <a:srgbClr val="95774C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OICA proposes to develop ADT security features </a:t>
            </a:r>
            <a:r>
              <a:rPr lang="en-US" sz="2000" dirty="0">
                <a:latin typeface="Calibri" pitchFamily="34" charset="0"/>
              </a:rPr>
              <a:t>according </a:t>
            </a:r>
            <a:r>
              <a:rPr lang="en-US" sz="2000" dirty="0" smtClean="0">
                <a:latin typeface="Calibri" pitchFamily="34" charset="0"/>
              </a:rPr>
              <a:t>to ISO 26262. The standard for the functional </a:t>
            </a:r>
            <a:r>
              <a:rPr lang="en-US" sz="2000" b="1" dirty="0">
                <a:latin typeface="Calibri" pitchFamily="34" charset="0"/>
              </a:rPr>
              <a:t>safety </a:t>
            </a:r>
            <a:r>
              <a:rPr lang="en-US" sz="2000" dirty="0">
                <a:latin typeface="Calibri" pitchFamily="34" charset="0"/>
              </a:rPr>
              <a:t>features </a:t>
            </a:r>
            <a:r>
              <a:rPr lang="en-US" sz="2000" dirty="0" smtClean="0">
                <a:latin typeface="Calibri" pitchFamily="34" charset="0"/>
              </a:rPr>
              <a:t>forms </a:t>
            </a:r>
            <a:r>
              <a:rPr lang="en-US" sz="2000" dirty="0">
                <a:latin typeface="Calibri" pitchFamily="34" charset="0"/>
              </a:rPr>
              <a:t>an integral part of each automotive product development phase, ranging from the specification, to design, implementation, integration, verification, validation, and production </a:t>
            </a:r>
            <a:r>
              <a:rPr lang="en-US" sz="2000" dirty="0" smtClean="0">
                <a:latin typeface="Calibri" pitchFamily="34" charset="0"/>
              </a:rPr>
              <a:t>release </a:t>
            </a:r>
            <a:endParaRPr lang="de-DE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22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217103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Protection Against Mileage Fraud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  <a:t>Current Status in ITS-AD</a:t>
            </a:r>
            <a:br>
              <a:rPr lang="en-US" sz="1800" b="1" dirty="0">
                <a:solidFill>
                  <a:schemeClr val="bg1"/>
                </a:solidFill>
                <a:latin typeface="Futura Std Medium" pitchFamily="34" charset="0"/>
              </a:rPr>
            </a:br>
            <a:endParaRPr sz="1800" b="1" spc="13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080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>
                <a:solidFill>
                  <a:srgbClr val="40404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18000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defTabSz="914400">
              <a:spcBef>
                <a:spcPct val="50000"/>
              </a:spcBef>
              <a:buClr>
                <a:srgbClr val="CC9900"/>
              </a:buClr>
              <a:buFont typeface="Arial" charset="0"/>
              <a:buChar char="●"/>
            </a:pPr>
            <a:r>
              <a:rPr lang="en-US" sz="2000" dirty="0" smtClean="0">
                <a:latin typeface="Calibri" pitchFamily="34" charset="0"/>
              </a:rPr>
              <a:t>FIA proposes OICA to discuss on a technical level the advantages / disadvantages of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ISO 26262 vs ISO 15408 regarding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=&gt; cyber security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=&gt; data protection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=&gt; remote access to </a:t>
            </a:r>
            <a:r>
              <a:rPr lang="en-US" sz="2000" dirty="0">
                <a:latin typeface="Calibri" pitchFamily="34" charset="0"/>
              </a:rPr>
              <a:t>in-vehicle-data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=&gt; G7 statement </a:t>
            </a:r>
            <a:r>
              <a:rPr lang="en-US" sz="2000" dirty="0">
                <a:latin typeface="Calibri" pitchFamily="34" charset="0"/>
              </a:rPr>
              <a:t>that </a:t>
            </a:r>
            <a:r>
              <a:rPr lang="en-US" sz="2000" dirty="0" smtClean="0">
                <a:latin typeface="Calibri" pitchFamily="34" charset="0"/>
              </a:rPr>
              <a:t>cybersecurity </a:t>
            </a:r>
            <a:r>
              <a:rPr lang="en-US" sz="2000" dirty="0">
                <a:latin typeface="Calibri" pitchFamily="34" charset="0"/>
              </a:rPr>
              <a:t>is a growing concern from </a:t>
            </a:r>
            <a:r>
              <a:rPr lang="en-US" sz="2000" dirty="0" smtClean="0">
                <a:latin typeface="Calibri" pitchFamily="34" charset="0"/>
              </a:rPr>
              <a:t>consumers; therefore stakeholders have </a:t>
            </a:r>
            <a:r>
              <a:rPr lang="en-US" sz="2000" dirty="0">
                <a:latin typeface="Calibri" pitchFamily="34" charset="0"/>
              </a:rPr>
              <a:t>a responsibility to design appropriate regulation to ensure </a:t>
            </a:r>
            <a:r>
              <a:rPr lang="en-US" sz="2000" dirty="0" smtClean="0">
                <a:latin typeface="Calibri" pitchFamily="34" charset="0"/>
              </a:rPr>
              <a:t>trust </a:t>
            </a:r>
            <a:r>
              <a:rPr lang="en-US" sz="2000" dirty="0">
                <a:latin typeface="Calibri" pitchFamily="34" charset="0"/>
              </a:rPr>
              <a:t>in new technology and connected </a:t>
            </a:r>
            <a:r>
              <a:rPr lang="en-US" sz="2000" dirty="0" smtClean="0">
                <a:latin typeface="Calibri" pitchFamily="34" charset="0"/>
              </a:rPr>
              <a:t>vehicles</a:t>
            </a: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endParaRPr lang="en-US" sz="2000" dirty="0"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Clr>
                <a:srgbClr val="CC9900"/>
              </a:buClr>
            </a:pPr>
            <a:endParaRPr lang="en-US" sz="2000" dirty="0" smtClean="0">
              <a:latin typeface="Calibri" pitchFamily="34" charset="0"/>
            </a:endParaRPr>
          </a:p>
          <a:p>
            <a:pPr marL="261938" indent="-261938" defTabSz="914400">
              <a:spcBef>
                <a:spcPct val="50000"/>
              </a:spcBef>
              <a:buClr>
                <a:srgbClr val="CC9900"/>
              </a:buClr>
              <a:buFont typeface="Arial" charset="0"/>
              <a:buChar char="●"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61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7" y="2060849"/>
            <a:ext cx="4303165" cy="18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396463"/>
            <a:ext cx="388843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you for your attention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aseline="0" dirty="0" smtClean="0">
              <a:solidFill>
                <a:srgbClr val="0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613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0" y="1124744"/>
            <a:ext cx="4360293" cy="5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7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275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FIA MOBILITY &amp; TOURISM  Gerd Preuss, FIA Representative at UNECE, WP 29     Protection Against Mileage Fraud Current Status in ITS-AD 110th GRSG Meeting Geneva, 27 April 2016    </vt:lpstr>
      <vt:lpstr>Protection Against Mileage Fraud Current Status in ITS-AD </vt:lpstr>
      <vt:lpstr>Protection Against Mileage Fraud Current Status in ITS-AD </vt:lpstr>
      <vt:lpstr>Protection Against Mileage Fraud Current Status in ITS-AD </vt:lpstr>
      <vt:lpstr>Protection Against Mileage Fraud Current Status in ITS-AD </vt:lpstr>
      <vt:lpstr>Protection Against Mileage Fraud Current Status in ITS-AD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 MOBILITY Andrew McKellar for  Euroboard Meeting</dc:title>
  <dc:creator>LUCA PASCOTTO</dc:creator>
  <cp:lastModifiedBy>Hubert Romain</cp:lastModifiedBy>
  <cp:revision>121</cp:revision>
  <cp:lastPrinted>2016-04-25T15:48:01Z</cp:lastPrinted>
  <dcterms:modified xsi:type="dcterms:W3CDTF">2016-04-25T15:48:54Z</dcterms:modified>
</cp:coreProperties>
</file>