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9" autoAdjust="0"/>
    <p:restoredTop sz="94581" autoAdjust="0"/>
  </p:normalViewPr>
  <p:slideViewPr>
    <p:cSldViewPr>
      <p:cViewPr>
        <p:scale>
          <a:sx n="100" d="100"/>
          <a:sy n="100" d="100"/>
        </p:scale>
        <p:origin x="-1608" y="-24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29/01/2016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970434"/>
            <a:ext cx="11715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272480" y="980728"/>
            <a:ext cx="826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UNECE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Brakes and Running Gear (GRRF)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necessary.</a:t>
            </a:r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A </a:t>
            </a:r>
            <a:r>
              <a:rPr lang="en-GB" sz="1800" dirty="0"/>
              <a:t>copy of the Passport and the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(82</a:t>
            </a:r>
            <a:r>
              <a:rPr lang="en-GB" sz="1800" b="1" baseline="30000" dirty="0" smtClean="0"/>
              <a:t>nd</a:t>
            </a:r>
            <a:r>
              <a:rPr lang="en-GB" sz="1800" b="1" dirty="0" smtClean="0"/>
              <a:t>) session</a:t>
            </a:r>
            <a:r>
              <a:rPr lang="en-GB" sz="1800" dirty="0" smtClean="0"/>
              <a:t> </a:t>
            </a:r>
            <a:r>
              <a:rPr lang="en-GB" sz="1800" dirty="0" smtClean="0"/>
              <a:t>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20 </a:t>
            </a:r>
            <a:r>
              <a:rPr lang="en-GB" sz="1800" b="1" dirty="0" smtClean="0"/>
              <a:t>– </a:t>
            </a:r>
            <a:r>
              <a:rPr lang="en-GB" sz="1800" b="1" dirty="0" smtClean="0"/>
              <a:t>23 September </a:t>
            </a:r>
            <a:r>
              <a:rPr lang="en-GB" sz="1800" b="1" dirty="0" smtClean="0"/>
              <a:t>2016 </a:t>
            </a:r>
            <a:r>
              <a:rPr lang="en-GB" sz="1800" dirty="0" smtClean="0"/>
              <a:t>(to be confirmed)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</a:t>
            </a:r>
            <a:r>
              <a:rPr lang="en-GB" sz="1800" dirty="0"/>
              <a:t>for the </a:t>
            </a:r>
            <a:r>
              <a:rPr lang="en-GB" sz="1800" b="1" dirty="0"/>
              <a:t>submission of official working documents</a:t>
            </a:r>
            <a:r>
              <a:rPr lang="en-GB" sz="1800" dirty="0"/>
              <a:t> is</a:t>
            </a:r>
            <a:r>
              <a:rPr lang="en-GB" sz="1800" dirty="0" smtClean="0"/>
              <a:t> </a:t>
            </a:r>
            <a:r>
              <a:rPr lang="en-GB" sz="1800" b="1" dirty="0" smtClean="0"/>
              <a:t>24 June 2016</a:t>
            </a:r>
            <a:endParaRPr lang="en-GB" sz="1800" b="1" dirty="0" smtClean="0"/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b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GRRF-81-15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GRRF,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1–5 February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2016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items 1 and 13(a)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640" y="404664"/>
            <a:ext cx="7698060" cy="720081"/>
          </a:xfrm>
        </p:spPr>
        <p:txBody>
          <a:bodyPr>
            <a:normAutofit fontScale="90000"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 of WP.29</a:t>
            </a:r>
            <a:br>
              <a:rPr lang="en-GB" sz="33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Relevant to GRRF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301208"/>
          </a:xfrm>
        </p:spPr>
        <p:txBody>
          <a:bodyPr>
            <a:normAutofit/>
          </a:bodyPr>
          <a:lstStyle/>
          <a:p>
            <a:pPr lvl="0"/>
            <a:r>
              <a:rPr lang="en-GB" sz="1400" i="1" dirty="0" smtClean="0"/>
              <a:t>The </a:t>
            </a:r>
            <a:r>
              <a:rPr lang="en-GB" sz="1400" i="1" dirty="0"/>
              <a:t>World </a:t>
            </a:r>
            <a:r>
              <a:rPr lang="en-GB" sz="1400" i="1" dirty="0" smtClean="0"/>
              <a:t>Forum, in </a:t>
            </a:r>
            <a:r>
              <a:rPr lang="en-GB" sz="1400" i="1" dirty="0" smtClean="0"/>
              <a:t>November 2015 </a:t>
            </a:r>
            <a:r>
              <a:rPr lang="en-GB" sz="1400" i="1" dirty="0" smtClean="0"/>
              <a:t>(</a:t>
            </a:r>
            <a:r>
              <a:rPr lang="en-GB" sz="1400" i="1" dirty="0" smtClean="0"/>
              <a:t>167</a:t>
            </a:r>
            <a:r>
              <a:rPr lang="en-GB" sz="1400" i="1" baseline="30000" dirty="0" smtClean="0"/>
              <a:t>th</a:t>
            </a:r>
            <a:r>
              <a:rPr lang="en-GB" sz="1400" i="1" dirty="0" smtClean="0"/>
              <a:t> </a:t>
            </a:r>
            <a:r>
              <a:rPr lang="en-GB" sz="1400" i="1" dirty="0" smtClean="0"/>
              <a:t>WP.29) </a:t>
            </a:r>
          </a:p>
          <a:p>
            <a:pPr lvl="0">
              <a:buFontTx/>
              <a:buChar char="-"/>
            </a:pPr>
            <a:r>
              <a:rPr lang="en-GB" sz="1400" b="1" dirty="0" smtClean="0"/>
              <a:t> </a:t>
            </a:r>
            <a:r>
              <a:rPr lang="en-GB" sz="1400" b="1" dirty="0" smtClean="0"/>
              <a:t>Reminded GRs</a:t>
            </a:r>
            <a:r>
              <a:rPr lang="en-GB" sz="1400" dirty="0" smtClean="0"/>
              <a:t> to inform the secretariat about new abbreviations brought into use in their documents</a:t>
            </a:r>
            <a:endParaRPr lang="en-GB" sz="1400" dirty="0" smtClean="0"/>
          </a:p>
          <a:p>
            <a:pPr lvl="0">
              <a:buFontTx/>
              <a:buChar char="-"/>
            </a:pPr>
            <a:r>
              <a:rPr lang="en-GB" sz="1400" b="1" dirty="0" smtClean="0"/>
              <a:t> </a:t>
            </a:r>
            <a:r>
              <a:rPr lang="en-GB" sz="1400" b="1" dirty="0" smtClean="0"/>
              <a:t>Reviewed  </a:t>
            </a:r>
            <a:r>
              <a:rPr lang="en-GB" sz="1400" dirty="0" smtClean="0"/>
              <a:t>the </a:t>
            </a:r>
            <a:r>
              <a:rPr lang="en-GB" sz="1400" dirty="0" smtClean="0"/>
              <a:t>status report of WP.29 and its subsidiary bodies on automated driving, incl. the activities of the IWG </a:t>
            </a:r>
            <a:r>
              <a:rPr lang="en-GB" sz="1400" dirty="0" smtClean="0"/>
              <a:t>on </a:t>
            </a:r>
            <a:r>
              <a:rPr lang="en-GB" sz="1400" dirty="0" smtClean="0"/>
              <a:t>ACSF</a:t>
            </a:r>
          </a:p>
          <a:p>
            <a:pPr lvl="0">
              <a:buFontTx/>
              <a:buChar char="-"/>
            </a:pPr>
            <a:r>
              <a:rPr lang="en-GB" sz="1400" b="1" dirty="0" smtClean="0"/>
              <a:t> Was </a:t>
            </a:r>
            <a:r>
              <a:rPr lang="en-GB" sz="1400" b="1" dirty="0"/>
              <a:t>informed </a:t>
            </a:r>
            <a:r>
              <a:rPr lang="en-GB" sz="1400" dirty="0" smtClean="0"/>
              <a:t>about the EIF on 23 March 2016 of the amendment to the Vienna Convention (relevant for automation).</a:t>
            </a:r>
          </a:p>
          <a:p>
            <a:pPr lvl="0">
              <a:buFontTx/>
              <a:buChar char="-"/>
            </a:pPr>
            <a:r>
              <a:rPr lang="en-GB" sz="1400" b="1" dirty="0" smtClean="0"/>
              <a:t> Elected </a:t>
            </a:r>
            <a:r>
              <a:rPr lang="en-GB" sz="1400" dirty="0" smtClean="0"/>
              <a:t>the Representative of Finland as its Ambassador </a:t>
            </a:r>
            <a:r>
              <a:rPr lang="en-GB" sz="1400" dirty="0" smtClean="0"/>
              <a:t>between the IWG on ITS/AD and the WP.1 IWG on AD.</a:t>
            </a:r>
          </a:p>
          <a:p>
            <a:pPr lvl="0">
              <a:buFontTx/>
              <a:buChar char="-"/>
            </a:pPr>
            <a:r>
              <a:rPr lang="en-GB" sz="1400" dirty="0"/>
              <a:t> </a:t>
            </a:r>
            <a:r>
              <a:rPr lang="en-GB" sz="1400" b="1" dirty="0" smtClean="0"/>
              <a:t>Was informed </a:t>
            </a:r>
            <a:r>
              <a:rPr lang="en-GB" sz="1400" dirty="0" smtClean="0"/>
              <a:t>about the coming 2016 Symposium on the Future Networked Car that will take place </a:t>
            </a:r>
            <a:r>
              <a:rPr lang="en-GB" sz="1400" dirty="0" smtClean="0"/>
              <a:t>during the Geneva Motor  Show (3 March 2016, room E) jointly organised with ITU and dealing with cyber security and data protection.</a:t>
            </a:r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smtClean="0"/>
              <a:t>The </a:t>
            </a:r>
            <a:r>
              <a:rPr lang="en-GB" sz="1400" dirty="0"/>
              <a:t>World </a:t>
            </a:r>
            <a:r>
              <a:rPr lang="en-GB" sz="1400" dirty="0" smtClean="0"/>
              <a:t>Forum and AC.1:</a:t>
            </a:r>
            <a:endParaRPr lang="en-GB" sz="1400" dirty="0"/>
          </a:p>
          <a:p>
            <a:pPr marL="630238" lvl="0" indent="-630238"/>
            <a:r>
              <a:rPr lang="en-GB" sz="1400" dirty="0" smtClean="0"/>
              <a:t>              - considered and adopted the </a:t>
            </a:r>
            <a:r>
              <a:rPr lang="en-GB" sz="1400" b="1" dirty="0" smtClean="0"/>
              <a:t>Supplement 13 to Regulation No. 106 </a:t>
            </a:r>
            <a:r>
              <a:rPr lang="en-GB" sz="1400" dirty="0" smtClean="0"/>
              <a:t>proposed </a:t>
            </a:r>
            <a:r>
              <a:rPr lang="en-GB" sz="1400" dirty="0" smtClean="0"/>
              <a:t>by GRRF (</a:t>
            </a:r>
            <a:r>
              <a:rPr lang="en-GB" sz="1400" dirty="0" smtClean="0"/>
              <a:t>Regulation No. 106)</a:t>
            </a:r>
            <a:endParaRPr lang="en-GB" sz="1400" dirty="0" smtClean="0"/>
          </a:p>
          <a:p>
            <a:pPr lvl="0"/>
            <a:endParaRPr lang="en-GB" sz="1400" dirty="0" smtClean="0"/>
          </a:p>
          <a:p>
            <a:pPr lvl="0"/>
            <a:r>
              <a:rPr lang="en-GB" sz="1400" dirty="0" smtClean="0"/>
              <a:t>The </a:t>
            </a:r>
            <a:r>
              <a:rPr lang="en-GB" sz="1400" dirty="0" smtClean="0"/>
              <a:t>World Forum and AC.3:             </a:t>
            </a:r>
          </a:p>
          <a:p>
            <a:pPr marL="1260475" indent="-747713"/>
            <a:r>
              <a:rPr lang="en-GB" sz="1400" dirty="0" smtClean="0"/>
              <a:t> </a:t>
            </a:r>
            <a:r>
              <a:rPr lang="en-GB" sz="1400" dirty="0"/>
              <a:t>- </a:t>
            </a:r>
            <a:r>
              <a:rPr lang="en-GB" sz="1400" dirty="0" smtClean="0"/>
              <a:t>was informed about initial discussions at GRRF on possible amendments (scope extension, ABS pause switch, Emergency Stop Signal to Regulation No. 78 that would have an impact on </a:t>
            </a:r>
            <a:r>
              <a:rPr lang="en-GB" sz="1400" b="1" dirty="0" smtClean="0"/>
              <a:t>GTR </a:t>
            </a:r>
            <a:r>
              <a:rPr lang="en-GB" sz="1400" b="1" dirty="0" smtClean="0"/>
              <a:t>No. </a:t>
            </a:r>
            <a:r>
              <a:rPr lang="en-GB" sz="1400" b="1" dirty="0" smtClean="0"/>
              <a:t>3</a:t>
            </a:r>
          </a:p>
          <a:p>
            <a:pPr marL="1260475" indent="-747713"/>
            <a:r>
              <a:rPr lang="en-GB" sz="1400" dirty="0" smtClean="0"/>
              <a:t>- noted </a:t>
            </a:r>
            <a:r>
              <a:rPr lang="en-GB" sz="1400" dirty="0"/>
              <a:t>the </a:t>
            </a:r>
            <a:r>
              <a:rPr lang="en-GB" sz="1400" dirty="0" smtClean="0"/>
              <a:t>ongoing </a:t>
            </a:r>
            <a:r>
              <a:rPr lang="en-GB" sz="1400" dirty="0"/>
              <a:t>work on GTR No. </a:t>
            </a:r>
            <a:r>
              <a:rPr lang="en-GB" sz="1400" dirty="0"/>
              <a:t>16 (Tyres)</a:t>
            </a:r>
          </a:p>
          <a:p>
            <a:pPr marL="1260475" indent="-747713"/>
            <a:endParaRPr lang="en-GB" sz="1400" dirty="0" smtClean="0"/>
          </a:p>
          <a:p>
            <a:pPr marL="1260475" indent="-747713"/>
            <a:r>
              <a:rPr lang="en-US" sz="1400" dirty="0" err="1" smtClean="0">
                <a:sym typeface="Wingdings"/>
              </a:rPr>
              <a:t></a:t>
            </a:r>
            <a:r>
              <a:rPr lang="en-US" sz="1400" dirty="0" smtClean="0">
                <a:sym typeface="Wingdings"/>
              </a:rPr>
              <a:t> </a:t>
            </a:r>
            <a:r>
              <a:rPr lang="en-GB" sz="1400" dirty="0" smtClean="0"/>
              <a:t>More details in the reports: </a:t>
            </a:r>
            <a:r>
              <a:rPr lang="en-GB" sz="1400" dirty="0" smtClean="0"/>
              <a:t>ECE/TRANS/WP.29/1118</a:t>
            </a:r>
            <a:endParaRPr lang="en-GB" sz="1400" dirty="0" smtClean="0"/>
          </a:p>
          <a:p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412</Words>
  <Application>Microsoft Office PowerPoint</Application>
  <PresentationFormat>A4 Paper (210x297 mm)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Brakes and Running Gear (GRRF) General information</vt:lpstr>
      <vt:lpstr>Highlights of the last session of WP.29 Relevant to GRRF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GRRF</dc:creator>
  <cp:lastModifiedBy>Francois E. Guichard</cp:lastModifiedBy>
  <cp:revision>138</cp:revision>
  <cp:lastPrinted>2014-03-30T15:01:41Z</cp:lastPrinted>
  <dcterms:created xsi:type="dcterms:W3CDTF">2015-09-13T09:59:33Z</dcterms:created>
  <dcterms:modified xsi:type="dcterms:W3CDTF">2016-01-29T13:33:43Z</dcterms:modified>
</cp:coreProperties>
</file>