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2" r:id="rId2"/>
    <p:sldId id="587" r:id="rId3"/>
    <p:sldId id="588" r:id="rId4"/>
    <p:sldId id="582" r:id="rId5"/>
    <p:sldId id="586" r:id="rId6"/>
    <p:sldId id="591" r:id="rId7"/>
    <p:sldId id="583" r:id="rId8"/>
    <p:sldId id="585" r:id="rId9"/>
    <p:sldId id="565" r:id="rId10"/>
    <p:sldId id="590" r:id="rId11"/>
    <p:sldId id="589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632" autoAdjust="0"/>
  </p:normalViewPr>
  <p:slideViewPr>
    <p:cSldViewPr>
      <p:cViewPr varScale="1">
        <p:scale>
          <a:sx n="111" d="100"/>
          <a:sy n="111" d="100"/>
        </p:scale>
        <p:origin x="-186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02" y="-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>
              <a:defRPr sz="1200" smtClean="0"/>
            </a:lvl1pPr>
          </a:lstStyle>
          <a:p>
            <a:pPr>
              <a:defRPr/>
            </a:pPr>
            <a:fld id="{A3F8F211-7372-43DF-9403-7BE6949AB54D}" type="datetimeFigureOut">
              <a:rPr lang="fr-BE"/>
              <a:pPr>
                <a:defRPr/>
              </a:pPr>
              <a:t>10/06/2016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B34767-C7BA-4DFE-A20A-EBA9CA78CD4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539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3A98C2-680D-469D-80B3-871E3A7B8039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7" tIns="46069" rIns="92137" bIns="4606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7" y="4714876"/>
            <a:ext cx="5438465" cy="4467225"/>
          </a:xfrm>
          <a:prstGeom prst="rect">
            <a:avLst/>
          </a:prstGeom>
        </p:spPr>
        <p:txBody>
          <a:bodyPr vert="horz" lIns="92137" tIns="46069" rIns="92137" bIns="460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41A588-A0E5-4119-BF60-3F972EA6B0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80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1A588-A0E5-4119-BF60-3F972EA6B09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1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1A588-A0E5-4119-BF60-3F972EA6B09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1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1A588-A0E5-4119-BF60-3F972EA6B09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81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2A3D-F9DC-4B6A-A44D-CE5A200FBB58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7F3A-5C81-4296-9F04-AC1ECC278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9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551BD-D031-45E9-A149-A06774DF1368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D23B-9676-4FD5-B15D-2FE12242A4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3DEB-D003-444F-AC1C-2C637D02DE1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3E17-8CD4-45E7-872B-849F9012F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3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2533-6A35-4805-957D-6792358A1717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531CC-76EF-4384-846E-FD03CCB60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5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29DF-425C-41EA-85FF-234AF16BDC8A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B849-95B3-4952-9495-F8FE23096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3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394C5-5D0D-4746-87CC-B3A8B68D79C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367A-0181-4FC9-A661-144E94AE35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2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2D9F-9FFA-412F-A40D-102CA2AA23BA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0C1-33EE-40D5-BF85-2B1962AA3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4B29-C35D-4959-9415-BFE5307273B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26D06-5155-4BD6-BE99-1B1299E80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1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5761-6EA8-4DA4-BF65-3F164A40574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A3DC7-2554-4E40-9FA6-B66C4BA4A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3CC8-CF11-4D0F-8186-3AC94B9258E0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A686-6081-445E-8A9B-78CFDE05D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9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1475-BD16-4355-999C-C9C95B97E359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3B0D-AAEE-4FF6-941F-5B5F3CCC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0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73F06-5B25-4814-ADD5-7FC672E38CB2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AEF125-912D-4D54-922D-1E1429747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568952" cy="3096344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000000"/>
                </a:solidFill>
              </a:rPr>
              <a:t>Status of the IWG on gaseous fuelled vehicles (GFV) </a:t>
            </a:r>
            <a:br>
              <a:rPr lang="en-GB" sz="4000" dirty="0" smtClean="0">
                <a:solidFill>
                  <a:srgbClr val="000000"/>
                </a:solidFill>
              </a:rPr>
            </a:br>
            <a:r>
              <a:rPr lang="en-GB" sz="4000" dirty="0" smtClean="0">
                <a:solidFill>
                  <a:srgbClr val="000000"/>
                </a:solidFill>
              </a:rPr>
              <a:t/>
            </a:r>
            <a:br>
              <a:rPr lang="en-GB" sz="4000" dirty="0" smtClean="0">
                <a:solidFill>
                  <a:srgbClr val="000000"/>
                </a:solidFill>
              </a:rPr>
            </a:br>
            <a:r>
              <a:rPr lang="en-GB" sz="4000" dirty="0" smtClean="0">
                <a:solidFill>
                  <a:srgbClr val="000000"/>
                </a:solidFill>
              </a:rPr>
              <a:t>and specific concerning the </a:t>
            </a:r>
            <a:br>
              <a:rPr lang="en-GB" sz="4000" dirty="0" smtClean="0">
                <a:solidFill>
                  <a:srgbClr val="000000"/>
                </a:solidFill>
              </a:rPr>
            </a:br>
            <a:r>
              <a:rPr lang="en-GB" sz="4000" dirty="0" smtClean="0">
                <a:solidFill>
                  <a:srgbClr val="000000"/>
                </a:solidFill>
              </a:rPr>
              <a:t>status of the HDDF retrofit regulation</a:t>
            </a:r>
            <a:endParaRPr lang="en-GB" sz="32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208912" cy="857250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GRPE June 9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th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2016</a:t>
            </a:r>
          </a:p>
          <a:p>
            <a:pPr eaLnBrk="1" hangingPunct="1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Geneva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3968" y="19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document </a:t>
            </a:r>
            <a:r>
              <a:rPr kumimoji="0" lang="pt-BR" altLang="ja-JP" b="1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GRPE-73-28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73rd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GRPE,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6-1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0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 June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2016,</a:t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</a:t>
            </a:r>
            <a:r>
              <a:rPr kumimoji="0" lang="pt-BR" altLang="ja-JP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item </a:t>
            </a:r>
            <a:r>
              <a:rPr kumimoji="0" lang="pt-BR" altLang="ja-JP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8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Emission tests</a:t>
            </a:r>
            <a:endParaRPr lang="en-US" sz="3200" dirty="0"/>
          </a:p>
          <a:p>
            <a:r>
              <a:rPr lang="en-US" sz="3200" i="1" dirty="0" smtClean="0"/>
              <a:t>Type-approval extension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23528" y="1496973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+mn-lt"/>
                <a:cs typeface="+mn-cs"/>
              </a:rPr>
              <a:t>The working principle has always been that the pollutant emissions of a retrofitted dual-fuel engine shall be lower than or equal to those of the original diesel engine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 smtClean="0">
              <a:latin typeface="+mn-lt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latin typeface="+mn-lt"/>
                <a:cs typeface="+mn-cs"/>
              </a:rPr>
              <a:t>A derogation for CH4 emissions is already implemented (</a:t>
            </a:r>
            <a:r>
              <a:rPr lang="it-IT" sz="2400" dirty="0" smtClean="0">
                <a:latin typeface="+mn-lt"/>
                <a:cs typeface="+mn-cs"/>
              </a:rPr>
              <a:t>GHG neutral)</a:t>
            </a:r>
            <a:endParaRPr lang="it-IT" sz="2400" dirty="0">
              <a:latin typeface="+mn-lt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dirty="0">
              <a:latin typeface="+mn-lt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+mn-lt"/>
                <a:cs typeface="+mn-cs"/>
              </a:rPr>
              <a:t>Diesel </a:t>
            </a:r>
            <a:r>
              <a:rPr lang="it-IT" sz="2400" dirty="0">
                <a:latin typeface="+mn-lt"/>
                <a:cs typeface="+mn-cs"/>
              </a:rPr>
              <a:t>engines may show NMHC and/or CO emissions far below the emission limits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System </a:t>
            </a:r>
            <a:r>
              <a:rPr lang="it-IT" sz="2400" dirty="0">
                <a:latin typeface="+mn-lt"/>
                <a:cs typeface="+mn-cs"/>
              </a:rPr>
              <a:t>manufacturers raised concerns </a:t>
            </a:r>
            <a:r>
              <a:rPr lang="it-IT" sz="2400" dirty="0" smtClean="0">
                <a:latin typeface="+mn-lt"/>
                <a:cs typeface="+mn-cs"/>
              </a:rPr>
              <a:t>not to be able to meet those emission levels in dual-fuel mode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+mn-lt"/>
                <a:cs typeface="+mn-cs"/>
              </a:rPr>
              <a:t>Manufacturers desire derogations for CO and NMHC emissions</a:t>
            </a:r>
            <a:endParaRPr lang="it-IT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1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Vehicle certification /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Vehicle </a:t>
            </a:r>
            <a:r>
              <a:rPr lang="en-US" sz="3200" dirty="0"/>
              <a:t>approval </a:t>
            </a:r>
            <a:r>
              <a:rPr lang="en-US" sz="3200" dirty="0" smtClean="0"/>
              <a:t>after </a:t>
            </a:r>
            <a:r>
              <a:rPr lang="en-US" sz="3200" dirty="0"/>
              <a:t>the retrofit conversion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(re-)certification of a retrofitted vehicle including all the quality requirements should be handled in national and/or CP legislation</a:t>
            </a:r>
            <a:endParaRPr lang="en-GB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check that the Vehicle Retrofit System is approved for the engine/vehicle combination and is installed in line with the installation manual  </a:t>
            </a:r>
            <a:endParaRPr lang="nl-NL" sz="2400" dirty="0"/>
          </a:p>
          <a:p>
            <a:pPr lvl="0"/>
            <a:r>
              <a:rPr lang="en-US" sz="2400" dirty="0"/>
              <a:t>Safety check of the conversion in line with R67 and R110 (including check of the used </a:t>
            </a:r>
            <a:r>
              <a:rPr lang="en-US" sz="2400" dirty="0" smtClean="0"/>
              <a:t>components)</a:t>
            </a:r>
            <a:endParaRPr lang="nl-NL" sz="2400" dirty="0"/>
          </a:p>
          <a:p>
            <a:pPr lvl="0"/>
            <a:r>
              <a:rPr lang="en-US" sz="2400" dirty="0"/>
              <a:t>Specific attention </a:t>
            </a:r>
            <a:r>
              <a:rPr lang="en-US" sz="2400" dirty="0" smtClean="0"/>
              <a:t>for </a:t>
            </a:r>
            <a:r>
              <a:rPr lang="en-US" sz="2400" dirty="0"/>
              <a:t>the installation of the cylinders and the safety devices.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4103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Overview</a:t>
            </a:r>
            <a:endParaRPr lang="en-US" sz="3200" i="1" dirty="0" smtClean="0"/>
          </a:p>
        </p:txBody>
      </p:sp>
      <p:sp>
        <p:nvSpPr>
          <p:cNvPr id="27" name="CasellaDiTesto 26"/>
          <p:cNvSpPr txBox="1"/>
          <p:nvPr/>
        </p:nvSpPr>
        <p:spPr>
          <a:xfrm>
            <a:off x="457200" y="1556792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A new regulation is developed which includes the requirements for the type approval of </a:t>
            </a:r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retrofit systems </a:t>
            </a:r>
            <a:r>
              <a:rPr lang="en-US" sz="2400" dirty="0" smtClean="0">
                <a:latin typeface="+mn-lt"/>
              </a:rPr>
              <a:t>intended to be fitted on a heavy </a:t>
            </a:r>
            <a:r>
              <a:rPr lang="en-US" sz="2400" dirty="0">
                <a:latin typeface="+mn-lt"/>
              </a:rPr>
              <a:t>duty diesel vehicle to enable its operation either in diesel mode or in dual-fuel </a:t>
            </a:r>
            <a:r>
              <a:rPr lang="en-US" sz="2400" dirty="0" smtClean="0">
                <a:latin typeface="+mn-lt"/>
              </a:rPr>
              <a:t>mode.</a:t>
            </a:r>
          </a:p>
          <a:p>
            <a:pPr algn="just"/>
            <a:endParaRPr lang="en-US" sz="2400" dirty="0">
              <a:latin typeface="+mn-lt"/>
            </a:endParaRPr>
          </a:p>
          <a:p>
            <a:pPr algn="just"/>
            <a:r>
              <a:rPr lang="en-US" sz="2400" dirty="0" smtClean="0">
                <a:latin typeface="+mn-lt"/>
              </a:rPr>
              <a:t>Only Euro V and EEV vehicles were included.</a:t>
            </a:r>
          </a:p>
          <a:p>
            <a:pPr algn="just"/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15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Issues to be considered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Regulation for type approval of </a:t>
            </a:r>
            <a:r>
              <a:rPr lang="en-GB" sz="2400" b="1" dirty="0" smtClean="0">
                <a:solidFill>
                  <a:srgbClr val="0070C0"/>
                </a:solidFill>
              </a:rPr>
              <a:t>systems</a:t>
            </a:r>
            <a:r>
              <a:rPr lang="en-GB" sz="2400" dirty="0" smtClean="0"/>
              <a:t> for retrofitting diesel vehicles to dual fuel operation, but it references to R49: type approval of </a:t>
            </a:r>
            <a:r>
              <a:rPr lang="en-GB" sz="2400" b="1" dirty="0" smtClean="0">
                <a:solidFill>
                  <a:srgbClr val="0070C0"/>
                </a:solidFill>
              </a:rPr>
              <a:t>engines</a:t>
            </a:r>
          </a:p>
          <a:p>
            <a:r>
              <a:rPr lang="en-GB" sz="2400" dirty="0" smtClean="0"/>
              <a:t>Tension between retrofit conversion effort/costs and environmental impact/benefit</a:t>
            </a:r>
          </a:p>
          <a:p>
            <a:r>
              <a:rPr lang="en-GB" sz="2400" dirty="0" smtClean="0"/>
              <a:t>Level playing field for both retrofit system manufacturers and engine/vehicle manufacturers</a:t>
            </a:r>
          </a:p>
          <a:p>
            <a:r>
              <a:rPr lang="en-GB" sz="2400" dirty="0"/>
              <a:t>Euro IV, V and EEV diesel engines have limited diagnostic functionality and no NO</a:t>
            </a:r>
            <a:r>
              <a:rPr lang="en-GB" sz="2400" baseline="-25000" dirty="0"/>
              <a:t>X</a:t>
            </a:r>
            <a:r>
              <a:rPr lang="en-GB" sz="2400" dirty="0"/>
              <a:t> closed loop control (difference with R115 for LDV’s</a:t>
            </a:r>
            <a:r>
              <a:rPr lang="en-GB" sz="2400" dirty="0" smtClean="0"/>
              <a:t>)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8372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778098"/>
          </a:xfrm>
        </p:spPr>
        <p:txBody>
          <a:bodyPr/>
          <a:lstStyle/>
          <a:p>
            <a:r>
              <a:rPr lang="en-US" sz="3200" dirty="0" smtClean="0"/>
              <a:t>Progress since Jan 2016 GRPE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Concerns </a:t>
            </a:r>
            <a:r>
              <a:rPr lang="en-US" sz="2400" dirty="0" smtClean="0"/>
              <a:t>raised by the </a:t>
            </a:r>
            <a:r>
              <a:rPr lang="en-US" sz="2400" dirty="0"/>
              <a:t>German delegation </a:t>
            </a:r>
            <a:r>
              <a:rPr lang="en-US" sz="2400" dirty="0" smtClean="0"/>
              <a:t>and the legal department of DG-GROWTH of the European Commission were discussed and solved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Draft was </a:t>
            </a:r>
            <a:r>
              <a:rPr lang="en-US" sz="2400" dirty="0" err="1" smtClean="0"/>
              <a:t>finalised</a:t>
            </a:r>
            <a:endParaRPr lang="en-US" sz="2400" dirty="0" smtClean="0"/>
          </a:p>
          <a:p>
            <a:r>
              <a:rPr lang="en-US" sz="2400" dirty="0" smtClean="0"/>
              <a:t>Discussions about CO/NMHC derogations</a:t>
            </a:r>
          </a:p>
          <a:p>
            <a:endParaRPr lang="en-US" sz="2400" dirty="0"/>
          </a:p>
          <a:p>
            <a:r>
              <a:rPr lang="en-US" sz="2400" dirty="0" smtClean="0"/>
              <a:t>5 tele/web meetings</a:t>
            </a:r>
          </a:p>
          <a:p>
            <a:r>
              <a:rPr lang="en-US" sz="2400" dirty="0" smtClean="0"/>
              <a:t>1 face to face </a:t>
            </a:r>
            <a:r>
              <a:rPr lang="en-US" sz="2400" dirty="0"/>
              <a:t>meeting (2 </a:t>
            </a:r>
            <a:r>
              <a:rPr lang="en-US" sz="2400" dirty="0" smtClean="0"/>
              <a:t>days)</a:t>
            </a:r>
          </a:p>
          <a:p>
            <a:endParaRPr lang="en-US" sz="2400" dirty="0" smtClean="0"/>
          </a:p>
          <a:p>
            <a:r>
              <a:rPr lang="en-US" sz="2400" dirty="0"/>
              <a:t>W</a:t>
            </a:r>
            <a:r>
              <a:rPr lang="en-US" sz="2400" dirty="0" smtClean="0"/>
              <a:t>orking document submitted to GRPE</a:t>
            </a:r>
          </a:p>
        </p:txBody>
      </p:sp>
    </p:spTree>
    <p:extLst>
      <p:ext uri="{BB962C8B-B14F-4D97-AF65-F5344CB8AC3E}">
        <p14:creationId xmlns:p14="http://schemas.microsoft.com/office/powerpoint/2010/main" val="8484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778098"/>
          </a:xfrm>
        </p:spPr>
        <p:txBody>
          <a:bodyPr/>
          <a:lstStyle/>
          <a:p>
            <a:r>
              <a:rPr lang="en-US" sz="3200" dirty="0" smtClean="0"/>
              <a:t>Changes since Jan 2016 GRPE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Concerns from the German </a:t>
            </a:r>
            <a:r>
              <a:rPr lang="en-US" sz="2400" dirty="0" smtClean="0"/>
              <a:t>delegation and from </a:t>
            </a:r>
            <a:r>
              <a:rPr lang="en-US" sz="2400" dirty="0"/>
              <a:t>the legal department of DG-GROWTH of the European Commission; </a:t>
            </a:r>
          </a:p>
          <a:p>
            <a:pPr lvl="1"/>
            <a:r>
              <a:rPr lang="en-US" sz="2000" dirty="0"/>
              <a:t>Removed possibility to perform retrofit system type approval on a non compliant demonstration engine </a:t>
            </a:r>
            <a:r>
              <a:rPr lang="en-US" sz="2000" dirty="0" smtClean="0"/>
              <a:t>(even when the retrofitted </a:t>
            </a:r>
            <a:r>
              <a:rPr lang="en-US" sz="2000" dirty="0"/>
              <a:t>engine </a:t>
            </a:r>
            <a:r>
              <a:rPr lang="en-US" sz="2000" dirty="0" smtClean="0"/>
              <a:t>would be compliant </a:t>
            </a:r>
            <a:r>
              <a:rPr lang="en-US" sz="2000" dirty="0"/>
              <a:t>on </a:t>
            </a:r>
            <a:r>
              <a:rPr lang="en-US" sz="2000" dirty="0" smtClean="0"/>
              <a:t>DF operation)</a:t>
            </a:r>
            <a:endParaRPr lang="en-US" sz="2000" dirty="0"/>
          </a:p>
          <a:p>
            <a:pPr lvl="1"/>
            <a:r>
              <a:rPr lang="en-US" sz="2000" dirty="0" smtClean="0"/>
              <a:t>Removed </a:t>
            </a:r>
            <a:r>
              <a:rPr lang="en-US" sz="2000" dirty="0"/>
              <a:t>simplified engine test bench and chassis dyno </a:t>
            </a:r>
            <a:r>
              <a:rPr lang="en-US" sz="2000" dirty="0" smtClean="0"/>
              <a:t>tests</a:t>
            </a:r>
            <a:r>
              <a:rPr lang="en-US" sz="2000" dirty="0"/>
              <a:t> </a:t>
            </a:r>
            <a:r>
              <a:rPr lang="en-US" sz="2000" dirty="0" smtClean="0"/>
              <a:t>and provisions for increased CO emissions</a:t>
            </a:r>
            <a:endParaRPr lang="en-US" sz="2000" dirty="0"/>
          </a:p>
          <a:p>
            <a:pPr lvl="1"/>
            <a:r>
              <a:rPr lang="en-US" sz="2000" dirty="0"/>
              <a:t>Improvements in other parts of the </a:t>
            </a:r>
            <a:r>
              <a:rPr lang="en-US" sz="2000" dirty="0" smtClean="0"/>
              <a:t>document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008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778098"/>
          </a:xfrm>
        </p:spPr>
        <p:txBody>
          <a:bodyPr/>
          <a:lstStyle/>
          <a:p>
            <a:r>
              <a:rPr lang="en-US" sz="3200" dirty="0" smtClean="0"/>
              <a:t>Changes since Jan 2016 GRPE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Retrofit </a:t>
            </a:r>
            <a:r>
              <a:rPr lang="en-US" sz="2400" dirty="0"/>
              <a:t>system parts information system </a:t>
            </a:r>
            <a:r>
              <a:rPr lang="en-US" sz="2400" dirty="0" smtClean="0"/>
              <a:t>introduced for the retrofit system plate</a:t>
            </a:r>
            <a:endParaRPr lang="en-US" sz="2400" dirty="0"/>
          </a:p>
          <a:p>
            <a:r>
              <a:rPr lang="en-US" sz="2400" dirty="0" smtClean="0"/>
              <a:t>Administrative provisions were </a:t>
            </a:r>
            <a:r>
              <a:rPr lang="en-US" sz="2400" dirty="0" err="1" smtClean="0"/>
              <a:t>finalised</a:t>
            </a:r>
            <a:endParaRPr lang="en-US" sz="2400" dirty="0" smtClean="0"/>
          </a:p>
          <a:p>
            <a:r>
              <a:rPr lang="en-US" sz="2400" dirty="0" smtClean="0"/>
              <a:t>Installation- and user manual requirements were </a:t>
            </a:r>
            <a:r>
              <a:rPr lang="en-US" sz="2400" dirty="0" err="1" smtClean="0"/>
              <a:t>finalised</a:t>
            </a:r>
            <a:endParaRPr lang="en-US" sz="2400" dirty="0"/>
          </a:p>
          <a:p>
            <a:r>
              <a:rPr lang="en-US" sz="2400" dirty="0" smtClean="0"/>
              <a:t>Fuel related requirements introduced</a:t>
            </a:r>
          </a:p>
          <a:p>
            <a:pPr lvl="1"/>
            <a:r>
              <a:rPr lang="en-US" sz="2000" dirty="0" smtClean="0"/>
              <a:t>reference fuels vs market fuels</a:t>
            </a:r>
          </a:p>
          <a:p>
            <a:pPr lvl="1"/>
            <a:r>
              <a:rPr lang="en-US" sz="2000" dirty="0" smtClean="0"/>
              <a:t>composed representative fuels (if market fuel cannot be acquired)</a:t>
            </a:r>
          </a:p>
          <a:p>
            <a:pPr lvl="1"/>
            <a:r>
              <a:rPr lang="en-US" sz="2000" dirty="0" smtClean="0"/>
              <a:t>universal fuel approval vs </a:t>
            </a:r>
            <a:r>
              <a:rPr lang="en-US" sz="2000" dirty="0"/>
              <a:t>fuel range </a:t>
            </a:r>
            <a:r>
              <a:rPr lang="en-US" sz="2000" dirty="0" smtClean="0"/>
              <a:t>restricted approval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99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sz="3200" dirty="0" smtClean="0"/>
              <a:t>Proposal </a:t>
            </a:r>
            <a:r>
              <a:rPr lang="en-US" sz="3200" dirty="0"/>
              <a:t>for a new Regulation </a:t>
            </a:r>
            <a:r>
              <a:rPr lang="en-US" sz="3200" dirty="0" smtClean="0"/>
              <a:t>of </a:t>
            </a:r>
            <a:r>
              <a:rPr lang="en-US" sz="3200" dirty="0"/>
              <a:t>Heavy Duty Dual-Fuel Engine Retrofit Systems (HDDF-ERS)</a:t>
            </a:r>
            <a:br>
              <a:rPr lang="en-US" sz="3200" dirty="0"/>
            </a:br>
            <a:r>
              <a:rPr lang="en-US" sz="2400" b="1" dirty="0"/>
              <a:t>ECE/TRANS/WP.29/GRPE/2016/12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Structure:</a:t>
            </a:r>
          </a:p>
          <a:p>
            <a:pPr marL="457200" lvl="1" indent="0">
              <a:buNone/>
            </a:pPr>
            <a:r>
              <a:rPr lang="en-US" sz="2400" dirty="0" smtClean="0"/>
              <a:t> I - Preamble and guidance</a:t>
            </a:r>
          </a:p>
          <a:p>
            <a:pPr marL="457200" lvl="1" indent="0">
              <a:buNone/>
            </a:pPr>
            <a:r>
              <a:rPr lang="en-US" sz="2400" dirty="0" smtClean="0"/>
              <a:t>II - Requirements and specifications</a:t>
            </a:r>
          </a:p>
          <a:p>
            <a:pPr lvl="2"/>
            <a:r>
              <a:rPr lang="en-US" dirty="0" smtClean="0"/>
              <a:t>Annex 1 - Information document</a:t>
            </a:r>
            <a:r>
              <a:rPr lang="en-US" strike="sngStrike" dirty="0" smtClean="0"/>
              <a:t>s</a:t>
            </a:r>
          </a:p>
          <a:p>
            <a:pPr marL="1257300" lvl="3" indent="0">
              <a:buNone/>
            </a:pPr>
            <a:r>
              <a:rPr lang="en-GB" dirty="0"/>
              <a:t>Appendix 1 - Essential characteristics of the (parent) retrofit system and of the demonstration </a:t>
            </a:r>
            <a:r>
              <a:rPr lang="en-GB" dirty="0" smtClean="0"/>
              <a:t>engine </a:t>
            </a:r>
          </a:p>
          <a:p>
            <a:pPr marL="1257300" lvl="3" indent="0">
              <a:buNone/>
            </a:pPr>
            <a:r>
              <a:rPr lang="en-GB" dirty="0" smtClean="0"/>
              <a:t>Appendix </a:t>
            </a:r>
            <a:r>
              <a:rPr lang="en-GB" dirty="0"/>
              <a:t>2 - Essential characteristics of the engine retrofit system family and of the application </a:t>
            </a:r>
            <a:r>
              <a:rPr lang="en-GB" dirty="0" smtClean="0"/>
              <a:t>range</a:t>
            </a:r>
            <a:endParaRPr lang="en-US" dirty="0"/>
          </a:p>
          <a:p>
            <a:pPr lvl="2"/>
            <a:r>
              <a:rPr lang="en-US" dirty="0" smtClean="0"/>
              <a:t>Annex 2 - (Reserved)</a:t>
            </a:r>
          </a:p>
          <a:p>
            <a:pPr lvl="2"/>
            <a:r>
              <a:rPr lang="en-US" dirty="0" smtClean="0"/>
              <a:t>Annex 3 - Information </a:t>
            </a:r>
            <a:r>
              <a:rPr lang="en-US" dirty="0"/>
              <a:t>document regarding the actual </a:t>
            </a:r>
            <a:r>
              <a:rPr lang="en-US" dirty="0" smtClean="0"/>
              <a:t>applications</a:t>
            </a:r>
          </a:p>
          <a:p>
            <a:pPr marL="1371600" lvl="3" indent="0">
              <a:buNone/>
            </a:pPr>
            <a:r>
              <a:rPr lang="en-US" dirty="0"/>
              <a:t>Appendix 1 - List of actual applications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2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HDDF </a:t>
            </a:r>
            <a:r>
              <a:rPr lang="en-US" sz="3200" dirty="0"/>
              <a:t>Engine Retrofit Systems (HDDF-ERS)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smtClean="0"/>
              <a:t>regulation</a:t>
            </a:r>
            <a:endParaRPr lang="nl-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Annex 4 - </a:t>
            </a:r>
            <a:r>
              <a:rPr lang="en-GB" dirty="0"/>
              <a:t>Arrangement of the dual-fuel engine retrofit system type approval mark</a:t>
            </a:r>
            <a:endParaRPr lang="en-US" strike="sngStrike" dirty="0" smtClean="0"/>
          </a:p>
          <a:p>
            <a:pPr lvl="2"/>
            <a:r>
              <a:rPr lang="en-US" dirty="0" smtClean="0"/>
              <a:t>Annex 5 - </a:t>
            </a:r>
            <a:r>
              <a:rPr lang="en-GB" dirty="0"/>
              <a:t>Communication concerning the approval or extension or refusal or withdrawal of approval or</a:t>
            </a:r>
            <a:br>
              <a:rPr lang="en-GB" dirty="0"/>
            </a:br>
            <a:r>
              <a:rPr lang="en-GB" dirty="0"/>
              <a:t>production definitively discontinued of a type of an engine retrofit system (HDDF-ERS) </a:t>
            </a:r>
            <a:br>
              <a:rPr lang="en-GB" dirty="0"/>
            </a:br>
            <a:r>
              <a:rPr lang="en-GB" dirty="0"/>
              <a:t>pursuant to Regulation No. XXX</a:t>
            </a:r>
            <a:endParaRPr lang="en-US" dirty="0" smtClean="0"/>
          </a:p>
          <a:p>
            <a:pPr lvl="2"/>
            <a:r>
              <a:rPr lang="en-US" dirty="0"/>
              <a:t>Annex </a:t>
            </a:r>
            <a:r>
              <a:rPr lang="en-US" dirty="0" smtClean="0"/>
              <a:t>6 </a:t>
            </a:r>
            <a:r>
              <a:rPr lang="en-US" dirty="0"/>
              <a:t>- </a:t>
            </a:r>
            <a:r>
              <a:rPr lang="en-GB" dirty="0" smtClean="0"/>
              <a:t>Dual-fuel </a:t>
            </a:r>
            <a:r>
              <a:rPr lang="en-GB" dirty="0"/>
              <a:t>engine retrofit systems intended to be fitted on road vehicles – </a:t>
            </a:r>
            <a:r>
              <a:rPr lang="en-GB" dirty="0" smtClean="0"/>
              <a:t>requirements </a:t>
            </a:r>
            <a:r>
              <a:rPr lang="en-GB" dirty="0"/>
              <a:t>and tests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44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Emission tests</a:t>
            </a:r>
            <a:endParaRPr lang="en-US" sz="3200" dirty="0"/>
          </a:p>
          <a:p>
            <a:r>
              <a:rPr lang="en-US" sz="3200" i="1" dirty="0" smtClean="0"/>
              <a:t>Type-approval extension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i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23528" y="1496973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For a type approval extension, the emissions may be measured  </a:t>
            </a:r>
            <a:r>
              <a:rPr lang="en-US" sz="2400" dirty="0">
                <a:latin typeface="+mn-lt"/>
              </a:rPr>
              <a:t>with a (retrofit specific) test procedure using a Portable Emission Measurement System mounted on a vehicle </a:t>
            </a:r>
            <a:r>
              <a:rPr lang="en-US" sz="2400" dirty="0" smtClean="0">
                <a:latin typeface="+mn-lt"/>
              </a:rPr>
              <a:t>equipped with the retrofit system.</a:t>
            </a:r>
          </a:p>
          <a:p>
            <a:pPr algn="just"/>
            <a:endParaRPr lang="en-US" sz="2400" dirty="0" smtClean="0">
              <a:latin typeface="+mn-lt"/>
            </a:endParaRPr>
          </a:p>
          <a:p>
            <a:pPr algn="just"/>
            <a:r>
              <a:rPr lang="en-US" sz="2400" dirty="0" smtClean="0">
                <a:latin typeface="+mn-lt"/>
              </a:rPr>
              <a:t>Back-to-back comparison between a test in diesel mode and a test in dual-fuel mode (measurement of BSFC emissions is not feasible)</a:t>
            </a:r>
          </a:p>
          <a:p>
            <a:pPr algn="just"/>
            <a:endParaRPr lang="it-IT" sz="2400" dirty="0" smtClean="0">
              <a:latin typeface="+mn-lt"/>
            </a:endParaRPr>
          </a:p>
          <a:p>
            <a:pPr algn="just"/>
            <a:r>
              <a:rPr lang="it-IT" sz="2400" dirty="0">
                <a:latin typeface="+mn-lt"/>
              </a:rPr>
              <a:t>Measurement </a:t>
            </a:r>
            <a:r>
              <a:rPr lang="it-IT" sz="2400" dirty="0" smtClean="0">
                <a:latin typeface="+mn-lt"/>
              </a:rPr>
              <a:t>in accordance with the type approval test procedure (against the emission limits on </a:t>
            </a:r>
            <a:r>
              <a:rPr lang="it-IT" sz="2400" dirty="0">
                <a:latin typeface="+mn-lt"/>
              </a:rPr>
              <a:t>an engine test </a:t>
            </a:r>
            <a:r>
              <a:rPr lang="it-IT" sz="2400" dirty="0" smtClean="0">
                <a:latin typeface="+mn-lt"/>
              </a:rPr>
              <a:t>bench) </a:t>
            </a:r>
            <a:r>
              <a:rPr lang="it-IT" sz="2400" dirty="0">
                <a:latin typeface="+mn-lt"/>
              </a:rPr>
              <a:t>or </a:t>
            </a:r>
            <a:r>
              <a:rPr lang="it-IT" sz="2400" dirty="0" smtClean="0">
                <a:latin typeface="+mn-lt"/>
              </a:rPr>
              <a:t>back-to-back on </a:t>
            </a:r>
            <a:r>
              <a:rPr lang="it-IT" sz="2400" dirty="0">
                <a:latin typeface="+mn-lt"/>
              </a:rPr>
              <a:t>the road at the choice of the manufacturer</a:t>
            </a:r>
            <a:r>
              <a:rPr lang="it-IT" sz="2400" dirty="0" smtClean="0">
                <a:latin typeface="+mn-lt"/>
              </a:rPr>
              <a:t>.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97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Status of the IWG on gaseous fuelled vehicles (GFV)   and specific concerning the  status of the HDDF retrofit regulation</vt:lpstr>
      <vt:lpstr>PowerPoint Presentation</vt:lpstr>
      <vt:lpstr>Issues to be considered</vt:lpstr>
      <vt:lpstr>Progress since Jan 2016 GRPE</vt:lpstr>
      <vt:lpstr>Changes since Jan 2016 GRPE</vt:lpstr>
      <vt:lpstr>Changes since Jan 2016 GRPE</vt:lpstr>
      <vt:lpstr>Proposal for a new Regulation of Heavy Duty Dual-Fuel Engine Retrofit Systems (HDDF-ERS) ECE/TRANS/WP.29/GRPE/2016/12</vt:lpstr>
      <vt:lpstr>HDDF Engine Retrofit Systems (HDDF-ERS)  regulation</vt:lpstr>
      <vt:lpstr>PowerPoint Presentation</vt:lpstr>
      <vt:lpstr>PowerPoint Presentation</vt:lpstr>
      <vt:lpstr>Vehicle certification /  Vehicle approval after the retrofit conversion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2016-01-12T11:19:06Z</dcterms:created>
  <dcterms:modified xsi:type="dcterms:W3CDTF">2016-06-10T10:12:12Z</dcterms:modified>
</cp:coreProperties>
</file>