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7" r:id="rId2"/>
    <p:sldId id="278" r:id="rId3"/>
    <p:sldId id="279" r:id="rId4"/>
    <p:sldId id="280" r:id="rId5"/>
    <p:sldId id="281" r:id="rId6"/>
    <p:sldId id="276" r:id="rId7"/>
    <p:sldId id="282" r:id="rId8"/>
    <p:sldId id="283" r:id="rId9"/>
    <p:sldId id="284" r:id="rId10"/>
    <p:sldId id="285" r:id="rId11"/>
    <p:sldId id="275" r:id="rId12"/>
    <p:sldId id="271" r:id="rId13"/>
    <p:sldId id="272" r:id="rId14"/>
    <p:sldId id="273" r:id="rId15"/>
    <p:sldId id="274" r:id="rId16"/>
    <p:sldId id="263" r:id="rId17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odoros Grigoratos" initials="T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000090"/>
    <a:srgbClr val="33ACE3"/>
    <a:srgbClr val="3166CF"/>
    <a:srgbClr val="3E6FD2"/>
    <a:srgbClr val="2D5EC1"/>
    <a:srgbClr val="BDDEFF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4647" autoAdjust="0"/>
  </p:normalViewPr>
  <p:slideViewPr>
    <p:cSldViewPr showGuides="1">
      <p:cViewPr varScale="1">
        <p:scale>
          <a:sx n="111" d="100"/>
          <a:sy n="111" d="100"/>
        </p:scale>
        <p:origin x="-1758" y="-78"/>
      </p:cViewPr>
      <p:guideLst>
        <p:guide orient="horz" pos="1388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ED45814-836F-4D02-9B3F-C8895E0452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6458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20961ED-B8B5-4C64-9727-6F12A830C9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2761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F31B97FE-1212-42AA-B934-553E61FA2724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F31B97FE-1212-42AA-B934-553E61FA2724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F31B97FE-1212-42AA-B934-553E61FA2724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5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8256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9824" y="1628800"/>
            <a:ext cx="3816631" cy="1944216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5024"/>
            <a:ext cx="3817118" cy="1368152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28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9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4859338" y="5301208"/>
            <a:ext cx="3923929" cy="648072"/>
          </a:xfrm>
          <a:prstGeom prst="rect">
            <a:avLst/>
          </a:prstGeom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kern="0" dirty="0" smtClean="0">
                <a:solidFill>
                  <a:srgbClr val="FFFFFF"/>
                </a:solidFill>
              </a:rPr>
              <a:t>Joint Research</a:t>
            </a:r>
            <a:r>
              <a:rPr lang="en-US" sz="1600" kern="0" baseline="0" dirty="0" smtClean="0">
                <a:solidFill>
                  <a:srgbClr val="FFFFFF"/>
                </a:solidFill>
              </a:rPr>
              <a:t> Centre</a:t>
            </a:r>
          </a:p>
          <a:p>
            <a:pPr algn="l">
              <a:lnSpc>
                <a:spcPct val="110000"/>
              </a:lnSpc>
            </a:pPr>
            <a:r>
              <a:rPr lang="en-GB" sz="1200" b="0" kern="0" dirty="0" smtClean="0">
                <a:solidFill>
                  <a:srgbClr val="FFFFFF"/>
                </a:solidFill>
              </a:rPr>
              <a:t>the European Commission's </a:t>
            </a:r>
            <a:br>
              <a:rPr lang="en-GB" sz="1200" b="0" kern="0" dirty="0" smtClean="0">
                <a:solidFill>
                  <a:srgbClr val="FFFFFF"/>
                </a:solidFill>
              </a:rPr>
            </a:br>
            <a:r>
              <a:rPr lang="en-GB" sz="1200" b="0" kern="0" dirty="0" smtClean="0">
                <a:solidFill>
                  <a:srgbClr val="FFFFFF"/>
                </a:solidFill>
              </a:rPr>
              <a:t>in-house science service</a:t>
            </a:r>
          </a:p>
        </p:txBody>
      </p:sp>
      <p:pic>
        <p:nvPicPr>
          <p:cNvPr id="15" name="Picture 6" descr="H:\Desktop\NS_Visuals\Ppt\JRC ppt\2015 04 14 VS Expo\web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21288"/>
            <a:ext cx="284526" cy="28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5219378" y="6084004"/>
            <a:ext cx="3529086" cy="36933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FFFFFF"/>
                </a:solidFill>
              </a:rPr>
              <a:t>JRC Science Hub</a:t>
            </a:r>
            <a:r>
              <a:rPr lang="en-GB" sz="1200" b="0" dirty="0" smtClean="0">
                <a:solidFill>
                  <a:srgbClr val="FFFFFF"/>
                </a:solidFill>
              </a:rPr>
              <a:t>: </a:t>
            </a:r>
            <a:r>
              <a:rPr lang="en-GB" sz="1200" b="1" i="1" kern="0" dirty="0" err="1" smtClean="0">
                <a:solidFill>
                  <a:srgbClr val="FFFFFF"/>
                </a:solidFill>
              </a:rPr>
              <a:t>ec.europa.eu</a:t>
            </a:r>
            <a:r>
              <a:rPr lang="en-GB" sz="1200" b="1" i="1" kern="0" dirty="0" smtClean="0">
                <a:solidFill>
                  <a:srgbClr val="FFFFFF"/>
                </a:solidFill>
              </a:rPr>
              <a:t>/</a:t>
            </a:r>
            <a:r>
              <a:rPr lang="en-GB" sz="1200" b="1" i="1" kern="0" dirty="0" err="1" smtClean="0">
                <a:solidFill>
                  <a:srgbClr val="FFFFFF"/>
                </a:solidFill>
              </a:rPr>
              <a:t>jrc</a:t>
            </a:r>
            <a:endParaRPr lang="en-GB" sz="1200" b="1" i="1" kern="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980728"/>
            <a:ext cx="4229788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7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eader-0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9" b="16386"/>
          <a:stretch/>
        </p:blipFill>
        <p:spPr>
          <a:xfrm>
            <a:off x="0" y="4865920"/>
            <a:ext cx="9144000" cy="19920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00188" y="3957638"/>
            <a:ext cx="3668712" cy="2281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21300" y="1524000"/>
            <a:ext cx="3670300" cy="4714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45DFF-CA3E-44D8-BECB-6F29B4A8EE9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7428028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JRC corporate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ster A4-landscape_JRC-tree_yellow-0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7"/>
          <a:stretch/>
        </p:blipFill>
        <p:spPr>
          <a:xfrm>
            <a:off x="0" y="981662"/>
            <a:ext cx="9144000" cy="5876338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9824" y="1628800"/>
            <a:ext cx="3816631" cy="1944216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10000"/>
              </a:lnSpc>
              <a:defRPr sz="34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5024"/>
            <a:ext cx="3817118" cy="1584176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28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9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4859338" y="5589240"/>
            <a:ext cx="3923929" cy="648072"/>
          </a:xfrm>
          <a:prstGeom prst="rect">
            <a:avLst/>
          </a:prstGeom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kern="0" dirty="0" smtClean="0">
                <a:solidFill>
                  <a:srgbClr val="164194"/>
                </a:solidFill>
              </a:rPr>
              <a:t>Joint Research</a:t>
            </a:r>
            <a:r>
              <a:rPr lang="en-US" sz="1600" kern="0" baseline="0" dirty="0" smtClean="0">
                <a:solidFill>
                  <a:srgbClr val="164194"/>
                </a:solidFill>
              </a:rPr>
              <a:t> Centre</a:t>
            </a:r>
          </a:p>
          <a:p>
            <a:pPr algn="l">
              <a:lnSpc>
                <a:spcPct val="110000"/>
              </a:lnSpc>
            </a:pPr>
            <a:r>
              <a:rPr lang="en-GB" sz="1200" b="0" kern="0" dirty="0" smtClean="0">
                <a:solidFill>
                  <a:srgbClr val="164194"/>
                </a:solidFill>
              </a:rPr>
              <a:t>the European Commission's </a:t>
            </a:r>
            <a:br>
              <a:rPr lang="en-GB" sz="1200" b="0" kern="0" dirty="0" smtClean="0">
                <a:solidFill>
                  <a:srgbClr val="164194"/>
                </a:solidFill>
              </a:rPr>
            </a:br>
            <a:r>
              <a:rPr lang="en-GB" sz="1200" b="0" kern="0" dirty="0" smtClean="0">
                <a:solidFill>
                  <a:srgbClr val="164194"/>
                </a:solidFill>
              </a:rPr>
              <a:t>in-house science service</a:t>
            </a:r>
          </a:p>
        </p:txBody>
      </p:sp>
      <p:pic>
        <p:nvPicPr>
          <p:cNvPr id="27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72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-introductor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Desktop\NS_Visuals\Ppt\JRC ppt\2015 04 14 VS Expo\role-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 b="1217"/>
          <a:stretch/>
        </p:blipFill>
        <p:spPr bwMode="auto">
          <a:xfrm>
            <a:off x="0" y="5154613"/>
            <a:ext cx="9144000" cy="17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08144" cy="28083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029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3451"/>
            <a:ext cx="820814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870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7544" y="2203450"/>
            <a:ext cx="3960440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643239" y="2203450"/>
            <a:ext cx="4032448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56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67544" y="2564904"/>
            <a:ext cx="3959994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6725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60032" y="980728"/>
            <a:ext cx="4320480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21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3239" y="2564904"/>
            <a:ext cx="4032448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4008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980728"/>
            <a:ext cx="4229788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61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8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13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33A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10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6614864" y="6309320"/>
            <a:ext cx="2133600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GB"/>
            </a:defPPr>
            <a:lvl1pPr marL="0" indent="0" algn="r" rtl="0" fontAlgn="base">
              <a:spcBef>
                <a:spcPct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200" kern="1200">
                <a:solidFill>
                  <a:srgbClr val="1641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416CF0FB-56F5-7340-B552-B5CF2D5EAED5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52" r:id="rId5"/>
    <p:sldLayoutId id="2147483655" r:id="rId6"/>
    <p:sldLayoutId id="2147483656" r:id="rId7"/>
    <p:sldLayoutId id="2147483654" r:id="rId8"/>
    <p:sldLayoutId id="2147483660" r:id="rId9"/>
    <p:sldLayoutId id="2147483657" r:id="rId10"/>
    <p:sldLayoutId id="2147483661" r:id="rId11"/>
  </p:sldLayoutIdLst>
  <p:hf hdr="0" ftr="0" dt="0"/>
  <p:txStyles>
    <p:titleStyle>
      <a:lvl1pPr marL="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73rd UNECE GRPE session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PMP IWG Progress Report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2420888"/>
            <a:ext cx="1818200" cy="149376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99592" y="4077072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chemeClr val="bg1"/>
                </a:solidFill>
              </a:rPr>
              <a:t>UNITED NATIONS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3968" y="19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9pPr>
          </a:lstStyle>
          <a:p>
            <a:pPr marL="47625" lvl="0" algn="r" latinLnBrk="0"/>
            <a:r>
              <a:rPr kumimoji="0" lang="pt-BR" altLang="ja-JP" dirty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Informal document </a:t>
            </a:r>
            <a:r>
              <a:rPr kumimoji="0" lang="pt-BR" altLang="ja-JP" b="1" dirty="0" smtClean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GRPE-73-13</a:t>
            </a:r>
            <a:endParaRPr kumimoji="0" lang="pt-BR" altLang="ja-JP" b="1" dirty="0">
              <a:solidFill>
                <a:srgbClr val="FF0000"/>
              </a:solidFill>
              <a:latin typeface="Arial" charset="0"/>
              <a:ea typeface="ＭＳ 明朝" charset="-128"/>
              <a:cs typeface="Arial" charset="0"/>
            </a:endParaRPr>
          </a:p>
          <a:p>
            <a:pPr marL="47625" lvl="0" algn="r" latinLnBrk="0"/>
            <a:r>
              <a:rPr kumimoji="0" lang="pt-BR" altLang="ja-JP" dirty="0" smtClean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73rd </a:t>
            </a:r>
            <a:r>
              <a:rPr kumimoji="0" lang="pt-BR" altLang="ja-JP" dirty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GRPE, </a:t>
            </a:r>
            <a:r>
              <a:rPr kumimoji="0" lang="pt-BR" altLang="ja-JP" dirty="0" smtClean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6-1</a:t>
            </a:r>
            <a:r>
              <a:rPr kumimoji="0" lang="en-US" altLang="ja-JP" dirty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0</a:t>
            </a:r>
            <a:r>
              <a:rPr kumimoji="0" lang="pt-BR" altLang="ja-JP" dirty="0" smtClean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 June </a:t>
            </a:r>
            <a:r>
              <a:rPr kumimoji="0" lang="pt-BR" altLang="ja-JP" dirty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2016,</a:t>
            </a:r>
            <a:br>
              <a:rPr kumimoji="0" lang="pt-BR" altLang="ja-JP" dirty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</a:br>
            <a:r>
              <a:rPr kumimoji="0" lang="pt-BR" altLang="ja-JP" dirty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agenda </a:t>
            </a:r>
            <a:r>
              <a:rPr kumimoji="0" lang="pt-BR" altLang="ja-JP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item </a:t>
            </a:r>
            <a:r>
              <a:rPr kumimoji="0" lang="pt-BR" altLang="ja-JP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7</a:t>
            </a:r>
            <a:endParaRPr kumimoji="0" lang="pt-BR" altLang="ja-JP" dirty="0">
              <a:solidFill>
                <a:schemeClr val="tx1"/>
              </a:solidFill>
              <a:latin typeface="Arial" charset="0"/>
              <a:ea typeface="ＭＳ 明朝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295316"/>
            <a:ext cx="8784976" cy="83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>
              <a:spcAft>
                <a:spcPts val="1800"/>
              </a:spcAft>
            </a:pPr>
            <a:r>
              <a:rPr lang="en-IE" altLang="en-US" sz="2100" dirty="0">
                <a:solidFill>
                  <a:srgbClr val="164194"/>
                </a:solidFill>
              </a:rPr>
              <a:t>STEP 3 - </a:t>
            </a:r>
            <a:r>
              <a:rPr lang="en-US" altLang="en-US" sz="2100" dirty="0">
                <a:solidFill>
                  <a:srgbClr val="164194"/>
                </a:solidFill>
              </a:rPr>
              <a:t>Selection of the most suitable methodology for BW Particles Measurement and Characterization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41642" y="2132856"/>
            <a:ext cx="846071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Comparison of Existing Methodologies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(Deadline: January 2017) </a:t>
            </a:r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Selection/decision on the parameters/metrics to be considered (i.e. both mass and number)</a:t>
            </a:r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Selection of the most suitable methodologies based on the selected sampling configuration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(Deadline: To be defined depending on the progress)</a:t>
            </a:r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Testing, Validation and Accuracy Study </a:t>
            </a: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of the Selected Methodologies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(Deadline: To be defined depending on the progress)</a:t>
            </a:r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Data processing method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(Deadline: To be defined)</a:t>
            </a:r>
          </a:p>
        </p:txBody>
      </p:sp>
    </p:spTree>
    <p:extLst>
      <p:ext uri="{BB962C8B-B14F-4D97-AF65-F5344CB8AC3E}">
        <p14:creationId xmlns:p14="http://schemas.microsoft.com/office/powerpoint/2010/main" val="11554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08963" cy="648072"/>
          </a:xfrm>
        </p:spPr>
        <p:txBody>
          <a:bodyPr/>
          <a:lstStyle/>
          <a:p>
            <a:pPr algn="ctr"/>
            <a:r>
              <a:rPr lang="en-US" sz="3200" dirty="0" smtClean="0"/>
              <a:t>EXHAUST PARTICLE EMISSIONS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714583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altLang="en-US" dirty="0" smtClean="0"/>
              <a:t>Objectives of a Round Robin with CS</a:t>
            </a:r>
            <a:endParaRPr lang="en-GB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67928" y="2060848"/>
            <a:ext cx="8208144" cy="3385789"/>
          </a:xfrm>
        </p:spPr>
        <p:txBody>
          <a:bodyPr/>
          <a:lstStyle/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Demonstrate feasibility to measure sub23nm</a:t>
            </a:r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Examine the need of a catalytic stripper (CS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)</a:t>
            </a:r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Confirm </a:t>
            </a: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the draft requirements and calibration procedures of sub23nm 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protocol - </a:t>
            </a:r>
            <a:r>
              <a:rPr lang="en-IE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Recommend </a:t>
            </a:r>
            <a:r>
              <a:rPr lang="en-IE" altLang="en-US" sz="2000" kern="1200" dirty="0">
                <a:solidFill>
                  <a:srgbClr val="0F5494"/>
                </a:solidFill>
                <a:latin typeface="Verdana" pitchFamily="34" charset="0"/>
              </a:rPr>
              <a:t>a technology-independent, traceable calibration standard (including transfer system, VPR/CS/…, measuring device), if measurement technology has to be adapted.</a:t>
            </a:r>
            <a:endParaRPr lang="en-US" altLang="en-US" sz="2000" kern="1200" dirty="0">
              <a:solidFill>
                <a:srgbClr val="0F5494"/>
              </a:solidFill>
              <a:latin typeface="Verdana" pitchFamily="34" charset="0"/>
            </a:endParaRPr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Evaluate </a:t>
            </a: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measurement differences/uncertainties</a:t>
            </a:r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Evaluate sub23nm fraction of modern 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engines </a:t>
            </a:r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altLang="en-US" sz="2000" b="1" kern="1200" dirty="0" smtClean="0">
                <a:solidFill>
                  <a:srgbClr val="0F5494"/>
                </a:solidFill>
                <a:latin typeface="Verdana" pitchFamily="34" charset="0"/>
              </a:rPr>
              <a:t>Details and time frame to be discussed and agreed in the next f2f meeting</a:t>
            </a:r>
            <a:endParaRPr lang="en-US" altLang="en-US" sz="2000" b="1" kern="1200" dirty="0">
              <a:solidFill>
                <a:srgbClr val="0F5494"/>
              </a:solidFill>
              <a:latin typeface="Verdana" pitchFamily="34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endParaRPr lang="en-US" altLang="en-US" sz="2000" b="1" kern="12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7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6724" y="1340768"/>
            <a:ext cx="8208963" cy="648072"/>
          </a:xfrm>
        </p:spPr>
        <p:txBody>
          <a:bodyPr/>
          <a:lstStyle/>
          <a:p>
            <a:pPr algn="ctr"/>
            <a:r>
              <a:rPr lang="en-US" altLang="en-US" dirty="0" smtClean="0"/>
              <a:t>PN system sub23nm (VPR)</a:t>
            </a:r>
            <a:endParaRPr lang="en-IE" alt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Catalytic Stripper </a:t>
            </a:r>
            <a:r>
              <a:rPr lang="en-US" altLang="en-US" dirty="0" smtClean="0">
                <a:solidFill>
                  <a:srgbClr val="FF0000"/>
                </a:solidFill>
              </a:rPr>
              <a:t>included</a:t>
            </a:r>
          </a:p>
          <a:p>
            <a:pPr marL="285750" lvl="2"/>
            <a:r>
              <a:rPr lang="en-US" altLang="en-US" b="0" dirty="0" smtClean="0">
                <a:solidFill>
                  <a:srgbClr val="C00000"/>
                </a:solidFill>
              </a:rPr>
              <a:t>VRE test to be defined (during RR and if CS necessary)</a:t>
            </a:r>
          </a:p>
          <a:p>
            <a:pPr marL="285750" lvl="2"/>
            <a:r>
              <a:rPr lang="en-US" altLang="en-US" b="0" dirty="0" smtClean="0">
                <a:solidFill>
                  <a:srgbClr val="C00000"/>
                </a:solidFill>
              </a:rPr>
              <a:t>Propane oxidation efficiency and monitoring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Calibration: Thermally stable particles &gt;5000 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p/cm3 (15 nm!)</a:t>
            </a:r>
            <a:endParaRPr lang="en-US" altLang="en-US" sz="2000" kern="1200" dirty="0">
              <a:solidFill>
                <a:srgbClr val="0F5494"/>
              </a:solidFill>
              <a:latin typeface="Verdana" pitchFamily="34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PCRF(15nm)/PCRF(100nm)&lt;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2</a:t>
            </a:r>
            <a:endParaRPr lang="en-US" altLang="en-US" sz="2000" b="1" kern="1200" dirty="0">
              <a:solidFill>
                <a:srgbClr val="0F5494"/>
              </a:solidFill>
              <a:latin typeface="Verdana" pitchFamily="34" charset="0"/>
            </a:endParaRPr>
          </a:p>
          <a:p>
            <a:pPr marL="0" lvl="1" indent="0">
              <a:buNone/>
            </a:pPr>
            <a:r>
              <a:rPr lang="en-US" altLang="en-US" b="0" dirty="0" smtClean="0">
                <a:solidFill>
                  <a:srgbClr val="C00000"/>
                </a:solidFill>
              </a:rPr>
              <a:t>    </a:t>
            </a:r>
            <a:r>
              <a:rPr lang="en-US" altLang="en-US" sz="1800" b="0" dirty="0" smtClean="0">
                <a:solidFill>
                  <a:srgbClr val="C00000"/>
                </a:solidFill>
              </a:rPr>
              <a:t>Desired also lower values: Input from instr. manufacturers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PCRF = average (30nm, 50nm, 100nm)</a:t>
            </a:r>
          </a:p>
          <a:p>
            <a:pPr marL="266700" lvl="1" indent="0">
              <a:buNone/>
            </a:pPr>
            <a:r>
              <a:rPr lang="en-US" altLang="en-US" sz="1800" b="0" dirty="0" smtClean="0"/>
              <a:t>It has to be understood and agreed that around 40% of sub23nm particles are not counted (i.e. a correction would be needed but the needed info will not be available in future systems as only one PNC will be counting) - </a:t>
            </a:r>
            <a:r>
              <a:rPr lang="en-IE" altLang="en-US" sz="1800" b="0" dirty="0" smtClean="0"/>
              <a:t>Limit of detection on the low-end side and “peak-concentrations” on the high-end side must be also considered.</a:t>
            </a:r>
          </a:p>
          <a:p>
            <a:pPr marL="266700" lvl="1" indent="0">
              <a:buNone/>
            </a:pPr>
            <a:endParaRPr lang="en-US" altLang="en-US" sz="1800" b="0" dirty="0" smtClean="0"/>
          </a:p>
          <a:p>
            <a:endParaRPr lang="en-US" altLang="en-US" sz="2000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85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PN system 10nm (PNC)</a:t>
            </a:r>
            <a:endParaRPr lang="en-IE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2277641"/>
            <a:ext cx="8208144" cy="4103687"/>
          </a:xfrm>
        </p:spPr>
        <p:txBody>
          <a:bodyPr/>
          <a:lstStyle/>
          <a:p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Counting efficiency 10nm</a:t>
            </a:r>
            <a:r>
              <a:rPr lang="en-US" altLang="en-US" sz="2000" b="1" kern="1200" dirty="0">
                <a:solidFill>
                  <a:srgbClr val="0F5494"/>
                </a:solidFill>
                <a:latin typeface="Verdana" pitchFamily="34" charset="0"/>
              </a:rPr>
              <a:t>: </a:t>
            </a:r>
            <a:r>
              <a:rPr lang="en-US" altLang="en-US" sz="2000" b="1" kern="1200" dirty="0">
                <a:solidFill>
                  <a:srgbClr val="FF0000"/>
                </a:solidFill>
                <a:latin typeface="Verdana" pitchFamily="34" charset="0"/>
              </a:rPr>
              <a:t>=</a:t>
            </a:r>
            <a:r>
              <a:rPr lang="en-US" altLang="en-US" dirty="0">
                <a:solidFill>
                  <a:srgbClr val="FF0000"/>
                </a:solidFill>
              </a:rPr>
              <a:t>50% ± 12%</a:t>
            </a:r>
          </a:p>
          <a:p>
            <a:pPr marL="361950" lvl="1" indent="0">
              <a:buNone/>
            </a:pPr>
            <a:r>
              <a:rPr lang="en-US" altLang="en-US" sz="1800" b="0" dirty="0" smtClean="0">
                <a:solidFill>
                  <a:srgbClr val="C00000"/>
                </a:solidFill>
              </a:rPr>
              <a:t>To maximize the measurement of &gt;10 nm particles</a:t>
            </a:r>
          </a:p>
          <a:p>
            <a:pPr marL="361950" lvl="1" indent="0">
              <a:buNone/>
            </a:pPr>
            <a:r>
              <a:rPr lang="en-US" altLang="en-US" sz="1800" b="0" dirty="0" smtClean="0">
                <a:solidFill>
                  <a:srgbClr val="C00000"/>
                </a:solidFill>
              </a:rPr>
              <a:t>Values to be defined also based on existing PNCs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en-US" altLang="en-US" sz="2000" b="1" kern="1200" dirty="0" smtClean="0">
              <a:solidFill>
                <a:srgbClr val="0F5494"/>
              </a:solidFill>
              <a:latin typeface="Verdana" pitchFamily="34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Counting </a:t>
            </a: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efficiency 15nm: &gt;90%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en-US" altLang="en-US" sz="2000" kern="1200" dirty="0" smtClean="0">
              <a:solidFill>
                <a:srgbClr val="0F5494"/>
              </a:solidFill>
              <a:latin typeface="Verdana" pitchFamily="34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Calibration</a:t>
            </a: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: Emery oil or other equivalent</a:t>
            </a:r>
          </a:p>
          <a:p>
            <a:pPr marL="361950" lvl="1" indent="0">
              <a:buNone/>
            </a:pPr>
            <a:r>
              <a:rPr lang="en-US" altLang="en-US" sz="1800" b="0" dirty="0">
                <a:solidFill>
                  <a:srgbClr val="C00000"/>
                </a:solidFill>
              </a:rPr>
              <a:t>Input from CPC calibration round robin</a:t>
            </a:r>
          </a:p>
          <a:p>
            <a:endParaRPr lang="en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727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Investigation of sub23nm protocol</a:t>
            </a:r>
            <a:endParaRPr lang="en-IE" alt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35596" y="2203451"/>
            <a:ext cx="7272808" cy="3025749"/>
          </a:xfrm>
        </p:spPr>
        <p:txBody>
          <a:bodyPr/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en-US" altLang="en-US" sz="2000" b="1" kern="1200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One </a:t>
            </a: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system with CS and 10nm CPC to circulate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en-US" altLang="en-US" sz="2000" kern="1200" dirty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Each </a:t>
            </a: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lab PMP system plus a 10nm CPC (to circulate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?)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en-US" altLang="en-US" sz="2000" kern="1200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One </a:t>
            </a: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golden 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vehicle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en-US" altLang="en-US" sz="2000" kern="1200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Different </a:t>
            </a: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labs will test different engine 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technologies</a:t>
            </a:r>
            <a:endParaRPr lang="en-US" altLang="en-US" sz="2000" kern="1200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6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 touch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71600" y="2420939"/>
            <a:ext cx="4824536" cy="165613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None/>
              <a:defRPr sz="1400" b="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0" indent="-2857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Char char="•"/>
              <a:defRPr sz="1600" b="1">
                <a:solidFill>
                  <a:srgbClr val="0F5494"/>
                </a:solidFill>
                <a:latin typeface="+mn-lt"/>
              </a:defRPr>
            </a:lvl2pPr>
            <a:lvl3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+mn-lt"/>
              </a:defRPr>
            </a:lvl3pPr>
            <a:lvl4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JRC Science Hub:</a:t>
            </a:r>
            <a:br>
              <a:rPr lang="en-US" dirty="0" smtClean="0">
                <a:solidFill>
                  <a:srgbClr val="164194"/>
                </a:solidFill>
              </a:rPr>
            </a:br>
            <a:r>
              <a:rPr lang="en-US" b="1" i="1" dirty="0" err="1" smtClean="0">
                <a:solidFill>
                  <a:srgbClr val="164194"/>
                </a:solidFill>
              </a:rPr>
              <a:t>ec.europa.eu</a:t>
            </a:r>
            <a:r>
              <a:rPr lang="en-US" b="1" i="1" dirty="0" smtClean="0">
                <a:solidFill>
                  <a:srgbClr val="164194"/>
                </a:solidFill>
              </a:rPr>
              <a:t>/</a:t>
            </a:r>
            <a:r>
              <a:rPr lang="en-US" b="1" i="1" dirty="0" err="1" smtClean="0">
                <a:solidFill>
                  <a:srgbClr val="164194"/>
                </a:solidFill>
              </a:rPr>
              <a:t>jrc</a:t>
            </a:r>
            <a:endParaRPr lang="en-US" b="1" i="1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endParaRPr lang="en-US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Twitter and Facebook: </a:t>
            </a:r>
          </a:p>
          <a:p>
            <a:pPr>
              <a:lnSpc>
                <a:spcPct val="110000"/>
              </a:lnSpc>
            </a:pPr>
            <a:r>
              <a:rPr lang="en-US" b="1" i="1" dirty="0" smtClean="0">
                <a:solidFill>
                  <a:srgbClr val="164194"/>
                </a:solidFill>
              </a:rPr>
              <a:t>@</a:t>
            </a:r>
            <a:r>
              <a:rPr lang="en-US" b="1" i="1" dirty="0" err="1" smtClean="0">
                <a:solidFill>
                  <a:srgbClr val="164194"/>
                </a:solidFill>
              </a:rPr>
              <a:t>EU_ScienceHub</a:t>
            </a:r>
            <a:r>
              <a:rPr lang="en-US" b="1" i="1" dirty="0" smtClean="0">
                <a:solidFill>
                  <a:srgbClr val="164194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endParaRPr lang="en-US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LinkedIn: </a:t>
            </a:r>
          </a:p>
          <a:p>
            <a:pPr>
              <a:lnSpc>
                <a:spcPct val="110000"/>
              </a:lnSpc>
            </a:pPr>
            <a:r>
              <a:rPr lang="en-US" b="1" i="1" dirty="0" err="1" smtClean="0">
                <a:solidFill>
                  <a:srgbClr val="164194"/>
                </a:solidFill>
              </a:rPr>
              <a:t>european</a:t>
            </a:r>
            <a:r>
              <a:rPr lang="en-US" b="1" i="1" dirty="0" smtClean="0">
                <a:solidFill>
                  <a:srgbClr val="164194"/>
                </a:solidFill>
              </a:rPr>
              <a:t>-commission-joint-research-</a:t>
            </a:r>
            <a:r>
              <a:rPr lang="en-US" b="1" i="1" dirty="0" err="1" smtClean="0">
                <a:solidFill>
                  <a:srgbClr val="164194"/>
                </a:solidFill>
              </a:rPr>
              <a:t>centre</a:t>
            </a:r>
            <a:endParaRPr lang="en-US" b="1" i="1" dirty="0" smtClean="0">
              <a:solidFill>
                <a:srgbClr val="164194"/>
              </a:solidFill>
            </a:endParaRPr>
          </a:p>
        </p:txBody>
      </p:sp>
      <p:pic>
        <p:nvPicPr>
          <p:cNvPr id="4" name="Picture 3" descr="H:\Desktop\NS_Visuals\Ppt\JRC ppt\2015 04 14 VS Expo\linkedi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4" y="3933056"/>
            <a:ext cx="389785" cy="39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:\Desktop\NS_Visuals\Ppt\JRC ppt\2015 04 14 VS Expo\vime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22" y="3185797"/>
            <a:ext cx="384974" cy="38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Desktop\NS_Visuals\Ppt\JRC ppt\2015 04 14 VS Expo\youtub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06" y="2492896"/>
            <a:ext cx="382258" cy="3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:\Desktop\NS_Visuals\Ppt\JRC ppt\2015 04 14 VS Expo\web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8" y="2492896"/>
            <a:ext cx="344277" cy="3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300961" y="2420939"/>
            <a:ext cx="3239591" cy="165613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None/>
              <a:defRPr sz="1400" b="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0" indent="-2857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Char char="•"/>
              <a:defRPr sz="1600" b="1">
                <a:solidFill>
                  <a:srgbClr val="0F5494"/>
                </a:solidFill>
                <a:latin typeface="+mn-lt"/>
              </a:defRPr>
            </a:lvl2pPr>
            <a:lvl3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+mn-lt"/>
              </a:defRPr>
            </a:lvl3pPr>
            <a:lvl4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YouTube: </a:t>
            </a:r>
          </a:p>
          <a:p>
            <a:pPr>
              <a:lnSpc>
                <a:spcPct val="110000"/>
              </a:lnSpc>
            </a:pPr>
            <a:r>
              <a:rPr lang="en-US" b="1" i="1" dirty="0" smtClean="0">
                <a:solidFill>
                  <a:srgbClr val="164194"/>
                </a:solidFill>
              </a:rPr>
              <a:t>JRC Audiovisuals</a:t>
            </a:r>
          </a:p>
          <a:p>
            <a:pPr>
              <a:lnSpc>
                <a:spcPct val="110000"/>
              </a:lnSpc>
            </a:pPr>
            <a:endParaRPr lang="en-US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err="1" smtClean="0">
                <a:solidFill>
                  <a:srgbClr val="164194"/>
                </a:solidFill>
              </a:rPr>
              <a:t>Vimeo</a:t>
            </a:r>
            <a:r>
              <a:rPr lang="en-US" dirty="0" smtClean="0">
                <a:solidFill>
                  <a:srgbClr val="164194"/>
                </a:solidFill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b="1" i="1" dirty="0" err="1" smtClean="0">
                <a:solidFill>
                  <a:srgbClr val="164194"/>
                </a:solidFill>
              </a:rPr>
              <a:t>Science@EC</a:t>
            </a:r>
            <a:endParaRPr lang="en-US" b="1" i="1" dirty="0" smtClean="0">
              <a:solidFill>
                <a:srgbClr val="16419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006" y="3429040"/>
            <a:ext cx="360000" cy="360000"/>
          </a:xfrm>
          <a:prstGeom prst="rect">
            <a:avLst/>
          </a:prstGeom>
        </p:spPr>
      </p:pic>
      <p:pic>
        <p:nvPicPr>
          <p:cNvPr id="10" name="Picture 3" descr="H:\Desktop\NS_Visuals\Ppt\JRC ppt\2015 04 14 VS Expo\twitter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6" y="3029078"/>
            <a:ext cx="396000" cy="3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PMP meetings in 2016</a:t>
            </a:r>
            <a:endParaRPr lang="en-IE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600438"/>
          </a:xfrm>
        </p:spPr>
        <p:txBody>
          <a:bodyPr/>
          <a:lstStyle/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13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January 2016  (Geneva) :      38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 </a:t>
            </a: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PMP 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meeting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9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-10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March 2016 (Brussels) :   39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PMP meeting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27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April – 3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rd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May (Web/phone conference): 40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meeting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31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st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May (Web/phone conference)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endParaRPr lang="en-US" altLang="en-US" sz="2000" kern="1200" dirty="0">
              <a:solidFill>
                <a:srgbClr val="0F5494"/>
              </a:solidFill>
              <a:latin typeface="Verdana" pitchFamily="34" charset="0"/>
            </a:endParaRP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Next f2f meeting: 12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-13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October 2016 (JRC-</a:t>
            </a:r>
            <a:r>
              <a:rPr lang="en-US" altLang="en-US" sz="2000" kern="1200" dirty="0" err="1" smtClean="0">
                <a:solidFill>
                  <a:srgbClr val="0F5494"/>
                </a:solidFill>
                <a:latin typeface="Verdana" pitchFamily="34" charset="0"/>
              </a:rPr>
              <a:t>Ispra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)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endParaRPr lang="en-IE" altLang="en-US" sz="2000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IE" altLang="en-US" sz="2000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 </a:t>
            </a:r>
            <a:endParaRPr lang="en-IE" altLang="en-US" sz="2000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96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1256879"/>
            <a:ext cx="83534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eaLnBrk="1" hangingPunct="1">
              <a:lnSpc>
                <a:spcPct val="110000"/>
              </a:lnSpc>
            </a:pPr>
            <a:r>
              <a:rPr lang="en-US" altLang="en-US" sz="2400" dirty="0" smtClean="0">
                <a:solidFill>
                  <a:srgbClr val="164194"/>
                </a:solidFill>
              </a:rPr>
              <a:t>Current status</a:t>
            </a:r>
            <a:endParaRPr lang="el-GR" altLang="en-US" sz="2400" dirty="0">
              <a:solidFill>
                <a:srgbClr val="164194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8000" y="1988840"/>
            <a:ext cx="85680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17525" lvl="4" indent="-34290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The </a:t>
            </a:r>
            <a:r>
              <a:rPr lang="en-US" altLang="en-US" sz="1800" dirty="0" smtClean="0"/>
              <a:t>PMP IWG has been working since June 2013 (approval date of the existing </a:t>
            </a:r>
            <a:r>
              <a:rPr lang="en-US" altLang="en-US" sz="1800" dirty="0" err="1" smtClean="0"/>
              <a:t>ToR</a:t>
            </a:r>
            <a:r>
              <a:rPr lang="en-US" altLang="en-US" sz="1800" dirty="0" smtClean="0"/>
              <a:t>) on a number of issues related to both exhaust and non-exhaust particles (i.e. particles from brake and </a:t>
            </a:r>
            <a:r>
              <a:rPr lang="en-US" altLang="en-US" sz="1800" dirty="0" err="1" smtClean="0"/>
              <a:t>tyre</a:t>
            </a:r>
            <a:r>
              <a:rPr lang="en-US" altLang="en-US" sz="1800" dirty="0" smtClean="0"/>
              <a:t>/road wear)</a:t>
            </a:r>
            <a:endParaRPr lang="en-US" altLang="en-US" sz="1800" dirty="0"/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Main investigations :</a:t>
            </a:r>
          </a:p>
          <a:p>
            <a:pPr marL="974725" lvl="5" indent="-342900" algn="just"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800" dirty="0" smtClean="0"/>
              <a:t>Sub-23 nm exhaust particles: Nature, number, measurement feasibility</a:t>
            </a:r>
          </a:p>
          <a:p>
            <a:pPr marL="974725" lvl="5" indent="-34290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1800" dirty="0" smtClean="0"/>
              <a:t>Non-exhaust particles: Literature survey and collection of information on test cycles, sampling/measurement methodologies, on-going projects</a:t>
            </a:r>
          </a:p>
          <a:p>
            <a:pPr marL="517525" lvl="4" indent="-34290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All the information collected are available on the </a:t>
            </a:r>
            <a:r>
              <a:rPr lang="en-US" altLang="en-US" sz="1800" dirty="0"/>
              <a:t>UNECE website </a:t>
            </a:r>
            <a:r>
              <a:rPr lang="en-US" altLang="en-US" sz="1800" dirty="0" smtClean="0"/>
              <a:t>/ PMP webpage</a:t>
            </a:r>
          </a:p>
        </p:txBody>
      </p:sp>
    </p:spTree>
    <p:extLst>
      <p:ext uri="{BB962C8B-B14F-4D97-AF65-F5344CB8AC3E}">
        <p14:creationId xmlns:p14="http://schemas.microsoft.com/office/powerpoint/2010/main" val="81075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361852"/>
            <a:ext cx="83534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eaLnBrk="1" hangingPunct="1">
              <a:lnSpc>
                <a:spcPct val="110000"/>
              </a:lnSpc>
            </a:pPr>
            <a:r>
              <a:rPr lang="en-US" altLang="en-US" sz="2400" dirty="0" smtClean="0">
                <a:solidFill>
                  <a:srgbClr val="164194"/>
                </a:solidFill>
              </a:rPr>
              <a:t>Key messages</a:t>
            </a:r>
            <a:endParaRPr lang="el-GR" altLang="en-US" sz="2400" dirty="0">
              <a:solidFill>
                <a:srgbClr val="164194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8000" y="1772816"/>
            <a:ext cx="874849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Sub-23 nm exhaust particles: </a:t>
            </a:r>
          </a:p>
          <a:p>
            <a:pPr marL="974725" lvl="5" indent="-342900"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IE" altLang="en-US" sz="1600" dirty="0" smtClean="0"/>
              <a:t>There </a:t>
            </a:r>
            <a:r>
              <a:rPr lang="en-IE" altLang="en-US" sz="1600" dirty="0"/>
              <a:t>are particles &lt;23nm - Sometimes they are an </a:t>
            </a:r>
            <a:r>
              <a:rPr lang="en-IE" altLang="en-US" sz="1600" dirty="0" err="1"/>
              <a:t>artifact</a:t>
            </a:r>
            <a:endParaRPr lang="en-IE" altLang="en-US" sz="1600" dirty="0"/>
          </a:p>
          <a:p>
            <a:pPr marL="974725" lvl="5" indent="-342900"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IE" altLang="en-US" sz="1600" dirty="0" smtClean="0"/>
              <a:t>Particle not counted with the current PMP method: GDIs </a:t>
            </a:r>
            <a:r>
              <a:rPr lang="en-IE" altLang="en-US" sz="1600" dirty="0"/>
              <a:t>30-40</a:t>
            </a:r>
            <a:r>
              <a:rPr lang="en-IE" altLang="en-US" sz="1600" dirty="0" smtClean="0"/>
              <a:t>%, motorcycles </a:t>
            </a:r>
            <a:r>
              <a:rPr lang="en-IE" altLang="en-US" sz="1600" dirty="0"/>
              <a:t>(2-s engines)up to &gt;200</a:t>
            </a:r>
            <a:r>
              <a:rPr lang="en-IE" altLang="en-US" sz="1600" dirty="0" smtClean="0"/>
              <a:t>%, PFIs </a:t>
            </a:r>
            <a:r>
              <a:rPr lang="en-IE" altLang="en-US" sz="1600" dirty="0"/>
              <a:t>50-100</a:t>
            </a:r>
            <a:r>
              <a:rPr lang="en-IE" altLang="en-US" sz="1600" dirty="0" smtClean="0"/>
              <a:t>%, </a:t>
            </a:r>
            <a:r>
              <a:rPr lang="en-IE" altLang="en-US" sz="1600" dirty="0"/>
              <a:t>DPFs </a:t>
            </a:r>
            <a:r>
              <a:rPr lang="en-IE" altLang="en-US" sz="1600" dirty="0" smtClean="0"/>
              <a:t>5</a:t>
            </a:r>
            <a:r>
              <a:rPr lang="en-IE" altLang="en-US" sz="1600" dirty="0"/>
              <a:t>%.</a:t>
            </a:r>
          </a:p>
          <a:p>
            <a:pPr marL="974725" lvl="5" indent="-342900"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IE" altLang="en-US" sz="1600" dirty="0"/>
              <a:t>High emitters are still detected by </a:t>
            </a:r>
            <a:r>
              <a:rPr lang="en-IE" altLang="en-US" sz="1600" dirty="0" smtClean="0"/>
              <a:t>PMP23nm - Thus </a:t>
            </a:r>
            <a:r>
              <a:rPr lang="en-IE" altLang="en-US" sz="1600" dirty="0"/>
              <a:t>not critical yet for current engine technologies to which the PN limit is </a:t>
            </a:r>
            <a:r>
              <a:rPr lang="en-IE" altLang="en-US" sz="1600" dirty="0" smtClean="0"/>
              <a:t>applicable</a:t>
            </a:r>
          </a:p>
          <a:p>
            <a:pPr marL="974725" lvl="5" indent="-342900"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600" dirty="0" smtClean="0"/>
              <a:t>Measuring particles down to 10 nm appears possible with “limited” changes to the existing methodology </a:t>
            </a:r>
            <a:endParaRPr lang="en-IE" altLang="en-US" sz="1600" dirty="0"/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Brake wear particles: </a:t>
            </a:r>
          </a:p>
          <a:p>
            <a:pPr marL="974725" lvl="5" indent="-342900"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600" dirty="0"/>
              <a:t>Industry is very active in researching/developing low emission brake systems – Consensus on the usefulness of a common measurement procedure </a:t>
            </a:r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Particles from </a:t>
            </a:r>
            <a:r>
              <a:rPr lang="en-US" altLang="en-US" sz="1800" dirty="0" err="1" smtClean="0"/>
              <a:t>tyre</a:t>
            </a:r>
            <a:r>
              <a:rPr lang="en-US" altLang="en-US" sz="1800" dirty="0" smtClean="0"/>
              <a:t>/road wear: </a:t>
            </a:r>
          </a:p>
          <a:p>
            <a:pPr marL="974725" lvl="5" indent="-342900"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600" dirty="0" smtClean="0"/>
              <a:t>Ultrafine particles generated only under extreme conditions - Many </a:t>
            </a:r>
            <a:r>
              <a:rPr lang="en-US" altLang="en-US" sz="1600" dirty="0"/>
              <a:t>questions still open. Distinguishing the different sources (</a:t>
            </a:r>
            <a:r>
              <a:rPr lang="en-US" altLang="en-US" sz="1600" dirty="0" err="1"/>
              <a:t>tyres</a:t>
            </a:r>
            <a:r>
              <a:rPr lang="en-US" altLang="en-US" sz="1600" dirty="0"/>
              <a:t>/road/material deposited on the road) is a challenge</a:t>
            </a:r>
          </a:p>
        </p:txBody>
      </p:sp>
    </p:spTree>
    <p:extLst>
      <p:ext uri="{BB962C8B-B14F-4D97-AF65-F5344CB8AC3E}">
        <p14:creationId xmlns:p14="http://schemas.microsoft.com/office/powerpoint/2010/main" val="2302257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1328887"/>
            <a:ext cx="83534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eaLnBrk="1" hangingPunct="1">
              <a:lnSpc>
                <a:spcPct val="110000"/>
              </a:lnSpc>
            </a:pPr>
            <a:r>
              <a:rPr lang="en-US" altLang="en-US" sz="2400" dirty="0" smtClean="0">
                <a:solidFill>
                  <a:srgbClr val="164194"/>
                </a:solidFill>
              </a:rPr>
              <a:t>New mandate / </a:t>
            </a:r>
            <a:r>
              <a:rPr lang="en-US" altLang="en-US" sz="2400" dirty="0" err="1" smtClean="0">
                <a:solidFill>
                  <a:srgbClr val="164194"/>
                </a:solidFill>
              </a:rPr>
              <a:t>ToR</a:t>
            </a:r>
            <a:endParaRPr lang="el-GR" altLang="en-US" sz="2400" dirty="0">
              <a:solidFill>
                <a:srgbClr val="164194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8000" y="1916832"/>
            <a:ext cx="85680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17525" lvl="4" indent="-342900" algn="just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The PMP groups has submitted to GRPE an updated draft version of the </a:t>
            </a:r>
            <a:r>
              <a:rPr lang="en-US" altLang="en-US" sz="1800" dirty="0" err="1" smtClean="0"/>
              <a:t>ToR</a:t>
            </a:r>
            <a:r>
              <a:rPr lang="en-US" altLang="en-US" sz="1800" dirty="0" smtClean="0"/>
              <a:t> and request a new mandate with two new specific concrete objectives: </a:t>
            </a:r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 smtClean="0"/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Sub 23 nm exhaust particles: </a:t>
            </a:r>
          </a:p>
          <a:p>
            <a:pPr marL="974725" lvl="5" indent="-342900" algn="just"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IE" altLang="en-US" sz="1600" dirty="0"/>
              <a:t>Demonstrate </a:t>
            </a:r>
            <a:r>
              <a:rPr lang="en-IE" altLang="en-US" sz="1600" dirty="0" smtClean="0"/>
              <a:t>the feasibility </a:t>
            </a:r>
            <a:r>
              <a:rPr lang="en-IE" altLang="en-US" sz="1600" dirty="0"/>
              <a:t>to measure </a:t>
            </a:r>
            <a:r>
              <a:rPr lang="en-IE" altLang="en-US" sz="1600" dirty="0" smtClean="0"/>
              <a:t>sub23nm particles with the existing PMP methodology with appropriate modifications and assess measurement differences/uncertainties by means of a round robin</a:t>
            </a:r>
          </a:p>
          <a:p>
            <a:pPr marL="974725" lvl="5" indent="-342900"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endParaRPr lang="en-IE" altLang="en-US" sz="1600" dirty="0"/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Brake wear particles: </a:t>
            </a:r>
          </a:p>
          <a:p>
            <a:pPr marL="974725" lvl="5" indent="-342900" algn="just"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IE" altLang="en-US" sz="1600" dirty="0" smtClean="0"/>
              <a:t>Development </a:t>
            </a:r>
            <a:r>
              <a:rPr lang="en-IE" altLang="en-US" sz="1600" dirty="0"/>
              <a:t>of a suggested common test procedure for sampling and assessing brake wear particles both in terms of mass and </a:t>
            </a:r>
            <a:r>
              <a:rPr lang="en-IE" altLang="en-US" sz="1600" dirty="0" smtClean="0"/>
              <a:t>number</a:t>
            </a:r>
            <a:r>
              <a:rPr lang="en-US" altLang="en-US" sz="1800" dirty="0" smtClean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189150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08963" cy="648072"/>
          </a:xfrm>
        </p:spPr>
        <p:txBody>
          <a:bodyPr/>
          <a:lstStyle/>
          <a:p>
            <a:pPr algn="ctr"/>
            <a:r>
              <a:rPr lang="en-US" sz="3200" dirty="0" smtClean="0"/>
              <a:t>NON-EXHAUST PARTICLE EMISSIONS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de-DE" dirty="0"/>
              <a:t>Steps for Building a Common Method </a:t>
            </a:r>
            <a:br>
              <a:rPr lang="de-DE" dirty="0"/>
            </a:br>
            <a:r>
              <a:rPr lang="de-DE" dirty="0"/>
              <a:t>for Measuring Brake Wear Particles</a:t>
            </a:r>
            <a:r>
              <a:rPr lang="en-US" dirty="0"/>
              <a:t/>
            </a:r>
            <a:br>
              <a:rPr lang="en-US" dirty="0"/>
            </a:b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53994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1383432"/>
            <a:ext cx="8915400" cy="74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3175" algn="ctr">
              <a:lnSpc>
                <a:spcPts val="2600"/>
              </a:lnSpc>
            </a:pPr>
            <a:r>
              <a:rPr lang="de-DE" sz="2400" dirty="0">
                <a:solidFill>
                  <a:srgbClr val="164194"/>
                </a:solidFill>
              </a:rPr>
              <a:t>Development of a suggested common method </a:t>
            </a:r>
          </a:p>
          <a:p>
            <a:pPr marL="0" indent="3175" algn="ctr">
              <a:lnSpc>
                <a:spcPts val="2600"/>
              </a:lnSpc>
            </a:pPr>
            <a:r>
              <a:rPr lang="de-DE" sz="2400" dirty="0">
                <a:solidFill>
                  <a:srgbClr val="164194"/>
                </a:solidFill>
              </a:rPr>
              <a:t>for BW particle investigation – Steps</a:t>
            </a:r>
            <a:endParaRPr lang="el-GR" altLang="en-US" sz="2400" dirty="0">
              <a:solidFill>
                <a:srgbClr val="164194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5546" y="2420888"/>
            <a:ext cx="817290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sz="2000" b="0" dirty="0" smtClean="0">
                <a:latin typeface="Verdana" pitchFamily="34" charset="0"/>
                <a:ea typeface="+mn-ea"/>
                <a:cs typeface="+mn-cs"/>
              </a:rPr>
              <a:t>Adoption/Development </a:t>
            </a:r>
            <a:r>
              <a:rPr lang="en-US" altLang="en-US" sz="2000" b="0" dirty="0">
                <a:latin typeface="Verdana" pitchFamily="34" charset="0"/>
                <a:ea typeface="+mn-ea"/>
                <a:cs typeface="+mn-cs"/>
              </a:rPr>
              <a:t>of an appropriate Braking Test Cycle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sz="2000" b="0" dirty="0">
                <a:latin typeface="Verdana" pitchFamily="34" charset="0"/>
                <a:ea typeface="+mn-ea"/>
                <a:cs typeface="+mn-cs"/>
              </a:rPr>
              <a:t>Selection of the most suitable methodology for BW Particles Sampling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sz="2000" b="0" dirty="0">
                <a:latin typeface="Verdana" pitchFamily="34" charset="0"/>
                <a:ea typeface="+mn-ea"/>
                <a:cs typeface="+mn-cs"/>
              </a:rPr>
              <a:t>Selection of the most suitable methodology for BW Particles Measurement and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28378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752" y="1340768"/>
            <a:ext cx="90364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800"/>
              </a:spcAft>
            </a:pPr>
            <a:r>
              <a:rPr lang="en-US" altLang="en-US" sz="2100" dirty="0" smtClean="0">
                <a:solidFill>
                  <a:srgbClr val="164194"/>
                </a:solidFill>
              </a:rPr>
              <a:t>Step </a:t>
            </a:r>
            <a:r>
              <a:rPr lang="en-US" altLang="en-US" sz="2100" dirty="0">
                <a:solidFill>
                  <a:srgbClr val="164194"/>
                </a:solidFill>
              </a:rPr>
              <a:t>1 - </a:t>
            </a:r>
            <a:r>
              <a:rPr lang="en-US" altLang="en-US" sz="2100" dirty="0" smtClean="0">
                <a:solidFill>
                  <a:srgbClr val="164194"/>
                </a:solidFill>
              </a:rPr>
              <a:t>Adoption/development </a:t>
            </a:r>
            <a:r>
              <a:rPr lang="en-US" altLang="en-US" sz="2100" dirty="0">
                <a:solidFill>
                  <a:srgbClr val="164194"/>
                </a:solidFill>
              </a:rPr>
              <a:t>of a braking test cycle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2204864"/>
            <a:ext cx="849694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WLTP Database Analysis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(Concluded)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Comparison of WLTP data with Existing Industrial Cycles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(Deadline: January 2017)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Development of a first version of a New Braking Cycle if necessary (Definition of the nature of the cycle – urban </a:t>
            </a: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or </a:t>
            </a: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mixed - duration of the cycle, number of repetitions required, preconditioning, etc.)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(Deadline: June 2017)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Testing and Validation of the New Cycle - Possible round robin (</a:t>
            </a:r>
            <a:r>
              <a:rPr lang="en-IE" altLang="en-US" sz="1800" b="0" dirty="0">
                <a:latin typeface="Verdana" pitchFamily="34" charset="0"/>
                <a:ea typeface="+mn-ea"/>
                <a:cs typeface="+mn-cs"/>
              </a:rPr>
              <a:t>Repeatability assessment of the test cycle </a:t>
            </a:r>
            <a:r>
              <a:rPr lang="en-IE" altLang="en-US" sz="1800" b="0" dirty="0" smtClean="0">
                <a:latin typeface="Verdana" pitchFamily="34" charset="0"/>
                <a:ea typeface="+mn-ea"/>
                <a:cs typeface="+mn-cs"/>
              </a:rPr>
              <a:t>and reproducibility </a:t>
            </a:r>
            <a:r>
              <a:rPr lang="en-IE" altLang="en-US" sz="1800" b="0" dirty="0">
                <a:latin typeface="Verdana" pitchFamily="34" charset="0"/>
                <a:ea typeface="+mn-ea"/>
                <a:cs typeface="+mn-cs"/>
              </a:rPr>
              <a:t>assessment on other </a:t>
            </a:r>
            <a:r>
              <a:rPr lang="en-IE" altLang="en-US" sz="1800" b="0" dirty="0" smtClean="0">
                <a:latin typeface="Verdana" pitchFamily="34" charset="0"/>
                <a:ea typeface="+mn-ea"/>
                <a:cs typeface="+mn-cs"/>
              </a:rPr>
              <a:t>dynos)</a:t>
            </a: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 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(Deadline: To be defined depending on the progress)</a:t>
            </a:r>
            <a:endParaRPr lang="en-US" altLang="en-US" sz="1800" b="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1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" y="1340768"/>
            <a:ext cx="914400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800"/>
              </a:spcAft>
            </a:pPr>
            <a:r>
              <a:rPr lang="en-US" altLang="en-US" sz="2100" dirty="0" smtClean="0">
                <a:solidFill>
                  <a:srgbClr val="164194"/>
                </a:solidFill>
              </a:rPr>
              <a:t>Step </a:t>
            </a:r>
            <a:r>
              <a:rPr lang="en-US" altLang="en-US" sz="2100" dirty="0">
                <a:solidFill>
                  <a:srgbClr val="164194"/>
                </a:solidFill>
              </a:rPr>
              <a:t>2 - </a:t>
            </a:r>
            <a:r>
              <a:rPr lang="en-IE" altLang="en-US" sz="2100" dirty="0">
                <a:solidFill>
                  <a:srgbClr val="164194"/>
                </a:solidFill>
              </a:rPr>
              <a:t>Selection of the most suitable sampling </a:t>
            </a:r>
            <a:r>
              <a:rPr lang="en-IE" altLang="en-US" sz="2100" dirty="0" smtClean="0">
                <a:solidFill>
                  <a:srgbClr val="164194"/>
                </a:solidFill>
              </a:rPr>
              <a:t>method</a:t>
            </a:r>
            <a:endParaRPr lang="en-IE" altLang="en-US" sz="2100" dirty="0">
              <a:solidFill>
                <a:srgbClr val="164194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752" y="2204864"/>
            <a:ext cx="849649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Selection </a:t>
            </a: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of Functional Parameters (i.e. Temperature Tolerance, Inertial Load, Speed Variation, etc.)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(Deadline: June 2017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</a:rPr>
              <a:t>Comparison of existing systems/test rig configurations (i.e. open vs. closed, sampling box vs. hose)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</a:rPr>
              <a:t>(Deadline: June 2017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</a:rPr>
              <a:t>)</a:t>
            </a:r>
            <a:endParaRPr lang="en-US" altLang="en-US" sz="1800" b="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Selection of </a:t>
            </a: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Sampling </a:t>
            </a: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Parameters (i.e. Temperature, RH, Load, direction of cooling air, </a:t>
            </a: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sub-23 nm particles, etc</a:t>
            </a: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.)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Testing and Validation of the Selected </a:t>
            </a: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Configuration </a:t>
            </a:r>
            <a:r>
              <a:rPr lang="en-US" altLang="en-US" sz="1800" b="0" dirty="0">
                <a:latin typeface="Verdana" pitchFamily="34" charset="0"/>
              </a:rPr>
              <a:t>(</a:t>
            </a:r>
            <a:r>
              <a:rPr lang="en-IE" altLang="en-US" sz="1800" b="0" dirty="0">
                <a:latin typeface="Verdana" pitchFamily="34" charset="0"/>
              </a:rPr>
              <a:t>Repeatability </a:t>
            </a:r>
            <a:r>
              <a:rPr lang="en-IE" altLang="en-US" sz="1800" b="0" dirty="0" smtClean="0">
                <a:latin typeface="Verdana" pitchFamily="34" charset="0"/>
              </a:rPr>
              <a:t>and </a:t>
            </a:r>
            <a:r>
              <a:rPr lang="en-IE" altLang="en-US" sz="1800" b="0" dirty="0">
                <a:latin typeface="Verdana" pitchFamily="34" charset="0"/>
              </a:rPr>
              <a:t>reproducibility </a:t>
            </a:r>
            <a:r>
              <a:rPr lang="en-IE" altLang="en-US" sz="1800" b="0" dirty="0" smtClean="0">
                <a:latin typeface="Verdana" pitchFamily="34" charset="0"/>
              </a:rPr>
              <a:t>assessment)</a:t>
            </a: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(Deadline: To be defined depending on the progress)</a:t>
            </a:r>
          </a:p>
        </p:txBody>
      </p:sp>
    </p:spTree>
    <p:extLst>
      <p:ext uri="{BB962C8B-B14F-4D97-AF65-F5344CB8AC3E}">
        <p14:creationId xmlns:p14="http://schemas.microsoft.com/office/powerpoint/2010/main" val="11926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ACE3"/>
        </a:solidFill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33ACE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buClr>
            <a:srgbClr val="33ACE3"/>
          </a:buClr>
          <a:defRPr sz="2400" dirty="0" err="1" smtClean="0">
            <a:solidFill>
              <a:srgbClr val="164194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1085</TotalTime>
  <Words>1064</Words>
  <Application>Microsoft Office PowerPoint</Application>
  <PresentationFormat>On-screen Show (4:3)</PresentationFormat>
  <Paragraphs>112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</vt:lpstr>
      <vt:lpstr>73rd UNECE GRPE session</vt:lpstr>
      <vt:lpstr>PMP meetings in 2016</vt:lpstr>
      <vt:lpstr>PowerPoint Presentation</vt:lpstr>
      <vt:lpstr>PowerPoint Presentation</vt:lpstr>
      <vt:lpstr>PowerPoint Presentation</vt:lpstr>
      <vt:lpstr>NON-EXHAUST PARTICLE EMISSIONS  Steps for Building a Common Method  for Measuring Brake Wear Particles </vt:lpstr>
      <vt:lpstr>PowerPoint Presentation</vt:lpstr>
      <vt:lpstr>PowerPoint Presentation</vt:lpstr>
      <vt:lpstr>PowerPoint Presentation</vt:lpstr>
      <vt:lpstr>PowerPoint Presentation</vt:lpstr>
      <vt:lpstr>EXHAUST PARTICLE EMISSIONS</vt:lpstr>
      <vt:lpstr>Objectives of a Round Robin with CS</vt:lpstr>
      <vt:lpstr>PN system sub23nm (VPR)</vt:lpstr>
      <vt:lpstr>PN system 10nm (PNC)</vt:lpstr>
      <vt:lpstr>Investigation of sub23nm protocol</vt:lpstr>
      <vt:lpstr>Stay in touch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JRC Visitors'Centre: May – Nov 2015</dc:title>
  <dc:creator>DURA Adelaide (JRC-ISPRA)</dc:creator>
  <cp:lastModifiedBy>United Nations</cp:lastModifiedBy>
  <cp:revision>113</cp:revision>
  <cp:lastPrinted>2015-11-04T12:43:10Z</cp:lastPrinted>
  <dcterms:created xsi:type="dcterms:W3CDTF">2015-11-03T14:12:48Z</dcterms:created>
  <dcterms:modified xsi:type="dcterms:W3CDTF">2016-06-08T16:47:53Z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44390</vt:lpwstr>
  </property>
  <property fmtid="{D5CDD505-2E9C-101B-9397-08002B2CF9AE}" pid="3" name="Offisync_ServerID">
    <vt:lpwstr>0d3b22a6-6203-4efc-8e8e-b5279256493b</vt:lpwstr>
  </property>
  <property fmtid="{D5CDD505-2E9C-101B-9397-08002B2CF9AE}" pid="4" name="Offisync_ProviderInitializationData">
    <vt:lpwstr>https://connected.cnect.cec.eu.int</vt:lpwstr>
  </property>
  <property fmtid="{D5CDD505-2E9C-101B-9397-08002B2CF9AE}" pid="5" name="Jive_VersionGuid">
    <vt:lpwstr>f95a7733-7079-4ae3-8753-6d10df702505</vt:lpwstr>
  </property>
  <property fmtid="{D5CDD505-2E9C-101B-9397-08002B2CF9AE}" pid="6" name="Offisync_UpdateToken">
    <vt:lpwstr>13</vt:lpwstr>
  </property>
  <property fmtid="{D5CDD505-2E9C-101B-9397-08002B2CF9AE}" pid="7" name="Jive_LatestUserAccountName">
    <vt:lpwstr>grigthe</vt:lpwstr>
  </property>
</Properties>
</file>