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
  </p:notesMasterIdLst>
  <p:handoutMasterIdLst>
    <p:handoutMasterId r:id="rId8"/>
  </p:handoutMasterIdLst>
  <p:sldIdLst>
    <p:sldId id="256"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p:scale>
          <a:sx n="102" d="100"/>
          <a:sy n="102" d="100"/>
        </p:scale>
        <p:origin x="-2772" y="-4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3517B0-45F0-4EE4-9298-BDFF39048013}" type="datetimeFigureOut">
              <a:rPr lang="en-GB" smtClean="0"/>
              <a:t>17/05/2016</a:t>
            </a:fld>
            <a:endParaRPr lang="en-GB"/>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2FA688-1DBF-472C-86D5-77BAFEC89A5A}" type="slidenum">
              <a:rPr lang="en-GB" smtClean="0"/>
              <a:t>‹#›</a:t>
            </a:fld>
            <a:endParaRPr lang="en-GB"/>
          </a:p>
        </p:txBody>
      </p:sp>
    </p:spTree>
    <p:extLst>
      <p:ext uri="{BB962C8B-B14F-4D97-AF65-F5344CB8AC3E}">
        <p14:creationId xmlns:p14="http://schemas.microsoft.com/office/powerpoint/2010/main" val="2401661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DE5C85-98F9-4FE1-B225-4AFF110E0D2F}" type="datetimeFigureOut">
              <a:rPr lang="en-GB" smtClean="0"/>
              <a:t>17/05/2016</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77BF20-674A-4BB1-85CB-80D60B477A14}" type="slidenum">
              <a:rPr lang="en-GB" smtClean="0"/>
              <a:t>‹#›</a:t>
            </a:fld>
            <a:endParaRPr lang="en-GB"/>
          </a:p>
        </p:txBody>
      </p:sp>
    </p:spTree>
    <p:extLst>
      <p:ext uri="{BB962C8B-B14F-4D97-AF65-F5344CB8AC3E}">
        <p14:creationId xmlns:p14="http://schemas.microsoft.com/office/powerpoint/2010/main" val="279546196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intestazione 3"/>
          <p:cNvSpPr>
            <a:spLocks noGrp="1"/>
          </p:cNvSpPr>
          <p:nvPr>
            <p:ph type="hdr" sz="quarter"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E77BF20-674A-4BB1-85CB-80D60B477A14}" type="slidenum">
              <a:rPr lang="en-GB" smtClean="0"/>
              <a:t>1</a:t>
            </a:fld>
            <a:endParaRPr lang="en-GB"/>
          </a:p>
        </p:txBody>
      </p:sp>
    </p:spTree>
    <p:extLst>
      <p:ext uri="{BB962C8B-B14F-4D97-AF65-F5344CB8AC3E}">
        <p14:creationId xmlns:p14="http://schemas.microsoft.com/office/powerpoint/2010/main" val="2977691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intestazione 3"/>
          <p:cNvSpPr>
            <a:spLocks noGrp="1"/>
          </p:cNvSpPr>
          <p:nvPr>
            <p:ph type="hdr" sz="quarter"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E77BF20-674A-4BB1-85CB-80D60B477A14}" type="slidenum">
              <a:rPr lang="en-GB" smtClean="0"/>
              <a:t>2</a:t>
            </a:fld>
            <a:endParaRPr lang="en-GB"/>
          </a:p>
        </p:txBody>
      </p:sp>
    </p:spTree>
    <p:extLst>
      <p:ext uri="{BB962C8B-B14F-4D97-AF65-F5344CB8AC3E}">
        <p14:creationId xmlns:p14="http://schemas.microsoft.com/office/powerpoint/2010/main" val="1769747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intestazione 3"/>
          <p:cNvSpPr>
            <a:spLocks noGrp="1"/>
          </p:cNvSpPr>
          <p:nvPr>
            <p:ph type="hdr" sz="quarter"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E77BF20-674A-4BB1-85CB-80D60B477A14}" type="slidenum">
              <a:rPr lang="en-GB" smtClean="0"/>
              <a:t>3</a:t>
            </a:fld>
            <a:endParaRPr lang="en-GB"/>
          </a:p>
        </p:txBody>
      </p:sp>
    </p:spTree>
    <p:extLst>
      <p:ext uri="{BB962C8B-B14F-4D97-AF65-F5344CB8AC3E}">
        <p14:creationId xmlns:p14="http://schemas.microsoft.com/office/powerpoint/2010/main" val="3724539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intestazione 3"/>
          <p:cNvSpPr>
            <a:spLocks noGrp="1"/>
          </p:cNvSpPr>
          <p:nvPr>
            <p:ph type="hdr" sz="quarter"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E77BF20-674A-4BB1-85CB-80D60B477A14}" type="slidenum">
              <a:rPr lang="en-GB" smtClean="0"/>
              <a:t>4</a:t>
            </a:fld>
            <a:endParaRPr lang="en-GB"/>
          </a:p>
        </p:txBody>
      </p:sp>
    </p:spTree>
    <p:extLst>
      <p:ext uri="{BB962C8B-B14F-4D97-AF65-F5344CB8AC3E}">
        <p14:creationId xmlns:p14="http://schemas.microsoft.com/office/powerpoint/2010/main" val="185614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CC2AE030-695B-4AE2-8593-3E03CD820E00}" type="datetimeFigureOut">
              <a:rPr lang="en-GB" smtClean="0"/>
              <a:t>17/05/2016</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1034304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C2AE030-695B-4AE2-8593-3E03CD820E00}" type="datetimeFigureOut">
              <a:rPr lang="en-GB" smtClean="0"/>
              <a:t>17/05/2016</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3274261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C2AE030-695B-4AE2-8593-3E03CD820E00}" type="datetimeFigureOut">
              <a:rPr lang="en-GB" smtClean="0"/>
              <a:t>17/05/2016</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2550046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C2AE030-695B-4AE2-8593-3E03CD820E00}" type="datetimeFigureOut">
              <a:rPr lang="en-GB" smtClean="0"/>
              <a:t>17/05/2016</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105636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C2AE030-695B-4AE2-8593-3E03CD820E00}" type="datetimeFigureOut">
              <a:rPr lang="en-GB" smtClean="0"/>
              <a:t>17/05/2016</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1936036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CC2AE030-695B-4AE2-8593-3E03CD820E00}" type="datetimeFigureOut">
              <a:rPr lang="en-GB" smtClean="0"/>
              <a:t>17/05/2016</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1484745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CC2AE030-695B-4AE2-8593-3E03CD820E00}" type="datetimeFigureOut">
              <a:rPr lang="en-GB" smtClean="0"/>
              <a:t>17/05/2016</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334127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CC2AE030-695B-4AE2-8593-3E03CD820E00}" type="datetimeFigureOut">
              <a:rPr lang="en-GB" smtClean="0"/>
              <a:t>17/05/2016</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1608205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C2AE030-695B-4AE2-8593-3E03CD820E00}" type="datetimeFigureOut">
              <a:rPr lang="en-GB" smtClean="0"/>
              <a:t>17/05/2016</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4242566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C2AE030-695B-4AE2-8593-3E03CD820E00}" type="datetimeFigureOut">
              <a:rPr lang="en-GB" smtClean="0"/>
              <a:t>17/05/2016</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1453270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C2AE030-695B-4AE2-8593-3E03CD820E00}" type="datetimeFigureOut">
              <a:rPr lang="en-GB" smtClean="0"/>
              <a:t>17/05/2016</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8FFC16E-501F-4005-8EB8-B200C1099EF5}" type="slidenum">
              <a:rPr lang="en-GB" smtClean="0"/>
              <a:t>‹#›</a:t>
            </a:fld>
            <a:endParaRPr lang="en-GB"/>
          </a:p>
        </p:txBody>
      </p:sp>
    </p:spTree>
    <p:extLst>
      <p:ext uri="{BB962C8B-B14F-4D97-AF65-F5344CB8AC3E}">
        <p14:creationId xmlns:p14="http://schemas.microsoft.com/office/powerpoint/2010/main" val="284821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AE030-695B-4AE2-8593-3E03CD820E00}" type="datetimeFigureOut">
              <a:rPr lang="en-GB" smtClean="0"/>
              <a:t>17/05/2016</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FC16E-501F-4005-8EB8-B200C1099EF5}" type="slidenum">
              <a:rPr lang="en-GB" smtClean="0"/>
              <a:t>‹#›</a:t>
            </a:fld>
            <a:endParaRPr lang="en-GB"/>
          </a:p>
        </p:txBody>
      </p:sp>
    </p:spTree>
    <p:extLst>
      <p:ext uri="{BB962C8B-B14F-4D97-AF65-F5344CB8AC3E}">
        <p14:creationId xmlns:p14="http://schemas.microsoft.com/office/powerpoint/2010/main" val="4145781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91023"/>
            <a:ext cx="7772400" cy="1470025"/>
          </a:xfrm>
        </p:spPr>
        <p:txBody>
          <a:bodyPr>
            <a:normAutofit fontScale="90000"/>
          </a:bodyPr>
          <a:lstStyle/>
          <a:p>
            <a:r>
              <a:rPr lang="en-GB" dirty="0" smtClean="0"/>
              <a:t>Alignment of Regulation 96 to EU Stage V </a:t>
            </a:r>
            <a:br>
              <a:rPr lang="en-GB" dirty="0" smtClean="0"/>
            </a:br>
            <a:endParaRPr lang="en-GB" dirty="0"/>
          </a:p>
        </p:txBody>
      </p:sp>
      <p:sp>
        <p:nvSpPr>
          <p:cNvPr id="3" name="Sottotitolo 2"/>
          <p:cNvSpPr>
            <a:spLocks noGrp="1"/>
          </p:cNvSpPr>
          <p:nvPr>
            <p:ph type="subTitle" idx="1"/>
          </p:nvPr>
        </p:nvSpPr>
        <p:spPr/>
        <p:txBody>
          <a:bodyPr/>
          <a:lstStyle/>
          <a:p>
            <a:endParaRPr lang="en-GB"/>
          </a:p>
        </p:txBody>
      </p:sp>
      <p:sp>
        <p:nvSpPr>
          <p:cNvPr id="5" name="Text Box 4"/>
          <p:cNvSpPr txBox="1">
            <a:spLocks noChangeArrowheads="1"/>
          </p:cNvSpPr>
          <p:nvPr/>
        </p:nvSpPr>
        <p:spPr bwMode="auto">
          <a:xfrm>
            <a:off x="179512" y="194870"/>
            <a:ext cx="3200400" cy="2573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36000" rIns="18000" bIns="36000">
            <a:spAutoFit/>
          </a:bodyP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1200" dirty="0">
                <a:latin typeface="Arial" panose="020B0604020202020204" pitchFamily="34" charset="0"/>
                <a:ea typeface="ＭＳ Ｐゴシック" pitchFamily="34" charset="-128"/>
                <a:cs typeface="Arial" panose="020B0604020202020204" pitchFamily="34" charset="0"/>
              </a:rPr>
              <a:t>Submitted </a:t>
            </a:r>
            <a:r>
              <a:rPr lang="en-GB" altLang="en-US" sz="1200">
                <a:latin typeface="Arial" panose="020B0604020202020204" pitchFamily="34" charset="0"/>
                <a:ea typeface="ＭＳ Ｐゴシック" pitchFamily="34" charset="-128"/>
                <a:cs typeface="Arial" panose="020B0604020202020204" pitchFamily="34" charset="0"/>
              </a:rPr>
              <a:t>by </a:t>
            </a:r>
            <a:r>
              <a:rPr lang="en-GB" altLang="en-US" sz="1200" smtClean="0">
                <a:latin typeface="Arial" panose="020B0604020202020204" pitchFamily="34" charset="0"/>
                <a:ea typeface="ＭＳ Ｐゴシック" pitchFamily="34" charset="-128"/>
                <a:cs typeface="Arial" panose="020B0604020202020204" pitchFamily="34" charset="0"/>
              </a:rPr>
              <a:t>EUROMOT</a:t>
            </a:r>
            <a:endParaRPr lang="en-GB" altLang="en-US" sz="1200" dirty="0">
              <a:latin typeface="Arial" panose="020B0604020202020204" pitchFamily="34" charset="0"/>
              <a:ea typeface="ＭＳ Ｐゴシック" pitchFamily="34" charset="-128"/>
              <a:cs typeface="Arial" panose="020B0604020202020204" pitchFamily="34" charset="0"/>
            </a:endParaRPr>
          </a:p>
        </p:txBody>
      </p:sp>
      <p:sp>
        <p:nvSpPr>
          <p:cNvPr id="6" name="Rectangle 5"/>
          <p:cNvSpPr/>
          <p:nvPr/>
        </p:nvSpPr>
        <p:spPr>
          <a:xfrm>
            <a:off x="4283968" y="190702"/>
            <a:ext cx="4572000" cy="646331"/>
          </a:xfrm>
          <a:prstGeom prst="rect">
            <a:avLst/>
          </a:prstGeom>
        </p:spPr>
        <p:txBody>
          <a:bodyPr>
            <a:spAutoFit/>
          </a:bodyPr>
          <a:lstStyle>
            <a:defPPr>
              <a:defRPr lang="ko-KR"/>
            </a:defPPr>
            <a:lvl1pPr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1pPr>
            <a:lvl2pPr marL="4572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2pPr>
            <a:lvl3pPr marL="9144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3pPr>
            <a:lvl4pPr marL="13716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4pPr>
            <a:lvl5pPr marL="1828800" algn="l" rtl="0" fontAlgn="base" latinLnBrk="1">
              <a:spcBef>
                <a:spcPct val="0"/>
              </a:spcBef>
              <a:spcAft>
                <a:spcPct val="0"/>
              </a:spcAft>
              <a:defRPr kumimoji="1" sz="1200" kern="1200">
                <a:solidFill>
                  <a:schemeClr val="bg1"/>
                </a:solidFill>
                <a:latin typeface="HY울릉도M" pitchFamily="18" charset="-127"/>
                <a:ea typeface="HY울릉도M" pitchFamily="18" charset="-127"/>
                <a:cs typeface="+mn-cs"/>
              </a:defRPr>
            </a:lvl5pPr>
            <a:lvl6pPr marL="2286000" algn="l" defTabSz="914400" rtl="0" eaLnBrk="1" latinLnBrk="0" hangingPunct="1">
              <a:defRPr kumimoji="1" sz="1200" kern="1200">
                <a:solidFill>
                  <a:schemeClr val="bg1"/>
                </a:solidFill>
                <a:latin typeface="HY울릉도M" pitchFamily="18" charset="-127"/>
                <a:ea typeface="HY울릉도M" pitchFamily="18" charset="-127"/>
                <a:cs typeface="+mn-cs"/>
              </a:defRPr>
            </a:lvl6pPr>
            <a:lvl7pPr marL="2743200" algn="l" defTabSz="914400" rtl="0" eaLnBrk="1" latinLnBrk="0" hangingPunct="1">
              <a:defRPr kumimoji="1" sz="1200" kern="1200">
                <a:solidFill>
                  <a:schemeClr val="bg1"/>
                </a:solidFill>
                <a:latin typeface="HY울릉도M" pitchFamily="18" charset="-127"/>
                <a:ea typeface="HY울릉도M" pitchFamily="18" charset="-127"/>
                <a:cs typeface="+mn-cs"/>
              </a:defRPr>
            </a:lvl7pPr>
            <a:lvl8pPr marL="3200400" algn="l" defTabSz="914400" rtl="0" eaLnBrk="1" latinLnBrk="0" hangingPunct="1">
              <a:defRPr kumimoji="1" sz="1200" kern="1200">
                <a:solidFill>
                  <a:schemeClr val="bg1"/>
                </a:solidFill>
                <a:latin typeface="HY울릉도M" pitchFamily="18" charset="-127"/>
                <a:ea typeface="HY울릉도M" pitchFamily="18" charset="-127"/>
                <a:cs typeface="+mn-cs"/>
              </a:defRPr>
            </a:lvl8pPr>
            <a:lvl9pPr marL="3657600" algn="l" defTabSz="914400" rtl="0" eaLnBrk="1" latinLnBrk="0" hangingPunct="1">
              <a:defRPr kumimoji="1" sz="1200" kern="1200">
                <a:solidFill>
                  <a:schemeClr val="bg1"/>
                </a:solidFill>
                <a:latin typeface="HY울릉도M" pitchFamily="18" charset="-127"/>
                <a:ea typeface="HY울릉도M" pitchFamily="18" charset="-127"/>
                <a:cs typeface="+mn-cs"/>
              </a:defRPr>
            </a:lvl9pPr>
          </a:lstStyle>
          <a:p>
            <a:pPr marL="47625" lvl="0" algn="r" latinLnBrk="0"/>
            <a:r>
              <a:rPr kumimoji="0" lang="pt-BR" altLang="ja-JP" dirty="0">
                <a:solidFill>
                  <a:schemeClr val="tx1"/>
                </a:solidFill>
                <a:latin typeface="Arial" charset="0"/>
                <a:ea typeface="ＭＳ 明朝" charset="-128"/>
                <a:cs typeface="Arial" charset="0"/>
              </a:rPr>
              <a:t>Informal document </a:t>
            </a:r>
            <a:r>
              <a:rPr kumimoji="0" lang="pt-BR" altLang="ja-JP" b="1" dirty="0" smtClean="0">
                <a:solidFill>
                  <a:schemeClr val="tx1"/>
                </a:solidFill>
                <a:latin typeface="Arial" charset="0"/>
                <a:ea typeface="ＭＳ 明朝" charset="-128"/>
                <a:cs typeface="Arial" charset="0"/>
              </a:rPr>
              <a:t>GRPE-73-02</a:t>
            </a:r>
            <a:endParaRPr kumimoji="0" lang="pt-BR" altLang="ja-JP" b="1" dirty="0">
              <a:solidFill>
                <a:srgbClr val="FF0000"/>
              </a:solidFill>
              <a:latin typeface="Arial" charset="0"/>
              <a:ea typeface="ＭＳ 明朝" charset="-128"/>
              <a:cs typeface="Arial" charset="0"/>
            </a:endParaRPr>
          </a:p>
          <a:p>
            <a:pPr marL="47625" lvl="0" algn="r" latinLnBrk="0"/>
            <a:r>
              <a:rPr kumimoji="0" lang="pt-BR" altLang="ja-JP" dirty="0" smtClean="0">
                <a:solidFill>
                  <a:schemeClr val="tx1"/>
                </a:solidFill>
                <a:latin typeface="Arial" charset="0"/>
                <a:ea typeface="ＭＳ 明朝" charset="-128"/>
                <a:cs typeface="Arial" charset="0"/>
              </a:rPr>
              <a:t>73rd </a:t>
            </a:r>
            <a:r>
              <a:rPr kumimoji="0" lang="pt-BR" altLang="ja-JP" dirty="0">
                <a:solidFill>
                  <a:schemeClr val="tx1"/>
                </a:solidFill>
                <a:latin typeface="Arial" charset="0"/>
                <a:ea typeface="ＭＳ 明朝" charset="-128"/>
                <a:cs typeface="Arial" charset="0"/>
              </a:rPr>
              <a:t>GRPE, </a:t>
            </a:r>
            <a:r>
              <a:rPr kumimoji="0" lang="pt-BR" altLang="ja-JP" dirty="0" smtClean="0">
                <a:solidFill>
                  <a:schemeClr val="tx1"/>
                </a:solidFill>
                <a:latin typeface="Arial" charset="0"/>
                <a:ea typeface="ＭＳ 明朝" charset="-128"/>
                <a:cs typeface="Arial" charset="0"/>
              </a:rPr>
              <a:t>6-1</a:t>
            </a:r>
            <a:r>
              <a:rPr kumimoji="0" lang="en-US" altLang="ja-JP" dirty="0">
                <a:solidFill>
                  <a:schemeClr val="tx1"/>
                </a:solidFill>
                <a:latin typeface="Arial" charset="0"/>
                <a:ea typeface="ＭＳ 明朝" charset="-128"/>
                <a:cs typeface="Arial" charset="0"/>
              </a:rPr>
              <a:t>0</a:t>
            </a:r>
            <a:r>
              <a:rPr kumimoji="0" lang="pt-BR" altLang="ja-JP" dirty="0" smtClean="0">
                <a:solidFill>
                  <a:schemeClr val="tx1"/>
                </a:solidFill>
                <a:latin typeface="Arial" charset="0"/>
                <a:ea typeface="ＭＳ 明朝" charset="-128"/>
                <a:cs typeface="Arial" charset="0"/>
              </a:rPr>
              <a:t> June </a:t>
            </a:r>
            <a:r>
              <a:rPr kumimoji="0" lang="pt-BR" altLang="ja-JP" dirty="0">
                <a:solidFill>
                  <a:schemeClr val="tx1"/>
                </a:solidFill>
                <a:latin typeface="Arial" charset="0"/>
                <a:ea typeface="ＭＳ 明朝" charset="-128"/>
                <a:cs typeface="Arial" charset="0"/>
              </a:rPr>
              <a:t>2016,</a:t>
            </a:r>
            <a:br>
              <a:rPr kumimoji="0" lang="pt-BR" altLang="ja-JP" dirty="0">
                <a:solidFill>
                  <a:schemeClr val="tx1"/>
                </a:solidFill>
                <a:latin typeface="Arial" charset="0"/>
                <a:ea typeface="ＭＳ 明朝" charset="-128"/>
                <a:cs typeface="Arial" charset="0"/>
              </a:rPr>
            </a:br>
            <a:r>
              <a:rPr kumimoji="0" lang="pt-BR" altLang="ja-JP" dirty="0">
                <a:solidFill>
                  <a:schemeClr val="tx1"/>
                </a:solidFill>
                <a:latin typeface="Arial" charset="0"/>
                <a:ea typeface="ＭＳ 明朝" charset="-128"/>
                <a:cs typeface="Arial" charset="0"/>
              </a:rPr>
              <a:t>agenda item </a:t>
            </a:r>
            <a:r>
              <a:rPr kumimoji="0" lang="pt-BR" altLang="ja-JP" dirty="0" smtClean="0">
                <a:solidFill>
                  <a:schemeClr val="tx1"/>
                </a:solidFill>
                <a:latin typeface="Arial" charset="0"/>
                <a:ea typeface="ＭＳ 明朝" charset="-128"/>
                <a:cs typeface="Arial" charset="0"/>
              </a:rPr>
              <a:t>6(a)</a:t>
            </a:r>
            <a:endParaRPr kumimoji="0" lang="pt-BR" altLang="ja-JP" dirty="0">
              <a:solidFill>
                <a:schemeClr val="tx1"/>
              </a:solidFill>
              <a:latin typeface="Arial" charset="0"/>
              <a:ea typeface="ＭＳ 明朝" charset="-128"/>
              <a:cs typeface="Arial" charset="0"/>
            </a:endParaRPr>
          </a:p>
        </p:txBody>
      </p:sp>
    </p:spTree>
    <p:extLst>
      <p:ext uri="{BB962C8B-B14F-4D97-AF65-F5344CB8AC3E}">
        <p14:creationId xmlns:p14="http://schemas.microsoft.com/office/powerpoint/2010/main" val="265577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en-GB" sz="3200" dirty="0" smtClean="0"/>
              <a:t>Why Update of Regulation 96 is Necessary</a:t>
            </a:r>
            <a:endParaRPr lang="en-GB" sz="3200" dirty="0"/>
          </a:p>
        </p:txBody>
      </p:sp>
      <p:sp>
        <p:nvSpPr>
          <p:cNvPr id="3" name="Segnaposto contenuto 2"/>
          <p:cNvSpPr>
            <a:spLocks noGrp="1"/>
          </p:cNvSpPr>
          <p:nvPr>
            <p:ph idx="1"/>
          </p:nvPr>
        </p:nvSpPr>
        <p:spPr>
          <a:xfrm>
            <a:off x="457200" y="1600200"/>
            <a:ext cx="8229600" cy="4781128"/>
          </a:xfrm>
        </p:spPr>
        <p:txBody>
          <a:bodyPr>
            <a:normAutofit fontScale="92500" lnSpcReduction="10000"/>
          </a:bodyPr>
          <a:lstStyle/>
          <a:p>
            <a:pPr>
              <a:spcBef>
                <a:spcPts val="0"/>
              </a:spcBef>
              <a:spcAft>
                <a:spcPts val="1000"/>
              </a:spcAft>
            </a:pPr>
            <a:r>
              <a:rPr lang="en-GB" sz="2000" dirty="0" smtClean="0"/>
              <a:t>Regulation 96 is the only widely recognised exhaust emissions legislation for engines intended for Non-Road Mobile Machinery and Category T vehicles.</a:t>
            </a:r>
          </a:p>
          <a:p>
            <a:pPr>
              <a:spcAft>
                <a:spcPts val="1000"/>
              </a:spcAft>
            </a:pPr>
            <a:r>
              <a:rPr lang="en-GB" sz="2000" dirty="0" smtClean="0"/>
              <a:t>It offers a toolkit to all the States that intend to approach the issue of exhaust emissions for these machines in the way that is more suitable to compromise their environmental concerns and financial .</a:t>
            </a:r>
          </a:p>
          <a:p>
            <a:pPr>
              <a:spcAft>
                <a:spcPts val="1000"/>
              </a:spcAft>
            </a:pPr>
            <a:r>
              <a:rPr lang="en-GB" sz="2000" dirty="0"/>
              <a:t>E</a:t>
            </a:r>
            <a:r>
              <a:rPr lang="en-GB" sz="2000" dirty="0" smtClean="0"/>
              <a:t>ngine manufacturers see it ideally as the passport granting their products market access anywhere in the world without any further development or type approval.</a:t>
            </a:r>
          </a:p>
          <a:p>
            <a:pPr>
              <a:spcAft>
                <a:spcPts val="1000"/>
              </a:spcAft>
            </a:pPr>
            <a:r>
              <a:rPr lang="en-GB" sz="2000" dirty="0" smtClean="0"/>
              <a:t>By virtue of the European Union accession to the 1958 Agreement, R 96 grants unconditional access to the EU market, thus the EU and UN ECE must develop hand in hand to avoid watering down of the environmental goals achieved.</a:t>
            </a:r>
          </a:p>
          <a:p>
            <a:pPr>
              <a:spcAft>
                <a:spcPts val="1000"/>
              </a:spcAft>
            </a:pPr>
            <a:r>
              <a:rPr lang="en-GB" sz="2100" dirty="0" smtClean="0"/>
              <a:t>A further </a:t>
            </a:r>
            <a:r>
              <a:rPr lang="en-GB" sz="2100" dirty="0"/>
              <a:t>extension of the scope of Regulation 96 </a:t>
            </a:r>
            <a:r>
              <a:rPr lang="en-GB" sz="2100" dirty="0" smtClean="0"/>
              <a:t>beyond those suggested in the following page need further detailed study and may be addressed at a later stage if relevant.</a:t>
            </a:r>
            <a:endParaRPr lang="en-GB" sz="2000" dirty="0" smtClean="0">
              <a:solidFill>
                <a:srgbClr val="FF0000"/>
              </a:solidFill>
            </a:endParaRPr>
          </a:p>
        </p:txBody>
      </p:sp>
    </p:spTree>
    <p:extLst>
      <p:ext uri="{BB962C8B-B14F-4D97-AF65-F5344CB8AC3E}">
        <p14:creationId xmlns:p14="http://schemas.microsoft.com/office/powerpoint/2010/main" val="3556153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en-GB" sz="3200" dirty="0" smtClean="0"/>
              <a:t>Scope Evolution For Discussion</a:t>
            </a:r>
            <a:endParaRPr lang="en-GB" sz="3200" dirty="0"/>
          </a:p>
        </p:txBody>
      </p:sp>
      <p:sp>
        <p:nvSpPr>
          <p:cNvPr id="4" name="Ovale 3"/>
          <p:cNvSpPr/>
          <p:nvPr/>
        </p:nvSpPr>
        <p:spPr>
          <a:xfrm>
            <a:off x="755576" y="1621917"/>
            <a:ext cx="2376264" cy="28556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latin typeface="Gill Sans MT" pitchFamily="34" charset="0"/>
              </a:rPr>
              <a:t>R 96-04</a:t>
            </a:r>
          </a:p>
          <a:p>
            <a:pPr algn="ctr"/>
            <a:r>
              <a:rPr lang="en-GB" sz="2000" b="1" dirty="0" smtClean="0">
                <a:latin typeface="Gill Sans MT" pitchFamily="34" charset="0"/>
              </a:rPr>
              <a:t>NRMM + T</a:t>
            </a:r>
          </a:p>
          <a:p>
            <a:pPr algn="ctr"/>
            <a:r>
              <a:rPr lang="en-GB" sz="2000" b="1" dirty="0" smtClean="0">
                <a:latin typeface="Gill Sans MT" pitchFamily="34" charset="0"/>
              </a:rPr>
              <a:t>CI engines </a:t>
            </a:r>
          </a:p>
          <a:p>
            <a:pPr algn="ctr"/>
            <a:r>
              <a:rPr lang="en-GB" sz="2000" b="1" dirty="0" smtClean="0">
                <a:latin typeface="Gill Sans MT" pitchFamily="34" charset="0"/>
              </a:rPr>
              <a:t>19 to 560 kW</a:t>
            </a:r>
            <a:endParaRPr lang="en-GB" sz="2000" b="1" dirty="0">
              <a:latin typeface="Gill Sans MT" pitchFamily="34" charset="0"/>
            </a:endParaRPr>
          </a:p>
        </p:txBody>
      </p:sp>
      <p:sp>
        <p:nvSpPr>
          <p:cNvPr id="5" name="Ovale 4"/>
          <p:cNvSpPr/>
          <p:nvPr/>
        </p:nvSpPr>
        <p:spPr>
          <a:xfrm>
            <a:off x="5076056" y="908720"/>
            <a:ext cx="3816424" cy="4282038"/>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3200" b="1" dirty="0" smtClean="0">
                <a:latin typeface="Gill Sans MT" pitchFamily="34" charset="0"/>
              </a:rPr>
              <a:t>R 96-05</a:t>
            </a:r>
          </a:p>
          <a:p>
            <a:pPr algn="ctr"/>
            <a:r>
              <a:rPr lang="en-GB" sz="2000" b="1" dirty="0" smtClean="0">
                <a:latin typeface="Gill Sans MT" pitchFamily="34" charset="0"/>
              </a:rPr>
              <a:t>NRMM + T</a:t>
            </a:r>
            <a:r>
              <a:rPr lang="en-GB" sz="2000" b="1" strike="sngStrike" dirty="0" smtClean="0">
                <a:solidFill>
                  <a:srgbClr val="FF0000"/>
                </a:solidFill>
                <a:latin typeface="Gill Sans MT" pitchFamily="34" charset="0"/>
              </a:rPr>
              <a:t> </a:t>
            </a:r>
          </a:p>
          <a:p>
            <a:pPr algn="ctr"/>
            <a:endParaRPr lang="en-GB" b="1" dirty="0" smtClean="0">
              <a:latin typeface="Gill Sans MT" pitchFamily="34" charset="0"/>
            </a:endParaRPr>
          </a:p>
          <a:p>
            <a:pPr algn="ctr"/>
            <a:r>
              <a:rPr lang="en-GB" sz="2000" b="1" dirty="0" smtClean="0">
                <a:latin typeface="Gill Sans MT" pitchFamily="34" charset="0"/>
              </a:rPr>
              <a:t>CI and </a:t>
            </a:r>
          </a:p>
          <a:p>
            <a:pPr algn="ctr"/>
            <a:r>
              <a:rPr lang="en-GB" sz="2000" b="1" dirty="0" smtClean="0">
                <a:latin typeface="Gill Sans MT" pitchFamily="34" charset="0"/>
              </a:rPr>
              <a:t>Liquid and gaseous fuelled</a:t>
            </a:r>
          </a:p>
          <a:p>
            <a:pPr algn="ctr"/>
            <a:r>
              <a:rPr lang="en-GB" sz="2000" b="1" dirty="0" smtClean="0">
                <a:latin typeface="Gill Sans MT" pitchFamily="34" charset="0"/>
              </a:rPr>
              <a:t>0 to </a:t>
            </a:r>
            <a:r>
              <a:rPr lang="en-GB" sz="2000" b="1" dirty="0" smtClean="0">
                <a:latin typeface="Gill Sans MT" pitchFamily="34" charset="0"/>
                <a:cs typeface="Arial"/>
              </a:rPr>
              <a:t>∞ kW</a:t>
            </a:r>
          </a:p>
          <a:p>
            <a:pPr algn="ctr"/>
            <a:r>
              <a:rPr lang="en-GB" sz="2000" b="1" dirty="0" smtClean="0">
                <a:latin typeface="Gill Sans MT" pitchFamily="34" charset="0"/>
              </a:rPr>
              <a:t>SI </a:t>
            </a:r>
            <a:r>
              <a:rPr lang="en-GB" sz="2000" b="1" dirty="0">
                <a:latin typeface="Gill Sans MT" pitchFamily="34" charset="0"/>
              </a:rPr>
              <a:t>engines &gt;19 kW </a:t>
            </a:r>
          </a:p>
          <a:p>
            <a:pPr algn="ctr"/>
            <a:endParaRPr lang="en-GB" sz="2000" b="1" dirty="0" smtClean="0">
              <a:latin typeface="Gill Sans MT" pitchFamily="34" charset="0"/>
              <a:cs typeface="Aria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2448404"/>
            <a:ext cx="1603562" cy="1202671"/>
          </a:xfrm>
          <a:prstGeom prst="rect">
            <a:avLst/>
          </a:prstGeom>
          <a:noFill/>
          <a:ln>
            <a:noFill/>
          </a:ln>
          <a:effectLst/>
        </p:spPr>
      </p:pic>
      <p:sp>
        <p:nvSpPr>
          <p:cNvPr id="7" name="Ovale 6"/>
          <p:cNvSpPr/>
          <p:nvPr/>
        </p:nvSpPr>
        <p:spPr>
          <a:xfrm>
            <a:off x="590391" y="5550798"/>
            <a:ext cx="2592288" cy="9745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tx1"/>
                </a:solidFill>
                <a:latin typeface="Eras Bold ITC" pitchFamily="34" charset="0"/>
              </a:rPr>
              <a:t>SI &lt; 19 kW</a:t>
            </a:r>
          </a:p>
          <a:p>
            <a:pPr algn="ctr"/>
            <a:r>
              <a:rPr lang="en-GB" sz="2000" b="1" dirty="0" smtClean="0">
                <a:solidFill>
                  <a:schemeClr val="tx1"/>
                </a:solidFill>
                <a:latin typeface="Eras Bold ITC" pitchFamily="34" charset="0"/>
              </a:rPr>
              <a:t>IWV RAIL</a:t>
            </a:r>
            <a:endParaRPr lang="en-GB" sz="2000" b="1" dirty="0">
              <a:solidFill>
                <a:schemeClr val="tx1"/>
              </a:solidFill>
              <a:latin typeface="Eras Bold ITC" pitchFamily="34" charset="0"/>
            </a:endParaRPr>
          </a:p>
        </p:txBody>
      </p:sp>
      <p:sp>
        <p:nvSpPr>
          <p:cNvPr id="8" name="Simbolo &quot;divieto&quot; 7"/>
          <p:cNvSpPr/>
          <p:nvPr/>
        </p:nvSpPr>
        <p:spPr>
          <a:xfrm>
            <a:off x="1238463" y="5317991"/>
            <a:ext cx="1296144" cy="1440160"/>
          </a:xfrm>
          <a:prstGeom prst="noSmoking">
            <a:avLst>
              <a:gd name="adj" fmla="val 1141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Ovale 9"/>
          <p:cNvSpPr/>
          <p:nvPr/>
        </p:nvSpPr>
        <p:spPr>
          <a:xfrm>
            <a:off x="5546478" y="5550798"/>
            <a:ext cx="2851517" cy="9745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tx1"/>
                </a:solidFill>
                <a:latin typeface="Eras Bold ITC" pitchFamily="34" charset="0"/>
              </a:rPr>
              <a:t>SI &lt; 19 kW</a:t>
            </a:r>
          </a:p>
          <a:p>
            <a:pPr algn="ctr"/>
            <a:r>
              <a:rPr lang="en-GB" sz="2000" b="1" dirty="0" smtClean="0">
                <a:solidFill>
                  <a:schemeClr val="tx1"/>
                </a:solidFill>
                <a:latin typeface="Eras Bold ITC" pitchFamily="34" charset="0"/>
              </a:rPr>
              <a:t>IWV RAIL</a:t>
            </a:r>
            <a:endParaRPr lang="en-GB" sz="2000" b="1" dirty="0">
              <a:solidFill>
                <a:schemeClr val="tx1"/>
              </a:solidFill>
              <a:latin typeface="Eras Bold ITC" pitchFamily="34" charset="0"/>
            </a:endParaRPr>
          </a:p>
        </p:txBody>
      </p:sp>
      <p:sp>
        <p:nvSpPr>
          <p:cNvPr id="12" name="Simbolo &quot;divieto&quot; 11"/>
          <p:cNvSpPr/>
          <p:nvPr/>
        </p:nvSpPr>
        <p:spPr>
          <a:xfrm>
            <a:off x="6336196" y="5317991"/>
            <a:ext cx="1296144" cy="1440160"/>
          </a:xfrm>
          <a:prstGeom prst="noSmoking">
            <a:avLst>
              <a:gd name="adj" fmla="val 1141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878913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Sponsorship and Timing</a:t>
            </a:r>
            <a:endParaRPr lang="en-GB" dirty="0"/>
          </a:p>
        </p:txBody>
      </p:sp>
      <p:sp>
        <p:nvSpPr>
          <p:cNvPr id="3" name="Segnaposto contenuto 2"/>
          <p:cNvSpPr>
            <a:spLocks noGrp="1"/>
          </p:cNvSpPr>
          <p:nvPr>
            <p:ph idx="1"/>
          </p:nvPr>
        </p:nvSpPr>
        <p:spPr>
          <a:xfrm>
            <a:off x="457200" y="1628800"/>
            <a:ext cx="8229600" cy="4497363"/>
          </a:xfrm>
        </p:spPr>
        <p:txBody>
          <a:bodyPr>
            <a:normAutofit fontScale="92500"/>
          </a:bodyPr>
          <a:lstStyle/>
          <a:p>
            <a:r>
              <a:rPr lang="en-GB" sz="2000" dirty="0" smtClean="0"/>
              <a:t>Normally one or more contracting party(</a:t>
            </a:r>
            <a:r>
              <a:rPr lang="en-GB" sz="2000" dirty="0" err="1" smtClean="0"/>
              <a:t>ies</a:t>
            </a:r>
            <a:r>
              <a:rPr lang="en-GB" sz="2000" dirty="0" smtClean="0"/>
              <a:t>) sponsor this amendment action</a:t>
            </a:r>
            <a:endParaRPr lang="en-GB" sz="2000" b="1" dirty="0" smtClean="0"/>
          </a:p>
          <a:p>
            <a:r>
              <a:rPr lang="en-GB" sz="2000" dirty="0" smtClean="0"/>
              <a:t>Euromot is available to offer technical and drafting support for this exercise</a:t>
            </a:r>
          </a:p>
          <a:p>
            <a:endParaRPr lang="en-GB" sz="1400" dirty="0"/>
          </a:p>
          <a:p>
            <a:r>
              <a:rPr lang="en-GB" sz="2400" dirty="0" smtClean="0"/>
              <a:t>Publication goal </a:t>
            </a:r>
          </a:p>
          <a:p>
            <a:r>
              <a:rPr lang="en-GB" sz="2000" dirty="0" smtClean="0"/>
              <a:t>In order to ensure adequate EU market alignment and contemporary EU and UN ECE approvals in view of Stage V, the new amendment should ideally be published in 2018.</a:t>
            </a:r>
          </a:p>
          <a:p>
            <a:endParaRPr lang="en-GB" sz="1400" dirty="0"/>
          </a:p>
          <a:p>
            <a:r>
              <a:rPr lang="en-GB" sz="2400" dirty="0"/>
              <a:t>Regulation </a:t>
            </a:r>
            <a:r>
              <a:rPr lang="en-GB" sz="2400" dirty="0" smtClean="0"/>
              <a:t>120</a:t>
            </a:r>
            <a:endParaRPr lang="en-GB" sz="2000" dirty="0" smtClean="0"/>
          </a:p>
          <a:p>
            <a:r>
              <a:rPr lang="en-GB" sz="2000" dirty="0" smtClean="0"/>
              <a:t>Also Regulation 120 will needs update to maintain alignment on some specific provisions like accessories installed for engine power determination and reference fuels.</a:t>
            </a:r>
          </a:p>
          <a:p>
            <a:r>
              <a:rPr lang="en-GB" sz="2000" dirty="0" smtClean="0"/>
              <a:t>This can be done as a sister activity of the main one.</a:t>
            </a:r>
          </a:p>
        </p:txBody>
      </p:sp>
    </p:spTree>
    <p:extLst>
      <p:ext uri="{BB962C8B-B14F-4D97-AF65-F5344CB8AC3E}">
        <p14:creationId xmlns:p14="http://schemas.microsoft.com/office/powerpoint/2010/main" val="3956674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18fbfd49-c8e6-4618-a77f-5ef25245836c">
  <element uid="1239ecc3-00e0-482b-a8a4-82e46943bfcc" value=""/>
</sisl>
</file>

<file path=customXml/itemProps1.xml><?xml version="1.0" encoding="utf-8"?>
<ds:datastoreItem xmlns:ds="http://schemas.openxmlformats.org/officeDocument/2006/customXml" ds:itemID="{B53D95A0-B6D1-494E-BB48-5E2552382BEF}">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235</TotalTime>
  <Words>334</Words>
  <Application>Microsoft Office PowerPoint</Application>
  <PresentationFormat>On-screen Show (4:3)</PresentationFormat>
  <Paragraphs>40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Tema di Office</vt:lpstr>
      <vt:lpstr>Alignment of Regulation 96 to EU Stage V  </vt:lpstr>
      <vt:lpstr>Why Update of Regulation 96 is Necessary</vt:lpstr>
      <vt:lpstr>Scope Evolution For Discussion</vt:lpstr>
      <vt:lpstr>Sponsorship and Timing</vt:lpstr>
    </vt:vector>
  </TitlesOfParts>
  <Company>FIATGROUP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73rd GRPE Session</dc:title>
  <dc:creator>Adm</dc:creator>
  <cp:lastModifiedBy>Benedicte Boudol</cp:lastModifiedBy>
  <cp:revision>20</cp:revision>
  <dcterms:created xsi:type="dcterms:W3CDTF">2016-05-04T13:27:20Z</dcterms:created>
  <dcterms:modified xsi:type="dcterms:W3CDTF">2016-05-17T14:50:32Z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c162132a-f450-42c2-af26-bbefacb43501</vt:lpwstr>
  </property>
  <property fmtid="{D5CDD505-2E9C-101B-9397-08002B2CF9AE}" pid="3" name="bjSaver">
    <vt:lpwstr>++edQZKFtwmH61+P5VbYLqFe0kz1GNmW</vt:lpwstr>
  </property>
  <property fmtid="{D5CDD505-2E9C-101B-9397-08002B2CF9AE}" pid="4" name="bjDocumentLabelXML">
    <vt:lpwstr>&lt;?xml version="1.0" encoding="us-ascii"?&gt;&lt;sisl xmlns:xsi="http://www.w3.org/2001/XMLSchema-instance" xmlns:xsd="http://www.w3.org/2001/XMLSchema" sislVersion="0" policy="18fbfd49-c8e6-4618-a77f-5ef25245836c" xmlns="http://www.boldonjames.com/2008/01/sie/i</vt:lpwstr>
  </property>
  <property fmtid="{D5CDD505-2E9C-101B-9397-08002B2CF9AE}" pid="5" name="bjDocumentLabelXML-0">
    <vt:lpwstr>nternal/label"&gt;&lt;element uid="1239ecc3-00e0-482b-a8a4-82e46943bfcc" value="" /&gt;&lt;/sisl&gt;</vt:lpwstr>
  </property>
  <property fmtid="{D5CDD505-2E9C-101B-9397-08002B2CF9AE}" pid="6" name="bjDocumentSecurityLabel">
    <vt:lpwstr>CNH Industrial: PUBLIC [No prejudice to Company from disclosure.]</vt:lpwstr>
  </property>
  <property fmtid="{D5CDD505-2E9C-101B-9397-08002B2CF9AE}" pid="7" name="CNH-LabelledBy:">
    <vt:lpwstr>F63214A,11/05/2016 11:38:11,PUBLIC</vt:lpwstr>
  </property>
  <property fmtid="{D5CDD505-2E9C-101B-9397-08002B2CF9AE}" pid="8" name="CNH-Classification">
    <vt:lpwstr>[PUBLIC]</vt:lpwstr>
  </property>
</Properties>
</file>