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1" r:id="rId2"/>
    <p:sldId id="257" r:id="rId3"/>
    <p:sldId id="262" r:id="rId4"/>
    <p:sldId id="266" r:id="rId5"/>
    <p:sldId id="256" r:id="rId6"/>
    <p:sldId id="264" r:id="rId7"/>
    <p:sldId id="265" r:id="rId8"/>
    <p:sldId id="260" r:id="rId9"/>
    <p:sldId id="268" r:id="rId10"/>
    <p:sldId id="263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1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14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C803E-AA5D-4754-B9C3-16D4C2A59D3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0593C-7CA5-4300-A11E-310CD6D03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73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0593C-7CA5-4300-A11E-310CD6D03F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93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0593C-7CA5-4300-A11E-310CD6D03F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21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0593C-7CA5-4300-A11E-310CD6D03F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49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0593C-7CA5-4300-A11E-310CD6D03F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28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0593C-7CA5-4300-A11E-310CD6D03F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99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0593C-7CA5-4300-A11E-310CD6D03F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28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0593C-7CA5-4300-A11E-310CD6D03F6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02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0593C-7CA5-4300-A11E-310CD6D03F6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40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VGL-02-09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5F6E-0126-42B1-A247-844DBBCEC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71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VGL-02-09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5F6E-0126-42B1-A247-844DBBCEC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4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VGL-02-09</a:t>
            </a:r>
            <a:endParaRPr lang="en-US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5F6E-0126-42B1-A247-844DBBCEC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VGL-02-09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5F6E-0126-42B1-A247-844DBBCEC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50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VGL-02-09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5F6E-0126-42B1-A247-844DBBCEC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60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VGL-02-09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5F6E-0126-42B1-A247-844DBBCEC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86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VGL-02-09</a:t>
            </a:r>
            <a:endParaRPr lang="en-US" dirty="0" smtClean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5F6E-0126-42B1-A247-844DBBCEC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56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VGL-02-09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5F6E-0126-42B1-A247-844DBBCEC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72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VGL-02-09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5F6E-0126-42B1-A247-844DBBCEC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71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VGL-02-09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5F6E-0126-42B1-A247-844DBBCEC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8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VGL-02-09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5F6E-0126-42B1-A247-844DBBCEC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07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4/4/2016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VGL-02-09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D5F6E-0126-42B1-A247-844DBBCEC9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44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2012" y="2115240"/>
            <a:ext cx="10515600" cy="2974554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Outcome of 2</a:t>
            </a:r>
            <a:r>
              <a:rPr lang="en-GB" b="1" baseline="30000" dirty="0" smtClean="0"/>
              <a:t>nd</a:t>
            </a:r>
            <a:r>
              <a:rPr lang="en-GB" b="1" dirty="0" smtClean="0"/>
              <a:t> session of the IWG VGL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>April 04, 2016 in Geneva</a:t>
            </a:r>
            <a:r>
              <a:rPr lang="fr-FR" dirty="0"/>
              <a:t/>
            </a:r>
            <a:br>
              <a:rPr lang="fr-FR" dirty="0"/>
            </a:b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5F6E-0126-42B1-A247-844DBBCEC9C6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5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397321"/>
              </p:ext>
            </p:extLst>
          </p:nvPr>
        </p:nvGraphicFramePr>
        <p:xfrm>
          <a:off x="215516" y="152636"/>
          <a:ext cx="11573072" cy="807720"/>
        </p:xfrm>
        <a:graphic>
          <a:graphicData uri="http://schemas.openxmlformats.org/drawingml/2006/table">
            <a:tbl>
              <a:tblPr/>
              <a:tblGrid>
                <a:gridCol w="6073942"/>
                <a:gridCol w="5499130"/>
              </a:tblGrid>
              <a:tr h="492136">
                <a:tc>
                  <a:txBody>
                    <a:bodyPr/>
                    <a:lstStyle/>
                    <a:p>
                      <a:pPr marL="1778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Transmitted by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IWG VGL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7795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Informal document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GRE-75-17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  <a:p>
                      <a:pPr marL="1377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(75th GRE, 5 - 8 April 2016,</a:t>
                      </a:r>
                    </a:p>
                    <a:p>
                      <a:pPr marL="137795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 agenda item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6(b))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144">
                <a:tc>
                  <a:txBody>
                    <a:bodyPr/>
                    <a:lstStyle/>
                    <a:p>
                      <a:pPr marL="809625" marR="0" lvl="0" indent="-2698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09625" marR="0" lvl="0" indent="-2698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80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2721" y="2466460"/>
            <a:ext cx="10659894" cy="2458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I</a:t>
            </a:r>
            <a:r>
              <a:rPr lang="pl-PL" sz="4000" dirty="0" smtClean="0"/>
              <a:t>W</a:t>
            </a:r>
            <a:r>
              <a:rPr lang="en-GB" sz="4000" dirty="0" smtClean="0"/>
              <a:t>G VGL need</a:t>
            </a:r>
            <a:r>
              <a:rPr lang="pl-PL" sz="4000" dirty="0" smtClean="0"/>
              <a:t>s</a:t>
            </a:r>
            <a:r>
              <a:rPr lang="en-GB" sz="4000" dirty="0" smtClean="0"/>
              <a:t> GRE guidelines</a:t>
            </a:r>
            <a:r>
              <a:rPr lang="pl-PL" sz="4000" dirty="0" smtClean="0"/>
              <a:t>…</a:t>
            </a:r>
            <a:endParaRPr lang="en-GB" sz="40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VGL-02-09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5F6E-0126-42B1-A247-844DBBCEC9C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5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3906" y="2422392"/>
            <a:ext cx="10659894" cy="2458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Thank you for attention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VGL-02-09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5F6E-0126-42B1-A247-844DBBCEC9C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6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15875"/>
            <a:ext cx="10515600" cy="1325563"/>
          </a:xfrm>
        </p:spPr>
        <p:txBody>
          <a:bodyPr/>
          <a:lstStyle/>
          <a:p>
            <a:r>
              <a:rPr lang="fr-FR" dirty="0" smtClean="0"/>
              <a:t>Introduction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09689"/>
            <a:ext cx="10659894" cy="5168932"/>
          </a:xfrm>
        </p:spPr>
        <p:txBody>
          <a:bodyPr>
            <a:normAutofit/>
          </a:bodyPr>
          <a:lstStyle/>
          <a:p>
            <a:r>
              <a:rPr lang="en-GB" dirty="0" smtClean="0"/>
              <a:t>Situation with visibility and glare is not satisfactory in real road conditions</a:t>
            </a:r>
          </a:p>
          <a:p>
            <a:r>
              <a:rPr lang="en-GB" dirty="0" smtClean="0"/>
              <a:t>Partial responsibility for this situation has present type approval system:</a:t>
            </a:r>
          </a:p>
          <a:p>
            <a:pPr lvl="1"/>
            <a:r>
              <a:rPr lang="en-GB" dirty="0" smtClean="0"/>
              <a:t>Provisions for beam patterns of headlamps</a:t>
            </a:r>
          </a:p>
          <a:p>
            <a:pPr lvl="1"/>
            <a:r>
              <a:rPr lang="en-GB" dirty="0" smtClean="0"/>
              <a:t>Provisions for initial aiming &amp; levelling conditions</a:t>
            </a:r>
          </a:p>
          <a:p>
            <a:pPr lvl="1"/>
            <a:r>
              <a:rPr lang="en-GB" dirty="0" smtClean="0"/>
              <a:t>Requirements restricted to </a:t>
            </a:r>
            <a:r>
              <a:rPr lang="en-GB" b="1" dirty="0" smtClean="0"/>
              <a:t>type approval </a:t>
            </a:r>
            <a:r>
              <a:rPr lang="en-GB" dirty="0" smtClean="0"/>
              <a:t>process</a:t>
            </a:r>
          </a:p>
          <a:p>
            <a:r>
              <a:rPr lang="en-GB" dirty="0" smtClean="0"/>
              <a:t>To improve situation was decided mandatory automatic levelling for every vehicle (90 month transitional provisions) – old </a:t>
            </a:r>
            <a:r>
              <a:rPr lang="pl-PL" dirty="0" smtClean="0"/>
              <a:t>but</a:t>
            </a:r>
            <a:r>
              <a:rPr lang="en-GB" dirty="0" smtClean="0"/>
              <a:t> simple solution </a:t>
            </a:r>
          </a:p>
          <a:p>
            <a:r>
              <a:rPr lang="en-GB" dirty="0" smtClean="0"/>
              <a:t>GTB took the task to prepare alternative solution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VGL-02-09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5F6E-0126-42B1-A247-844DBBCEC9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9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6053" y="1187418"/>
            <a:ext cx="10659894" cy="5168932"/>
          </a:xfrm>
        </p:spPr>
        <p:txBody>
          <a:bodyPr>
            <a:normAutofit/>
          </a:bodyPr>
          <a:lstStyle/>
          <a:p>
            <a:r>
              <a:rPr lang="en-GB" dirty="0" smtClean="0"/>
              <a:t>Result of 4 years of GTB work (GTB &amp; OICA Proposal) was not accepted by GRE</a:t>
            </a:r>
          </a:p>
          <a:p>
            <a:r>
              <a:rPr lang="en-GB" dirty="0" smtClean="0"/>
              <a:t>Poland proposed improvement of it but it was not considered by GRE</a:t>
            </a:r>
          </a:p>
          <a:p>
            <a:r>
              <a:rPr lang="en-GB" dirty="0" smtClean="0"/>
              <a:t>IWG VGL was appointed to find acceptable solution on base performance</a:t>
            </a:r>
          </a:p>
          <a:p>
            <a:r>
              <a:rPr lang="en-GB" dirty="0" smtClean="0"/>
              <a:t>IWG VGL prepared </a:t>
            </a:r>
            <a:r>
              <a:rPr lang="en-GB" dirty="0" err="1" smtClean="0"/>
              <a:t>ToR</a:t>
            </a:r>
            <a:r>
              <a:rPr lang="en-GB" dirty="0" smtClean="0"/>
              <a:t> which were accepted</a:t>
            </a:r>
          </a:p>
          <a:p>
            <a:r>
              <a:rPr lang="en-GB" dirty="0" smtClean="0"/>
              <a:t>Long and versatile general discussion was carried out on 1-st meeting</a:t>
            </a:r>
          </a:p>
          <a:p>
            <a:r>
              <a:rPr lang="en-GB" dirty="0" smtClean="0"/>
              <a:t>Germany resigned from (co) chair IWG</a:t>
            </a:r>
          </a:p>
          <a:p>
            <a:r>
              <a:rPr lang="en-GB" dirty="0" smtClean="0"/>
              <a:t>Poland undertook to continue chair the group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VGL-02-09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5F6E-0126-42B1-A247-844DBBCEC9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6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3906" y="634254"/>
            <a:ext cx="10659894" cy="5904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On 2-nd meting 04.04.2016 took place discussion to select possible causes influencing visibility and glare in night driving conditions without another illumination. </a:t>
            </a:r>
            <a:endParaRPr lang="pl-PL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List of causes with potential impact on visibility &amp; Glare </a:t>
            </a:r>
            <a:r>
              <a:rPr lang="en-GB" b="1" u="sng" dirty="0" smtClean="0"/>
              <a:t>VGL-02-08</a:t>
            </a:r>
            <a:endParaRPr lang="en-GB" b="1" dirty="0" smtClean="0"/>
          </a:p>
          <a:p>
            <a:r>
              <a:rPr lang="en-GB" dirty="0" smtClean="0"/>
              <a:t>It is needed to understand what has an influence (or not) on visibility &amp; glare, and how important is this influence </a:t>
            </a:r>
          </a:p>
          <a:p>
            <a:endParaRPr lang="en-GB" dirty="0" smtClean="0"/>
          </a:p>
          <a:p>
            <a:r>
              <a:rPr lang="en-GB" dirty="0" smtClean="0"/>
              <a:t>Two kind of causes influencing visibility</a:t>
            </a:r>
            <a:r>
              <a:rPr lang="pl-PL" dirty="0" smtClean="0"/>
              <a:t> and </a:t>
            </a:r>
            <a:r>
              <a:rPr lang="pl-PL" dirty="0" err="1" smtClean="0"/>
              <a:t>glare</a:t>
            </a:r>
            <a:r>
              <a:rPr lang="en-GB" dirty="0" smtClean="0"/>
              <a:t>:</a:t>
            </a:r>
          </a:p>
          <a:p>
            <a:pPr lvl="1"/>
            <a:r>
              <a:rPr lang="en-GB" b="1" u="sng" dirty="0" smtClean="0"/>
              <a:t>Type approval regulated</a:t>
            </a:r>
            <a:r>
              <a:rPr lang="en-GB" dirty="0" smtClean="0"/>
              <a:t>: HEADLAMP, VEHICLE</a:t>
            </a:r>
          </a:p>
          <a:p>
            <a:pPr lvl="1"/>
            <a:r>
              <a:rPr lang="en-GB" b="1" u="sng" dirty="0" smtClean="0"/>
              <a:t>Other</a:t>
            </a:r>
            <a:r>
              <a:rPr lang="en-GB" dirty="0" smtClean="0"/>
              <a:t>: </a:t>
            </a:r>
            <a:r>
              <a:rPr lang="pl-PL" dirty="0" smtClean="0"/>
              <a:t> </a:t>
            </a:r>
            <a:r>
              <a:rPr lang="en-GB" dirty="0" smtClean="0"/>
              <a:t> temporary classified as ENVIRONMENT and VARIOUS ( in-use, service tolerances, PTI requirements etc.)</a:t>
            </a:r>
          </a:p>
          <a:p>
            <a:endParaRPr lang="en-GB" dirty="0" smtClean="0"/>
          </a:p>
          <a:p>
            <a:endParaRPr lang="pl-PL" dirty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VGL-02-09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5F6E-0126-42B1-A247-844DBBCEC9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2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lèche droite rayée 13"/>
          <p:cNvSpPr/>
          <p:nvPr/>
        </p:nvSpPr>
        <p:spPr>
          <a:xfrm>
            <a:off x="360608" y="3508420"/>
            <a:ext cx="11423561" cy="48939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b="1" dirty="0" smtClean="0"/>
              <a:t>ENSURE VISIBILITY WITHOUT GLARE</a:t>
            </a:r>
            <a:endParaRPr lang="en-US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209572" y="172568"/>
            <a:ext cx="11841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cap="all" dirty="0" smtClean="0">
                <a:solidFill>
                  <a:schemeClr val="accent1">
                    <a:lumMod val="50000"/>
                  </a:schemeClr>
                </a:solidFill>
              </a:rPr>
              <a:t>SYNTHESIS of DIFFERENT TOPICS TO BE TAKEN INTO ACCOUNT FOR </a:t>
            </a:r>
            <a:r>
              <a:rPr lang="fr-FR" sz="2400" b="1" cap="all" dirty="0" err="1" smtClean="0">
                <a:solidFill>
                  <a:schemeClr val="accent1">
                    <a:lumMod val="50000"/>
                  </a:schemeClr>
                </a:solidFill>
              </a:rPr>
              <a:t>visibility</a:t>
            </a:r>
            <a:r>
              <a:rPr lang="fr-FR" sz="2400" b="1" cap="all" dirty="0" smtClean="0">
                <a:solidFill>
                  <a:schemeClr val="accent1">
                    <a:lumMod val="50000"/>
                  </a:schemeClr>
                </a:solidFill>
              </a:rPr>
              <a:t> &amp; </a:t>
            </a:r>
            <a:r>
              <a:rPr lang="fr-FR" sz="2400" b="1" cap="all" dirty="0" err="1" smtClean="0">
                <a:solidFill>
                  <a:schemeClr val="accent1">
                    <a:lumMod val="50000"/>
                  </a:schemeClr>
                </a:solidFill>
              </a:rPr>
              <a:t>glare</a:t>
            </a:r>
            <a:endParaRPr lang="en-US" sz="2400" b="1" cap="all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6" name="Groupe 25"/>
          <p:cNvGrpSpPr/>
          <p:nvPr/>
        </p:nvGrpSpPr>
        <p:grpSpPr>
          <a:xfrm>
            <a:off x="7425139" y="3935485"/>
            <a:ext cx="2664851" cy="2801871"/>
            <a:chOff x="7425139" y="3935485"/>
            <a:chExt cx="2664851" cy="2801871"/>
          </a:xfrm>
        </p:grpSpPr>
        <p:sp>
          <p:nvSpPr>
            <p:cNvPr id="17" name="ZoneTexte 16"/>
            <p:cNvSpPr txBox="1"/>
            <p:nvPr/>
          </p:nvSpPr>
          <p:spPr>
            <a:xfrm>
              <a:off x="7425139" y="6368024"/>
              <a:ext cx="2024326" cy="3693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chemeClr val="bg1"/>
                  </a:solidFill>
                </a:rPr>
                <a:t>ENVIRONMENT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cxnSp>
          <p:nvCxnSpPr>
            <p:cNvPr id="32" name="Connecteur droit 31"/>
            <p:cNvCxnSpPr/>
            <p:nvPr/>
          </p:nvCxnSpPr>
          <p:spPr>
            <a:xfrm flipH="1">
              <a:off x="8355777" y="3935485"/>
              <a:ext cx="1734213" cy="248486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>
            <a:off x="8938954" y="4858071"/>
            <a:ext cx="3538727" cy="1513079"/>
            <a:chOff x="882985" y="4841262"/>
            <a:chExt cx="3538727" cy="1513079"/>
          </a:xfrm>
        </p:grpSpPr>
        <p:sp>
          <p:nvSpPr>
            <p:cNvPr id="55" name="ZoneTexte 54"/>
            <p:cNvSpPr txBox="1"/>
            <p:nvPr/>
          </p:nvSpPr>
          <p:spPr>
            <a:xfrm>
              <a:off x="2439006" y="5342758"/>
              <a:ext cx="19827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Road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geometry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57" name="Connecteur droit 56"/>
            <p:cNvCxnSpPr/>
            <p:nvPr/>
          </p:nvCxnSpPr>
          <p:spPr>
            <a:xfrm flipH="1">
              <a:off x="882985" y="5561922"/>
              <a:ext cx="1560033" cy="3722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H="1">
              <a:off x="1364710" y="5138712"/>
              <a:ext cx="185294" cy="451495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ZoneTexte 61"/>
            <p:cNvSpPr txBox="1"/>
            <p:nvPr/>
          </p:nvSpPr>
          <p:spPr>
            <a:xfrm>
              <a:off x="1284581" y="4841262"/>
              <a:ext cx="728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err="1" smtClean="0">
                  <a:solidFill>
                    <a:srgbClr val="00B050"/>
                  </a:solidFill>
                </a:rPr>
                <a:t>Slope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2034021" y="4841262"/>
              <a:ext cx="728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00B050"/>
                  </a:solidFill>
                </a:rPr>
                <a:t>Bend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1163480" y="5985009"/>
              <a:ext cx="15084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00B050"/>
                  </a:solidFill>
                </a:rPr>
                <a:t>Speed </a:t>
              </a:r>
              <a:r>
                <a:rPr lang="fr-FR" dirty="0" err="1" smtClean="0">
                  <a:solidFill>
                    <a:srgbClr val="00B050"/>
                  </a:solidFill>
                </a:rPr>
                <a:t>bump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cxnSp>
          <p:nvCxnSpPr>
            <p:cNvPr id="67" name="Connecteur droit 66"/>
            <p:cNvCxnSpPr/>
            <p:nvPr/>
          </p:nvCxnSpPr>
          <p:spPr>
            <a:xfrm>
              <a:off x="1575059" y="5588618"/>
              <a:ext cx="120530" cy="426095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67"/>
            <p:cNvCxnSpPr/>
            <p:nvPr/>
          </p:nvCxnSpPr>
          <p:spPr>
            <a:xfrm flipH="1">
              <a:off x="2100580" y="5129038"/>
              <a:ext cx="185294" cy="451495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e 24"/>
          <p:cNvGrpSpPr/>
          <p:nvPr/>
        </p:nvGrpSpPr>
        <p:grpSpPr>
          <a:xfrm>
            <a:off x="9751558" y="4201552"/>
            <a:ext cx="2308414" cy="369332"/>
            <a:chOff x="-1548693" y="5973486"/>
            <a:chExt cx="2308414" cy="369332"/>
          </a:xfrm>
        </p:grpSpPr>
        <p:sp>
          <p:nvSpPr>
            <p:cNvPr id="71" name="ZoneTexte 70"/>
            <p:cNvSpPr txBox="1"/>
            <p:nvPr/>
          </p:nvSpPr>
          <p:spPr>
            <a:xfrm>
              <a:off x="-1072570" y="5973486"/>
              <a:ext cx="1832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Traffic conditions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74" name="Connecteur droit 73"/>
            <p:cNvCxnSpPr>
              <a:stCxn id="71" idx="1"/>
            </p:cNvCxnSpPr>
            <p:nvPr/>
          </p:nvCxnSpPr>
          <p:spPr>
            <a:xfrm flipH="1" flipV="1">
              <a:off x="-1548693" y="6155616"/>
              <a:ext cx="476123" cy="2536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e 23"/>
          <p:cNvGrpSpPr/>
          <p:nvPr/>
        </p:nvGrpSpPr>
        <p:grpSpPr>
          <a:xfrm>
            <a:off x="8483783" y="3869399"/>
            <a:ext cx="1451982" cy="646331"/>
            <a:chOff x="-764426" y="4515241"/>
            <a:chExt cx="1451982" cy="646331"/>
          </a:xfrm>
        </p:grpSpPr>
        <p:cxnSp>
          <p:nvCxnSpPr>
            <p:cNvPr id="65" name="Connecteur droit 64"/>
            <p:cNvCxnSpPr/>
            <p:nvPr/>
          </p:nvCxnSpPr>
          <p:spPr>
            <a:xfrm>
              <a:off x="277797" y="4801832"/>
              <a:ext cx="409759" cy="10969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ZoneTexte 101"/>
            <p:cNvSpPr txBox="1"/>
            <p:nvPr/>
          </p:nvSpPr>
          <p:spPr>
            <a:xfrm>
              <a:off x="-764426" y="4515241"/>
              <a:ext cx="12188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Human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  <a:p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behaviour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6205231" y="785314"/>
            <a:ext cx="5938269" cy="2850041"/>
            <a:chOff x="6205231" y="785314"/>
            <a:chExt cx="5938269" cy="2850041"/>
          </a:xfrm>
        </p:grpSpPr>
        <p:cxnSp>
          <p:nvCxnSpPr>
            <p:cNvPr id="41" name="Connecteur droit 40"/>
            <p:cNvCxnSpPr/>
            <p:nvPr/>
          </p:nvCxnSpPr>
          <p:spPr>
            <a:xfrm flipH="1">
              <a:off x="8132295" y="1886055"/>
              <a:ext cx="1216303" cy="26554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 flipH="1">
              <a:off x="8441298" y="2518519"/>
              <a:ext cx="1028284" cy="4240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ZoneTexte 71"/>
            <p:cNvSpPr txBox="1"/>
            <p:nvPr/>
          </p:nvSpPr>
          <p:spPr>
            <a:xfrm>
              <a:off x="9321150" y="1663383"/>
              <a:ext cx="1832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Initial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aiming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9" name="Connecteur droit 148"/>
            <p:cNvCxnSpPr/>
            <p:nvPr/>
          </p:nvCxnSpPr>
          <p:spPr>
            <a:xfrm flipH="1">
              <a:off x="8601812" y="3054456"/>
              <a:ext cx="899188" cy="25335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ZoneTexte 149"/>
            <p:cNvSpPr txBox="1"/>
            <p:nvPr/>
          </p:nvSpPr>
          <p:spPr>
            <a:xfrm>
              <a:off x="9473550" y="2831783"/>
              <a:ext cx="2179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Pitch </a:t>
              </a:r>
              <a:r>
                <a:rPr lang="el-GR" b="1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Δ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/ Suspension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8895545" y="1127079"/>
              <a:ext cx="20746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Levelling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tolerance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9492786" y="2275071"/>
              <a:ext cx="26507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[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Automatic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switching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]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06" name="ZoneTexte 105"/>
            <p:cNvSpPr txBox="1"/>
            <p:nvPr/>
          </p:nvSpPr>
          <p:spPr>
            <a:xfrm>
              <a:off x="9890351" y="3247412"/>
              <a:ext cx="21607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Cleaning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device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grpSp>
          <p:nvGrpSpPr>
            <p:cNvPr id="13" name="Groupe 12"/>
            <p:cNvGrpSpPr/>
            <p:nvPr/>
          </p:nvGrpSpPr>
          <p:grpSpPr>
            <a:xfrm>
              <a:off x="6205231" y="785314"/>
              <a:ext cx="2690314" cy="2850041"/>
              <a:chOff x="6205231" y="785314"/>
              <a:chExt cx="2690314" cy="2850041"/>
            </a:xfrm>
          </p:grpSpPr>
          <p:sp>
            <p:nvSpPr>
              <p:cNvPr id="20" name="ZoneTexte 19"/>
              <p:cNvSpPr txBox="1"/>
              <p:nvPr/>
            </p:nvSpPr>
            <p:spPr>
              <a:xfrm>
                <a:off x="6507228" y="785314"/>
                <a:ext cx="1571223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 smtClean="0">
                    <a:solidFill>
                      <a:schemeClr val="bg1"/>
                    </a:solidFill>
                  </a:rPr>
                  <a:t>VEHICLE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27" name="Connecteur droit 26"/>
              <p:cNvCxnSpPr/>
              <p:nvPr/>
            </p:nvCxnSpPr>
            <p:spPr>
              <a:xfrm>
                <a:off x="7748786" y="1099790"/>
                <a:ext cx="1146759" cy="2535565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cteur droit 45"/>
              <p:cNvCxnSpPr/>
              <p:nvPr/>
            </p:nvCxnSpPr>
            <p:spPr>
              <a:xfrm flipH="1">
                <a:off x="8039993" y="3253359"/>
                <a:ext cx="714142" cy="3213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cteur droit 47"/>
              <p:cNvCxnSpPr/>
              <p:nvPr/>
            </p:nvCxnSpPr>
            <p:spPr>
              <a:xfrm flipH="1">
                <a:off x="7353536" y="1596397"/>
                <a:ext cx="659864" cy="6805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ZoneTexte 49"/>
              <p:cNvSpPr txBox="1"/>
              <p:nvPr/>
            </p:nvSpPr>
            <p:spPr>
              <a:xfrm>
                <a:off x="6205231" y="1370506"/>
                <a:ext cx="11861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Categories</a:t>
                </a:r>
                <a:endParaRPr lang="en-US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9" name="ZoneTexte 68"/>
              <p:cNvSpPr txBox="1"/>
              <p:nvPr/>
            </p:nvSpPr>
            <p:spPr>
              <a:xfrm>
                <a:off x="7386278" y="3049046"/>
                <a:ext cx="10104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Load</a:t>
                </a:r>
                <a:endParaRPr lang="en-US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70" name="ZoneTexte 69"/>
              <p:cNvSpPr txBox="1"/>
              <p:nvPr/>
            </p:nvSpPr>
            <p:spPr>
              <a:xfrm>
                <a:off x="6359080" y="2454213"/>
                <a:ext cx="15378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Light sources</a:t>
                </a:r>
                <a:endParaRPr lang="en-US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6538600" y="1948910"/>
                <a:ext cx="15084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HL </a:t>
                </a:r>
                <a:r>
                  <a:rPr lang="fr-FR" b="1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Height</a:t>
                </a:r>
                <a:endParaRPr lang="en-US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107" name="Connecteur droit 106"/>
              <p:cNvCxnSpPr/>
              <p:nvPr/>
            </p:nvCxnSpPr>
            <p:spPr>
              <a:xfrm flipH="1">
                <a:off x="7703252" y="2134980"/>
                <a:ext cx="496298" cy="1622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Connecteur droit 107"/>
              <p:cNvCxnSpPr/>
              <p:nvPr/>
            </p:nvCxnSpPr>
            <p:spPr>
              <a:xfrm flipH="1">
                <a:off x="7823777" y="2642969"/>
                <a:ext cx="613525" cy="1884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9" name="Connecteur droit 108"/>
            <p:cNvCxnSpPr/>
            <p:nvPr/>
          </p:nvCxnSpPr>
          <p:spPr>
            <a:xfrm flipH="1">
              <a:off x="7891485" y="1299076"/>
              <a:ext cx="1004061" cy="23524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>
              <a:stCxn id="106" idx="1"/>
            </p:cNvCxnSpPr>
            <p:nvPr/>
          </p:nvCxnSpPr>
          <p:spPr>
            <a:xfrm flipH="1">
              <a:off x="8816159" y="3432078"/>
              <a:ext cx="1074192" cy="28156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e 11"/>
          <p:cNvGrpSpPr/>
          <p:nvPr/>
        </p:nvGrpSpPr>
        <p:grpSpPr>
          <a:xfrm>
            <a:off x="-820986" y="779476"/>
            <a:ext cx="7313993" cy="2855879"/>
            <a:chOff x="-693986" y="779476"/>
            <a:chExt cx="7313993" cy="2855879"/>
          </a:xfrm>
        </p:grpSpPr>
        <p:sp>
          <p:nvSpPr>
            <p:cNvPr id="16" name="ZoneTexte 15"/>
            <p:cNvSpPr txBox="1"/>
            <p:nvPr/>
          </p:nvSpPr>
          <p:spPr>
            <a:xfrm>
              <a:off x="1378346" y="779476"/>
              <a:ext cx="1571223" cy="3693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chemeClr val="bg1"/>
                  </a:solidFill>
                </a:rPr>
                <a:t>HEADLAMP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cxnSp>
          <p:nvCxnSpPr>
            <p:cNvPr id="36" name="Connecteur droit 35"/>
            <p:cNvCxnSpPr>
              <a:stCxn id="16" idx="2"/>
            </p:cNvCxnSpPr>
            <p:nvPr/>
          </p:nvCxnSpPr>
          <p:spPr>
            <a:xfrm>
              <a:off x="2163958" y="1148808"/>
              <a:ext cx="1261747" cy="2486547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e 3"/>
            <p:cNvGrpSpPr/>
            <p:nvPr/>
          </p:nvGrpSpPr>
          <p:grpSpPr>
            <a:xfrm>
              <a:off x="207029" y="1282777"/>
              <a:ext cx="2074211" cy="369332"/>
              <a:chOff x="4330711" y="3953772"/>
              <a:chExt cx="2074211" cy="369332"/>
            </a:xfrm>
          </p:grpSpPr>
          <p:cxnSp>
            <p:nvCxnSpPr>
              <p:cNvPr id="132" name="Connecteur droit 131"/>
              <p:cNvCxnSpPr/>
              <p:nvPr/>
            </p:nvCxnSpPr>
            <p:spPr>
              <a:xfrm flipH="1">
                <a:off x="5712849" y="4100148"/>
                <a:ext cx="692073" cy="16663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ZoneTexte 133"/>
              <p:cNvSpPr txBox="1"/>
              <p:nvPr/>
            </p:nvSpPr>
            <p:spPr>
              <a:xfrm>
                <a:off x="4330711" y="3953772"/>
                <a:ext cx="15290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Light sources</a:t>
                </a:r>
                <a:endParaRPr lang="en-US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3" name="Groupe 2"/>
            <p:cNvGrpSpPr/>
            <p:nvPr/>
          </p:nvGrpSpPr>
          <p:grpSpPr>
            <a:xfrm>
              <a:off x="3081280" y="2342256"/>
              <a:ext cx="3538727" cy="1140764"/>
              <a:chOff x="5712848" y="5492043"/>
              <a:chExt cx="3538727" cy="1140764"/>
            </a:xfrm>
          </p:grpSpPr>
          <p:sp>
            <p:nvSpPr>
              <p:cNvPr id="125" name="ZoneTexte 124"/>
              <p:cNvSpPr txBox="1"/>
              <p:nvPr/>
            </p:nvSpPr>
            <p:spPr>
              <a:xfrm>
                <a:off x="7268869" y="5859645"/>
                <a:ext cx="19827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HL design</a:t>
                </a:r>
                <a:endParaRPr lang="en-US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126" name="Connecteur droit 125"/>
              <p:cNvCxnSpPr/>
              <p:nvPr/>
            </p:nvCxnSpPr>
            <p:spPr>
              <a:xfrm flipH="1">
                <a:off x="5712848" y="6078809"/>
                <a:ext cx="1560033" cy="37222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onnecteur droit 126"/>
              <p:cNvCxnSpPr/>
              <p:nvPr/>
            </p:nvCxnSpPr>
            <p:spPr>
              <a:xfrm flipH="1">
                <a:off x="6194573" y="5819429"/>
                <a:ext cx="426975" cy="287665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ZoneTexte 129"/>
              <p:cNvSpPr txBox="1"/>
              <p:nvPr/>
            </p:nvSpPr>
            <p:spPr>
              <a:xfrm>
                <a:off x="6275481" y="5492043"/>
                <a:ext cx="18400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solidFill>
                      <a:srgbClr val="00B050"/>
                    </a:solidFill>
                  </a:rPr>
                  <a:t>Direct </a:t>
                </a:r>
                <a:r>
                  <a:rPr lang="fr-FR" dirty="0" err="1" smtClean="0">
                    <a:solidFill>
                      <a:srgbClr val="00B050"/>
                    </a:solidFill>
                  </a:rPr>
                  <a:t>visibility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31" name="ZoneTexte 130"/>
              <p:cNvSpPr txBox="1"/>
              <p:nvPr/>
            </p:nvSpPr>
            <p:spPr>
              <a:xfrm>
                <a:off x="6672616" y="6263475"/>
                <a:ext cx="22596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solidFill>
                      <a:srgbClr val="00B050"/>
                    </a:solidFill>
                  </a:rPr>
                  <a:t>Size/HL perception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138" name="Connecteur droit 137"/>
              <p:cNvCxnSpPr/>
              <p:nvPr/>
            </p:nvCxnSpPr>
            <p:spPr>
              <a:xfrm flipH="1" flipV="1">
                <a:off x="6930444" y="6097421"/>
                <a:ext cx="85937" cy="237774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" name="Groupe 1"/>
            <p:cNvGrpSpPr/>
            <p:nvPr/>
          </p:nvGrpSpPr>
          <p:grpSpPr>
            <a:xfrm>
              <a:off x="2445374" y="950773"/>
              <a:ext cx="3871487" cy="1330833"/>
              <a:chOff x="6242385" y="3896726"/>
              <a:chExt cx="3871487" cy="1330833"/>
            </a:xfrm>
          </p:grpSpPr>
          <p:sp>
            <p:nvSpPr>
              <p:cNvPr id="100" name="ZoneTexte 99"/>
              <p:cNvSpPr txBox="1"/>
              <p:nvPr/>
            </p:nvSpPr>
            <p:spPr>
              <a:xfrm>
                <a:off x="7823777" y="4383144"/>
                <a:ext cx="1832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Beam</a:t>
                </a:r>
                <a:r>
                  <a:rPr lang="fr-FR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pattern</a:t>
                </a:r>
                <a:endParaRPr lang="en-US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112" name="Connecteur droit 111"/>
              <p:cNvCxnSpPr/>
              <p:nvPr/>
            </p:nvCxnSpPr>
            <p:spPr>
              <a:xfrm flipH="1">
                <a:off x="6242385" y="4571322"/>
                <a:ext cx="1560033" cy="37222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Connecteur droit 112"/>
              <p:cNvCxnSpPr/>
              <p:nvPr/>
            </p:nvCxnSpPr>
            <p:spPr>
              <a:xfrm flipH="1">
                <a:off x="6645637" y="4207339"/>
                <a:ext cx="296469" cy="392025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ZoneTexte 113"/>
              <p:cNvSpPr txBox="1"/>
              <p:nvPr/>
            </p:nvSpPr>
            <p:spPr>
              <a:xfrm>
                <a:off x="7518445" y="3927931"/>
                <a:ext cx="25954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solidFill>
                      <a:srgbClr val="00B050"/>
                    </a:solidFill>
                  </a:rPr>
                  <a:t>Light distribution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18" name="ZoneTexte 117"/>
              <p:cNvSpPr txBox="1"/>
              <p:nvPr/>
            </p:nvSpPr>
            <p:spPr>
              <a:xfrm>
                <a:off x="6713286" y="3896726"/>
                <a:ext cx="7286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solidFill>
                      <a:srgbClr val="00B050"/>
                    </a:solidFill>
                  </a:rPr>
                  <a:t>ADB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22" name="ZoneTexte 121"/>
              <p:cNvSpPr txBox="1"/>
              <p:nvPr/>
            </p:nvSpPr>
            <p:spPr>
              <a:xfrm>
                <a:off x="6594236" y="4858227"/>
                <a:ext cx="15084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err="1" smtClean="0">
                    <a:solidFill>
                      <a:srgbClr val="00B050"/>
                    </a:solidFill>
                  </a:rPr>
                  <a:t>Glare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123" name="Connecteur droit 122"/>
              <p:cNvCxnSpPr/>
              <p:nvPr/>
            </p:nvCxnSpPr>
            <p:spPr>
              <a:xfrm>
                <a:off x="6464341" y="4608544"/>
                <a:ext cx="248945" cy="25938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necteur droit 123"/>
              <p:cNvCxnSpPr/>
              <p:nvPr/>
            </p:nvCxnSpPr>
            <p:spPr>
              <a:xfrm flipH="1">
                <a:off x="7459980" y="4241260"/>
                <a:ext cx="342437" cy="348673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ZoneTexte 140"/>
              <p:cNvSpPr txBox="1"/>
              <p:nvPr/>
            </p:nvSpPr>
            <p:spPr>
              <a:xfrm>
                <a:off x="7292839" y="4785779"/>
                <a:ext cx="27525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solidFill>
                      <a:srgbClr val="00B050"/>
                    </a:solidFill>
                  </a:rPr>
                  <a:t>Illumination for </a:t>
                </a:r>
                <a:r>
                  <a:rPr lang="fr-FR" dirty="0" err="1" smtClean="0">
                    <a:solidFill>
                      <a:srgbClr val="00B050"/>
                    </a:solidFill>
                  </a:rPr>
                  <a:t>traffic</a:t>
                </a:r>
                <a:r>
                  <a:rPr lang="fr-FR" dirty="0" smtClean="0">
                    <a:solidFill>
                      <a:srgbClr val="00B050"/>
                    </a:solidFill>
                  </a:rPr>
                  <a:t> </a:t>
                </a:r>
                <a:r>
                  <a:rPr lang="fr-FR" dirty="0" err="1" smtClean="0">
                    <a:solidFill>
                      <a:srgbClr val="00B050"/>
                    </a:solidFill>
                  </a:rPr>
                  <a:t>signs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142" name="Connecteur droit 141"/>
              <p:cNvCxnSpPr/>
              <p:nvPr/>
            </p:nvCxnSpPr>
            <p:spPr>
              <a:xfrm>
                <a:off x="7178804" y="4575653"/>
                <a:ext cx="504664" cy="248076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e 4"/>
            <p:cNvGrpSpPr/>
            <p:nvPr/>
          </p:nvGrpSpPr>
          <p:grpSpPr>
            <a:xfrm>
              <a:off x="-693986" y="1752633"/>
              <a:ext cx="3468444" cy="1011913"/>
              <a:chOff x="2687480" y="4331815"/>
              <a:chExt cx="3468444" cy="1011913"/>
            </a:xfrm>
          </p:grpSpPr>
          <p:sp>
            <p:nvSpPr>
              <p:cNvPr id="115" name="ZoneTexte 114"/>
              <p:cNvSpPr txBox="1"/>
              <p:nvPr/>
            </p:nvSpPr>
            <p:spPr>
              <a:xfrm>
                <a:off x="2687480" y="4746360"/>
                <a:ext cx="16245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r-FR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Cut-off</a:t>
                </a:r>
                <a:endParaRPr lang="en-US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116" name="Connecteur droit 115"/>
              <p:cNvCxnSpPr>
                <a:endCxn id="115" idx="3"/>
              </p:cNvCxnSpPr>
              <p:nvPr/>
            </p:nvCxnSpPr>
            <p:spPr>
              <a:xfrm flipH="1" flipV="1">
                <a:off x="4312029" y="4931026"/>
                <a:ext cx="1843895" cy="2033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onnecteur droit 116"/>
              <p:cNvCxnSpPr>
                <a:stCxn id="119" idx="2"/>
              </p:cNvCxnSpPr>
              <p:nvPr/>
            </p:nvCxnSpPr>
            <p:spPr>
              <a:xfrm>
                <a:off x="4456255" y="4701147"/>
                <a:ext cx="392327" cy="229879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ZoneTexte 118"/>
              <p:cNvSpPr txBox="1"/>
              <p:nvPr/>
            </p:nvSpPr>
            <p:spPr>
              <a:xfrm>
                <a:off x="3926766" y="4331815"/>
                <a:ext cx="10589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solidFill>
                      <a:srgbClr val="00B050"/>
                    </a:solidFill>
                  </a:rPr>
                  <a:t>Shape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20" name="ZoneTexte 119"/>
              <p:cNvSpPr txBox="1"/>
              <p:nvPr/>
            </p:nvSpPr>
            <p:spPr>
              <a:xfrm>
                <a:off x="4272873" y="4974396"/>
                <a:ext cx="10397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err="1" smtClean="0">
                    <a:solidFill>
                      <a:srgbClr val="00B050"/>
                    </a:solidFill>
                  </a:rPr>
                  <a:t>Color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121" name="Connecteur droit 120"/>
              <p:cNvCxnSpPr/>
              <p:nvPr/>
            </p:nvCxnSpPr>
            <p:spPr>
              <a:xfrm flipH="1">
                <a:off x="4936005" y="4918912"/>
                <a:ext cx="493466" cy="211346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Connecteur droit 142"/>
              <p:cNvCxnSpPr>
                <a:stCxn id="144" idx="2"/>
              </p:cNvCxnSpPr>
              <p:nvPr/>
            </p:nvCxnSpPr>
            <p:spPr>
              <a:xfrm>
                <a:off x="5374317" y="4726547"/>
                <a:ext cx="261665" cy="229879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4" name="ZoneTexte 143"/>
              <p:cNvSpPr txBox="1"/>
              <p:nvPr/>
            </p:nvSpPr>
            <p:spPr>
              <a:xfrm>
                <a:off x="4714166" y="4357215"/>
                <a:ext cx="13203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err="1" smtClean="0">
                    <a:solidFill>
                      <a:srgbClr val="00B050"/>
                    </a:solidFill>
                  </a:rPr>
                  <a:t>Sharpness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11" name="Groupe 10"/>
            <p:cNvGrpSpPr/>
            <p:nvPr/>
          </p:nvGrpSpPr>
          <p:grpSpPr>
            <a:xfrm>
              <a:off x="1781815" y="3218207"/>
              <a:ext cx="1537566" cy="369332"/>
              <a:chOff x="1781815" y="3218207"/>
              <a:chExt cx="1537566" cy="369332"/>
            </a:xfrm>
          </p:grpSpPr>
          <p:cxnSp>
            <p:nvCxnSpPr>
              <p:cNvPr id="145" name="Connecteur droit 144"/>
              <p:cNvCxnSpPr/>
              <p:nvPr/>
            </p:nvCxnSpPr>
            <p:spPr>
              <a:xfrm flipH="1">
                <a:off x="2453673" y="3411440"/>
                <a:ext cx="865708" cy="8331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ZoneTexte 110"/>
              <p:cNvSpPr txBox="1"/>
              <p:nvPr/>
            </p:nvSpPr>
            <p:spPr>
              <a:xfrm>
                <a:off x="1781815" y="3218207"/>
                <a:ext cx="9789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ADB</a:t>
                </a:r>
                <a:endParaRPr lang="en-US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10" name="Groupe 9"/>
            <p:cNvGrpSpPr/>
            <p:nvPr/>
          </p:nvGrpSpPr>
          <p:grpSpPr>
            <a:xfrm>
              <a:off x="1066697" y="2696781"/>
              <a:ext cx="1976314" cy="369332"/>
              <a:chOff x="1066697" y="2696781"/>
              <a:chExt cx="1976314" cy="369332"/>
            </a:xfrm>
          </p:grpSpPr>
          <p:sp>
            <p:nvSpPr>
              <p:cNvPr id="90" name="ZoneTexte 89"/>
              <p:cNvSpPr txBox="1"/>
              <p:nvPr/>
            </p:nvSpPr>
            <p:spPr>
              <a:xfrm>
                <a:off x="1066697" y="2696781"/>
                <a:ext cx="15378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Coat</a:t>
                </a:r>
                <a:r>
                  <a:rPr lang="fr-FR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fr-FR" b="1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aging</a:t>
                </a:r>
                <a:endParaRPr lang="en-US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146" name="Connecteur droit 145"/>
              <p:cNvCxnSpPr/>
              <p:nvPr/>
            </p:nvCxnSpPr>
            <p:spPr>
              <a:xfrm flipH="1">
                <a:off x="2177303" y="2905550"/>
                <a:ext cx="865708" cy="8331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Espace réservé de la date 5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3" name="Espace réservé du pied de page 5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VGL-02-09</a:t>
            </a:r>
            <a:endParaRPr lang="en-US" dirty="0"/>
          </a:p>
        </p:txBody>
      </p:sp>
      <p:sp>
        <p:nvSpPr>
          <p:cNvPr id="54" name="Espace réservé du numéro de diapositive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5F6E-0126-42B1-A247-844DBBCEC9C6}" type="slidenum">
              <a:rPr lang="en-US" smtClean="0"/>
              <a:t>5</a:t>
            </a:fld>
            <a:endParaRPr lang="en-US"/>
          </a:p>
        </p:txBody>
      </p:sp>
      <p:grpSp>
        <p:nvGrpSpPr>
          <p:cNvPr id="93" name="Groupe 92"/>
          <p:cNvGrpSpPr/>
          <p:nvPr/>
        </p:nvGrpSpPr>
        <p:grpSpPr>
          <a:xfrm>
            <a:off x="1862539" y="3835177"/>
            <a:ext cx="2769942" cy="2927579"/>
            <a:chOff x="7425139" y="3809777"/>
            <a:chExt cx="2769942" cy="2927579"/>
          </a:xfrm>
        </p:grpSpPr>
        <p:sp>
          <p:nvSpPr>
            <p:cNvPr id="94" name="ZoneTexte 93"/>
            <p:cNvSpPr txBox="1"/>
            <p:nvPr/>
          </p:nvSpPr>
          <p:spPr>
            <a:xfrm>
              <a:off x="7425139" y="6368024"/>
              <a:ext cx="2024326" cy="3693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chemeClr val="bg1"/>
                  </a:solidFill>
                </a:rPr>
                <a:t>VARIOUS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cxnSp>
          <p:nvCxnSpPr>
            <p:cNvPr id="95" name="Connecteur droit 94"/>
            <p:cNvCxnSpPr/>
            <p:nvPr/>
          </p:nvCxnSpPr>
          <p:spPr>
            <a:xfrm flipH="1">
              <a:off x="8355776" y="3809777"/>
              <a:ext cx="1839305" cy="2610576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e 28"/>
          <p:cNvGrpSpPr/>
          <p:nvPr/>
        </p:nvGrpSpPr>
        <p:grpSpPr>
          <a:xfrm>
            <a:off x="3594436" y="5083312"/>
            <a:ext cx="6747407" cy="369332"/>
            <a:chOff x="3851099" y="4734084"/>
            <a:chExt cx="6102589" cy="369332"/>
          </a:xfrm>
        </p:grpSpPr>
        <p:cxnSp>
          <p:nvCxnSpPr>
            <p:cNvPr id="97" name="Connecteur droit 96"/>
            <p:cNvCxnSpPr/>
            <p:nvPr/>
          </p:nvCxnSpPr>
          <p:spPr>
            <a:xfrm flipH="1" flipV="1">
              <a:off x="3851099" y="4905708"/>
              <a:ext cx="322617" cy="1159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ZoneTexte 98"/>
            <p:cNvSpPr txBox="1"/>
            <p:nvPr/>
          </p:nvSpPr>
          <p:spPr>
            <a:xfrm>
              <a:off x="4116802" y="4734084"/>
              <a:ext cx="5836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How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much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type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approval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rqt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.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reflected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on road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cond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.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31" name="Groupe 30"/>
          <p:cNvGrpSpPr/>
          <p:nvPr/>
        </p:nvGrpSpPr>
        <p:grpSpPr>
          <a:xfrm>
            <a:off x="4170731" y="4272289"/>
            <a:ext cx="4659591" cy="369332"/>
            <a:chOff x="4294741" y="5873108"/>
            <a:chExt cx="2750950" cy="369332"/>
          </a:xfrm>
        </p:grpSpPr>
        <p:cxnSp>
          <p:nvCxnSpPr>
            <p:cNvPr id="101" name="Connecteur droit 100"/>
            <p:cNvCxnSpPr/>
            <p:nvPr/>
          </p:nvCxnSpPr>
          <p:spPr>
            <a:xfrm flipH="1">
              <a:off x="4294741" y="6103403"/>
              <a:ext cx="189075" cy="1244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ZoneTexte 103"/>
            <p:cNvSpPr txBox="1"/>
            <p:nvPr/>
          </p:nvSpPr>
          <p:spPr>
            <a:xfrm>
              <a:off x="4458366" y="5873108"/>
              <a:ext cx="25873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Accuracy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&amp;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repeatability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of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aiming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30" name="Groupe 29"/>
          <p:cNvGrpSpPr/>
          <p:nvPr/>
        </p:nvGrpSpPr>
        <p:grpSpPr>
          <a:xfrm>
            <a:off x="3835298" y="4723115"/>
            <a:ext cx="3611676" cy="369332"/>
            <a:chOff x="4268281" y="5316022"/>
            <a:chExt cx="3098100" cy="369332"/>
          </a:xfrm>
        </p:grpSpPr>
        <p:cxnSp>
          <p:nvCxnSpPr>
            <p:cNvPr id="98" name="Connecteur droit 97"/>
            <p:cNvCxnSpPr/>
            <p:nvPr/>
          </p:nvCxnSpPr>
          <p:spPr>
            <a:xfrm flipH="1">
              <a:off x="4268281" y="5542612"/>
              <a:ext cx="337655" cy="1529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ZoneTexte 128"/>
            <p:cNvSpPr txBox="1"/>
            <p:nvPr/>
          </p:nvSpPr>
          <p:spPr>
            <a:xfrm>
              <a:off x="4551625" y="5316022"/>
              <a:ext cx="28147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Guidelines for PTI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inspectors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35" name="Groupe 34"/>
          <p:cNvGrpSpPr/>
          <p:nvPr/>
        </p:nvGrpSpPr>
        <p:grpSpPr>
          <a:xfrm>
            <a:off x="297458" y="3962112"/>
            <a:ext cx="4067729" cy="369332"/>
            <a:chOff x="770387" y="4382141"/>
            <a:chExt cx="1731225" cy="369332"/>
          </a:xfrm>
        </p:grpSpPr>
        <p:cxnSp>
          <p:nvCxnSpPr>
            <p:cNvPr id="148" name="Connecteur droit 147"/>
            <p:cNvCxnSpPr/>
            <p:nvPr/>
          </p:nvCxnSpPr>
          <p:spPr>
            <a:xfrm flipH="1">
              <a:off x="2329331" y="4586988"/>
              <a:ext cx="172281" cy="1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ZoneTexte 150"/>
            <p:cNvSpPr txBox="1"/>
            <p:nvPr/>
          </p:nvSpPr>
          <p:spPr>
            <a:xfrm>
              <a:off x="770387" y="4382141"/>
              <a:ext cx="15488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Methods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of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aiming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measurements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573367" y="5500149"/>
            <a:ext cx="2692835" cy="369332"/>
            <a:chOff x="533918" y="6095327"/>
            <a:chExt cx="2692835" cy="369332"/>
          </a:xfrm>
        </p:grpSpPr>
        <p:cxnSp>
          <p:nvCxnSpPr>
            <p:cNvPr id="147" name="Connecteur droit 146"/>
            <p:cNvCxnSpPr/>
            <p:nvPr/>
          </p:nvCxnSpPr>
          <p:spPr>
            <a:xfrm flipH="1">
              <a:off x="2512611" y="6308769"/>
              <a:ext cx="714142" cy="3213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ZoneTexte 151"/>
            <p:cNvSpPr txBox="1"/>
            <p:nvPr/>
          </p:nvSpPr>
          <p:spPr>
            <a:xfrm>
              <a:off x="533918" y="6095327"/>
              <a:ext cx="19430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Accident data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37" name="Groupe 36"/>
          <p:cNvGrpSpPr/>
          <p:nvPr/>
        </p:nvGrpSpPr>
        <p:grpSpPr>
          <a:xfrm>
            <a:off x="-2" y="4410249"/>
            <a:ext cx="4042729" cy="369332"/>
            <a:chOff x="648967" y="4959018"/>
            <a:chExt cx="2023202" cy="369332"/>
          </a:xfrm>
        </p:grpSpPr>
        <p:sp>
          <p:nvSpPr>
            <p:cNvPr id="154" name="ZoneTexte 153"/>
            <p:cNvSpPr txBox="1"/>
            <p:nvPr/>
          </p:nvSpPr>
          <p:spPr>
            <a:xfrm>
              <a:off x="648967" y="4959018"/>
              <a:ext cx="17891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Characteristics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of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levelling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devices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55" name="Connecteur droit 154"/>
            <p:cNvCxnSpPr/>
            <p:nvPr/>
          </p:nvCxnSpPr>
          <p:spPr>
            <a:xfrm flipH="1">
              <a:off x="2447819" y="5190390"/>
              <a:ext cx="224350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e 42"/>
          <p:cNvGrpSpPr/>
          <p:nvPr/>
        </p:nvGrpSpPr>
        <p:grpSpPr>
          <a:xfrm>
            <a:off x="112002" y="4770202"/>
            <a:ext cx="3723296" cy="369332"/>
            <a:chOff x="-701757" y="5478702"/>
            <a:chExt cx="3723296" cy="369332"/>
          </a:xfrm>
        </p:grpSpPr>
        <p:sp>
          <p:nvSpPr>
            <p:cNvPr id="153" name="ZoneTexte 152"/>
            <p:cNvSpPr txBox="1"/>
            <p:nvPr/>
          </p:nvSpPr>
          <p:spPr>
            <a:xfrm>
              <a:off x="-701757" y="5478702"/>
              <a:ext cx="32744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National reg.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regarding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aiming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56" name="Connecteur droit 155"/>
            <p:cNvCxnSpPr/>
            <p:nvPr/>
          </p:nvCxnSpPr>
          <p:spPr>
            <a:xfrm flipH="1">
              <a:off x="2597703" y="5658205"/>
              <a:ext cx="423836" cy="1574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e 27"/>
          <p:cNvGrpSpPr/>
          <p:nvPr/>
        </p:nvGrpSpPr>
        <p:grpSpPr>
          <a:xfrm>
            <a:off x="4392467" y="3959482"/>
            <a:ext cx="3449172" cy="369332"/>
            <a:chOff x="3568615" y="4177469"/>
            <a:chExt cx="2726819" cy="369332"/>
          </a:xfrm>
        </p:grpSpPr>
        <p:sp>
          <p:nvSpPr>
            <p:cNvPr id="128" name="ZoneTexte 127"/>
            <p:cNvSpPr txBox="1"/>
            <p:nvPr/>
          </p:nvSpPr>
          <p:spPr>
            <a:xfrm>
              <a:off x="3867219" y="4177469"/>
              <a:ext cx="24282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Use of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manual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levelling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36" name="Connecteur droit 135"/>
            <p:cNvCxnSpPr/>
            <p:nvPr/>
          </p:nvCxnSpPr>
          <p:spPr>
            <a:xfrm flipH="1">
              <a:off x="3568615" y="4373978"/>
              <a:ext cx="298879" cy="11904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e 32"/>
          <p:cNvGrpSpPr/>
          <p:nvPr/>
        </p:nvGrpSpPr>
        <p:grpSpPr>
          <a:xfrm>
            <a:off x="168362" y="5197751"/>
            <a:ext cx="3346861" cy="369332"/>
            <a:chOff x="5193796" y="6273805"/>
            <a:chExt cx="3029992" cy="369332"/>
          </a:xfrm>
        </p:grpSpPr>
        <p:sp>
          <p:nvSpPr>
            <p:cNvPr id="133" name="ZoneTexte 132"/>
            <p:cNvSpPr txBox="1"/>
            <p:nvPr/>
          </p:nvSpPr>
          <p:spPr>
            <a:xfrm>
              <a:off x="5193796" y="6273805"/>
              <a:ext cx="25503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Industrial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prediction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37" name="Connecteur droit 136"/>
            <p:cNvCxnSpPr>
              <a:endCxn id="133" idx="3"/>
            </p:cNvCxnSpPr>
            <p:nvPr/>
          </p:nvCxnSpPr>
          <p:spPr>
            <a:xfrm flipH="1">
              <a:off x="7744126" y="6457322"/>
              <a:ext cx="479662" cy="1149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Groupe 156"/>
          <p:cNvGrpSpPr/>
          <p:nvPr/>
        </p:nvGrpSpPr>
        <p:grpSpPr>
          <a:xfrm>
            <a:off x="3266202" y="5498219"/>
            <a:ext cx="5188734" cy="369332"/>
            <a:chOff x="5396526" y="6317811"/>
            <a:chExt cx="3139227" cy="369332"/>
          </a:xfrm>
        </p:grpSpPr>
        <p:sp>
          <p:nvSpPr>
            <p:cNvPr id="158" name="ZoneTexte 157"/>
            <p:cNvSpPr txBox="1"/>
            <p:nvPr/>
          </p:nvSpPr>
          <p:spPr>
            <a:xfrm>
              <a:off x="5583420" y="6317811"/>
              <a:ext cx="29523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Relation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aiming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/real road illumination &amp;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glare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59" name="Connecteur droit 158"/>
            <p:cNvCxnSpPr/>
            <p:nvPr/>
          </p:nvCxnSpPr>
          <p:spPr>
            <a:xfrm flipH="1">
              <a:off x="5396526" y="6584932"/>
              <a:ext cx="20174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Groupe 159"/>
          <p:cNvGrpSpPr/>
          <p:nvPr/>
        </p:nvGrpSpPr>
        <p:grpSpPr>
          <a:xfrm>
            <a:off x="3018096" y="5887501"/>
            <a:ext cx="5862922" cy="369332"/>
            <a:chOff x="4619998" y="6112668"/>
            <a:chExt cx="2931804" cy="369332"/>
          </a:xfrm>
        </p:grpSpPr>
        <p:sp>
          <p:nvSpPr>
            <p:cNvPr id="161" name="ZoneTexte 160"/>
            <p:cNvSpPr txBox="1"/>
            <p:nvPr/>
          </p:nvSpPr>
          <p:spPr>
            <a:xfrm>
              <a:off x="4778819" y="6112668"/>
              <a:ext cx="27729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Geometrical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tol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. HL &amp; LS, influence for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beam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pattern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62" name="Connecteur droit 161"/>
            <p:cNvCxnSpPr/>
            <p:nvPr/>
          </p:nvCxnSpPr>
          <p:spPr>
            <a:xfrm flipH="1" flipV="1">
              <a:off x="4619998" y="6342869"/>
              <a:ext cx="152916" cy="12363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" name="Groupe 162"/>
          <p:cNvGrpSpPr/>
          <p:nvPr/>
        </p:nvGrpSpPr>
        <p:grpSpPr>
          <a:xfrm>
            <a:off x="-280448" y="5817152"/>
            <a:ext cx="3375679" cy="369332"/>
            <a:chOff x="1274163" y="6095327"/>
            <a:chExt cx="1942117" cy="369332"/>
          </a:xfrm>
        </p:grpSpPr>
        <p:cxnSp>
          <p:nvCxnSpPr>
            <p:cNvPr id="164" name="Connecteur droit 163"/>
            <p:cNvCxnSpPr>
              <a:endCxn id="165" idx="3"/>
            </p:cNvCxnSpPr>
            <p:nvPr/>
          </p:nvCxnSpPr>
          <p:spPr>
            <a:xfrm flipH="1">
              <a:off x="2979488" y="6279993"/>
              <a:ext cx="236792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ZoneTexte 164"/>
            <p:cNvSpPr txBox="1"/>
            <p:nvPr/>
          </p:nvSpPr>
          <p:spPr>
            <a:xfrm>
              <a:off x="1274163" y="6095327"/>
              <a:ext cx="17053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Cut-off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definition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&amp;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quality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399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VGL-02-09</a:t>
            </a:r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5F6E-0126-42B1-A247-844DBBCEC9C6}" type="slidenum">
              <a:rPr lang="en-US" smtClean="0"/>
              <a:t>6</a:t>
            </a:fld>
            <a:endParaRPr lang="en-US"/>
          </a:p>
        </p:txBody>
      </p:sp>
      <p:sp>
        <p:nvSpPr>
          <p:cNvPr id="8" name="Flèche droite rayée 13"/>
          <p:cNvSpPr/>
          <p:nvPr/>
        </p:nvSpPr>
        <p:spPr>
          <a:xfrm>
            <a:off x="229932" y="5726118"/>
            <a:ext cx="11423561" cy="48939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b="1" dirty="0" smtClean="0"/>
              <a:t>ENSURE VISIBILITY WITHOUT GLARE</a:t>
            </a:r>
            <a:endParaRPr lang="en-US" b="1" dirty="0"/>
          </a:p>
        </p:txBody>
      </p:sp>
      <p:grpSp>
        <p:nvGrpSpPr>
          <p:cNvPr id="9" name="Groupe 14"/>
          <p:cNvGrpSpPr/>
          <p:nvPr/>
        </p:nvGrpSpPr>
        <p:grpSpPr>
          <a:xfrm>
            <a:off x="6196635" y="125260"/>
            <a:ext cx="6614759" cy="5736921"/>
            <a:chOff x="6205231" y="785314"/>
            <a:chExt cx="5938269" cy="2850041"/>
          </a:xfrm>
        </p:grpSpPr>
        <p:cxnSp>
          <p:nvCxnSpPr>
            <p:cNvPr id="10" name="Connecteur droit 40"/>
            <p:cNvCxnSpPr/>
            <p:nvPr/>
          </p:nvCxnSpPr>
          <p:spPr>
            <a:xfrm flipH="1">
              <a:off x="8132295" y="1886055"/>
              <a:ext cx="1216303" cy="26554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44"/>
            <p:cNvCxnSpPr/>
            <p:nvPr/>
          </p:nvCxnSpPr>
          <p:spPr>
            <a:xfrm flipH="1">
              <a:off x="8441298" y="2518519"/>
              <a:ext cx="1028284" cy="4240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71"/>
            <p:cNvSpPr txBox="1"/>
            <p:nvPr/>
          </p:nvSpPr>
          <p:spPr>
            <a:xfrm>
              <a:off x="9321150" y="1663383"/>
              <a:ext cx="1832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Initial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aiming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3" name="Connecteur droit 148"/>
            <p:cNvCxnSpPr/>
            <p:nvPr/>
          </p:nvCxnSpPr>
          <p:spPr>
            <a:xfrm flipH="1">
              <a:off x="8601812" y="3054456"/>
              <a:ext cx="899188" cy="25335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ZoneTexte 149"/>
            <p:cNvSpPr txBox="1"/>
            <p:nvPr/>
          </p:nvSpPr>
          <p:spPr>
            <a:xfrm>
              <a:off x="9473550" y="2831783"/>
              <a:ext cx="2179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Pitch </a:t>
              </a:r>
              <a:r>
                <a:rPr lang="el-GR" b="1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Δ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/ Suspension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5" name="ZoneTexte 102"/>
            <p:cNvSpPr txBox="1"/>
            <p:nvPr/>
          </p:nvSpPr>
          <p:spPr>
            <a:xfrm>
              <a:off x="8895545" y="1127079"/>
              <a:ext cx="20746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Levelling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tolerance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6" name="ZoneTexte 104"/>
            <p:cNvSpPr txBox="1"/>
            <p:nvPr/>
          </p:nvSpPr>
          <p:spPr>
            <a:xfrm>
              <a:off x="9492786" y="2275071"/>
              <a:ext cx="26507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[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Automatic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switching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]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7" name="ZoneTexte 105"/>
            <p:cNvSpPr txBox="1"/>
            <p:nvPr/>
          </p:nvSpPr>
          <p:spPr>
            <a:xfrm>
              <a:off x="9890351" y="3247412"/>
              <a:ext cx="21607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Cleaning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device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grpSp>
          <p:nvGrpSpPr>
            <p:cNvPr id="18" name="Groupe 12"/>
            <p:cNvGrpSpPr/>
            <p:nvPr/>
          </p:nvGrpSpPr>
          <p:grpSpPr>
            <a:xfrm>
              <a:off x="6205231" y="785314"/>
              <a:ext cx="2690314" cy="2850041"/>
              <a:chOff x="6205231" y="785314"/>
              <a:chExt cx="2690314" cy="2850041"/>
            </a:xfrm>
          </p:grpSpPr>
          <p:sp>
            <p:nvSpPr>
              <p:cNvPr id="21" name="ZoneTexte 19"/>
              <p:cNvSpPr txBox="1"/>
              <p:nvPr/>
            </p:nvSpPr>
            <p:spPr>
              <a:xfrm>
                <a:off x="6507228" y="785314"/>
                <a:ext cx="1571223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 smtClean="0">
                    <a:solidFill>
                      <a:schemeClr val="bg1"/>
                    </a:solidFill>
                  </a:rPr>
                  <a:t>VEHICLE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22" name="Connecteur droit 26"/>
              <p:cNvCxnSpPr/>
              <p:nvPr/>
            </p:nvCxnSpPr>
            <p:spPr>
              <a:xfrm>
                <a:off x="7748786" y="1099790"/>
                <a:ext cx="1146759" cy="2535565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45"/>
              <p:cNvCxnSpPr/>
              <p:nvPr/>
            </p:nvCxnSpPr>
            <p:spPr>
              <a:xfrm flipH="1">
                <a:off x="8039993" y="3253359"/>
                <a:ext cx="714142" cy="3213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47"/>
              <p:cNvCxnSpPr/>
              <p:nvPr/>
            </p:nvCxnSpPr>
            <p:spPr>
              <a:xfrm flipH="1">
                <a:off x="7353536" y="1596397"/>
                <a:ext cx="659864" cy="6805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ZoneTexte 49"/>
              <p:cNvSpPr txBox="1"/>
              <p:nvPr/>
            </p:nvSpPr>
            <p:spPr>
              <a:xfrm>
                <a:off x="6205231" y="1370506"/>
                <a:ext cx="11861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Categories</a:t>
                </a:r>
                <a:endParaRPr lang="en-US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6" name="ZoneTexte 68"/>
              <p:cNvSpPr txBox="1"/>
              <p:nvPr/>
            </p:nvSpPr>
            <p:spPr>
              <a:xfrm>
                <a:off x="7386278" y="3049046"/>
                <a:ext cx="10104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Load</a:t>
                </a:r>
                <a:endParaRPr lang="en-US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7" name="ZoneTexte 69"/>
              <p:cNvSpPr txBox="1"/>
              <p:nvPr/>
            </p:nvSpPr>
            <p:spPr>
              <a:xfrm>
                <a:off x="6359080" y="2454213"/>
                <a:ext cx="15378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Light sources</a:t>
                </a:r>
                <a:endParaRPr lang="en-US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8" name="ZoneTexte 84"/>
              <p:cNvSpPr txBox="1"/>
              <p:nvPr/>
            </p:nvSpPr>
            <p:spPr>
              <a:xfrm>
                <a:off x="6538600" y="1948910"/>
                <a:ext cx="15084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HL </a:t>
                </a:r>
                <a:r>
                  <a:rPr lang="fr-FR" b="1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Height</a:t>
                </a:r>
                <a:endParaRPr lang="en-US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29" name="Connecteur droit 106"/>
              <p:cNvCxnSpPr/>
              <p:nvPr/>
            </p:nvCxnSpPr>
            <p:spPr>
              <a:xfrm flipH="1">
                <a:off x="7703252" y="2134980"/>
                <a:ext cx="496298" cy="1622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107"/>
              <p:cNvCxnSpPr/>
              <p:nvPr/>
            </p:nvCxnSpPr>
            <p:spPr>
              <a:xfrm flipH="1">
                <a:off x="7823777" y="2642969"/>
                <a:ext cx="613525" cy="1884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Connecteur droit 108"/>
            <p:cNvCxnSpPr/>
            <p:nvPr/>
          </p:nvCxnSpPr>
          <p:spPr>
            <a:xfrm flipH="1">
              <a:off x="7891485" y="1299076"/>
              <a:ext cx="1004061" cy="23524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09"/>
            <p:cNvCxnSpPr>
              <a:stCxn id="17" idx="1"/>
            </p:cNvCxnSpPr>
            <p:nvPr/>
          </p:nvCxnSpPr>
          <p:spPr>
            <a:xfrm flipH="1">
              <a:off x="8816159" y="3432078"/>
              <a:ext cx="1074192" cy="28156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e 11"/>
          <p:cNvGrpSpPr/>
          <p:nvPr/>
        </p:nvGrpSpPr>
        <p:grpSpPr>
          <a:xfrm>
            <a:off x="-695860" y="258867"/>
            <a:ext cx="7297911" cy="5603314"/>
            <a:chOff x="-693986" y="779476"/>
            <a:chExt cx="7313993" cy="2855879"/>
          </a:xfrm>
        </p:grpSpPr>
        <p:sp>
          <p:nvSpPr>
            <p:cNvPr id="32" name="ZoneTexte 15"/>
            <p:cNvSpPr txBox="1"/>
            <p:nvPr/>
          </p:nvSpPr>
          <p:spPr>
            <a:xfrm>
              <a:off x="1378346" y="779476"/>
              <a:ext cx="1571223" cy="3693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chemeClr val="bg1"/>
                  </a:solidFill>
                </a:rPr>
                <a:t>HEADLAMP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cxnSp>
          <p:nvCxnSpPr>
            <p:cNvPr id="33" name="Connecteur droit 35"/>
            <p:cNvCxnSpPr>
              <a:stCxn id="32" idx="2"/>
            </p:cNvCxnSpPr>
            <p:nvPr/>
          </p:nvCxnSpPr>
          <p:spPr>
            <a:xfrm>
              <a:off x="2163958" y="1148808"/>
              <a:ext cx="1261747" cy="2486547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Groupe 3"/>
            <p:cNvGrpSpPr/>
            <p:nvPr/>
          </p:nvGrpSpPr>
          <p:grpSpPr>
            <a:xfrm>
              <a:off x="207029" y="1282777"/>
              <a:ext cx="2074211" cy="369332"/>
              <a:chOff x="4330711" y="3953772"/>
              <a:chExt cx="2074211" cy="369332"/>
            </a:xfrm>
          </p:grpSpPr>
          <p:cxnSp>
            <p:nvCxnSpPr>
              <p:cNvPr id="68" name="Connecteur droit 131"/>
              <p:cNvCxnSpPr/>
              <p:nvPr/>
            </p:nvCxnSpPr>
            <p:spPr>
              <a:xfrm flipH="1">
                <a:off x="5712849" y="4100148"/>
                <a:ext cx="692073" cy="16663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ZoneTexte 133"/>
              <p:cNvSpPr txBox="1"/>
              <p:nvPr/>
            </p:nvSpPr>
            <p:spPr>
              <a:xfrm>
                <a:off x="4330711" y="3953772"/>
                <a:ext cx="15290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Light sources</a:t>
                </a:r>
                <a:endParaRPr lang="en-US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35" name="Groupe 2"/>
            <p:cNvGrpSpPr/>
            <p:nvPr/>
          </p:nvGrpSpPr>
          <p:grpSpPr>
            <a:xfrm>
              <a:off x="3081280" y="2475925"/>
              <a:ext cx="3538727" cy="1007095"/>
              <a:chOff x="5712848" y="5625712"/>
              <a:chExt cx="3538727" cy="1007095"/>
            </a:xfrm>
          </p:grpSpPr>
          <p:sp>
            <p:nvSpPr>
              <p:cNvPr id="62" name="ZoneTexte 124"/>
              <p:cNvSpPr txBox="1"/>
              <p:nvPr/>
            </p:nvSpPr>
            <p:spPr>
              <a:xfrm>
                <a:off x="7268869" y="5859645"/>
                <a:ext cx="19827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HL design</a:t>
                </a:r>
                <a:endParaRPr lang="en-US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63" name="Connecteur droit 125"/>
              <p:cNvCxnSpPr/>
              <p:nvPr/>
            </p:nvCxnSpPr>
            <p:spPr>
              <a:xfrm flipH="1">
                <a:off x="5712848" y="6078809"/>
                <a:ext cx="1560033" cy="37222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126"/>
              <p:cNvCxnSpPr/>
              <p:nvPr/>
            </p:nvCxnSpPr>
            <p:spPr>
              <a:xfrm flipH="1">
                <a:off x="6194573" y="5819429"/>
                <a:ext cx="426975" cy="287665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ZoneTexte 129"/>
              <p:cNvSpPr txBox="1"/>
              <p:nvPr/>
            </p:nvSpPr>
            <p:spPr>
              <a:xfrm>
                <a:off x="6231466" y="5625712"/>
                <a:ext cx="1840091" cy="188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dirty="0" smtClean="0">
                    <a:solidFill>
                      <a:srgbClr val="00B050"/>
                    </a:solidFill>
                  </a:rPr>
                  <a:t>LS d</a:t>
                </a:r>
                <a:r>
                  <a:rPr lang="fr-FR" dirty="0" smtClean="0">
                    <a:solidFill>
                      <a:srgbClr val="00B050"/>
                    </a:solidFill>
                  </a:rPr>
                  <a:t>irect visibility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66" name="ZoneTexte 130"/>
              <p:cNvSpPr txBox="1"/>
              <p:nvPr/>
            </p:nvSpPr>
            <p:spPr>
              <a:xfrm>
                <a:off x="6672616" y="6263475"/>
                <a:ext cx="22596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solidFill>
                      <a:srgbClr val="00B050"/>
                    </a:solidFill>
                  </a:rPr>
                  <a:t>Size/HL perception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67" name="Connecteur droit 137"/>
              <p:cNvCxnSpPr/>
              <p:nvPr/>
            </p:nvCxnSpPr>
            <p:spPr>
              <a:xfrm flipH="1" flipV="1">
                <a:off x="6930444" y="6097421"/>
                <a:ext cx="85937" cy="237774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e 1"/>
            <p:cNvGrpSpPr/>
            <p:nvPr/>
          </p:nvGrpSpPr>
          <p:grpSpPr>
            <a:xfrm>
              <a:off x="2445374" y="950773"/>
              <a:ext cx="3871487" cy="1330833"/>
              <a:chOff x="6242385" y="3896726"/>
              <a:chExt cx="3871487" cy="1330833"/>
            </a:xfrm>
          </p:grpSpPr>
          <p:sp>
            <p:nvSpPr>
              <p:cNvPr id="52" name="ZoneTexte 99"/>
              <p:cNvSpPr txBox="1"/>
              <p:nvPr/>
            </p:nvSpPr>
            <p:spPr>
              <a:xfrm>
                <a:off x="7823777" y="4383144"/>
                <a:ext cx="1832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Beam</a:t>
                </a:r>
                <a:r>
                  <a:rPr lang="fr-FR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pattern</a:t>
                </a:r>
                <a:endParaRPr lang="en-US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53" name="Connecteur droit 111"/>
              <p:cNvCxnSpPr/>
              <p:nvPr/>
            </p:nvCxnSpPr>
            <p:spPr>
              <a:xfrm flipH="1">
                <a:off x="6242385" y="4571322"/>
                <a:ext cx="1560033" cy="37222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112"/>
              <p:cNvCxnSpPr/>
              <p:nvPr/>
            </p:nvCxnSpPr>
            <p:spPr>
              <a:xfrm flipH="1">
                <a:off x="6645637" y="4207339"/>
                <a:ext cx="296469" cy="392025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ZoneTexte 113"/>
              <p:cNvSpPr txBox="1"/>
              <p:nvPr/>
            </p:nvSpPr>
            <p:spPr>
              <a:xfrm>
                <a:off x="7518445" y="3927931"/>
                <a:ext cx="2595427" cy="3294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pl-PL" dirty="0" smtClean="0">
                  <a:solidFill>
                    <a:srgbClr val="00B050"/>
                  </a:solidFill>
                </a:endParaRPr>
              </a:p>
              <a:p>
                <a:r>
                  <a:rPr lang="fr-FR" dirty="0" smtClean="0">
                    <a:solidFill>
                      <a:srgbClr val="00B050"/>
                    </a:solidFill>
                  </a:rPr>
                  <a:t>Light distribution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56" name="ZoneTexte 117"/>
              <p:cNvSpPr txBox="1"/>
              <p:nvPr/>
            </p:nvSpPr>
            <p:spPr>
              <a:xfrm>
                <a:off x="6713286" y="3896726"/>
                <a:ext cx="728605" cy="3294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pl-PL" dirty="0" smtClean="0">
                  <a:solidFill>
                    <a:srgbClr val="00B050"/>
                  </a:solidFill>
                </a:endParaRPr>
              </a:p>
              <a:p>
                <a:r>
                  <a:rPr lang="fr-FR" dirty="0" smtClean="0">
                    <a:solidFill>
                      <a:srgbClr val="00B050"/>
                    </a:solidFill>
                  </a:rPr>
                  <a:t>ADB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57" name="ZoneTexte 121"/>
              <p:cNvSpPr txBox="1"/>
              <p:nvPr/>
            </p:nvSpPr>
            <p:spPr>
              <a:xfrm>
                <a:off x="6594236" y="4858227"/>
                <a:ext cx="15084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err="1" smtClean="0">
                    <a:solidFill>
                      <a:srgbClr val="00B050"/>
                    </a:solidFill>
                  </a:rPr>
                  <a:t>Glare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58" name="Connecteur droit 122"/>
              <p:cNvCxnSpPr/>
              <p:nvPr/>
            </p:nvCxnSpPr>
            <p:spPr>
              <a:xfrm>
                <a:off x="6464341" y="4608544"/>
                <a:ext cx="248945" cy="25938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necteur droit 123"/>
              <p:cNvCxnSpPr/>
              <p:nvPr/>
            </p:nvCxnSpPr>
            <p:spPr>
              <a:xfrm flipH="1">
                <a:off x="7459980" y="4241260"/>
                <a:ext cx="342437" cy="348673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ZoneTexte 140"/>
              <p:cNvSpPr txBox="1"/>
              <p:nvPr/>
            </p:nvSpPr>
            <p:spPr>
              <a:xfrm>
                <a:off x="7292839" y="4785779"/>
                <a:ext cx="2752575" cy="188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rgbClr val="00B050"/>
                    </a:solidFill>
                  </a:rPr>
                  <a:t>Illumination for traffic signs</a:t>
                </a:r>
                <a:endParaRPr lang="en-GB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61" name="Connecteur droit 141"/>
              <p:cNvCxnSpPr/>
              <p:nvPr/>
            </p:nvCxnSpPr>
            <p:spPr>
              <a:xfrm>
                <a:off x="7178804" y="4575653"/>
                <a:ext cx="504664" cy="248076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e 4"/>
            <p:cNvGrpSpPr/>
            <p:nvPr/>
          </p:nvGrpSpPr>
          <p:grpSpPr>
            <a:xfrm>
              <a:off x="-693986" y="1760160"/>
              <a:ext cx="3468444" cy="1004386"/>
              <a:chOff x="2687480" y="4339342"/>
              <a:chExt cx="3468444" cy="1004386"/>
            </a:xfrm>
          </p:grpSpPr>
          <p:sp>
            <p:nvSpPr>
              <p:cNvPr id="44" name="ZoneTexte 114"/>
              <p:cNvSpPr txBox="1"/>
              <p:nvPr/>
            </p:nvSpPr>
            <p:spPr>
              <a:xfrm>
                <a:off x="2687480" y="4746360"/>
                <a:ext cx="16245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r-FR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Cut-off</a:t>
                </a:r>
                <a:endParaRPr lang="en-US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45" name="Connecteur droit 115"/>
              <p:cNvCxnSpPr>
                <a:endCxn id="44" idx="3"/>
              </p:cNvCxnSpPr>
              <p:nvPr/>
            </p:nvCxnSpPr>
            <p:spPr>
              <a:xfrm flipH="1" flipV="1">
                <a:off x="4312029" y="4931026"/>
                <a:ext cx="1843895" cy="2033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cteur droit 116"/>
              <p:cNvCxnSpPr>
                <a:stCxn id="47" idx="2"/>
              </p:cNvCxnSpPr>
              <p:nvPr/>
            </p:nvCxnSpPr>
            <p:spPr>
              <a:xfrm>
                <a:off x="4387376" y="4668762"/>
                <a:ext cx="392327" cy="26979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ZoneTexte 118"/>
              <p:cNvSpPr txBox="1"/>
              <p:nvPr/>
            </p:nvSpPr>
            <p:spPr>
              <a:xfrm>
                <a:off x="3857886" y="4339342"/>
                <a:ext cx="1058977" cy="3294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pl-PL" dirty="0" smtClean="0">
                  <a:solidFill>
                    <a:srgbClr val="00B050"/>
                  </a:solidFill>
                </a:endParaRPr>
              </a:p>
              <a:p>
                <a:r>
                  <a:rPr lang="fr-FR" dirty="0" smtClean="0">
                    <a:solidFill>
                      <a:srgbClr val="00B050"/>
                    </a:solidFill>
                  </a:rPr>
                  <a:t>Shape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48" name="ZoneTexte 119"/>
              <p:cNvSpPr txBox="1"/>
              <p:nvPr/>
            </p:nvSpPr>
            <p:spPr>
              <a:xfrm>
                <a:off x="4272873" y="4974396"/>
                <a:ext cx="10397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err="1" smtClean="0">
                    <a:solidFill>
                      <a:srgbClr val="00B050"/>
                    </a:solidFill>
                  </a:rPr>
                  <a:t>Color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49" name="Connecteur droit 120"/>
              <p:cNvCxnSpPr/>
              <p:nvPr/>
            </p:nvCxnSpPr>
            <p:spPr>
              <a:xfrm flipH="1">
                <a:off x="4936005" y="4918912"/>
                <a:ext cx="493466" cy="211346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cteur droit 142"/>
              <p:cNvCxnSpPr>
                <a:stCxn id="51" idx="2"/>
              </p:cNvCxnSpPr>
              <p:nvPr/>
            </p:nvCxnSpPr>
            <p:spPr>
              <a:xfrm>
                <a:off x="5374316" y="4686635"/>
                <a:ext cx="261666" cy="269791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ZoneTexte 143"/>
              <p:cNvSpPr txBox="1"/>
              <p:nvPr/>
            </p:nvSpPr>
            <p:spPr>
              <a:xfrm>
                <a:off x="4714166" y="4357215"/>
                <a:ext cx="1320301" cy="3294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pl-PL" dirty="0" smtClean="0">
                  <a:solidFill>
                    <a:srgbClr val="00B050"/>
                  </a:solidFill>
                </a:endParaRPr>
              </a:p>
              <a:p>
                <a:r>
                  <a:rPr lang="fr-FR" dirty="0" smtClean="0">
                    <a:solidFill>
                      <a:srgbClr val="00B050"/>
                    </a:solidFill>
                  </a:rPr>
                  <a:t>Sharpness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38" name="Groupe 10"/>
            <p:cNvGrpSpPr/>
            <p:nvPr/>
          </p:nvGrpSpPr>
          <p:grpSpPr>
            <a:xfrm>
              <a:off x="1781815" y="3218207"/>
              <a:ext cx="1537566" cy="369332"/>
              <a:chOff x="1781815" y="3218207"/>
              <a:chExt cx="1537566" cy="369332"/>
            </a:xfrm>
          </p:grpSpPr>
          <p:cxnSp>
            <p:nvCxnSpPr>
              <p:cNvPr id="42" name="Connecteur droit 144"/>
              <p:cNvCxnSpPr/>
              <p:nvPr/>
            </p:nvCxnSpPr>
            <p:spPr>
              <a:xfrm flipH="1">
                <a:off x="2453673" y="3411440"/>
                <a:ext cx="865708" cy="8331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ZoneTexte 110"/>
              <p:cNvSpPr txBox="1"/>
              <p:nvPr/>
            </p:nvSpPr>
            <p:spPr>
              <a:xfrm>
                <a:off x="1781815" y="3218207"/>
                <a:ext cx="9789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ADB</a:t>
                </a:r>
                <a:endParaRPr lang="en-US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39" name="Groupe 9"/>
            <p:cNvGrpSpPr/>
            <p:nvPr/>
          </p:nvGrpSpPr>
          <p:grpSpPr>
            <a:xfrm>
              <a:off x="1066697" y="2696781"/>
              <a:ext cx="1976314" cy="369332"/>
              <a:chOff x="1066697" y="2696781"/>
              <a:chExt cx="1976314" cy="369332"/>
            </a:xfrm>
          </p:grpSpPr>
          <p:sp>
            <p:nvSpPr>
              <p:cNvPr id="40" name="ZoneTexte 89"/>
              <p:cNvSpPr txBox="1"/>
              <p:nvPr/>
            </p:nvSpPr>
            <p:spPr>
              <a:xfrm>
                <a:off x="1066697" y="2696781"/>
                <a:ext cx="15378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Coat</a:t>
                </a:r>
                <a:r>
                  <a:rPr lang="fr-FR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fr-FR" b="1" dirty="0" err="1" smtClean="0">
                    <a:solidFill>
                      <a:schemeClr val="accent1">
                        <a:lumMod val="50000"/>
                      </a:schemeClr>
                    </a:solidFill>
                  </a:rPr>
                  <a:t>aging</a:t>
                </a:r>
                <a:endParaRPr lang="en-US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41" name="Connecteur droit 145"/>
              <p:cNvCxnSpPr/>
              <p:nvPr/>
            </p:nvCxnSpPr>
            <p:spPr>
              <a:xfrm flipH="1">
                <a:off x="2177303" y="2905550"/>
                <a:ext cx="865708" cy="8331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14146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924961" y="6196917"/>
            <a:ext cx="2743200" cy="365125"/>
          </a:xfrm>
        </p:spPr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125361" y="6196917"/>
            <a:ext cx="4114800" cy="365125"/>
          </a:xfrm>
        </p:spPr>
        <p:txBody>
          <a:bodyPr/>
          <a:lstStyle/>
          <a:p>
            <a:r>
              <a:rPr lang="fr-FR" smtClean="0"/>
              <a:t>VGL-02-09</a:t>
            </a:r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704531" y="6196916"/>
            <a:ext cx="2743200" cy="365125"/>
          </a:xfrm>
        </p:spPr>
        <p:txBody>
          <a:bodyPr/>
          <a:lstStyle/>
          <a:p>
            <a:fld id="{9F0D5F6E-0126-42B1-A247-844DBBCEC9C6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Flèche droite rayée 13"/>
          <p:cNvSpPr/>
          <p:nvPr/>
        </p:nvSpPr>
        <p:spPr>
          <a:xfrm>
            <a:off x="384219" y="289822"/>
            <a:ext cx="11423561" cy="48939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b="1" dirty="0" smtClean="0"/>
              <a:t>ENSURE VISIBILITY WITHOUT GLARE</a:t>
            </a:r>
            <a:endParaRPr lang="en-US" b="1" dirty="0"/>
          </a:p>
        </p:txBody>
      </p:sp>
      <p:sp>
        <p:nvSpPr>
          <p:cNvPr id="70" name="Espace réservé de la date 51"/>
          <p:cNvSpPr txBox="1">
            <a:spLocks/>
          </p:cNvSpPr>
          <p:nvPr/>
        </p:nvSpPr>
        <p:spPr>
          <a:xfrm>
            <a:off x="924961" y="619691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71" name="Espace réservé du pied de page 52"/>
          <p:cNvSpPr txBox="1">
            <a:spLocks/>
          </p:cNvSpPr>
          <p:nvPr/>
        </p:nvSpPr>
        <p:spPr>
          <a:xfrm>
            <a:off x="4125361" y="61969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/>
              <a:t>VGL-02-09</a:t>
            </a:r>
            <a:endParaRPr lang="en-US" dirty="0"/>
          </a:p>
        </p:txBody>
      </p:sp>
      <p:sp>
        <p:nvSpPr>
          <p:cNvPr id="73" name="ZoneTexte 93"/>
          <p:cNvSpPr txBox="1"/>
          <p:nvPr/>
        </p:nvSpPr>
        <p:spPr>
          <a:xfrm>
            <a:off x="997301" y="5571726"/>
            <a:ext cx="202432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VARIOUS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113" name="Grupa 112"/>
          <p:cNvGrpSpPr/>
          <p:nvPr/>
        </p:nvGrpSpPr>
        <p:grpSpPr>
          <a:xfrm>
            <a:off x="-30289" y="685304"/>
            <a:ext cx="7394933" cy="4938882"/>
            <a:chOff x="984126" y="2124553"/>
            <a:chExt cx="7232754" cy="2610576"/>
          </a:xfrm>
        </p:grpSpPr>
        <p:cxnSp>
          <p:nvCxnSpPr>
            <p:cNvPr id="74" name="Connecteur droit 94"/>
            <p:cNvCxnSpPr/>
            <p:nvPr/>
          </p:nvCxnSpPr>
          <p:spPr>
            <a:xfrm flipH="1">
              <a:off x="2985767" y="2124553"/>
              <a:ext cx="1839305" cy="2610576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100"/>
            <p:cNvCxnSpPr/>
            <p:nvPr/>
          </p:nvCxnSpPr>
          <p:spPr>
            <a:xfrm flipH="1">
              <a:off x="4271948" y="2913142"/>
              <a:ext cx="320257" cy="1244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ZoneTexte 103"/>
            <p:cNvSpPr txBox="1"/>
            <p:nvPr/>
          </p:nvSpPr>
          <p:spPr>
            <a:xfrm>
              <a:off x="4614798" y="2779820"/>
              <a:ext cx="2558186" cy="2997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Accuracy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&amp;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repeatability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of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aiming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79" name="Connecteur droit 97"/>
            <p:cNvCxnSpPr/>
            <p:nvPr/>
          </p:nvCxnSpPr>
          <p:spPr>
            <a:xfrm flipH="1">
              <a:off x="4027474" y="3254666"/>
              <a:ext cx="393629" cy="1529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ZoneTexte 128"/>
            <p:cNvSpPr txBox="1"/>
            <p:nvPr/>
          </p:nvSpPr>
          <p:spPr>
            <a:xfrm>
              <a:off x="4391089" y="3167173"/>
              <a:ext cx="32813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Guidelines for PTI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inspectors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82" name="Connecteur droit 147"/>
            <p:cNvCxnSpPr/>
            <p:nvPr/>
          </p:nvCxnSpPr>
          <p:spPr>
            <a:xfrm flipH="1" flipV="1">
              <a:off x="4027474" y="2675645"/>
              <a:ext cx="374636" cy="524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ZoneTexte 150"/>
            <p:cNvSpPr txBox="1"/>
            <p:nvPr/>
          </p:nvSpPr>
          <p:spPr>
            <a:xfrm>
              <a:off x="1149933" y="2471322"/>
              <a:ext cx="2823693" cy="2997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Methods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of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aiming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measurements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85" name="Connecteur droit 146"/>
            <p:cNvCxnSpPr/>
            <p:nvPr/>
          </p:nvCxnSpPr>
          <p:spPr>
            <a:xfrm flipH="1">
              <a:off x="2465689" y="4451580"/>
              <a:ext cx="714142" cy="3213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ZoneTexte 151"/>
            <p:cNvSpPr txBox="1"/>
            <p:nvPr/>
          </p:nvSpPr>
          <p:spPr>
            <a:xfrm>
              <a:off x="1254668" y="4248286"/>
              <a:ext cx="1250987" cy="3416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Accident data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8" name="ZoneTexte 153"/>
            <p:cNvSpPr txBox="1"/>
            <p:nvPr/>
          </p:nvSpPr>
          <p:spPr>
            <a:xfrm>
              <a:off x="1543709" y="2874643"/>
              <a:ext cx="2136815" cy="2997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Characteristics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of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levelling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devices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89" name="Connecteur droit 154"/>
            <p:cNvCxnSpPr/>
            <p:nvPr/>
          </p:nvCxnSpPr>
          <p:spPr>
            <a:xfrm flipH="1">
              <a:off x="3699850" y="3106015"/>
              <a:ext cx="448292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ZoneTexte 152"/>
            <p:cNvSpPr txBox="1"/>
            <p:nvPr/>
          </p:nvSpPr>
          <p:spPr>
            <a:xfrm>
              <a:off x="1085636" y="3385318"/>
              <a:ext cx="2265774" cy="2997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National reg</a:t>
              </a:r>
              <a:r>
                <a:rPr lang="pl-PL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ulations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regarding aiming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92" name="Connecteur droit 155"/>
            <p:cNvCxnSpPr/>
            <p:nvPr/>
          </p:nvCxnSpPr>
          <p:spPr>
            <a:xfrm flipH="1" flipV="1">
              <a:off x="3363170" y="3540924"/>
              <a:ext cx="423836" cy="1455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ZoneTexte 127"/>
            <p:cNvSpPr txBox="1"/>
            <p:nvPr/>
          </p:nvSpPr>
          <p:spPr>
            <a:xfrm>
              <a:off x="5145414" y="2318413"/>
              <a:ext cx="30714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Use of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manual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levelling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95" name="Connecteur droit 135"/>
            <p:cNvCxnSpPr/>
            <p:nvPr/>
          </p:nvCxnSpPr>
          <p:spPr>
            <a:xfrm flipH="1">
              <a:off x="4598296" y="2438989"/>
              <a:ext cx="503527" cy="5391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ZoneTexte 132"/>
            <p:cNvSpPr txBox="1"/>
            <p:nvPr/>
          </p:nvSpPr>
          <p:spPr>
            <a:xfrm>
              <a:off x="984126" y="3782565"/>
              <a:ext cx="1851259" cy="2997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Industrial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prediction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98" name="Connecteur droit 136"/>
            <p:cNvCxnSpPr/>
            <p:nvPr/>
          </p:nvCxnSpPr>
          <p:spPr>
            <a:xfrm flipH="1">
              <a:off x="2980572" y="3958722"/>
              <a:ext cx="529824" cy="1149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ZoneTexte 157"/>
            <p:cNvSpPr txBox="1"/>
            <p:nvPr/>
          </p:nvSpPr>
          <p:spPr>
            <a:xfrm>
              <a:off x="4008260" y="3602222"/>
              <a:ext cx="3118589" cy="2997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Relation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aiming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/real road illumination &amp;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glare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01" name="Connecteur droit 158"/>
            <p:cNvCxnSpPr/>
            <p:nvPr/>
          </p:nvCxnSpPr>
          <p:spPr>
            <a:xfrm flipH="1">
              <a:off x="3663857" y="3782565"/>
              <a:ext cx="333455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ZoneTexte 160"/>
            <p:cNvSpPr txBox="1"/>
            <p:nvPr/>
          </p:nvSpPr>
          <p:spPr>
            <a:xfrm>
              <a:off x="3787727" y="4106702"/>
              <a:ext cx="2893420" cy="488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Geometrical tol</a:t>
              </a:r>
              <a:r>
                <a:rPr lang="pl-PL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erances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HL &amp; LS, influence for beam pattern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04" name="Connecteur droit 161"/>
            <p:cNvCxnSpPr/>
            <p:nvPr/>
          </p:nvCxnSpPr>
          <p:spPr>
            <a:xfrm flipH="1">
              <a:off x="3313777" y="4244748"/>
              <a:ext cx="428199" cy="7076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e 25"/>
          <p:cNvGrpSpPr/>
          <p:nvPr/>
        </p:nvGrpSpPr>
        <p:grpSpPr>
          <a:xfrm>
            <a:off x="7565505" y="653153"/>
            <a:ext cx="2664851" cy="2801871"/>
            <a:chOff x="7425139" y="3935485"/>
            <a:chExt cx="2664851" cy="2801871"/>
          </a:xfrm>
        </p:grpSpPr>
        <p:sp>
          <p:nvSpPr>
            <p:cNvPr id="133" name="ZoneTexte 16"/>
            <p:cNvSpPr txBox="1"/>
            <p:nvPr/>
          </p:nvSpPr>
          <p:spPr>
            <a:xfrm>
              <a:off x="7425139" y="6368024"/>
              <a:ext cx="2024326" cy="3693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chemeClr val="bg1"/>
                  </a:solidFill>
                </a:rPr>
                <a:t>ENVIRONMENT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cxnSp>
          <p:nvCxnSpPr>
            <p:cNvPr id="134" name="Connecteur droit 31"/>
            <p:cNvCxnSpPr/>
            <p:nvPr/>
          </p:nvCxnSpPr>
          <p:spPr>
            <a:xfrm flipH="1">
              <a:off x="8355777" y="3935485"/>
              <a:ext cx="1734213" cy="248486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e 17"/>
          <p:cNvGrpSpPr/>
          <p:nvPr/>
        </p:nvGrpSpPr>
        <p:grpSpPr>
          <a:xfrm>
            <a:off x="9079320" y="1575739"/>
            <a:ext cx="3538727" cy="1513079"/>
            <a:chOff x="882985" y="4841262"/>
            <a:chExt cx="3538727" cy="1513079"/>
          </a:xfrm>
        </p:grpSpPr>
        <p:sp>
          <p:nvSpPr>
            <p:cNvPr id="136" name="ZoneTexte 54"/>
            <p:cNvSpPr txBox="1"/>
            <p:nvPr/>
          </p:nvSpPr>
          <p:spPr>
            <a:xfrm>
              <a:off x="2439006" y="5342758"/>
              <a:ext cx="19827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Road </a:t>
              </a:r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geometry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37" name="Connecteur droit 56"/>
            <p:cNvCxnSpPr/>
            <p:nvPr/>
          </p:nvCxnSpPr>
          <p:spPr>
            <a:xfrm flipH="1">
              <a:off x="882985" y="5561922"/>
              <a:ext cx="1560033" cy="3722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necteur droit 58"/>
            <p:cNvCxnSpPr/>
            <p:nvPr/>
          </p:nvCxnSpPr>
          <p:spPr>
            <a:xfrm flipH="1">
              <a:off x="1364710" y="5138712"/>
              <a:ext cx="185294" cy="451495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ZoneTexte 61"/>
            <p:cNvSpPr txBox="1"/>
            <p:nvPr/>
          </p:nvSpPr>
          <p:spPr>
            <a:xfrm>
              <a:off x="1284581" y="4841262"/>
              <a:ext cx="728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err="1" smtClean="0">
                  <a:solidFill>
                    <a:srgbClr val="00B050"/>
                  </a:solidFill>
                </a:rPr>
                <a:t>Slope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140" name="ZoneTexte 62"/>
            <p:cNvSpPr txBox="1"/>
            <p:nvPr/>
          </p:nvSpPr>
          <p:spPr>
            <a:xfrm>
              <a:off x="2034021" y="4841262"/>
              <a:ext cx="728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00B050"/>
                  </a:solidFill>
                </a:rPr>
                <a:t>Bend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141" name="ZoneTexte 63"/>
            <p:cNvSpPr txBox="1"/>
            <p:nvPr/>
          </p:nvSpPr>
          <p:spPr>
            <a:xfrm>
              <a:off x="1163480" y="5985009"/>
              <a:ext cx="15084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00B050"/>
                  </a:solidFill>
                </a:rPr>
                <a:t>Speed </a:t>
              </a:r>
              <a:r>
                <a:rPr lang="fr-FR" dirty="0" err="1" smtClean="0">
                  <a:solidFill>
                    <a:srgbClr val="00B050"/>
                  </a:solidFill>
                </a:rPr>
                <a:t>bump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cxnSp>
          <p:nvCxnSpPr>
            <p:cNvPr id="142" name="Connecteur droit 66"/>
            <p:cNvCxnSpPr/>
            <p:nvPr/>
          </p:nvCxnSpPr>
          <p:spPr>
            <a:xfrm>
              <a:off x="1575059" y="5588618"/>
              <a:ext cx="120530" cy="426095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necteur droit 67"/>
            <p:cNvCxnSpPr/>
            <p:nvPr/>
          </p:nvCxnSpPr>
          <p:spPr>
            <a:xfrm flipH="1">
              <a:off x="2100580" y="5129038"/>
              <a:ext cx="185294" cy="451495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oupe 24"/>
          <p:cNvGrpSpPr/>
          <p:nvPr/>
        </p:nvGrpSpPr>
        <p:grpSpPr>
          <a:xfrm>
            <a:off x="9891924" y="919220"/>
            <a:ext cx="2308414" cy="369332"/>
            <a:chOff x="-1548693" y="5973486"/>
            <a:chExt cx="2308414" cy="369332"/>
          </a:xfrm>
        </p:grpSpPr>
        <p:sp>
          <p:nvSpPr>
            <p:cNvPr id="145" name="ZoneTexte 70"/>
            <p:cNvSpPr txBox="1"/>
            <p:nvPr/>
          </p:nvSpPr>
          <p:spPr>
            <a:xfrm>
              <a:off x="-1072570" y="5973486"/>
              <a:ext cx="1832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Traffic conditions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46" name="Connecteur droit 73"/>
            <p:cNvCxnSpPr>
              <a:stCxn id="145" idx="1"/>
            </p:cNvCxnSpPr>
            <p:nvPr/>
          </p:nvCxnSpPr>
          <p:spPr>
            <a:xfrm flipH="1" flipV="1">
              <a:off x="-1548693" y="6155616"/>
              <a:ext cx="476123" cy="2536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oupe 23"/>
          <p:cNvGrpSpPr/>
          <p:nvPr/>
        </p:nvGrpSpPr>
        <p:grpSpPr>
          <a:xfrm>
            <a:off x="8624149" y="587067"/>
            <a:ext cx="1451982" cy="646331"/>
            <a:chOff x="-764426" y="4515241"/>
            <a:chExt cx="1451982" cy="646331"/>
          </a:xfrm>
        </p:grpSpPr>
        <p:cxnSp>
          <p:nvCxnSpPr>
            <p:cNvPr id="148" name="Connecteur droit 64"/>
            <p:cNvCxnSpPr/>
            <p:nvPr/>
          </p:nvCxnSpPr>
          <p:spPr>
            <a:xfrm>
              <a:off x="277797" y="4801832"/>
              <a:ext cx="409759" cy="10969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ZoneTexte 101"/>
            <p:cNvSpPr txBox="1"/>
            <p:nvPr/>
          </p:nvSpPr>
          <p:spPr>
            <a:xfrm>
              <a:off x="-764426" y="4515241"/>
              <a:ext cx="12188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Human</a:t>
              </a:r>
              <a:r>
                <a:rPr lang="fr-FR" b="1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  <a:p>
              <a:r>
                <a:rPr lang="fr-FR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behaviour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128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6053" y="863781"/>
            <a:ext cx="10659894" cy="516893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GB" sz="2800" dirty="0" smtClean="0"/>
              <a:t>We need to select what has an influence on visibility &amp; glare, and how much influence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How to do it? Who should do the work?  Time frame?          </a:t>
            </a:r>
          </a:p>
          <a:p>
            <a:pPr lvl="1">
              <a:buFontTx/>
              <a:buChar char="-"/>
            </a:pPr>
            <a:r>
              <a:rPr lang="en-GB" dirty="0" smtClean="0"/>
              <a:t>It is proposed to vote inside group (or inside GRE?)</a:t>
            </a:r>
          </a:p>
          <a:p>
            <a:pPr lvl="1">
              <a:buFontTx/>
              <a:buChar char="-"/>
            </a:pPr>
            <a:r>
              <a:rPr lang="en-GB" dirty="0" smtClean="0"/>
              <a:t>Vote </a:t>
            </a:r>
            <a:r>
              <a:rPr lang="en-GB" b="1" dirty="0" smtClean="0"/>
              <a:t>for</a:t>
            </a:r>
            <a:r>
              <a:rPr lang="en-GB" dirty="0" smtClean="0"/>
              <a:t>/</a:t>
            </a:r>
            <a:r>
              <a:rPr lang="en-GB" b="1" dirty="0" smtClean="0"/>
              <a:t>against</a:t>
            </a:r>
            <a:r>
              <a:rPr lang="en-GB" dirty="0" smtClean="0"/>
              <a:t> (that item is important for safety)</a:t>
            </a:r>
            <a:r>
              <a:rPr lang="pl-PL" dirty="0" smtClean="0"/>
              <a:t>?</a:t>
            </a:r>
            <a:r>
              <a:rPr lang="en-GB" dirty="0" smtClean="0"/>
              <a:t> Justification/evidence required</a:t>
            </a:r>
          </a:p>
          <a:p>
            <a:pPr lvl="1">
              <a:buFontTx/>
              <a:buChar char="-"/>
            </a:pPr>
            <a:r>
              <a:rPr lang="en-GB" dirty="0" smtClean="0"/>
              <a:t>Who is voting „</a:t>
            </a:r>
            <a:r>
              <a:rPr lang="en-GB" b="1" dirty="0" smtClean="0"/>
              <a:t>for”</a:t>
            </a:r>
            <a:r>
              <a:rPr lang="en-GB" dirty="0" smtClean="0"/>
              <a:t> should be ready to prepare input 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Choice of categories of vehicles</a:t>
            </a:r>
          </a:p>
          <a:p>
            <a:pPr lvl="2"/>
            <a:r>
              <a:rPr lang="en-GB" dirty="0" smtClean="0"/>
              <a:t>M &amp; N</a:t>
            </a:r>
          </a:p>
          <a:p>
            <a:pPr lvl="2"/>
            <a:r>
              <a:rPr lang="en-GB" dirty="0" smtClean="0"/>
              <a:t>L? T?</a:t>
            </a:r>
          </a:p>
          <a:p>
            <a:pPr marL="457200" lvl="1" indent="0">
              <a:buNone/>
            </a:pPr>
            <a:endParaRPr lang="pl-PL" dirty="0" smtClean="0"/>
          </a:p>
          <a:p>
            <a:pPr marL="228600" lvl="1">
              <a:spcBef>
                <a:spcPts val="1000"/>
              </a:spcBef>
            </a:pPr>
            <a:endParaRPr lang="pl-PL" sz="2900" dirty="0" smtClean="0"/>
          </a:p>
          <a:p>
            <a:pPr marL="228600" lvl="1">
              <a:spcBef>
                <a:spcPts val="1000"/>
              </a:spcBef>
            </a:pPr>
            <a:endParaRPr lang="pl-PL" sz="29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VGL-02-09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5F6E-0126-42B1-A247-844DBBCEC9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9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6053" y="783771"/>
            <a:ext cx="10659894" cy="516893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GB" sz="2800" dirty="0" smtClean="0"/>
              <a:t>What is the status of documents in GRE:</a:t>
            </a:r>
          </a:p>
          <a:p>
            <a:pPr marL="685800" lvl="2">
              <a:spcBef>
                <a:spcPts val="1000"/>
              </a:spcBef>
            </a:pPr>
            <a:r>
              <a:rPr lang="en-GB" sz="2500" dirty="0"/>
              <a:t>ECE/TRANS/WP.29/GRE/2011/27 </a:t>
            </a:r>
            <a:r>
              <a:rPr lang="en-GB" sz="2500" dirty="0" smtClean="0"/>
              <a:t>-</a:t>
            </a:r>
            <a:r>
              <a:rPr lang="pl-PL" sz="2500" dirty="0" smtClean="0"/>
              <a:t> </a:t>
            </a:r>
            <a:r>
              <a:rPr lang="en-GB" sz="2500" dirty="0" smtClean="0"/>
              <a:t>mandatory </a:t>
            </a:r>
            <a:r>
              <a:rPr lang="en-GB" sz="2500" dirty="0"/>
              <a:t>automatic levelling, 90 month TP</a:t>
            </a:r>
          </a:p>
          <a:p>
            <a:pPr marL="685800" lvl="2">
              <a:spcBef>
                <a:spcPts val="1000"/>
              </a:spcBef>
            </a:pPr>
            <a:r>
              <a:rPr lang="en-GB" sz="2500" dirty="0"/>
              <a:t>ECE/TRANS/WP.29/GRE/2015/5 - GTB and OICA Proposal</a:t>
            </a:r>
          </a:p>
          <a:p>
            <a:pPr marL="685800" lvl="2">
              <a:spcBef>
                <a:spcPts val="1000"/>
              </a:spcBef>
            </a:pPr>
            <a:r>
              <a:rPr lang="en-GB" sz="2500" dirty="0"/>
              <a:t>GRE-73-18 - Polish improvement of GRE/2015/5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228600" lvl="1">
              <a:spcBef>
                <a:spcPts val="1000"/>
              </a:spcBef>
            </a:pPr>
            <a:r>
              <a:rPr lang="en-GB" sz="2800" dirty="0" smtClean="0"/>
              <a:t>How to continue?  (there in no one clear position inside the group)</a:t>
            </a:r>
          </a:p>
          <a:p>
            <a:pPr marL="685800" lvl="2">
              <a:spcBef>
                <a:spcPts val="1000"/>
              </a:spcBef>
            </a:pPr>
            <a:r>
              <a:rPr lang="en-GB" sz="2500" dirty="0" smtClean="0"/>
              <a:t>First analyse GTB/OICA &amp; Polish proposal?</a:t>
            </a:r>
          </a:p>
          <a:p>
            <a:pPr marL="685800" lvl="2">
              <a:spcBef>
                <a:spcPts val="1000"/>
              </a:spcBef>
            </a:pPr>
            <a:r>
              <a:rPr lang="en-GB" sz="2500" dirty="0" smtClean="0"/>
              <a:t>From existing data (</a:t>
            </a:r>
            <a:r>
              <a:rPr lang="en-GB" sz="2500" dirty="0" err="1" smtClean="0"/>
              <a:t>Klettwitz</a:t>
            </a:r>
            <a:r>
              <a:rPr lang="en-GB" sz="2500" dirty="0" smtClean="0"/>
              <a:t> tests, Lab study, German study, AML study, TUD study, GTB literature study</a:t>
            </a:r>
            <a:r>
              <a:rPr lang="pl-PL" sz="2500" dirty="0" smtClean="0"/>
              <a:t>, etc.</a:t>
            </a:r>
            <a:r>
              <a:rPr lang="en-GB" sz="2500" dirty="0" smtClean="0"/>
              <a:t>)</a:t>
            </a:r>
            <a:r>
              <a:rPr lang="pl-PL" sz="2500" dirty="0"/>
              <a:t>?</a:t>
            </a:r>
            <a:r>
              <a:rPr lang="en-GB" sz="2500" dirty="0" smtClean="0"/>
              <a:t> Are they representative?</a:t>
            </a:r>
          </a:p>
          <a:p>
            <a:pPr marL="685800" lvl="2">
              <a:spcBef>
                <a:spcPts val="1000"/>
              </a:spcBef>
            </a:pPr>
            <a:r>
              <a:rPr lang="en-GB" sz="2500" dirty="0" smtClean="0"/>
              <a:t>Order new research? (Time, resources)</a:t>
            </a:r>
          </a:p>
          <a:p>
            <a:pPr marL="228600" lvl="1">
              <a:spcBef>
                <a:spcPts val="1000"/>
              </a:spcBef>
            </a:pPr>
            <a:endParaRPr lang="en-GB" sz="2900" dirty="0" smtClean="0"/>
          </a:p>
          <a:p>
            <a:pPr marL="228600" lvl="1">
              <a:spcBef>
                <a:spcPts val="1000"/>
              </a:spcBef>
            </a:pPr>
            <a:endParaRPr lang="pl-PL" sz="29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4/4/2016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VGL-02-09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5F6E-0126-42B1-A247-844DBBCEC9C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3934</TotalTime>
  <Words>749</Words>
  <Application>Microsoft Office PowerPoint</Application>
  <PresentationFormat>Custom</PresentationFormat>
  <Paragraphs>192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Thème Office</vt:lpstr>
      <vt:lpstr>Outcome of 2nd session of the IWG VGL  April 04, 2016 in Geneva 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SILVANI Francoise</dc:creator>
  <cp:lastModifiedBy>Konstantin Glukhenkiy</cp:lastModifiedBy>
  <cp:revision>75</cp:revision>
  <dcterms:created xsi:type="dcterms:W3CDTF">2016-03-17T14:04:12Z</dcterms:created>
  <dcterms:modified xsi:type="dcterms:W3CDTF">2016-04-07T10:50:10Z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-150205826</vt:i4>
  </property>
  <property fmtid="{D5CDD505-2E9C-101B-9397-08002B2CF9AE}" pid="3" name="_NewReviewCycle">
    <vt:lpwstr/>
  </property>
  <property fmtid="{D5CDD505-2E9C-101B-9397-08002B2CF9AE}" pid="4" name="_EmailSubject">
    <vt:lpwstr>IWG VGL</vt:lpwstr>
  </property>
  <property fmtid="{D5CDD505-2E9C-101B-9397-08002B2CF9AE}" pid="5" name="_AuthorEmail">
    <vt:lpwstr>francoise.silvani@renault.com</vt:lpwstr>
  </property>
  <property fmtid="{D5CDD505-2E9C-101B-9397-08002B2CF9AE}" pid="6" name="_AuthorEmailDisplayName">
    <vt:lpwstr>SILVANI Francoise</vt:lpwstr>
  </property>
</Properties>
</file>