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306" r:id="rId3"/>
    <p:sldId id="343" r:id="rId4"/>
    <p:sldId id="344" r:id="rId5"/>
    <p:sldId id="346" r:id="rId6"/>
    <p:sldId id="348" r:id="rId7"/>
    <p:sldId id="347" r:id="rId8"/>
    <p:sldId id="337" r:id="rId9"/>
    <p:sldId id="338" r:id="rId10"/>
    <p:sldId id="345" r:id="rId11"/>
    <p:sldId id="325" r:id="rId12"/>
  </p:sldIdLst>
  <p:sldSz cx="9144000" cy="6858000" type="screen4x3"/>
  <p:notesSz cx="6858000" cy="9144000"/>
  <p:defaultTextStyle>
    <a:defPPr>
      <a:defRPr lang="it-IT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 Terburg" initials="BT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C6204"/>
    <a:srgbClr val="FB8605"/>
    <a:srgbClr val="D205FB"/>
    <a:srgbClr val="00CC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9" autoAdjust="0"/>
    <p:restoredTop sz="93957" autoAdjust="0"/>
  </p:normalViewPr>
  <p:slideViewPr>
    <p:cSldViewPr>
      <p:cViewPr varScale="1">
        <p:scale>
          <a:sx n="80" d="100"/>
          <a:sy n="80" d="100"/>
        </p:scale>
        <p:origin x="-1670" y="-67"/>
      </p:cViewPr>
      <p:guideLst>
        <p:guide orient="horz" pos="960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4B4F730-E3AC-4E37-9973-8AB243ECB6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2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C425A-89D1-4C76-84C1-0C5EE3265AC4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57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39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53E75-67A2-4D18-ACCF-A01438105B48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22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10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6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LS-xxxx</a:t>
            </a: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6DD45E-0221-4ACF-A69C-65A61901C5D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2400" y="6019800"/>
            <a:ext cx="21336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defRPr/>
            </a:pPr>
            <a:r>
              <a:rPr lang="it-IT" sz="18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 T B</a:t>
            </a:r>
          </a:p>
          <a:p>
            <a:pPr algn="l" eaLnBrk="0" hangingPunct="0"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The International Automotive Lighting</a:t>
            </a:r>
            <a:br>
              <a:rPr lang="it-IT" sz="800" b="1" i="1">
                <a:solidFill>
                  <a:srgbClr val="333399"/>
                </a:solidFill>
                <a:latin typeface="Arial" charset="0"/>
              </a:rPr>
            </a:b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and Light Signalling Expert Group</a:t>
            </a:r>
          </a:p>
          <a:p>
            <a:pPr algn="l" eaLnBrk="0" hangingPunct="0">
              <a:spcBef>
                <a:spcPts val="600"/>
              </a:spcBef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G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roupe de 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ravail  “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B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ruxelles 1952”</a:t>
            </a:r>
            <a:r>
              <a:rPr lang="it-IT" sz="1000" i="1">
                <a:solidFill>
                  <a:srgbClr val="333399"/>
                </a:solidFill>
                <a:latin typeface="Arial" charset="0"/>
              </a:rPr>
              <a:t> </a:t>
            </a:r>
          </a:p>
        </p:txBody>
      </p:sp>
      <p:cxnSp>
        <p:nvCxnSpPr>
          <p:cNvPr id="2" name="Straight Connector 10"/>
          <p:cNvCxnSpPr>
            <a:cxnSpLocks noChangeShapeType="1"/>
          </p:cNvCxnSpPr>
          <p:nvPr userDrawn="1"/>
        </p:nvCxnSpPr>
        <p:spPr bwMode="auto">
          <a:xfrm>
            <a:off x="1066800" y="6172200"/>
            <a:ext cx="80772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</p:spPr>
      </p:cxnSp>
      <p:cxnSp>
        <p:nvCxnSpPr>
          <p:cNvPr id="1032" name="Straight Connector 10"/>
          <p:cNvCxnSpPr>
            <a:cxnSpLocks noChangeShapeType="1"/>
          </p:cNvCxnSpPr>
          <p:nvPr userDrawn="1"/>
        </p:nvCxnSpPr>
        <p:spPr bwMode="auto">
          <a:xfrm>
            <a:off x="0" y="6172200"/>
            <a:ext cx="1524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7" r:id="rId1"/>
    <p:sldLayoutId id="2147484938" r:id="rId2"/>
    <p:sldLayoutId id="2147484939" r:id="rId3"/>
    <p:sldLayoutId id="2147484940" r:id="rId4"/>
    <p:sldLayoutId id="2147484941" r:id="rId5"/>
    <p:sldLayoutId id="2147484942" r:id="rId6"/>
    <p:sldLayoutId id="2147484943" r:id="rId7"/>
    <p:sldLayoutId id="2147484944" r:id="rId8"/>
    <p:sldLayoutId id="2147484945" r:id="rId9"/>
    <p:sldLayoutId id="2147484946" r:id="rId10"/>
    <p:sldLayoutId id="2147484947" r:id="rId11"/>
    <p:sldLayoutId id="2147484948" r:id="rId12"/>
    <p:sldLayoutId id="2147484949" r:id="rId13"/>
    <p:sldLayoutId id="214748495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0828"/>
            <a:ext cx="7772400" cy="1143000"/>
          </a:xfrm>
        </p:spPr>
        <p:txBody>
          <a:bodyPr/>
          <a:lstStyle/>
          <a:p>
            <a:pPr eaLnBrk="1" hangingPunct="1"/>
            <a:r>
              <a:rPr lang="it-IT" dirty="0" smtClean="0"/>
              <a:t>GTB Working Group </a:t>
            </a:r>
            <a:br>
              <a:rPr lang="it-IT" dirty="0" smtClean="0"/>
            </a:br>
            <a:r>
              <a:rPr lang="it-IT" dirty="0" smtClean="0">
                <a:solidFill>
                  <a:srgbClr val="3333FF"/>
                </a:solidFill>
              </a:rPr>
              <a:t>Light Sources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Extension </a:t>
            </a:r>
            <a:r>
              <a:rPr lang="en-US" dirty="0"/>
              <a:t>of </a:t>
            </a:r>
            <a:r>
              <a:rPr lang="en-US" dirty="0" smtClean="0"/>
              <a:t>Regulation 128 </a:t>
            </a:r>
          </a:p>
          <a:p>
            <a:pPr eaLnBrk="1" hangingPunct="1"/>
            <a:r>
              <a:rPr lang="en-US" dirty="0" smtClean="0"/>
              <a:t>towards Light Sources </a:t>
            </a:r>
            <a:r>
              <a:rPr lang="en-US" dirty="0"/>
              <a:t>for </a:t>
            </a:r>
            <a:endParaRPr lang="en-US" dirty="0" smtClean="0"/>
          </a:p>
          <a:p>
            <a:pPr eaLnBrk="1" hangingPunct="1"/>
            <a:r>
              <a:rPr lang="en-US" dirty="0"/>
              <a:t>F</a:t>
            </a:r>
            <a:r>
              <a:rPr lang="en-US" dirty="0" smtClean="0"/>
              <a:t>orward Lighting Applications</a:t>
            </a:r>
            <a:endParaRPr lang="it-IT" dirty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220072" y="980728"/>
            <a:ext cx="3754437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1800" dirty="0" smtClean="0">
                <a:latin typeface="Tahoma" pitchFamily="34" charset="0"/>
              </a:rPr>
              <a:t>GTB </a:t>
            </a:r>
            <a:r>
              <a:rPr lang="it-IT" sz="1800" dirty="0">
                <a:latin typeface="Tahoma" pitchFamily="34" charset="0"/>
              </a:rPr>
              <a:t>Document No. </a:t>
            </a:r>
            <a:r>
              <a:rPr lang="it-IT" sz="1800" dirty="0" smtClean="0">
                <a:latin typeface="Tahoma" pitchFamily="34" charset="0"/>
              </a:rPr>
              <a:t>CE-5258 </a:t>
            </a:r>
            <a:r>
              <a:rPr lang="it-IT" sz="1800" dirty="0">
                <a:latin typeface="Tahoma" pitchFamily="34" charset="0"/>
              </a:rPr>
              <a:t/>
            </a:r>
            <a:br>
              <a:rPr lang="it-IT" sz="1800" dirty="0">
                <a:latin typeface="Tahoma" pitchFamily="34" charset="0"/>
              </a:rPr>
            </a:br>
            <a:r>
              <a:rPr lang="it-IT" sz="1800" dirty="0">
                <a:latin typeface="Tahoma" pitchFamily="34" charset="0"/>
              </a:rPr>
              <a:t>Date: </a:t>
            </a:r>
            <a:r>
              <a:rPr lang="it-IT" sz="1800" dirty="0" smtClean="0">
                <a:latin typeface="Tahoma" pitchFamily="34" charset="0"/>
              </a:rPr>
              <a:t>2016-04-05</a:t>
            </a:r>
            <a:endParaRPr lang="it-IT" sz="1800" dirty="0">
              <a:latin typeface="Tahoma" pitchFamily="34" charset="0"/>
            </a:endParaRPr>
          </a:p>
        </p:txBody>
      </p:sp>
      <p:graphicFrame>
        <p:nvGraphicFramePr>
          <p:cNvPr id="6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67406"/>
              </p:ext>
            </p:extLst>
          </p:nvPr>
        </p:nvGraphicFramePr>
        <p:xfrm>
          <a:off x="215516" y="152636"/>
          <a:ext cx="8604956" cy="807720"/>
        </p:xfrm>
        <a:graphic>
          <a:graphicData uri="http://schemas.openxmlformats.org/drawingml/2006/table">
            <a:tbl>
              <a:tblPr/>
              <a:tblGrid>
                <a:gridCol w="4516174"/>
                <a:gridCol w="4088782"/>
              </a:tblGrid>
              <a:tr h="492136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GTB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GRE-75-14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(75th GRE, 5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8 April 2016,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11(b))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Timeline for Consideration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3333FF"/>
                </a:solidFill>
              </a:rPr>
              <a:t>GRE-75:</a:t>
            </a:r>
            <a:r>
              <a:rPr lang="en-US" sz="2000" b="1" dirty="0" smtClean="0"/>
              <a:t>  </a:t>
            </a:r>
          </a:p>
          <a:p>
            <a:r>
              <a:rPr lang="en-US" sz="2000" dirty="0" smtClean="0"/>
              <a:t>Informal document outlining </a:t>
            </a:r>
            <a:r>
              <a:rPr lang="en-US" sz="2000" dirty="0"/>
              <a:t>the changes needed to close the technology </a:t>
            </a:r>
            <a:r>
              <a:rPr lang="en-US" sz="2000" dirty="0" smtClean="0"/>
              <a:t>gap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3333FF"/>
                </a:solidFill>
              </a:rPr>
              <a:t>GRE-76:</a:t>
            </a:r>
          </a:p>
          <a:p>
            <a:r>
              <a:rPr lang="en-US" sz="2000" dirty="0" smtClean="0"/>
              <a:t>Formal </a:t>
            </a:r>
            <a:r>
              <a:rPr lang="en-US" sz="2000" dirty="0"/>
              <a:t>documents </a:t>
            </a:r>
          </a:p>
          <a:p>
            <a:r>
              <a:rPr lang="en-US" sz="2000" dirty="0"/>
              <a:t>Final proposal for amendments of R19, R98, R112, R113 and R123</a:t>
            </a:r>
          </a:p>
          <a:p>
            <a:r>
              <a:rPr lang="en-US" sz="2000" dirty="0"/>
              <a:t>Informal proposal for amendments of R128 (incl. thermal grades, contrast, uniformity requirements) completed by a category sheet (either in R128 or </a:t>
            </a:r>
            <a:r>
              <a:rPr lang="en-US" sz="2000" dirty="0" smtClean="0"/>
              <a:t>in </a:t>
            </a:r>
            <a:r>
              <a:rPr lang="en-US" sz="2000" dirty="0"/>
              <a:t>the resolution)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10</a:t>
            </a:fld>
            <a:endParaRPr lang="it-IT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16998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90805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kern="0" dirty="0" smtClean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 smtClean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 smtClean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r>
              <a:rPr lang="en-US" kern="0" dirty="0" smtClean="0">
                <a:latin typeface="+mj-lt"/>
              </a:rPr>
              <a:t>END</a:t>
            </a:r>
            <a:endParaRPr lang="en-GB" kern="0" dirty="0">
              <a:latin typeface="+mj-lt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11</a:t>
            </a:fld>
            <a:endParaRPr lang="it-I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>
                <a:latin typeface="Tahoma" pitchFamily="34" charset="0"/>
              </a:rPr>
              <a:t>Content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684213" y="1557338"/>
            <a:ext cx="7848228" cy="4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defRPr/>
            </a:pPr>
            <a:endParaRPr lang="it-IT" dirty="0" smtClean="0">
              <a:latin typeface="Tahoma" pitchFamily="34" charset="0"/>
            </a:endParaRPr>
          </a:p>
          <a:p>
            <a:pPr marL="457200" indent="-457200" algn="ctr">
              <a:spcBef>
                <a:spcPct val="20000"/>
              </a:spcBef>
              <a:defRPr/>
            </a:pPr>
            <a:endParaRPr lang="it-IT" dirty="0" smtClean="0">
              <a:latin typeface="Tahoma" pitchFamily="34" charset="0"/>
            </a:endParaRP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Introduction</a:t>
            </a: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endParaRPr lang="it-IT" dirty="0" smtClean="0">
              <a:latin typeface="Tahoma" pitchFamily="34" charset="0"/>
            </a:endParaRP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Light </a:t>
            </a:r>
            <a:r>
              <a:rPr lang="it-IT" dirty="0">
                <a:latin typeface="Tahoma" pitchFamily="34" charset="0"/>
              </a:rPr>
              <a:t>S</a:t>
            </a:r>
            <a:r>
              <a:rPr lang="it-IT" dirty="0" smtClean="0">
                <a:latin typeface="Tahoma" pitchFamily="34" charset="0"/>
              </a:rPr>
              <a:t>ource </a:t>
            </a:r>
            <a:r>
              <a:rPr lang="it-IT" dirty="0">
                <a:latin typeface="Tahoma" pitchFamily="34" charset="0"/>
              </a:rPr>
              <a:t>W</a:t>
            </a:r>
            <a:r>
              <a:rPr lang="it-IT" dirty="0" smtClean="0">
                <a:latin typeface="Tahoma" pitchFamily="34" charset="0"/>
              </a:rPr>
              <a:t>ork </a:t>
            </a:r>
            <a:r>
              <a:rPr lang="it-IT" dirty="0">
                <a:latin typeface="Tahoma" pitchFamily="34" charset="0"/>
              </a:rPr>
              <a:t>I</a:t>
            </a:r>
            <a:r>
              <a:rPr lang="it-IT" dirty="0" smtClean="0">
                <a:latin typeface="Tahoma" pitchFamily="34" charset="0"/>
              </a:rPr>
              <a:t>tems </a:t>
            </a:r>
            <a:r>
              <a:rPr lang="it-IT" dirty="0">
                <a:latin typeface="Tahoma" pitchFamily="34" charset="0"/>
              </a:rPr>
              <a:t>in the P</a:t>
            </a:r>
            <a:r>
              <a:rPr lang="it-IT" dirty="0" smtClean="0">
                <a:latin typeface="Tahoma" pitchFamily="34" charset="0"/>
              </a:rPr>
              <a:t>ipeline</a:t>
            </a: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endParaRPr lang="it-IT" dirty="0" smtClean="0">
              <a:latin typeface="Tahoma" pitchFamily="34" charset="0"/>
            </a:endParaRP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Corresponding Amendments to Device Regulations </a:t>
            </a: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endParaRPr lang="it-IT" sz="1800" i="1" dirty="0" smtClean="0">
              <a:latin typeface="Tahoma" pitchFamily="34" charset="0"/>
            </a:endParaRPr>
          </a:p>
          <a:p>
            <a:pPr marL="457200" indent="-457200" algn="l">
              <a:spcBef>
                <a:spcPct val="20000"/>
              </a:spcBef>
              <a:buFont typeface="+mj-lt"/>
              <a:buAutoNum type="arabicPeriod"/>
              <a:defRPr/>
            </a:pPr>
            <a:endParaRPr lang="it-IT" sz="1800" i="1" dirty="0" smtClean="0">
              <a:latin typeface="+mn-lt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C9F2BD-890F-449C-BD34-E7F525B14626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8780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Introduction into R128 of LED </a:t>
            </a:r>
            <a:r>
              <a:rPr lang="en-US" sz="2000" dirty="0"/>
              <a:t>light </a:t>
            </a:r>
            <a:r>
              <a:rPr lang="en-US" sz="2000" dirty="0" smtClean="0"/>
              <a:t>source categories </a:t>
            </a:r>
            <a:r>
              <a:rPr lang="en-US" sz="2000" dirty="0"/>
              <a:t>for forward lighting applications (front </a:t>
            </a:r>
            <a:r>
              <a:rPr lang="en-US" sz="2000" dirty="0" smtClean="0"/>
              <a:t>fog, </a:t>
            </a:r>
            <a:r>
              <a:rPr lang="en-US" sz="2000" dirty="0"/>
              <a:t>low beam, high beam, AFS) </a:t>
            </a:r>
            <a:r>
              <a:rPr lang="en-US" sz="2000" dirty="0" smtClean="0"/>
              <a:t>is planned for </a:t>
            </a:r>
            <a:r>
              <a:rPr lang="en-US" sz="2000" b="1" dirty="0" smtClean="0">
                <a:solidFill>
                  <a:srgbClr val="3333FF"/>
                </a:solidFill>
              </a:rPr>
              <a:t>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R128 changes include performance-based requirements to address forward lighting application-specific parameters:</a:t>
            </a:r>
          </a:p>
          <a:p>
            <a:pPr lvl="1">
              <a:buFontTx/>
              <a:buChar char="-"/>
            </a:pPr>
            <a:r>
              <a:rPr lang="en-US" sz="1800" dirty="0" smtClean="0"/>
              <a:t>Visibility &amp; Glare</a:t>
            </a:r>
          </a:p>
          <a:p>
            <a:pPr lvl="1">
              <a:buFontTx/>
              <a:buChar char="-"/>
            </a:pPr>
            <a:r>
              <a:rPr lang="en-US" sz="1800" dirty="0"/>
              <a:t>T</a:t>
            </a:r>
            <a:r>
              <a:rPr lang="en-US" sz="1800" dirty="0" smtClean="0"/>
              <a:t>emperature Dependency of LED Light </a:t>
            </a:r>
            <a:r>
              <a:rPr lang="en-US" sz="1800" dirty="0"/>
              <a:t>S</a:t>
            </a:r>
            <a:r>
              <a:rPr lang="en-US" sz="1800" dirty="0" smtClean="0"/>
              <a:t>ources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Requirements </a:t>
            </a:r>
            <a:r>
              <a:rPr lang="en-US" sz="2000" dirty="0"/>
              <a:t>in R128 have to match with the requirements in the </a:t>
            </a:r>
            <a:r>
              <a:rPr lang="en-US" sz="2000" dirty="0" smtClean="0"/>
              <a:t>forward lighting device regulations (R19, R98, R112, R113, R123)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In order to avoid significant delay of introduction of this new technology we propose to implement the required </a:t>
            </a:r>
            <a:r>
              <a:rPr lang="en-US" sz="2000" dirty="0" smtClean="0"/>
              <a:t>adjustments to the </a:t>
            </a:r>
            <a:r>
              <a:rPr lang="en-US" sz="2000" b="1" i="1" dirty="0" smtClean="0">
                <a:solidFill>
                  <a:srgbClr val="3333FF"/>
                </a:solidFill>
              </a:rPr>
              <a:t>device regulations</a:t>
            </a:r>
            <a:r>
              <a:rPr lang="en-US" sz="2000" dirty="0" smtClean="0"/>
              <a:t> </a:t>
            </a:r>
            <a:r>
              <a:rPr lang="en-US" sz="2000" dirty="0"/>
              <a:t>before the </a:t>
            </a:r>
            <a:r>
              <a:rPr lang="en-US" sz="2000" dirty="0" smtClean="0"/>
              <a:t>“period of no change” </a:t>
            </a:r>
            <a:r>
              <a:rPr lang="en-US" sz="2000" dirty="0"/>
              <a:t>due to the simplification of device </a:t>
            </a:r>
            <a:r>
              <a:rPr lang="en-US" sz="2000" dirty="0" smtClean="0"/>
              <a:t>regulations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3</a:t>
            </a:fld>
            <a:endParaRPr lang="it-IT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339" y="3499624"/>
            <a:ext cx="856965" cy="36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Source Work Items the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3333FF"/>
                </a:solidFill>
              </a:rPr>
              <a:t>Regulation 128 Amendments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Body Text &amp; Annexes:</a:t>
            </a:r>
          </a:p>
          <a:p>
            <a:r>
              <a:rPr lang="en-US" sz="2000" dirty="0" smtClean="0"/>
              <a:t>Visibility &amp; Glare</a:t>
            </a:r>
          </a:p>
          <a:p>
            <a:pPr lvl="1"/>
            <a:r>
              <a:rPr lang="en-US" sz="1600" dirty="0"/>
              <a:t>Contrast Requirements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To ensure adequate performance in devices with a cut-off</a:t>
            </a:r>
          </a:p>
          <a:p>
            <a:pPr lvl="1"/>
            <a:r>
              <a:rPr lang="en-US" sz="1600" dirty="0"/>
              <a:t>Uniformity Requirements 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Thermal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Thermal Grades</a:t>
            </a:r>
          </a:p>
          <a:p>
            <a:pPr marL="0" indent="0">
              <a:buNone/>
            </a:pPr>
            <a:r>
              <a:rPr lang="en-US" sz="2000" u="sng" dirty="0" smtClean="0"/>
              <a:t>Plus:</a:t>
            </a:r>
          </a:p>
          <a:p>
            <a:pPr marL="0" indent="0">
              <a:buNone/>
            </a:pPr>
            <a:r>
              <a:rPr lang="en-US" sz="2000" dirty="0" smtClean="0"/>
              <a:t>Category Data Sheet (Either in R128 Annex or Resolution)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4</a:t>
            </a:fld>
            <a:endParaRPr lang="it-IT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1079612" y="3212976"/>
            <a:ext cx="6228692" cy="9361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2340" y="3176972"/>
            <a:ext cx="10411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Light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Source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Specific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79612" y="4771020"/>
            <a:ext cx="6228692" cy="27816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8858" y="4401108"/>
            <a:ext cx="11881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n-lt"/>
              </a:rPr>
              <a:t>Light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n-lt"/>
              </a:rPr>
              <a:t>Source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n-lt"/>
              </a:rPr>
              <a:t>&amp; Device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n-lt"/>
              </a:rPr>
              <a:t>Specific</a:t>
            </a:r>
            <a:endParaRPr lang="en-US" sz="20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437112"/>
            <a:ext cx="745502" cy="31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2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0" grpId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dirty="0" smtClean="0">
                <a:latin typeface="Tahoma" pitchFamily="34" charset="0"/>
              </a:rPr>
              <a:t>Amendments </a:t>
            </a:r>
            <a:r>
              <a:rPr lang="it-IT" dirty="0">
                <a:latin typeface="Tahoma" pitchFamily="34" charset="0"/>
              </a:rPr>
              <a:t>to Device Regulations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Forward Lighting Regulations </a:t>
            </a:r>
            <a:r>
              <a:rPr lang="en-US" sz="2000" dirty="0"/>
              <a:t>(R19, R98, R112, R113, R123) need to be amended to accept R128 light </a:t>
            </a:r>
            <a:r>
              <a:rPr lang="en-US" sz="2000" dirty="0" smtClean="0"/>
              <a:t>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Adding the option for R128 light sources: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Introduction </a:t>
            </a:r>
            <a:r>
              <a:rPr lang="en-US" sz="1600" dirty="0"/>
              <a:t>of Thermal Grades </a:t>
            </a:r>
            <a:r>
              <a:rPr lang="en-US" sz="1600" dirty="0" smtClean="0"/>
              <a:t>from R128 into </a:t>
            </a:r>
            <a:r>
              <a:rPr lang="en-US" sz="1600" dirty="0"/>
              <a:t>forward lighting regulations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5</a:t>
            </a:fld>
            <a:endParaRPr lang="it-IT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539" y="3537012"/>
            <a:ext cx="2145978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dirty="0" smtClean="0">
                <a:latin typeface="Tahoma" pitchFamily="34" charset="0"/>
              </a:rPr>
              <a:t>Amendments </a:t>
            </a:r>
            <a:r>
              <a:rPr lang="it-IT" dirty="0">
                <a:latin typeface="Tahoma" pitchFamily="34" charset="0"/>
              </a:rPr>
              <a:t>to Device </a:t>
            </a:r>
            <a:r>
              <a:rPr lang="it-IT" dirty="0" smtClean="0">
                <a:latin typeface="Tahoma" pitchFamily="34" charset="0"/>
              </a:rPr>
              <a:t>Regulations</a:t>
            </a:r>
            <a:br>
              <a:rPr lang="it-IT" dirty="0" smtClean="0">
                <a:latin typeface="Tahoma" pitchFamily="34" charset="0"/>
              </a:rPr>
            </a:br>
            <a:r>
              <a:rPr lang="it-IT" dirty="0" smtClean="0">
                <a:latin typeface="Tahoma" pitchFamily="34" charset="0"/>
              </a:rPr>
              <a:t>Example I</a:t>
            </a:r>
            <a:endParaRPr lang="it-IT" dirty="0"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6"/>
                </a:solidFill>
              </a:rPr>
              <a:t>R112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6.1.1.	Headlamps shall be so made that they give adequate </a:t>
            </a:r>
            <a:r>
              <a:rPr lang="en-GB" sz="2000" dirty="0" smtClean="0"/>
              <a:t>	illumination </a:t>
            </a:r>
            <a:r>
              <a:rPr lang="en-GB" sz="2000" dirty="0"/>
              <a:t>without dazzle when emitting the </a:t>
            </a:r>
            <a:r>
              <a:rPr lang="en-GB" sz="2000" dirty="0" smtClean="0"/>
              <a:t>passing-	beam</a:t>
            </a:r>
            <a:r>
              <a:rPr lang="en-GB" sz="2000" dirty="0"/>
              <a:t>, and good illumination when emitting the </a:t>
            </a:r>
            <a:r>
              <a:rPr lang="en-GB" sz="2000" dirty="0" smtClean="0"/>
              <a:t>driving-	beam</a:t>
            </a:r>
            <a:r>
              <a:rPr lang="en-GB" sz="2000" dirty="0"/>
              <a:t>. Bend lighting may be produced by activating one </a:t>
            </a:r>
            <a:r>
              <a:rPr lang="en-GB" sz="2000" dirty="0" smtClean="0"/>
              <a:t>	additional </a:t>
            </a:r>
            <a:r>
              <a:rPr lang="en-GB" sz="2000" dirty="0"/>
              <a:t>filament light source</a:t>
            </a:r>
            <a:r>
              <a:rPr lang="en-GB" sz="2000" dirty="0">
                <a:solidFill>
                  <a:srgbClr val="C00000"/>
                </a:solidFill>
              </a:rPr>
              <a:t>, </a:t>
            </a:r>
            <a:r>
              <a:rPr lang="en-GB" sz="2000" i="1" dirty="0">
                <a:solidFill>
                  <a:srgbClr val="C00000"/>
                </a:solidFill>
              </a:rPr>
              <a:t>one or more LED light </a:t>
            </a:r>
            <a:r>
              <a:rPr lang="en-GB" sz="2000" i="1" dirty="0" smtClean="0">
                <a:solidFill>
                  <a:srgbClr val="C00000"/>
                </a:solidFill>
              </a:rPr>
              <a:t>	source(s</a:t>
            </a:r>
            <a:r>
              <a:rPr lang="en-GB" sz="2000" i="1" dirty="0">
                <a:solidFill>
                  <a:srgbClr val="C00000"/>
                </a:solidFill>
              </a:rPr>
              <a:t>) </a:t>
            </a:r>
            <a:r>
              <a:rPr lang="en-GB" sz="2000" dirty="0"/>
              <a:t>or one or more LED module(s) being part of the </a:t>
            </a:r>
            <a:r>
              <a:rPr lang="en-GB" sz="2000" dirty="0" smtClean="0"/>
              <a:t>	passing-beam </a:t>
            </a:r>
            <a:r>
              <a:rPr lang="en-GB" sz="2000" dirty="0"/>
              <a:t>headlamp</a:t>
            </a:r>
            <a:r>
              <a:rPr lang="en-GB" sz="2000" dirty="0" smtClean="0"/>
              <a:t>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6</a:t>
            </a:fld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685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dirty="0" smtClean="0">
                <a:latin typeface="Tahoma" pitchFamily="34" charset="0"/>
              </a:rPr>
              <a:t>Amendments </a:t>
            </a:r>
            <a:r>
              <a:rPr lang="it-IT" dirty="0">
                <a:latin typeface="Tahoma" pitchFamily="34" charset="0"/>
              </a:rPr>
              <a:t>to Device </a:t>
            </a:r>
            <a:r>
              <a:rPr lang="it-IT" dirty="0" smtClean="0">
                <a:latin typeface="Tahoma" pitchFamily="34" charset="0"/>
              </a:rPr>
              <a:t>Regulations</a:t>
            </a:r>
            <a:br>
              <a:rPr lang="it-IT" dirty="0" smtClean="0">
                <a:latin typeface="Tahoma" pitchFamily="34" charset="0"/>
              </a:rPr>
            </a:br>
            <a:r>
              <a:rPr lang="it-IT" dirty="0" smtClean="0">
                <a:latin typeface="Tahoma" pitchFamily="34" charset="0"/>
              </a:rPr>
              <a:t>Example II</a:t>
            </a:r>
            <a:endParaRPr lang="it-IT" dirty="0"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6"/>
                </a:solidFill>
              </a:rPr>
              <a:t>R112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1.6</a:t>
            </a:r>
            <a:r>
              <a:rPr lang="en-GB" sz="2000" dirty="0"/>
              <a:t>.	References made in this Regulation to standard (</a:t>
            </a:r>
            <a:r>
              <a:rPr lang="en-GB" sz="2000" dirty="0" err="1"/>
              <a:t>étalon</a:t>
            </a:r>
            <a:r>
              <a:rPr lang="en-GB" sz="2000" dirty="0"/>
              <a:t>) </a:t>
            </a:r>
            <a:r>
              <a:rPr lang="en-GB" sz="2000" dirty="0" smtClean="0"/>
              <a:t>	filament </a:t>
            </a:r>
            <a:r>
              <a:rPr lang="en-GB" sz="2000" i="1" strike="sngStrike" dirty="0" smtClean="0">
                <a:solidFill>
                  <a:srgbClr val="C00000"/>
                </a:solidFill>
              </a:rPr>
              <a:t>lamp(s)</a:t>
            </a:r>
            <a:r>
              <a:rPr lang="en-GB" sz="2000" i="1" dirty="0" smtClean="0">
                <a:solidFill>
                  <a:srgbClr val="C00000"/>
                </a:solidFill>
              </a:rPr>
              <a:t> light </a:t>
            </a:r>
            <a:r>
              <a:rPr lang="en-GB" sz="2000" i="1" dirty="0">
                <a:solidFill>
                  <a:srgbClr val="C00000"/>
                </a:solidFill>
              </a:rPr>
              <a:t>source(s) </a:t>
            </a:r>
            <a:r>
              <a:rPr lang="en-GB" sz="2000" dirty="0"/>
              <a:t>and to Regulation No. 37 </a:t>
            </a:r>
            <a:r>
              <a:rPr lang="en-GB" sz="2000" dirty="0" smtClean="0"/>
              <a:t>	shall </a:t>
            </a:r>
            <a:r>
              <a:rPr lang="en-GB" sz="2000" dirty="0"/>
              <a:t>refer </a:t>
            </a:r>
            <a:r>
              <a:rPr lang="en-GB" sz="2000" dirty="0" smtClean="0"/>
              <a:t>to </a:t>
            </a:r>
            <a:r>
              <a:rPr lang="en-GB" sz="2000" dirty="0"/>
              <a:t>Regulation No. 37 and its series of </a:t>
            </a:r>
            <a:r>
              <a:rPr lang="en-GB" sz="2000" dirty="0" smtClean="0"/>
              <a:t>	amendments </a:t>
            </a:r>
            <a:r>
              <a:rPr lang="en-GB" sz="2000" dirty="0"/>
              <a:t>in force </a:t>
            </a:r>
            <a:r>
              <a:rPr lang="en-GB" sz="2000" dirty="0" smtClean="0"/>
              <a:t>at </a:t>
            </a:r>
            <a:r>
              <a:rPr lang="en-GB" sz="2000" dirty="0"/>
              <a:t>the time of application for type </a:t>
            </a:r>
            <a:r>
              <a:rPr lang="en-GB" sz="2000" dirty="0" smtClean="0"/>
              <a:t>	approval.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C00000"/>
                </a:solidFill>
              </a:rPr>
              <a:t>References </a:t>
            </a:r>
            <a:r>
              <a:rPr lang="en-US" sz="2000" i="1" dirty="0">
                <a:solidFill>
                  <a:srgbClr val="C00000"/>
                </a:solidFill>
              </a:rPr>
              <a:t>made in this Regulation to standard (</a:t>
            </a:r>
            <a:r>
              <a:rPr lang="en-US" sz="2000" i="1" dirty="0" err="1">
                <a:solidFill>
                  <a:srgbClr val="C00000"/>
                </a:solidFill>
              </a:rPr>
              <a:t>étalon</a:t>
            </a:r>
            <a:r>
              <a:rPr lang="en-US" sz="2000" i="1" dirty="0">
                <a:solidFill>
                  <a:srgbClr val="C00000"/>
                </a:solidFill>
              </a:rPr>
              <a:t>) </a:t>
            </a:r>
            <a:r>
              <a:rPr lang="en-US" sz="2000" i="1" dirty="0" smtClean="0">
                <a:solidFill>
                  <a:srgbClr val="C00000"/>
                </a:solidFill>
              </a:rPr>
              <a:t>	LED </a:t>
            </a:r>
            <a:r>
              <a:rPr lang="en-US" sz="2000" i="1" dirty="0">
                <a:solidFill>
                  <a:srgbClr val="C00000"/>
                </a:solidFill>
              </a:rPr>
              <a:t>light source(s) and to Regulation No. 128, including </a:t>
            </a:r>
            <a:r>
              <a:rPr lang="en-US" sz="2000" i="1" dirty="0" smtClean="0">
                <a:solidFill>
                  <a:srgbClr val="C00000"/>
                </a:solidFill>
              </a:rPr>
              <a:t>	the </a:t>
            </a:r>
            <a:r>
              <a:rPr lang="en-US" sz="2000" i="1" dirty="0">
                <a:solidFill>
                  <a:srgbClr val="C00000"/>
                </a:solidFill>
              </a:rPr>
              <a:t>thermal grade of the LED light source(s), shall refer to </a:t>
            </a:r>
            <a:r>
              <a:rPr lang="en-US" sz="2000" i="1" dirty="0" smtClean="0">
                <a:solidFill>
                  <a:srgbClr val="C00000"/>
                </a:solidFill>
              </a:rPr>
              <a:t>	Regulation </a:t>
            </a:r>
            <a:r>
              <a:rPr lang="en-US" sz="2000" i="1" dirty="0">
                <a:solidFill>
                  <a:srgbClr val="C00000"/>
                </a:solidFill>
              </a:rPr>
              <a:t>No. 128 and its series of amendments in force </a:t>
            </a:r>
            <a:r>
              <a:rPr lang="en-US" sz="2000" i="1" dirty="0" smtClean="0">
                <a:solidFill>
                  <a:srgbClr val="C00000"/>
                </a:solidFill>
              </a:rPr>
              <a:t>	at </a:t>
            </a:r>
            <a:r>
              <a:rPr lang="en-US" sz="2000" i="1" dirty="0">
                <a:solidFill>
                  <a:srgbClr val="C00000"/>
                </a:solidFill>
              </a:rPr>
              <a:t>the time of application for type approval</a:t>
            </a:r>
            <a:r>
              <a:rPr lang="en-US" sz="2000" i="1" dirty="0" smtClean="0">
                <a:solidFill>
                  <a:srgbClr val="C00000"/>
                </a:solidFill>
              </a:rPr>
              <a:t>.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7</a:t>
            </a:fld>
            <a:endParaRPr lang="it-IT" dirty="0" smtClean="0"/>
          </a:p>
        </p:txBody>
      </p:sp>
      <p:sp>
        <p:nvSpPr>
          <p:cNvPr id="7" name="Oval 6"/>
          <p:cNvSpPr/>
          <p:nvPr/>
        </p:nvSpPr>
        <p:spPr bwMode="auto">
          <a:xfrm>
            <a:off x="2015716" y="5013176"/>
            <a:ext cx="1908212" cy="504056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0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LED </a:t>
            </a:r>
            <a:r>
              <a:rPr lang="en-US" sz="2800" dirty="0" smtClean="0"/>
              <a:t>Light </a:t>
            </a:r>
            <a:r>
              <a:rPr lang="en-US" sz="2800" dirty="0"/>
              <a:t>S</a:t>
            </a:r>
            <a:r>
              <a:rPr lang="en-US" sz="2800" dirty="0" smtClean="0"/>
              <a:t>ources According </a:t>
            </a:r>
            <a:r>
              <a:rPr lang="en-US" sz="2800" dirty="0"/>
              <a:t>to R128 for </a:t>
            </a:r>
            <a:r>
              <a:rPr lang="en-US" sz="2800" dirty="0" smtClean="0"/>
              <a:t>Forward Lighting Application</a:t>
            </a:r>
            <a:endParaRPr lang="en-US" sz="2800" i="1" dirty="0"/>
          </a:p>
        </p:txBody>
      </p:sp>
      <p:sp>
        <p:nvSpPr>
          <p:cNvPr id="24" name="Textfeld 23"/>
          <p:cNvSpPr txBox="1"/>
          <p:nvPr/>
        </p:nvSpPr>
        <p:spPr>
          <a:xfrm>
            <a:off x="611560" y="2339905"/>
            <a:ext cx="424847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LED light source, with: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Photometric characteristics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near-field and far-field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Contrast, uniformity</a:t>
            </a:r>
            <a:endParaRPr lang="en-US" sz="1500" dirty="0">
              <a:latin typeface="+mn-lt"/>
            </a:endParaRP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Mechanical interface</a:t>
            </a:r>
          </a:p>
          <a:p>
            <a:pPr marL="548640" lvl="1" indent="-214313" algn="l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n-lt"/>
              </a:rPr>
              <a:t>positioning </a:t>
            </a:r>
            <a:r>
              <a:rPr lang="en-US" sz="1500" dirty="0">
                <a:latin typeface="+mn-lt"/>
              </a:rPr>
              <a:t>tolerance (after replacement)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Electrical interface (connector)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Either: operated at 13.2V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Or: using external control gear</a:t>
            </a:r>
            <a:endParaRPr lang="en-US" sz="1800" dirty="0">
              <a:latin typeface="+mn-lt"/>
            </a:endParaRP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Thermal performance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Either: heat sink integrated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Or: thermal interface to heatsink</a:t>
            </a:r>
            <a:endParaRPr lang="en-US" sz="1800" dirty="0">
              <a:latin typeface="+mn-lt"/>
            </a:endParaRP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636912"/>
            <a:ext cx="2773920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</a:t>
            </a:r>
            <a:r>
              <a:rPr lang="en-US" sz="2800" dirty="0" smtClean="0"/>
              <a:t>Special </a:t>
            </a:r>
            <a:r>
              <a:rPr lang="en-US" sz="2800" dirty="0"/>
              <a:t>for </a:t>
            </a:r>
            <a:r>
              <a:rPr lang="en-US" sz="2800" dirty="0" smtClean="0"/>
              <a:t>Forward Lighting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LED </a:t>
            </a:r>
            <a:r>
              <a:rPr lang="en-US" sz="2800" dirty="0" smtClean="0"/>
              <a:t>Light Sources</a:t>
            </a:r>
            <a:r>
              <a:rPr lang="en-US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4618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The headlamp can be close to combustion engine, which </a:t>
            </a:r>
            <a:r>
              <a:rPr lang="en-US" sz="2600" dirty="0"/>
              <a:t>would mean different levels of </a:t>
            </a:r>
            <a:r>
              <a:rPr lang="en-US" sz="2600" dirty="0" smtClean="0"/>
              <a:t>higher temperature conditions at the LED light source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Introduce the concept of </a:t>
            </a:r>
            <a:r>
              <a:rPr lang="en-US" sz="2600" b="1" dirty="0" smtClean="0">
                <a:solidFill>
                  <a:srgbClr val="3333FF"/>
                </a:solidFill>
              </a:rPr>
              <a:t>Thermal Grades </a:t>
            </a:r>
            <a:r>
              <a:rPr lang="en-US" sz="2600" dirty="0" smtClean="0"/>
              <a:t>to qualify the appropriate thermal operating environment of the LED light source </a:t>
            </a:r>
            <a:endParaRPr lang="en-US" sz="2600" b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Example: all “</a:t>
            </a:r>
            <a:r>
              <a:rPr lang="en-US" sz="2600" dirty="0" err="1" smtClean="0"/>
              <a:t>LWx</a:t>
            </a:r>
            <a:r>
              <a:rPr lang="en-US" sz="2600" dirty="0" smtClean="0"/>
              <a:t>” emit 700lm ± 15% at 25°C and …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800" i="1" dirty="0"/>
          </a:p>
          <a:p>
            <a:pPr marL="0" indent="0">
              <a:buNone/>
            </a:pPr>
            <a:endParaRPr lang="de-DE" sz="1800" i="1" dirty="0" smtClean="0"/>
          </a:p>
          <a:p>
            <a:pPr marL="0" indent="0">
              <a:buNone/>
            </a:pPr>
            <a:endParaRPr lang="de-DE" sz="1800" i="1" dirty="0" smtClean="0"/>
          </a:p>
          <a:p>
            <a:pPr marL="0" indent="0">
              <a:buNone/>
            </a:pPr>
            <a:r>
              <a:rPr lang="de-DE" sz="1800" i="1" dirty="0" smtClean="0"/>
              <a:t>Note</a:t>
            </a:r>
            <a:r>
              <a:rPr lang="de-DE" sz="1800" i="1" dirty="0"/>
              <a:t>: </a:t>
            </a:r>
            <a:r>
              <a:rPr lang="en-US" sz="1800" i="1" dirty="0"/>
              <a:t>Thermal grades have downward compatible </a:t>
            </a:r>
            <a:r>
              <a:rPr lang="en-US" sz="1800" i="1" dirty="0" smtClean="0"/>
              <a:t>keying</a:t>
            </a:r>
            <a:endParaRPr lang="en-US" sz="1800" i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096" y="1131094"/>
            <a:ext cx="2143125" cy="907256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 smtClean="0">
                <a:latin typeface="Calibri" pitchFamily="34" charset="0"/>
              </a:rPr>
              <a:t>GTB Document CE-5258</a:t>
            </a:r>
          </a:p>
          <a:p>
            <a:r>
              <a:rPr lang="it-IT" dirty="0"/>
              <a:t>GTB </a:t>
            </a:r>
            <a:r>
              <a:rPr lang="it-IT" dirty="0" smtClean="0"/>
              <a:t>WG LS Document LS-1180</a:t>
            </a:r>
            <a:endParaRPr lang="it-IT" dirty="0"/>
          </a:p>
          <a:p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048" y="3933056"/>
            <a:ext cx="7193903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566</Words>
  <Application>Microsoft Office PowerPoint</Application>
  <PresentationFormat>On-screen Show (4:3)</PresentationFormat>
  <Paragraphs>128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Struttura predefinita</vt:lpstr>
      <vt:lpstr>GTB Working Group  Light Sources</vt:lpstr>
      <vt:lpstr>PowerPoint Presentation</vt:lpstr>
      <vt:lpstr>Introduction</vt:lpstr>
      <vt:lpstr>Light Source Work Items the Pipeline</vt:lpstr>
      <vt:lpstr>Amendments to Device Regulations </vt:lpstr>
      <vt:lpstr>Amendments to Device Regulations Example I</vt:lpstr>
      <vt:lpstr>Amendments to Device Regulations Example II</vt:lpstr>
      <vt:lpstr>LED Light Sources According to R128 for Forward Lighting Application</vt:lpstr>
      <vt:lpstr>What is Special for Forward Lighting LED Light Sources?</vt:lpstr>
      <vt:lpstr>Timeline for Consideration</vt:lpstr>
      <vt:lpstr>PowerPoint Presentation</vt:lpstr>
    </vt:vector>
  </TitlesOfParts>
  <Company>CUNA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GTB Working Group  Light Sources</dc:title>
  <dc:subject>Progress report to GRE</dc:subject>
  <dc:creator>Ad de Visser</dc:creator>
  <cp:lastModifiedBy>Konstantin Glukhenkiy</cp:lastModifiedBy>
  <cp:revision>478</cp:revision>
  <dcterms:created xsi:type="dcterms:W3CDTF">2011-02-15T18:00:14Z</dcterms:created>
  <dcterms:modified xsi:type="dcterms:W3CDTF">2016-04-05T10:47:00Z</dcterms:modified>
</cp:coreProperties>
</file>