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5" d="100"/>
          <a:sy n="85" d="100"/>
        </p:scale>
        <p:origin x="-2006"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en-GB"/>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GB"/>
          </a:p>
        </p:txBody>
      </p:sp>
      <p:sp>
        <p:nvSpPr>
          <p:cNvPr id="4" name="Espace réservé de la date 3"/>
          <p:cNvSpPr>
            <a:spLocks noGrp="1"/>
          </p:cNvSpPr>
          <p:nvPr>
            <p:ph type="dt" sz="half" idx="10"/>
          </p:nvPr>
        </p:nvSpPr>
        <p:spPr/>
        <p:txBody>
          <a:bodyPr/>
          <a:lstStyle/>
          <a:p>
            <a:fld id="{EC54EBF9-3B59-49C8-B5BB-37C91CE286FC}" type="datetimeFigureOut">
              <a:rPr lang="en-GB" smtClean="0"/>
              <a:t>01/09/2016</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A99F13A1-64D3-421B-8D4F-7FF39E5D9B1F}" type="slidenum">
              <a:rPr lang="en-GB" smtClean="0"/>
              <a:t>‹#›</a:t>
            </a:fld>
            <a:endParaRPr lang="en-GB"/>
          </a:p>
        </p:txBody>
      </p:sp>
    </p:spTree>
    <p:extLst>
      <p:ext uri="{BB962C8B-B14F-4D97-AF65-F5344CB8AC3E}">
        <p14:creationId xmlns:p14="http://schemas.microsoft.com/office/powerpoint/2010/main" val="1608049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EC54EBF9-3B59-49C8-B5BB-37C91CE286FC}" type="datetimeFigureOut">
              <a:rPr lang="en-GB" smtClean="0"/>
              <a:t>01/09/2016</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A99F13A1-64D3-421B-8D4F-7FF39E5D9B1F}" type="slidenum">
              <a:rPr lang="en-GB" smtClean="0"/>
              <a:t>‹#›</a:t>
            </a:fld>
            <a:endParaRPr lang="en-GB"/>
          </a:p>
        </p:txBody>
      </p:sp>
    </p:spTree>
    <p:extLst>
      <p:ext uri="{BB962C8B-B14F-4D97-AF65-F5344CB8AC3E}">
        <p14:creationId xmlns:p14="http://schemas.microsoft.com/office/powerpoint/2010/main" val="2797637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GB"/>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EC54EBF9-3B59-49C8-B5BB-37C91CE286FC}" type="datetimeFigureOut">
              <a:rPr lang="en-GB" smtClean="0"/>
              <a:t>01/09/2016</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A99F13A1-64D3-421B-8D4F-7FF39E5D9B1F}" type="slidenum">
              <a:rPr lang="en-GB" smtClean="0"/>
              <a:t>‹#›</a:t>
            </a:fld>
            <a:endParaRPr lang="en-GB"/>
          </a:p>
        </p:txBody>
      </p:sp>
    </p:spTree>
    <p:extLst>
      <p:ext uri="{BB962C8B-B14F-4D97-AF65-F5344CB8AC3E}">
        <p14:creationId xmlns:p14="http://schemas.microsoft.com/office/powerpoint/2010/main" val="2490120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EC54EBF9-3B59-49C8-B5BB-37C91CE286FC}" type="datetimeFigureOut">
              <a:rPr lang="en-GB" smtClean="0"/>
              <a:t>01/09/2016</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A99F13A1-64D3-421B-8D4F-7FF39E5D9B1F}" type="slidenum">
              <a:rPr lang="en-GB" smtClean="0"/>
              <a:t>‹#›</a:t>
            </a:fld>
            <a:endParaRPr lang="en-GB"/>
          </a:p>
        </p:txBody>
      </p:sp>
    </p:spTree>
    <p:extLst>
      <p:ext uri="{BB962C8B-B14F-4D97-AF65-F5344CB8AC3E}">
        <p14:creationId xmlns:p14="http://schemas.microsoft.com/office/powerpoint/2010/main" val="284217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GB"/>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C54EBF9-3B59-49C8-B5BB-37C91CE286FC}" type="datetimeFigureOut">
              <a:rPr lang="en-GB" smtClean="0"/>
              <a:t>01/09/2016</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A99F13A1-64D3-421B-8D4F-7FF39E5D9B1F}" type="slidenum">
              <a:rPr lang="en-GB" smtClean="0"/>
              <a:t>‹#›</a:t>
            </a:fld>
            <a:endParaRPr lang="en-GB"/>
          </a:p>
        </p:txBody>
      </p:sp>
    </p:spTree>
    <p:extLst>
      <p:ext uri="{BB962C8B-B14F-4D97-AF65-F5344CB8AC3E}">
        <p14:creationId xmlns:p14="http://schemas.microsoft.com/office/powerpoint/2010/main" val="2893283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e la date 4"/>
          <p:cNvSpPr>
            <a:spLocks noGrp="1"/>
          </p:cNvSpPr>
          <p:nvPr>
            <p:ph type="dt" sz="half" idx="10"/>
          </p:nvPr>
        </p:nvSpPr>
        <p:spPr/>
        <p:txBody>
          <a:bodyPr/>
          <a:lstStyle/>
          <a:p>
            <a:fld id="{EC54EBF9-3B59-49C8-B5BB-37C91CE286FC}" type="datetimeFigureOut">
              <a:rPr lang="en-GB" smtClean="0"/>
              <a:t>01/09/2016</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A99F13A1-64D3-421B-8D4F-7FF39E5D9B1F}" type="slidenum">
              <a:rPr lang="en-GB" smtClean="0"/>
              <a:t>‹#›</a:t>
            </a:fld>
            <a:endParaRPr lang="en-GB"/>
          </a:p>
        </p:txBody>
      </p:sp>
    </p:spTree>
    <p:extLst>
      <p:ext uri="{BB962C8B-B14F-4D97-AF65-F5344CB8AC3E}">
        <p14:creationId xmlns:p14="http://schemas.microsoft.com/office/powerpoint/2010/main" val="4053908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GB"/>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Espace réservé de la date 6"/>
          <p:cNvSpPr>
            <a:spLocks noGrp="1"/>
          </p:cNvSpPr>
          <p:nvPr>
            <p:ph type="dt" sz="half" idx="10"/>
          </p:nvPr>
        </p:nvSpPr>
        <p:spPr/>
        <p:txBody>
          <a:bodyPr/>
          <a:lstStyle/>
          <a:p>
            <a:fld id="{EC54EBF9-3B59-49C8-B5BB-37C91CE286FC}" type="datetimeFigureOut">
              <a:rPr lang="en-GB" smtClean="0"/>
              <a:t>01/09/2016</a:t>
            </a:fld>
            <a:endParaRPr lang="en-GB"/>
          </a:p>
        </p:txBody>
      </p:sp>
      <p:sp>
        <p:nvSpPr>
          <p:cNvPr id="8" name="Espace réservé du pied de page 7"/>
          <p:cNvSpPr>
            <a:spLocks noGrp="1"/>
          </p:cNvSpPr>
          <p:nvPr>
            <p:ph type="ftr" sz="quarter" idx="11"/>
          </p:nvPr>
        </p:nvSpPr>
        <p:spPr/>
        <p:txBody>
          <a:bodyPr/>
          <a:lstStyle/>
          <a:p>
            <a:endParaRPr lang="en-GB"/>
          </a:p>
        </p:txBody>
      </p:sp>
      <p:sp>
        <p:nvSpPr>
          <p:cNvPr id="9" name="Espace réservé du numéro de diapositive 8"/>
          <p:cNvSpPr>
            <a:spLocks noGrp="1"/>
          </p:cNvSpPr>
          <p:nvPr>
            <p:ph type="sldNum" sz="quarter" idx="12"/>
          </p:nvPr>
        </p:nvSpPr>
        <p:spPr/>
        <p:txBody>
          <a:bodyPr/>
          <a:lstStyle/>
          <a:p>
            <a:fld id="{A99F13A1-64D3-421B-8D4F-7FF39E5D9B1F}" type="slidenum">
              <a:rPr lang="en-GB" smtClean="0"/>
              <a:t>‹#›</a:t>
            </a:fld>
            <a:endParaRPr lang="en-GB"/>
          </a:p>
        </p:txBody>
      </p:sp>
    </p:spTree>
    <p:extLst>
      <p:ext uri="{BB962C8B-B14F-4D97-AF65-F5344CB8AC3E}">
        <p14:creationId xmlns:p14="http://schemas.microsoft.com/office/powerpoint/2010/main" val="3954880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e la date 2"/>
          <p:cNvSpPr>
            <a:spLocks noGrp="1"/>
          </p:cNvSpPr>
          <p:nvPr>
            <p:ph type="dt" sz="half" idx="10"/>
          </p:nvPr>
        </p:nvSpPr>
        <p:spPr/>
        <p:txBody>
          <a:bodyPr/>
          <a:lstStyle/>
          <a:p>
            <a:fld id="{EC54EBF9-3B59-49C8-B5BB-37C91CE286FC}" type="datetimeFigureOut">
              <a:rPr lang="en-GB" smtClean="0"/>
              <a:t>01/09/2016</a:t>
            </a:fld>
            <a:endParaRPr lang="en-GB"/>
          </a:p>
        </p:txBody>
      </p:sp>
      <p:sp>
        <p:nvSpPr>
          <p:cNvPr id="4" name="Espace réservé du pied de page 3"/>
          <p:cNvSpPr>
            <a:spLocks noGrp="1"/>
          </p:cNvSpPr>
          <p:nvPr>
            <p:ph type="ftr" sz="quarter" idx="11"/>
          </p:nvPr>
        </p:nvSpPr>
        <p:spPr/>
        <p:txBody>
          <a:bodyPr/>
          <a:lstStyle/>
          <a:p>
            <a:endParaRPr lang="en-GB"/>
          </a:p>
        </p:txBody>
      </p:sp>
      <p:sp>
        <p:nvSpPr>
          <p:cNvPr id="5" name="Espace réservé du numéro de diapositive 4"/>
          <p:cNvSpPr>
            <a:spLocks noGrp="1"/>
          </p:cNvSpPr>
          <p:nvPr>
            <p:ph type="sldNum" sz="quarter" idx="12"/>
          </p:nvPr>
        </p:nvSpPr>
        <p:spPr/>
        <p:txBody>
          <a:bodyPr/>
          <a:lstStyle/>
          <a:p>
            <a:fld id="{A99F13A1-64D3-421B-8D4F-7FF39E5D9B1F}" type="slidenum">
              <a:rPr lang="en-GB" smtClean="0"/>
              <a:t>‹#›</a:t>
            </a:fld>
            <a:endParaRPr lang="en-GB"/>
          </a:p>
        </p:txBody>
      </p:sp>
    </p:spTree>
    <p:extLst>
      <p:ext uri="{BB962C8B-B14F-4D97-AF65-F5344CB8AC3E}">
        <p14:creationId xmlns:p14="http://schemas.microsoft.com/office/powerpoint/2010/main" val="3960978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C54EBF9-3B59-49C8-B5BB-37C91CE286FC}" type="datetimeFigureOut">
              <a:rPr lang="en-GB" smtClean="0"/>
              <a:t>01/09/2016</a:t>
            </a:fld>
            <a:endParaRPr lang="en-GB"/>
          </a:p>
        </p:txBody>
      </p:sp>
      <p:sp>
        <p:nvSpPr>
          <p:cNvPr id="3" name="Espace réservé du pied de page 2"/>
          <p:cNvSpPr>
            <a:spLocks noGrp="1"/>
          </p:cNvSpPr>
          <p:nvPr>
            <p:ph type="ftr" sz="quarter" idx="11"/>
          </p:nvPr>
        </p:nvSpPr>
        <p:spPr/>
        <p:txBody>
          <a:bodyPr/>
          <a:lstStyle/>
          <a:p>
            <a:endParaRPr lang="en-GB"/>
          </a:p>
        </p:txBody>
      </p:sp>
      <p:sp>
        <p:nvSpPr>
          <p:cNvPr id="4" name="Espace réservé du numéro de diapositive 3"/>
          <p:cNvSpPr>
            <a:spLocks noGrp="1"/>
          </p:cNvSpPr>
          <p:nvPr>
            <p:ph type="sldNum" sz="quarter" idx="12"/>
          </p:nvPr>
        </p:nvSpPr>
        <p:spPr/>
        <p:txBody>
          <a:bodyPr/>
          <a:lstStyle/>
          <a:p>
            <a:fld id="{A99F13A1-64D3-421B-8D4F-7FF39E5D9B1F}" type="slidenum">
              <a:rPr lang="en-GB" smtClean="0"/>
              <a:t>‹#›</a:t>
            </a:fld>
            <a:endParaRPr lang="en-GB"/>
          </a:p>
        </p:txBody>
      </p:sp>
    </p:spTree>
    <p:extLst>
      <p:ext uri="{BB962C8B-B14F-4D97-AF65-F5344CB8AC3E}">
        <p14:creationId xmlns:p14="http://schemas.microsoft.com/office/powerpoint/2010/main" val="2071728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GB"/>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C54EBF9-3B59-49C8-B5BB-37C91CE286FC}" type="datetimeFigureOut">
              <a:rPr lang="en-GB" smtClean="0"/>
              <a:t>01/09/2016</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A99F13A1-64D3-421B-8D4F-7FF39E5D9B1F}" type="slidenum">
              <a:rPr lang="en-GB" smtClean="0"/>
              <a:t>‹#›</a:t>
            </a:fld>
            <a:endParaRPr lang="en-GB"/>
          </a:p>
        </p:txBody>
      </p:sp>
    </p:spTree>
    <p:extLst>
      <p:ext uri="{BB962C8B-B14F-4D97-AF65-F5344CB8AC3E}">
        <p14:creationId xmlns:p14="http://schemas.microsoft.com/office/powerpoint/2010/main" val="3317355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GB"/>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C54EBF9-3B59-49C8-B5BB-37C91CE286FC}" type="datetimeFigureOut">
              <a:rPr lang="en-GB" smtClean="0"/>
              <a:t>01/09/2016</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A99F13A1-64D3-421B-8D4F-7FF39E5D9B1F}" type="slidenum">
              <a:rPr lang="en-GB" smtClean="0"/>
              <a:t>‹#›</a:t>
            </a:fld>
            <a:endParaRPr lang="en-GB"/>
          </a:p>
        </p:txBody>
      </p:sp>
    </p:spTree>
    <p:extLst>
      <p:ext uri="{BB962C8B-B14F-4D97-AF65-F5344CB8AC3E}">
        <p14:creationId xmlns:p14="http://schemas.microsoft.com/office/powerpoint/2010/main" val="315966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GB"/>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54EBF9-3B59-49C8-B5BB-37C91CE286FC}" type="datetimeFigureOut">
              <a:rPr lang="en-GB" smtClean="0"/>
              <a:t>01/09/2016</a:t>
            </a:fld>
            <a:endParaRPr lang="en-GB"/>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9F13A1-64D3-421B-8D4F-7FF39E5D9B1F}" type="slidenum">
              <a:rPr lang="en-GB" smtClean="0"/>
              <a:t>‹#›</a:t>
            </a:fld>
            <a:endParaRPr lang="en-GB"/>
          </a:p>
        </p:txBody>
      </p:sp>
    </p:spTree>
    <p:extLst>
      <p:ext uri="{BB962C8B-B14F-4D97-AF65-F5344CB8AC3E}">
        <p14:creationId xmlns:p14="http://schemas.microsoft.com/office/powerpoint/2010/main" val="943963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GB" dirty="0"/>
              <a:t>F</a:t>
            </a:r>
            <a:r>
              <a:rPr lang="en-GB" dirty="0" smtClean="0"/>
              <a:t>eedback from GRB members in order to plan a QRTV meeting</a:t>
            </a:r>
            <a:endParaRPr lang="en-GB" dirty="0"/>
          </a:p>
        </p:txBody>
      </p:sp>
      <p:sp>
        <p:nvSpPr>
          <p:cNvPr id="3" name="Sous-titre 2"/>
          <p:cNvSpPr>
            <a:spLocks noGrp="1"/>
          </p:cNvSpPr>
          <p:nvPr>
            <p:ph type="subTitle" idx="1"/>
          </p:nvPr>
        </p:nvSpPr>
        <p:spPr/>
        <p:txBody>
          <a:bodyPr/>
          <a:lstStyle/>
          <a:p>
            <a:pPr algn="r"/>
            <a:r>
              <a:rPr lang="fr-FR" dirty="0" smtClean="0"/>
              <a:t>IWG QRTV for UN</a:t>
            </a:r>
            <a:endParaRPr lang="en-GB" dirty="0"/>
          </a:p>
        </p:txBody>
      </p:sp>
      <p:sp>
        <p:nvSpPr>
          <p:cNvPr id="4" name="Rectangle 13"/>
          <p:cNvSpPr>
            <a:spLocks noChangeArrowheads="1"/>
          </p:cNvSpPr>
          <p:nvPr/>
        </p:nvSpPr>
        <p:spPr bwMode="auto">
          <a:xfrm>
            <a:off x="179512" y="260648"/>
            <a:ext cx="413411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wrap="square" anchor="ctr">
            <a:spAutoFit/>
          </a:bodyPr>
          <a:lstStyle/>
          <a:p>
            <a:pPr eaLnBrk="1" hangingPunct="1"/>
            <a:r>
              <a:rPr lang="en-TT" altLang="zh-CN" sz="1200" dirty="0" smtClean="0">
                <a:solidFill>
                  <a:schemeClr val="tx1"/>
                </a:solidFill>
                <a:effectLst/>
              </a:rPr>
              <a:t>Transmitted by the expert from </a:t>
            </a:r>
            <a:r>
              <a:rPr lang="en-TT" altLang="zh-CN" sz="1200" dirty="0" smtClean="0">
                <a:solidFill>
                  <a:schemeClr val="tx1"/>
                </a:solidFill>
                <a:effectLst/>
              </a:rPr>
              <a:t>France </a:t>
            </a:r>
            <a:r>
              <a:rPr lang="en-US" altLang="zh-CN" sz="1200" dirty="0" smtClean="0">
                <a:solidFill>
                  <a:schemeClr val="tx1"/>
                </a:solidFill>
                <a:effectLst/>
              </a:rPr>
              <a:t> </a:t>
            </a:r>
            <a:endParaRPr lang="en-US" altLang="zh-CN" sz="1200" dirty="0">
              <a:solidFill>
                <a:schemeClr val="tx1"/>
              </a:solidFill>
              <a:effectLst/>
            </a:endParaRPr>
          </a:p>
        </p:txBody>
      </p:sp>
      <p:sp>
        <p:nvSpPr>
          <p:cNvPr id="5" name="Rectangle 13"/>
          <p:cNvSpPr>
            <a:spLocks noChangeArrowheads="1"/>
          </p:cNvSpPr>
          <p:nvPr/>
        </p:nvSpPr>
        <p:spPr bwMode="auto">
          <a:xfrm>
            <a:off x="6012160" y="75981"/>
            <a:ext cx="263141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l"/>
            <a:r>
              <a:rPr lang="en-US" altLang="zh-CN" sz="1200" u="sng" dirty="0">
                <a:solidFill>
                  <a:schemeClr val="tx1"/>
                </a:solidFill>
                <a:effectLst/>
              </a:rPr>
              <a:t>Informal document </a:t>
            </a:r>
            <a:r>
              <a:rPr lang="en-US" altLang="zh-CN" sz="1200" b="1" dirty="0" smtClean="0">
                <a:solidFill>
                  <a:schemeClr val="tx1"/>
                </a:solidFill>
                <a:effectLst/>
              </a:rPr>
              <a:t>GRB-64-14</a:t>
            </a:r>
            <a:endParaRPr lang="en-US" altLang="zh-CN" sz="1200" b="1" dirty="0">
              <a:solidFill>
                <a:schemeClr val="tx1"/>
              </a:solidFill>
              <a:effectLst/>
            </a:endParaRPr>
          </a:p>
          <a:p>
            <a:pPr algn="l"/>
            <a:r>
              <a:rPr lang="en-US" altLang="zh-CN" sz="1200" dirty="0">
                <a:solidFill>
                  <a:schemeClr val="tx1"/>
                </a:solidFill>
                <a:effectLst/>
              </a:rPr>
              <a:t>(</a:t>
            </a:r>
            <a:r>
              <a:rPr lang="en-US" altLang="zh-CN" sz="1200" dirty="0" smtClean="0">
                <a:solidFill>
                  <a:schemeClr val="tx1"/>
                </a:solidFill>
                <a:effectLst/>
              </a:rPr>
              <a:t>64th </a:t>
            </a:r>
            <a:r>
              <a:rPr lang="en-US" altLang="zh-CN" sz="1200" dirty="0">
                <a:solidFill>
                  <a:schemeClr val="tx1"/>
                </a:solidFill>
                <a:effectLst/>
              </a:rPr>
              <a:t>GRB, </a:t>
            </a:r>
            <a:r>
              <a:rPr lang="en-US" altLang="zh-CN" sz="1200" dirty="0" smtClean="0">
                <a:solidFill>
                  <a:schemeClr val="tx1"/>
                </a:solidFill>
                <a:effectLst/>
              </a:rPr>
              <a:t>5-7 September 2016</a:t>
            </a:r>
            <a:r>
              <a:rPr lang="en-US" altLang="zh-CN" sz="1200" dirty="0">
                <a:solidFill>
                  <a:schemeClr val="tx1"/>
                </a:solidFill>
                <a:effectLst/>
              </a:rPr>
              <a:t>,</a:t>
            </a:r>
          </a:p>
          <a:p>
            <a:pPr algn="l"/>
            <a:r>
              <a:rPr lang="en-US" altLang="zh-CN" sz="1200" dirty="0">
                <a:solidFill>
                  <a:schemeClr val="tx1"/>
                </a:solidFill>
                <a:effectLst/>
              </a:rPr>
              <a:t>agenda </a:t>
            </a:r>
            <a:r>
              <a:rPr lang="en-US" altLang="zh-CN" sz="1200" dirty="0" smtClean="0">
                <a:solidFill>
                  <a:schemeClr val="tx1"/>
                </a:solidFill>
                <a:effectLst/>
              </a:rPr>
              <a:t>item 11)</a:t>
            </a:r>
            <a:endParaRPr lang="en-US" altLang="zh-CN" sz="1200" dirty="0">
              <a:solidFill>
                <a:schemeClr val="tx1"/>
              </a:solidFill>
              <a:effectLst/>
            </a:endParaRPr>
          </a:p>
        </p:txBody>
      </p:sp>
    </p:spTree>
    <p:extLst>
      <p:ext uri="{BB962C8B-B14F-4D97-AF65-F5344CB8AC3E}">
        <p14:creationId xmlns:p14="http://schemas.microsoft.com/office/powerpoint/2010/main" val="3623200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B</a:t>
            </a:r>
            <a:r>
              <a:rPr lang="fr-FR" dirty="0" smtClean="0"/>
              <a:t>ackground</a:t>
            </a:r>
            <a:endParaRPr lang="en-GB" dirty="0"/>
          </a:p>
        </p:txBody>
      </p:sp>
      <p:sp>
        <p:nvSpPr>
          <p:cNvPr id="3" name="Espace réservé du contenu 2"/>
          <p:cNvSpPr>
            <a:spLocks noGrp="1"/>
          </p:cNvSpPr>
          <p:nvPr>
            <p:ph idx="1"/>
          </p:nvPr>
        </p:nvSpPr>
        <p:spPr/>
        <p:txBody>
          <a:bodyPr>
            <a:normAutofit/>
          </a:bodyPr>
          <a:lstStyle/>
          <a:p>
            <a:r>
              <a:rPr lang="en-GB" dirty="0" smtClean="0"/>
              <a:t>From GRB 63th session, IWG for QRTV informed GRB members that </a:t>
            </a:r>
            <a:r>
              <a:rPr lang="fr-FR" dirty="0" err="1"/>
              <a:t>r</a:t>
            </a:r>
            <a:r>
              <a:rPr lang="fr-FR" dirty="0" err="1" smtClean="0"/>
              <a:t>esults</a:t>
            </a:r>
            <a:r>
              <a:rPr lang="fr-FR" dirty="0" smtClean="0"/>
              <a:t> are </a:t>
            </a:r>
            <a:r>
              <a:rPr lang="fr-FR" dirty="0" err="1" smtClean="0"/>
              <a:t>needed</a:t>
            </a:r>
            <a:r>
              <a:rPr lang="fr-FR" dirty="0" smtClean="0"/>
              <a:t> to plane </a:t>
            </a:r>
            <a:r>
              <a:rPr lang="fr-FR" dirty="0" err="1" smtClean="0"/>
              <a:t>next</a:t>
            </a:r>
            <a:r>
              <a:rPr lang="fr-FR" dirty="0" smtClean="0"/>
              <a:t> meeting  - Date </a:t>
            </a:r>
            <a:r>
              <a:rPr lang="fr-FR" dirty="0" err="1" smtClean="0"/>
              <a:t>will</a:t>
            </a:r>
            <a:r>
              <a:rPr lang="fr-FR" dirty="0" smtClean="0"/>
              <a:t> </a:t>
            </a:r>
            <a:r>
              <a:rPr lang="fr-FR" dirty="0" err="1" smtClean="0"/>
              <a:t>be</a:t>
            </a:r>
            <a:r>
              <a:rPr lang="fr-FR" dirty="0" smtClean="0"/>
              <a:t> </a:t>
            </a:r>
            <a:r>
              <a:rPr lang="fr-FR" dirty="0" err="1" smtClean="0"/>
              <a:t>define</a:t>
            </a:r>
            <a:r>
              <a:rPr lang="fr-FR" dirty="0" smtClean="0"/>
              <a:t> by </a:t>
            </a:r>
            <a:r>
              <a:rPr lang="fr-FR" dirty="0" err="1" smtClean="0"/>
              <a:t>studies</a:t>
            </a:r>
            <a:r>
              <a:rPr lang="fr-FR" dirty="0" smtClean="0"/>
              <a:t> </a:t>
            </a:r>
            <a:r>
              <a:rPr lang="fr-FR" dirty="0" err="1" smtClean="0"/>
              <a:t>timeline</a:t>
            </a:r>
            <a:r>
              <a:rPr lang="fr-FR" dirty="0" smtClean="0"/>
              <a:t>. </a:t>
            </a:r>
          </a:p>
          <a:p>
            <a:r>
              <a:rPr lang="fr-FR" dirty="0" smtClean="0"/>
              <a:t>Message </a:t>
            </a:r>
            <a:r>
              <a:rPr lang="fr-FR" dirty="0" err="1" smtClean="0"/>
              <a:t>was</a:t>
            </a:r>
            <a:r>
              <a:rPr lang="fr-FR" dirty="0" smtClean="0"/>
              <a:t> sent in </a:t>
            </a:r>
            <a:r>
              <a:rPr lang="fr-FR" dirty="0" err="1" smtClean="0"/>
              <a:t>order</a:t>
            </a:r>
            <a:r>
              <a:rPr lang="fr-FR" dirty="0" smtClean="0"/>
              <a:t> to have </a:t>
            </a:r>
            <a:r>
              <a:rPr lang="en-GB" dirty="0"/>
              <a:t>f</a:t>
            </a:r>
            <a:r>
              <a:rPr lang="en-GB" dirty="0" smtClean="0"/>
              <a:t>eedback from GRB members.</a:t>
            </a:r>
            <a:endParaRPr lang="en-GB" dirty="0"/>
          </a:p>
          <a:p>
            <a:endParaRPr lang="en-GB" dirty="0"/>
          </a:p>
        </p:txBody>
      </p:sp>
    </p:spTree>
    <p:extLst>
      <p:ext uri="{BB962C8B-B14F-4D97-AF65-F5344CB8AC3E}">
        <p14:creationId xmlns:p14="http://schemas.microsoft.com/office/powerpoint/2010/main" val="4131004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Background</a:t>
            </a:r>
            <a:endParaRPr lang="en-GB" dirty="0"/>
          </a:p>
        </p:txBody>
      </p:sp>
      <p:sp>
        <p:nvSpPr>
          <p:cNvPr id="3" name="Espace réservé du contenu 2"/>
          <p:cNvSpPr>
            <a:spLocks noGrp="1"/>
          </p:cNvSpPr>
          <p:nvPr>
            <p:ph idx="1"/>
          </p:nvPr>
        </p:nvSpPr>
        <p:spPr/>
        <p:txBody>
          <a:bodyPr>
            <a:normAutofit fontScale="62500" lnSpcReduction="20000"/>
          </a:bodyPr>
          <a:lstStyle/>
          <a:p>
            <a:pPr marL="0" indent="0">
              <a:buNone/>
            </a:pPr>
            <a:r>
              <a:rPr lang="en-GB" dirty="0" smtClean="0"/>
              <a:t>Message was : </a:t>
            </a:r>
          </a:p>
          <a:p>
            <a:r>
              <a:rPr lang="en-GB" dirty="0" smtClean="0"/>
              <a:t>Japan’s </a:t>
            </a:r>
            <a:r>
              <a:rPr lang="en-GB" dirty="0"/>
              <a:t>Informal document GRB-63-12 made during last GRB request prohibited pause switch (present situation UN-Regulation: possible, but not mandatory; EU-Regulation 540/2014: Pause switch mandatory, because in 2012 some EU-MS and EP were worried about high overall-sound-pressure levels which were discussed inside IWG GTR QRTV). </a:t>
            </a:r>
            <a:endParaRPr lang="en-GB" dirty="0" smtClean="0"/>
          </a:p>
          <a:p>
            <a:r>
              <a:rPr lang="en-GB" dirty="0" smtClean="0"/>
              <a:t>Do </a:t>
            </a:r>
            <a:r>
              <a:rPr lang="en-GB" dirty="0"/>
              <a:t>you have some information which permits us to have technical discussions to provide conclusions of IWG to GRB (e.g. new studies, customer surveys or information from insurance companies about percentage of accidents with vulnerable road users, etc.?), because we have to argue with new facts about the decision to ban the pause switch inside UN- and EU-Regulation. Otherwise there is the risk that some CP don’t want to change the pause switch paragraph. </a:t>
            </a:r>
            <a:endParaRPr lang="en-GB" dirty="0" smtClean="0"/>
          </a:p>
          <a:p>
            <a:r>
              <a:rPr lang="en-GB" dirty="0" smtClean="0"/>
              <a:t>Do </a:t>
            </a:r>
            <a:r>
              <a:rPr lang="en-GB" dirty="0"/>
              <a:t>you have any further information about level, stationary, L cat which permits us to have technical discussions to provide conclusions of IWG to GRB?</a:t>
            </a:r>
          </a:p>
          <a:p>
            <a:endParaRPr lang="en-GB" dirty="0"/>
          </a:p>
        </p:txBody>
      </p:sp>
    </p:spTree>
    <p:extLst>
      <p:ext uri="{BB962C8B-B14F-4D97-AF65-F5344CB8AC3E}">
        <p14:creationId xmlns:p14="http://schemas.microsoft.com/office/powerpoint/2010/main" val="950707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Answers</a:t>
            </a:r>
            <a:endParaRPr lang="en-GB" dirty="0"/>
          </a:p>
        </p:txBody>
      </p:sp>
      <p:sp>
        <p:nvSpPr>
          <p:cNvPr id="3" name="Espace réservé du contenu 2"/>
          <p:cNvSpPr>
            <a:spLocks noGrp="1"/>
          </p:cNvSpPr>
          <p:nvPr>
            <p:ph idx="1"/>
          </p:nvPr>
        </p:nvSpPr>
        <p:spPr>
          <a:xfrm>
            <a:off x="457200" y="1600200"/>
            <a:ext cx="8229600" cy="4709120"/>
          </a:xfrm>
        </p:spPr>
        <p:txBody>
          <a:bodyPr>
            <a:normAutofit fontScale="85000" lnSpcReduction="10000"/>
          </a:bodyPr>
          <a:lstStyle/>
          <a:p>
            <a:r>
              <a:rPr lang="fr-FR" dirty="0"/>
              <a:t>Spain : </a:t>
            </a:r>
          </a:p>
          <a:p>
            <a:pPr lvl="1"/>
            <a:r>
              <a:rPr lang="fr-FR" sz="1900" dirty="0"/>
              <a:t>« </a:t>
            </a:r>
            <a:r>
              <a:rPr lang="fr-FR" sz="1900" dirty="0" err="1"/>
              <a:t>We</a:t>
            </a:r>
            <a:r>
              <a:rPr lang="fr-FR" sz="1900" dirty="0"/>
              <a:t> are </a:t>
            </a:r>
            <a:r>
              <a:rPr lang="en-GB" sz="1900" dirty="0"/>
              <a:t>circulating an inquiry in between blind and non blind people in Spain. Regarding their experience as pedestrians with EV. My expectation is to receive back around 300 answers. As soon it’s finish I’ll send you this information in case you consider helpful to change other CP mind regarding the issue”</a:t>
            </a:r>
          </a:p>
          <a:p>
            <a:r>
              <a:rPr lang="fr-FR" dirty="0" err="1" smtClean="0"/>
              <a:t>Korea</a:t>
            </a:r>
            <a:r>
              <a:rPr lang="fr-FR" dirty="0" smtClean="0"/>
              <a:t> :</a:t>
            </a:r>
          </a:p>
          <a:p>
            <a:pPr lvl="1"/>
            <a:r>
              <a:rPr lang="fr-FR" sz="1900" dirty="0" err="1" smtClean="0"/>
              <a:t>Remind</a:t>
            </a:r>
            <a:r>
              <a:rPr lang="fr-FR" sz="1900" dirty="0" smtClean="0"/>
              <a:t> </a:t>
            </a:r>
            <a:r>
              <a:rPr lang="fr-FR" sz="1900" dirty="0"/>
              <a:t>document GRT-QRTV-2-6</a:t>
            </a:r>
          </a:p>
          <a:p>
            <a:pPr lvl="1"/>
            <a:r>
              <a:rPr lang="en-US" sz="1900" dirty="0"/>
              <a:t>No additional research data </a:t>
            </a:r>
            <a:endParaRPr lang="fr-FR" sz="1900" dirty="0"/>
          </a:p>
          <a:p>
            <a:pPr lvl="1"/>
            <a:r>
              <a:rPr lang="en-US" sz="1900" dirty="0"/>
              <a:t>“Regarding to pause switch, I plan to survey through a questionnaire</a:t>
            </a:r>
            <a:r>
              <a:rPr lang="en-US" sz="1900" dirty="0" smtClean="0"/>
              <a:t>.”</a:t>
            </a:r>
            <a:endParaRPr lang="fr-FR" sz="1900" dirty="0" smtClean="0"/>
          </a:p>
          <a:p>
            <a:r>
              <a:rPr lang="fr-FR" dirty="0" err="1" smtClean="0"/>
              <a:t>Poland</a:t>
            </a:r>
            <a:r>
              <a:rPr lang="fr-FR" dirty="0" smtClean="0"/>
              <a:t> : </a:t>
            </a:r>
          </a:p>
          <a:p>
            <a:pPr lvl="1"/>
            <a:r>
              <a:rPr lang="fr-FR" sz="1900" dirty="0"/>
              <a:t>« </a:t>
            </a:r>
            <a:r>
              <a:rPr lang="pl-PL" sz="1900" dirty="0"/>
              <a:t>I was trying to receive data with blind or visualy impaired pedestrians involved in accidents with electric or hybryd vehicles but this kind of statistisc does not exist in Police records. So I have contacted with Polish Blind Union and asked them to deliver this kind of statistics, but during the phone talk they admit that actually they do not possess this data. Of course this is not a final statement.</a:t>
            </a:r>
            <a:r>
              <a:rPr lang="fr-FR" sz="1900" dirty="0"/>
              <a:t> »</a:t>
            </a:r>
            <a:endParaRPr lang="en-GB" sz="1900" dirty="0"/>
          </a:p>
          <a:p>
            <a:endParaRPr lang="fr-FR" dirty="0" smtClean="0"/>
          </a:p>
          <a:p>
            <a:pPr marL="457200" lvl="1" indent="0">
              <a:buNone/>
            </a:pPr>
            <a:endParaRPr lang="en-GB" sz="1800" dirty="0"/>
          </a:p>
        </p:txBody>
      </p:sp>
    </p:spTree>
    <p:extLst>
      <p:ext uri="{BB962C8B-B14F-4D97-AF65-F5344CB8AC3E}">
        <p14:creationId xmlns:p14="http://schemas.microsoft.com/office/powerpoint/2010/main" val="2948293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Next</a:t>
            </a:r>
            <a:r>
              <a:rPr lang="fr-FR" dirty="0" smtClean="0"/>
              <a:t> </a:t>
            </a:r>
            <a:r>
              <a:rPr lang="fr-FR" dirty="0" err="1" smtClean="0"/>
              <a:t>steps</a:t>
            </a:r>
            <a:endParaRPr lang="en-GB" dirty="0"/>
          </a:p>
        </p:txBody>
      </p:sp>
      <p:sp>
        <p:nvSpPr>
          <p:cNvPr id="3" name="Espace réservé du contenu 2"/>
          <p:cNvSpPr>
            <a:spLocks noGrp="1"/>
          </p:cNvSpPr>
          <p:nvPr>
            <p:ph idx="1"/>
          </p:nvPr>
        </p:nvSpPr>
        <p:spPr/>
        <p:txBody>
          <a:bodyPr/>
          <a:lstStyle/>
          <a:p>
            <a:r>
              <a:rPr lang="en-US" dirty="0" smtClean="0"/>
              <a:t>Waiting for additional data</a:t>
            </a:r>
          </a:p>
          <a:p>
            <a:r>
              <a:rPr lang="en-US" dirty="0" smtClean="0"/>
              <a:t>Discussions during GRB</a:t>
            </a:r>
          </a:p>
          <a:p>
            <a:r>
              <a:rPr lang="en-US" dirty="0" smtClean="0"/>
              <a:t>A possible join meeting with QRTV for GTR</a:t>
            </a:r>
            <a:endParaRPr lang="en-US" dirty="0"/>
          </a:p>
        </p:txBody>
      </p:sp>
    </p:spTree>
    <p:extLst>
      <p:ext uri="{BB962C8B-B14F-4D97-AF65-F5344CB8AC3E}">
        <p14:creationId xmlns:p14="http://schemas.microsoft.com/office/powerpoint/2010/main" val="169200066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262</Words>
  <Application>Microsoft Office PowerPoint</Application>
  <PresentationFormat>On-screen Show (4:3)</PresentationFormat>
  <Paragraphs>27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Thème Office</vt:lpstr>
      <vt:lpstr>Feedback from GRB members in order to plan a QRTV meeting</vt:lpstr>
      <vt:lpstr>Background</vt:lpstr>
      <vt:lpstr>Background</vt:lpstr>
      <vt:lpstr>Answers</vt:lpstr>
      <vt:lpstr>Next steps</vt:lpstr>
    </vt:vector>
  </TitlesOfParts>
  <Company>UTAC SAS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Feedback from GRB members in order to plan a QRTV meeting</dc:title>
  <dc:creator>Louis-Ferdinand PARDO</dc:creator>
  <cp:lastModifiedBy>Konstantin Glukhenkiy</cp:lastModifiedBy>
  <cp:revision>6</cp:revision>
  <dcterms:created xsi:type="dcterms:W3CDTF">2016-07-03T14:56:33Z</dcterms:created>
  <dcterms:modified xsi:type="dcterms:W3CDTF">2016-09-01T14:39:17Z</dcterms:modified>
</cp:coreProperties>
</file>